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8"/>
  </p:notesMasterIdLst>
  <p:sldIdLst>
    <p:sldId id="256" r:id="rId2"/>
    <p:sldId id="257" r:id="rId3"/>
    <p:sldId id="258" r:id="rId4"/>
    <p:sldId id="259" r:id="rId5"/>
    <p:sldId id="260" r:id="rId6"/>
    <p:sldId id="294" r:id="rId7"/>
    <p:sldId id="292" r:id="rId8"/>
    <p:sldId id="29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5143500" type="screen16x9"/>
  <p:notesSz cx="6858000" cy="9144000"/>
  <p:embeddedFontLst>
    <p:embeddedFont>
      <p:font typeface="Calibri" panose="020F0502020204030204" pitchFamily="34" charset="0"/>
      <p:regular r:id="rId39"/>
      <p:bold r:id="rId40"/>
      <p:italic r:id="rId41"/>
      <p:boldItalic r:id="rId42"/>
    </p:embeddedFont>
    <p:embeddedFont>
      <p:font typeface="Roboto" panose="020B0604020202020204" charset="0"/>
      <p:regular r:id="rId43"/>
      <p:bold r:id="rId44"/>
      <p:italic r:id="rId45"/>
      <p:boldItalic r:id="rId46"/>
    </p:embeddedFont>
    <p:embeddedFont>
      <p:font typeface="Arial Unicode MS" panose="020B0604020202020204" pitchFamily="34" charset="-128"/>
      <p:regular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3810D59-807D-4779-817A-6C19D245C360}">
  <a:tblStyle styleId="{D3810D59-807D-4779-817A-6C19D245C360}"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8760FA47-3035-442F-9090-A2563D046EC3}" styleName="Table_1"/>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580" autoAdjust="0"/>
  </p:normalViewPr>
  <p:slideViewPr>
    <p:cSldViewPr snapToGrid="0">
      <p:cViewPr varScale="1">
        <p:scale>
          <a:sx n="60" d="100"/>
          <a:sy n="60" d="100"/>
        </p:scale>
        <p:origin x="16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237947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marquette.edu/library/lor/first-year-english/"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pixabay.com/en/building-blocks-construction-play-674828/"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2269706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3065342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After first developing the tutorial, promoting it was very haphazard at best.  In large part this was because we had an interim coordinator for the library’s English instruction program (me!).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At that point, the only “promotional thing” we did was to have an easily accessible link to it on the freshman English course guide.</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 next year, 2013, we hired a new librarian for that position. And there was a change in the English department also, a new freshman English coordinator on their end. With two new coordinators in place, work got much more organized!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 following things all fell into place:</a:t>
            </a:r>
          </a:p>
          <a:p>
            <a:pPr lvl="0"/>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 Development of a suite of online tutorials for freshman English courses</a:t>
            </a:r>
          </a:p>
          <a:p>
            <a:pPr lvl="0"/>
            <a:r>
              <a:rPr lang="en-US" sz="1100" kern="1200" dirty="0" smtClean="0">
                <a:solidFill>
                  <a:schemeClr val="tx1"/>
                </a:solidFill>
                <a:effectLst/>
                <a:latin typeface="+mn-lt"/>
                <a:ea typeface="+mn-ea"/>
                <a:cs typeface="+mn-cs"/>
              </a:rPr>
              <a:t>- Expansion of the library’s role in the training of new English instructors during the August orientation </a:t>
            </a:r>
          </a:p>
          <a:p>
            <a:pPr lvl="0"/>
            <a:r>
              <a:rPr lang="en-US" sz="1100" kern="1200" dirty="0" smtClean="0">
                <a:solidFill>
                  <a:schemeClr val="tx1"/>
                </a:solidFill>
                <a:effectLst/>
                <a:latin typeface="+mn-lt"/>
                <a:ea typeface="+mn-ea"/>
                <a:cs typeface="+mn-cs"/>
              </a:rPr>
              <a:t>- More integration of both the librarians and the tutorials into the LMS.</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These in turn led to better promotion, including:</a:t>
            </a:r>
          </a:p>
          <a:p>
            <a:pPr lvl="0"/>
            <a:r>
              <a:rPr lang="en-US" sz="1100" kern="1200" dirty="0" smtClean="0">
                <a:solidFill>
                  <a:schemeClr val="tx1"/>
                </a:solidFill>
                <a:effectLst/>
                <a:latin typeface="+mn-lt"/>
                <a:ea typeface="+mn-ea"/>
                <a:cs typeface="+mn-cs"/>
              </a:rPr>
              <a:t>- Creating a</a:t>
            </a:r>
            <a:r>
              <a:rPr lang="en-US" sz="1100" u="none" strike="noStrike" kern="1200" dirty="0" smtClean="0">
                <a:solidFill>
                  <a:schemeClr val="tx1"/>
                </a:solidFill>
                <a:effectLst/>
                <a:latin typeface="+mn-lt"/>
                <a:ea typeface="+mn-ea"/>
                <a:cs typeface="+mn-cs"/>
                <a:hlinkClick r:id="rId3"/>
              </a:rPr>
              <a:t> formal </a:t>
            </a:r>
            <a:r>
              <a:rPr lang="en-US" sz="1100" kern="1200" dirty="0" smtClean="0">
                <a:solidFill>
                  <a:schemeClr val="tx1"/>
                </a:solidFill>
                <a:effectLst/>
                <a:latin typeface="+mn-lt"/>
                <a:ea typeface="+mn-ea"/>
                <a:cs typeface="+mn-cs"/>
                <a:hlinkClick r:id="rId3"/>
              </a:rPr>
              <a:t>webpage with demo versions</a:t>
            </a:r>
            <a:r>
              <a:rPr lang="en-US" sz="1100" kern="1200" dirty="0" smtClean="0">
                <a:solidFill>
                  <a:schemeClr val="tx1"/>
                </a:solidFill>
                <a:effectLst/>
                <a:latin typeface="+mn-lt"/>
                <a:ea typeface="+mn-ea"/>
                <a:cs typeface="+mn-cs"/>
              </a:rPr>
              <a:t> where instructors can try out the tutorials.</a:t>
            </a:r>
          </a:p>
          <a:p>
            <a:pPr lvl="0"/>
            <a:r>
              <a:rPr lang="en-US" sz="1100" kern="1200" dirty="0" smtClean="0">
                <a:solidFill>
                  <a:schemeClr val="tx1"/>
                </a:solidFill>
                <a:effectLst/>
                <a:latin typeface="+mn-lt"/>
                <a:ea typeface="+mn-ea"/>
                <a:cs typeface="+mn-cs"/>
              </a:rPr>
              <a:t>- Adding a link to it on our citation help research guide.</a:t>
            </a:r>
          </a:p>
          <a:p>
            <a:pPr lvl="0"/>
            <a:r>
              <a:rPr lang="en-US" sz="1100" kern="1200" dirty="0" smtClean="0">
                <a:solidFill>
                  <a:schemeClr val="tx1"/>
                </a:solidFill>
                <a:effectLst/>
                <a:latin typeface="+mn-lt"/>
                <a:ea typeface="+mn-ea"/>
                <a:cs typeface="+mn-cs"/>
              </a:rPr>
              <a:t>- Regularly asking for instructor feedback (surveys, focus groups, individual conversations), and the entire library curriculum, in surveys.  (The act of soliciting feedback is after all, also an act of promotion!) </a:t>
            </a:r>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67688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sz="1000" dirty="0">
              <a:latin typeface="Roboto"/>
              <a:ea typeface="Roboto"/>
              <a:cs typeface="Roboto"/>
              <a:sym typeface="Roboto"/>
            </a:endParaRPr>
          </a:p>
        </p:txBody>
      </p:sp>
    </p:spTree>
    <p:extLst>
      <p:ext uri="{BB962C8B-B14F-4D97-AF65-F5344CB8AC3E}">
        <p14:creationId xmlns:p14="http://schemas.microsoft.com/office/powerpoint/2010/main" val="1357164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r>
              <a:rPr lang="en-US" sz="1100" kern="1200" dirty="0" smtClean="0">
                <a:solidFill>
                  <a:schemeClr val="tx1"/>
                </a:solidFill>
                <a:effectLst/>
                <a:latin typeface="+mn-lt"/>
                <a:ea typeface="+mn-ea"/>
                <a:cs typeface="+mn-cs"/>
              </a:rPr>
              <a:t>In 2012, as already mentioned, we used the html version as a bell-ringer activity before/at the beginning of library IL workshops with mixed success.  This was largely because the previous coordinator like to have bell-ringers, and so we continued along that path.  But instructors and librarians gave it mixed review.</a:t>
            </a:r>
          </a:p>
          <a:p>
            <a:pPr lvl="0"/>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With the development of a Storyline version that can be installed into the LMS, there were more possibilities.  Equally, with the developing relationship between the new coordinators in the library and the English department, there was more possibility for experimenting.  This led to:</a:t>
            </a:r>
          </a:p>
          <a:p>
            <a:pPr lvl="0"/>
            <a:endParaRPr lang="en-US" sz="1100" kern="1200" dirty="0" smtClean="0">
              <a:solidFill>
                <a:schemeClr val="tx1"/>
              </a:solidFill>
              <a:effectLst/>
              <a:latin typeface="+mn-lt"/>
              <a:ea typeface="+mn-ea"/>
              <a:cs typeface="+mn-cs"/>
            </a:endParaRPr>
          </a:p>
          <a:p>
            <a:pPr marL="171450" lvl="0" indent="-171450">
              <a:buFontTx/>
              <a:buChar char="-"/>
            </a:pPr>
            <a:r>
              <a:rPr lang="en-US" sz="1100" kern="1200" dirty="0" smtClean="0">
                <a:solidFill>
                  <a:schemeClr val="tx1"/>
                </a:solidFill>
                <a:effectLst/>
                <a:latin typeface="+mn-lt"/>
                <a:ea typeface="+mn-ea"/>
                <a:cs typeface="+mn-cs"/>
              </a:rPr>
              <a:t>Using the tutorial in English workshops as an in-class activity</a:t>
            </a:r>
          </a:p>
          <a:p>
            <a:pPr marL="171450" lvl="0" indent="-171450">
              <a:buFontTx/>
              <a:buChar char="-"/>
            </a:pPr>
            <a:r>
              <a:rPr lang="en-US" sz="1100" kern="1200" dirty="0" smtClean="0">
                <a:solidFill>
                  <a:schemeClr val="tx1"/>
                </a:solidFill>
                <a:effectLst/>
                <a:latin typeface="+mn-lt"/>
                <a:ea typeface="+mn-ea"/>
                <a:cs typeface="+mn-cs"/>
              </a:rPr>
              <a:t>Installing it in the LMS, and with consent and cooperation from the English instructor, assigning it as homework.  This also depends on the comfort-level of the librarian! </a:t>
            </a:r>
          </a:p>
          <a:p>
            <a:pPr marL="171450" lvl="0" indent="-171450">
              <a:buFontTx/>
              <a:buChar char="-"/>
            </a:pPr>
            <a:r>
              <a:rPr lang="en-US" sz="1100" kern="1200" dirty="0" smtClean="0">
                <a:solidFill>
                  <a:schemeClr val="tx1"/>
                </a:solidFill>
                <a:effectLst/>
                <a:latin typeface="+mn-lt"/>
                <a:ea typeface="+mn-ea"/>
                <a:cs typeface="+mn-cs"/>
              </a:rPr>
              <a:t>It can be used either …</a:t>
            </a:r>
          </a:p>
          <a:p>
            <a:pPr marL="171450" lvl="0" indent="-171450">
              <a:buFontTx/>
              <a:buChar char="-"/>
            </a:pPr>
            <a:r>
              <a:rPr lang="en-US" sz="1100" kern="1200" dirty="0" smtClean="0">
                <a:solidFill>
                  <a:schemeClr val="tx1"/>
                </a:solidFill>
                <a:effectLst/>
                <a:latin typeface="+mn-lt"/>
                <a:ea typeface="+mn-ea"/>
                <a:cs typeface="+mn-cs"/>
              </a:rPr>
              <a:t>Before the workshop (flipped instruction model), or </a:t>
            </a:r>
          </a:p>
          <a:p>
            <a:pPr marL="171450" lvl="0" indent="-171450">
              <a:buFontTx/>
              <a:buChar char="-"/>
            </a:pPr>
            <a:r>
              <a:rPr lang="en-US" sz="1100" kern="1200" dirty="0" smtClean="0">
                <a:solidFill>
                  <a:schemeClr val="tx1"/>
                </a:solidFill>
                <a:effectLst/>
                <a:latin typeface="+mn-lt"/>
                <a:ea typeface="+mn-ea"/>
                <a:cs typeface="+mn-cs"/>
              </a:rPr>
              <a:t>After (traditional instruction model)</a:t>
            </a:r>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4178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35128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In 2012, we asked students to complete a survey/quiz at the end of the library workshops.  We got 880 responses, a fantastic response rate of 62 %.  There was only one question about the tutorial, evaluative in nature.  Here are the results.</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In 2013 and 2014, we no longer used the tutorial as a bell-ringer, and had far less use of it overall.  This is despite the fact that we developed the Storyline version which could be installed in our LMS.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We continue to work on relationship-building with our instructors.  We also have to work with our librarian colleagues, and increase their comfort with the LMS.</a:t>
            </a:r>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6564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In late 2015, early 2016, we followed up on the work GVSU did, and created a new, longer APA tutorial.  This tutorial is comprised of 8 citations:  for 4 citations, the students can practice the work of identifying and ordering the parts, and for 4 citations, their work is graded.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In spring 2016, we were able to persuade an instructor to install the newer, improved version into the LMS for two sections of the class.  With the LMS, we are able to get data on the time that students used to complete the tutorial, which you can see here on the screen.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Please note: LMS time data is calculated simply based on when a student first clicks on the tutorial, and then clicks on the final ‘submit’ button.  It cannot tell if students were multitasking.  So for instance, there were a couple of outlier students who “required” up to 4-5 hours to complete it.</a:t>
            </a:r>
            <a:endParaRPr lang="en" dirty="0"/>
          </a:p>
        </p:txBody>
      </p:sp>
    </p:spTree>
    <p:extLst>
      <p:ext uri="{BB962C8B-B14F-4D97-AF65-F5344CB8AC3E}">
        <p14:creationId xmlns:p14="http://schemas.microsoft.com/office/powerpoint/2010/main" val="2988689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Scores:  students can earn up to 3 points for each of the 4 graded citations.   1 point each for:</a:t>
            </a:r>
          </a:p>
          <a:p>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 Identifying the citation parts</a:t>
            </a:r>
          </a:p>
          <a:p>
            <a:pPr lvl="0"/>
            <a:r>
              <a:rPr lang="en-US" sz="1100" kern="1200" dirty="0" smtClean="0">
                <a:solidFill>
                  <a:schemeClr val="tx1"/>
                </a:solidFill>
                <a:effectLst/>
                <a:latin typeface="+mn-lt"/>
                <a:ea typeface="+mn-ea"/>
                <a:cs typeface="+mn-cs"/>
              </a:rPr>
              <a:t>- Ordering the citation parts</a:t>
            </a:r>
          </a:p>
          <a:p>
            <a:pPr lvl="0"/>
            <a:r>
              <a:rPr lang="en-US" sz="1100" kern="1200" dirty="0" smtClean="0">
                <a:solidFill>
                  <a:schemeClr val="tx1"/>
                </a:solidFill>
                <a:effectLst/>
                <a:latin typeface="+mn-lt"/>
                <a:ea typeface="+mn-ea"/>
                <a:cs typeface="+mn-cs"/>
              </a:rPr>
              <a:t>- Identifying the source type (journal article, web source, newspaper article, book chapter)</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Compliance.  We hope to be able to persuade instructors to formally assign the tutorials.  When the tutorials are assigned only for extra credit or brownie points, compliance is simply not as good.</a:t>
            </a:r>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90472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sz="1100" kern="1200" dirty="0" smtClean="0">
                <a:solidFill>
                  <a:schemeClr val="tx1"/>
                </a:solidFill>
                <a:effectLst/>
                <a:latin typeface="+mn-lt"/>
                <a:ea typeface="+mn-ea"/>
                <a:cs typeface="+mn-cs"/>
              </a:rPr>
              <a:t>I’ll simply let you read these quotes from two instructors.  From mixed at best in 2012, to much more positive in 2016!  I’ve said this before, but it bears repeating:  in between, we had several conversations with instructors about how to make the tutorial more useful to them.</a:t>
            </a:r>
            <a:endParaRPr lang="en" sz="12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1290514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1" name="Shape 2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IMAGE CREDIT: </a:t>
            </a:r>
            <a:r>
              <a:rPr lang="en" u="sng">
                <a:solidFill>
                  <a:schemeClr val="hlink"/>
                </a:solidFill>
                <a:hlinkClick r:id="rId3"/>
              </a:rPr>
              <a:t>https://pixabay.com/en/building-blocks-construction-play-674828/</a:t>
            </a:r>
          </a:p>
          <a:p>
            <a:pPr lvl="0">
              <a:spcBef>
                <a:spcPts val="0"/>
              </a:spcBef>
              <a:buNone/>
            </a:pPr>
            <a:r>
              <a:rPr lang="en"/>
              <a:t>Rita</a:t>
            </a:r>
          </a:p>
          <a:p>
            <a:pPr lvl="0" rtl="0">
              <a:spcBef>
                <a:spcPts val="0"/>
              </a:spcBef>
              <a:buNone/>
            </a:pPr>
            <a:r>
              <a:rPr lang="en"/>
              <a:t>Transition slide</a:t>
            </a:r>
          </a:p>
        </p:txBody>
      </p:sp>
    </p:spTree>
    <p:extLst>
      <p:ext uri="{BB962C8B-B14F-4D97-AF65-F5344CB8AC3E}">
        <p14:creationId xmlns:p14="http://schemas.microsoft.com/office/powerpoint/2010/main" val="1423772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649352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rtl="0"/>
            <a:r>
              <a:rPr lang="en-US" sz="1100" b="0" i="0" u="none" strike="noStrike" kern="1200" dirty="0" smtClean="0">
                <a:solidFill>
                  <a:schemeClr val="tx1"/>
                </a:solidFill>
                <a:effectLst/>
                <a:latin typeface="+mn-lt"/>
                <a:ea typeface="+mn-ea"/>
                <a:cs typeface="+mn-cs"/>
              </a:rPr>
              <a:t>I met Eric at the 2013 Michigan Library Association Conference poster session. I had just finished my sabbatical on developing video tutorials and was told that to make an APA tutorial with movement would require hiring someone. After seeing Eric’s poster at the conference, I knew the information I was given was not valid.</a:t>
            </a:r>
          </a:p>
          <a:p>
            <a:pPr rtl="0"/>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Betsy was also interested in finding a better way to reach students who were struggling with APA citation formatting. Justin </a:t>
            </a:r>
            <a:r>
              <a:rPr lang="en-US" sz="1100" b="0" i="0" u="none" strike="noStrike" kern="1200" dirty="0" err="1" smtClean="0">
                <a:solidFill>
                  <a:schemeClr val="tx1"/>
                </a:solidFill>
                <a:effectLst/>
                <a:latin typeface="+mn-lt"/>
                <a:ea typeface="+mn-ea"/>
                <a:cs typeface="+mn-cs"/>
              </a:rPr>
              <a:t>Melick</a:t>
            </a:r>
            <a:r>
              <a:rPr lang="en-US" sz="1100" b="0" i="0" u="none" strike="noStrike" kern="1200" dirty="0" smtClean="0">
                <a:solidFill>
                  <a:schemeClr val="tx1"/>
                </a:solidFill>
                <a:effectLst/>
                <a:latin typeface="+mn-lt"/>
                <a:ea typeface="+mn-ea"/>
                <a:cs typeface="+mn-cs"/>
              </a:rPr>
              <a:t> helped me during my tutorial sabbatical and I asked if he could help us after showing him the MU tutorials. Justin came on board as the tech support person and contacted Eric October 2014. Between Betsy, Justin, and I, we started on a GVSU citation tutorials version also using Storyline.</a:t>
            </a:r>
            <a:endParaRPr lang="en-US" sz="1200" dirty="0" smtClean="0">
              <a:effectLst/>
            </a:endParaRPr>
          </a:p>
          <a:p>
            <a:pPr rtl="0"/>
            <a:r>
              <a:rPr lang="en-US" sz="1200" dirty="0" smtClean="0"/>
              <a:t/>
            </a:r>
            <a:br>
              <a:rPr lang="en-US" sz="1200" dirty="0" smtClean="0"/>
            </a:br>
            <a:r>
              <a:rPr lang="en-US" sz="1100" b="0" i="0" u="none" strike="noStrike" kern="1200" dirty="0" smtClean="0">
                <a:solidFill>
                  <a:schemeClr val="tx1"/>
                </a:solidFill>
                <a:effectLst/>
                <a:latin typeface="+mn-lt"/>
                <a:ea typeface="+mn-ea"/>
                <a:cs typeface="+mn-cs"/>
              </a:rPr>
              <a:t>We originally intended to use the tutorials as a stand-alone lessons. Early in 2015, we asked GVSU librarians and student research consultants to review our beta version and incorporated their suggestions. Feedback included that the tutorial lacked context and left the students wondering what they were supposed to learn.</a:t>
            </a:r>
            <a:endParaRPr lang="en-US" sz="1200" dirty="0" smtClean="0">
              <a:effectLst/>
            </a:endParaRPr>
          </a:p>
          <a:p>
            <a:pPr rtl="0"/>
            <a:r>
              <a:rPr lang="en-US" sz="1200" dirty="0" smtClean="0"/>
              <a:t/>
            </a:r>
            <a:br>
              <a:rPr lang="en-US" sz="1200" dirty="0" smtClean="0"/>
            </a:br>
            <a:r>
              <a:rPr lang="en-US" sz="1100" b="1" i="0" u="none" strike="noStrike" kern="1200" dirty="0" smtClean="0">
                <a:solidFill>
                  <a:schemeClr val="tx1"/>
                </a:solidFill>
                <a:effectLst/>
                <a:latin typeface="+mn-lt"/>
                <a:ea typeface="+mn-ea"/>
                <a:cs typeface="+mn-cs"/>
              </a:rPr>
              <a:t>(GO TO SLIDE 23)</a:t>
            </a:r>
            <a:r>
              <a:rPr lang="en-US" sz="1100" b="0" i="0" u="none" strike="noStrike" kern="1200" dirty="0" smtClean="0">
                <a:solidFill>
                  <a:schemeClr val="tx1"/>
                </a:solidFill>
                <a:effectLst/>
                <a:latin typeface="+mn-lt"/>
                <a:ea typeface="+mn-ea"/>
                <a:cs typeface="+mn-cs"/>
              </a:rPr>
              <a:t> We embedded short APA videos created by me during my sabbatical and pulled in the Writing Center’s MLA video tutorials.</a:t>
            </a:r>
            <a:endParaRPr lang="en-US" sz="1200" dirty="0" smtClean="0">
              <a:effectLst/>
            </a:endParaRPr>
          </a:p>
          <a:p>
            <a:pPr rtl="0"/>
            <a:r>
              <a:rPr lang="en-US" sz="1200" dirty="0" smtClean="0"/>
              <a:t/>
            </a:r>
            <a:br>
              <a:rPr lang="en-US" sz="1200" dirty="0" smtClean="0"/>
            </a:br>
            <a:r>
              <a:rPr lang="en-US" sz="1100" b="1" i="0" u="none" strike="noStrike" kern="1200" dirty="0" smtClean="0">
                <a:solidFill>
                  <a:schemeClr val="tx1"/>
                </a:solidFill>
                <a:effectLst/>
                <a:latin typeface="+mn-lt"/>
                <a:ea typeface="+mn-ea"/>
                <a:cs typeface="+mn-cs"/>
              </a:rPr>
              <a:t>(GO TO SLIDE 22)</a:t>
            </a:r>
            <a:r>
              <a:rPr lang="en-US" sz="1100" b="0" i="0" u="none" strike="noStrike" kern="1200" dirty="0" smtClean="0">
                <a:solidFill>
                  <a:schemeClr val="tx1"/>
                </a:solidFill>
                <a:effectLst/>
                <a:latin typeface="+mn-lt"/>
                <a:ea typeface="+mn-ea"/>
                <a:cs typeface="+mn-cs"/>
              </a:rPr>
              <a:t> Justin added another activity which required students to drag the citation elements, as you saw in a previous slide, in the correct order so they can apply the concepts learned as a final review. </a:t>
            </a:r>
          </a:p>
          <a:p>
            <a:pPr rtl="0"/>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We presented the tutorial at the GVSU’s 2015 Teaching and Learning Symposium to receive faculty feedback and to see if we could find a faculty or two who would like to test out the interactive tutorials with their students during the spring/summer 2015 terms.</a:t>
            </a:r>
            <a:endParaRPr lang="en-US" sz="1200" dirty="0" smtClean="0">
              <a:effectLst/>
            </a:endParaRPr>
          </a:p>
          <a:p>
            <a:pPr rtl="0"/>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We continued to tweak the interactive tutorials based on the faculty and student suggestions. Especially important to the faculty was linking to Blackboard to allow for accountability and grading. As a result of further suggestions, we added links to the MLA and APA tutorials on the Library’s Citing Sources Subject Guide with instructions for faculty on how to upload into Blackboard as zip files. </a:t>
            </a:r>
          </a:p>
          <a:p>
            <a:pPr rtl="0"/>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Students can also find direct links to the Anatomy of a Citation (both APA and MLA) under the appropriate tabs on the subject guide for those who do not have the tutorials embedded in a course.</a:t>
            </a:r>
            <a:endParaRPr lang="en-US" sz="1200" dirty="0">
              <a:effectLst/>
            </a:endParaRPr>
          </a:p>
        </p:txBody>
      </p:sp>
    </p:spTree>
    <p:extLst>
      <p:ext uri="{BB962C8B-B14F-4D97-AF65-F5344CB8AC3E}">
        <p14:creationId xmlns:p14="http://schemas.microsoft.com/office/powerpoint/2010/main" val="890194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dirty="0" smtClean="0"/>
              <a:t>This </a:t>
            </a:r>
            <a:r>
              <a:rPr lang="en" dirty="0"/>
              <a:t>slide is intended to show how we modified the tutorial based on feedback from librarians and student research consultants. Adds context so tutorial can be used on its own.</a:t>
            </a:r>
          </a:p>
        </p:txBody>
      </p:sp>
    </p:spTree>
    <p:extLst>
      <p:ext uri="{BB962C8B-B14F-4D97-AF65-F5344CB8AC3E}">
        <p14:creationId xmlns:p14="http://schemas.microsoft.com/office/powerpoint/2010/main" val="28527850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21825998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7" name="Shape 3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None/>
            </a:pPr>
            <a:r>
              <a:rPr lang="en" dirty="0" smtClean="0">
                <a:latin typeface="Calibri"/>
                <a:ea typeface="Calibri"/>
                <a:cs typeface="Calibri"/>
                <a:sym typeface="Calibri"/>
              </a:rPr>
              <a:t>Justin </a:t>
            </a:r>
            <a:r>
              <a:rPr lang="en" dirty="0">
                <a:latin typeface="Calibri"/>
                <a:ea typeface="Calibri"/>
                <a:cs typeface="Calibri"/>
                <a:sym typeface="Calibri"/>
              </a:rPr>
              <a:t>and others at IDeL (or the Instructional Designers for eLearning) department at GVSU are spreading the news about the tutorials. </a:t>
            </a:r>
            <a:endParaRPr lang="en" dirty="0" smtClean="0">
              <a:latin typeface="Calibri"/>
              <a:ea typeface="Calibri"/>
              <a:cs typeface="Calibri"/>
              <a:sym typeface="Calibri"/>
            </a:endParaRPr>
          </a:p>
          <a:p>
            <a:pPr lvl="0" rtl="0">
              <a:lnSpc>
                <a:spcPct val="115000"/>
              </a:lnSpc>
              <a:spcBef>
                <a:spcPts val="0"/>
              </a:spcBef>
              <a:buNone/>
            </a:pPr>
            <a:endParaRPr lang="en" dirty="0" smtClean="0">
              <a:latin typeface="Calibri"/>
              <a:ea typeface="Calibri"/>
              <a:cs typeface="Calibri"/>
              <a:sym typeface="Calibri"/>
            </a:endParaRPr>
          </a:p>
          <a:p>
            <a:pPr lvl="0" rtl="0">
              <a:lnSpc>
                <a:spcPct val="115000"/>
              </a:lnSpc>
              <a:spcBef>
                <a:spcPts val="0"/>
              </a:spcBef>
              <a:buNone/>
            </a:pPr>
            <a:r>
              <a:rPr lang="en" dirty="0" smtClean="0">
                <a:latin typeface="Calibri"/>
                <a:ea typeface="Calibri"/>
                <a:cs typeface="Calibri"/>
                <a:sym typeface="Calibri"/>
              </a:rPr>
              <a:t>Other </a:t>
            </a:r>
            <a:r>
              <a:rPr lang="en" dirty="0">
                <a:latin typeface="Calibri"/>
                <a:ea typeface="Calibri"/>
                <a:cs typeface="Calibri"/>
                <a:sym typeface="Calibri"/>
              </a:rPr>
              <a:t>librarians have added the tutorials to their subject guides and share with their faculty about these tutorial activities found on the GVSU webpage. </a:t>
            </a:r>
            <a:endParaRPr lang="en" dirty="0" smtClean="0">
              <a:latin typeface="Calibri"/>
              <a:ea typeface="Calibri"/>
              <a:cs typeface="Calibri"/>
              <a:sym typeface="Calibri"/>
            </a:endParaRPr>
          </a:p>
          <a:p>
            <a:pPr lvl="0" rtl="0">
              <a:lnSpc>
                <a:spcPct val="115000"/>
              </a:lnSpc>
              <a:spcBef>
                <a:spcPts val="0"/>
              </a:spcBef>
              <a:buNone/>
            </a:pPr>
            <a:endParaRPr lang="en" dirty="0" smtClean="0">
              <a:latin typeface="Calibri"/>
              <a:ea typeface="Calibri"/>
              <a:cs typeface="Calibri"/>
              <a:sym typeface="Calibri"/>
            </a:endParaRPr>
          </a:p>
          <a:p>
            <a:pPr lvl="0" rtl="0">
              <a:lnSpc>
                <a:spcPct val="115000"/>
              </a:lnSpc>
              <a:spcBef>
                <a:spcPts val="0"/>
              </a:spcBef>
              <a:buNone/>
            </a:pPr>
            <a:r>
              <a:rPr lang="en" dirty="0" smtClean="0">
                <a:latin typeface="Calibri"/>
                <a:ea typeface="Calibri"/>
                <a:cs typeface="Calibri"/>
                <a:sym typeface="Calibri"/>
              </a:rPr>
              <a:t>This </a:t>
            </a:r>
            <a:r>
              <a:rPr lang="en" dirty="0">
                <a:latin typeface="Calibri"/>
                <a:ea typeface="Calibri"/>
                <a:cs typeface="Calibri"/>
                <a:sym typeface="Calibri"/>
              </a:rPr>
              <a:t>year we presented at the 2016 Teaching and Learning Symposium located at the main campus so to increase awareness of the citation tutorials.</a:t>
            </a:r>
          </a:p>
          <a:p>
            <a:pPr lvl="0" rtl="0">
              <a:lnSpc>
                <a:spcPct val="115000"/>
              </a:lnSpc>
              <a:spcBef>
                <a:spcPts val="0"/>
              </a:spcBef>
              <a:buNone/>
            </a:pPr>
            <a:endParaRPr sz="1200" dirty="0">
              <a:latin typeface="Calibri"/>
              <a:ea typeface="Calibri"/>
              <a:cs typeface="Calibri"/>
              <a:sym typeface="Calibri"/>
            </a:endParaRPr>
          </a:p>
        </p:txBody>
      </p:sp>
    </p:spTree>
    <p:extLst>
      <p:ext uri="{BB962C8B-B14F-4D97-AF65-F5344CB8AC3E}">
        <p14:creationId xmlns:p14="http://schemas.microsoft.com/office/powerpoint/2010/main" val="1201308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4" name="Shape 3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988730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1" name="Shape 3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None/>
            </a:pPr>
            <a:r>
              <a:rPr lang="en" sz="1000" dirty="0" smtClean="0">
                <a:latin typeface="Roboto"/>
                <a:ea typeface="Roboto"/>
                <a:cs typeface="Roboto"/>
                <a:sym typeface="Roboto"/>
              </a:rPr>
              <a:t>The </a:t>
            </a:r>
            <a:r>
              <a:rPr lang="en" sz="1000" dirty="0">
                <a:latin typeface="Roboto"/>
                <a:ea typeface="Roboto"/>
                <a:cs typeface="Roboto"/>
                <a:sym typeface="Roboto"/>
              </a:rPr>
              <a:t>versatility of the tutorials allows a number of options to engage students in learning this material.</a:t>
            </a:r>
          </a:p>
          <a:p>
            <a:pPr lvl="0" rtl="0">
              <a:lnSpc>
                <a:spcPct val="115000"/>
              </a:lnSpc>
              <a:spcBef>
                <a:spcPts val="0"/>
              </a:spcBef>
              <a:buNone/>
            </a:pPr>
            <a:endParaRPr lang="en" dirty="0">
              <a:latin typeface="Roboto"/>
              <a:ea typeface="Roboto"/>
              <a:cs typeface="Roboto"/>
              <a:sym typeface="Roboto"/>
            </a:endParaRPr>
          </a:p>
          <a:p>
            <a:pPr lvl="0" rtl="0">
              <a:lnSpc>
                <a:spcPct val="115000"/>
              </a:lnSpc>
              <a:spcBef>
                <a:spcPts val="0"/>
              </a:spcBef>
              <a:buNone/>
            </a:pPr>
            <a:r>
              <a:rPr lang="en" sz="1000" dirty="0">
                <a:latin typeface="Roboto"/>
                <a:ea typeface="Roboto"/>
                <a:cs typeface="Roboto"/>
                <a:sym typeface="Roboto"/>
              </a:rPr>
              <a:t>The LMS installation has been a popular option with our faculty members.</a:t>
            </a:r>
            <a:r>
              <a:rPr lang="en" sz="1800" dirty="0">
                <a:latin typeface="Roboto"/>
                <a:ea typeface="Roboto"/>
                <a:cs typeface="Roboto"/>
                <a:sym typeface="Roboto"/>
              </a:rPr>
              <a:t> </a:t>
            </a:r>
          </a:p>
        </p:txBody>
      </p:sp>
    </p:spTree>
    <p:extLst>
      <p:ext uri="{BB962C8B-B14F-4D97-AF65-F5344CB8AC3E}">
        <p14:creationId xmlns:p14="http://schemas.microsoft.com/office/powerpoint/2010/main" val="31509889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lang="en" dirty="0"/>
          </a:p>
        </p:txBody>
      </p:sp>
    </p:spTree>
    <p:extLst>
      <p:ext uri="{BB962C8B-B14F-4D97-AF65-F5344CB8AC3E}">
        <p14:creationId xmlns:p14="http://schemas.microsoft.com/office/powerpoint/2010/main" val="2669895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Shape 4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5" name="Shape 4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lang="en" dirty="0"/>
          </a:p>
        </p:txBody>
      </p:sp>
    </p:spTree>
    <p:extLst>
      <p:ext uri="{BB962C8B-B14F-4D97-AF65-F5344CB8AC3E}">
        <p14:creationId xmlns:p14="http://schemas.microsoft.com/office/powerpoint/2010/main" val="1139765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Shape 4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5" name="Shape 4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dirty="0" smtClean="0"/>
              <a:t>97</a:t>
            </a:r>
            <a:r>
              <a:rPr lang="en" dirty="0"/>
              <a:t>% of students completed the tutorial in 10 minutes or less</a:t>
            </a:r>
          </a:p>
        </p:txBody>
      </p:sp>
    </p:spTree>
    <p:extLst>
      <p:ext uri="{BB962C8B-B14F-4D97-AF65-F5344CB8AC3E}">
        <p14:creationId xmlns:p14="http://schemas.microsoft.com/office/powerpoint/2010/main" val="445962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Shape 4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5" name="Shape 4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dirty="0" smtClean="0">
                <a:latin typeface="Times New Roman"/>
                <a:ea typeface="Times New Roman"/>
                <a:cs typeface="Times New Roman"/>
                <a:sym typeface="Times New Roman"/>
              </a:rPr>
              <a:t>Faculty </a:t>
            </a:r>
            <a:r>
              <a:rPr lang="en" sz="1200" dirty="0">
                <a:latin typeface="Times New Roman"/>
                <a:ea typeface="Times New Roman"/>
                <a:cs typeface="Times New Roman"/>
                <a:sym typeface="Times New Roman"/>
              </a:rPr>
              <a:t>members at MU and GVSU like the visual and interactive nature of the tutorials. However, when faculty members were asked about the success of the tutorials in student learning, the early versions received mixed reviews. </a:t>
            </a:r>
            <a:endParaRPr lang="en" sz="1200" dirty="0" smtClean="0">
              <a:latin typeface="Times New Roman"/>
              <a:ea typeface="Times New Roman"/>
              <a:cs typeface="Times New Roman"/>
              <a:sym typeface="Times New Roman"/>
            </a:endParaRPr>
          </a:p>
          <a:p>
            <a:pPr lvl="0">
              <a:spcBef>
                <a:spcPts val="0"/>
              </a:spcBef>
              <a:buNone/>
            </a:pPr>
            <a:endParaRPr lang="en" sz="1200" dirty="0" smtClean="0">
              <a:latin typeface="Times New Roman"/>
              <a:ea typeface="Times New Roman"/>
              <a:cs typeface="Times New Roman"/>
              <a:sym typeface="Times New Roman"/>
            </a:endParaRPr>
          </a:p>
          <a:p>
            <a:pPr lvl="0">
              <a:spcBef>
                <a:spcPts val="0"/>
              </a:spcBef>
              <a:buNone/>
            </a:pPr>
            <a:r>
              <a:rPr lang="en" sz="1200" dirty="0" smtClean="0">
                <a:latin typeface="Times New Roman"/>
                <a:ea typeface="Times New Roman"/>
                <a:cs typeface="Times New Roman"/>
                <a:sym typeface="Times New Roman"/>
              </a:rPr>
              <a:t>At </a:t>
            </a:r>
            <a:r>
              <a:rPr lang="en" sz="1200" dirty="0">
                <a:latin typeface="Times New Roman"/>
                <a:ea typeface="Times New Roman"/>
                <a:cs typeface="Times New Roman"/>
                <a:sym typeface="Times New Roman"/>
              </a:rPr>
              <a:t>MU, we believe this was due to the fact that we used it primarily as a bell-ringer activity at the beginning of library instruction sessions, and it was not well integrated into the session’s curriculum. At GVSU, the tutorial lacked context. Here are comments received from faculty that illustrate how the tutorial has evolved and improved:</a:t>
            </a:r>
          </a:p>
          <a:p>
            <a:pPr lvl="0">
              <a:spcBef>
                <a:spcPts val="0"/>
              </a:spcBef>
              <a:buNone/>
            </a:pPr>
            <a:endParaRPr sz="1200" dirty="0">
              <a:latin typeface="Times New Roman"/>
              <a:ea typeface="Times New Roman"/>
              <a:cs typeface="Times New Roman"/>
              <a:sym typeface="Times New Roman"/>
            </a:endParaRPr>
          </a:p>
          <a:p>
            <a:pPr lvl="0" rtl="0">
              <a:spcBef>
                <a:spcPts val="0"/>
              </a:spcBef>
              <a:buNone/>
            </a:pPr>
            <a:r>
              <a:rPr lang="en" sz="1200" dirty="0">
                <a:latin typeface="Times New Roman"/>
                <a:ea typeface="Times New Roman"/>
                <a:cs typeface="Times New Roman"/>
                <a:sym typeface="Times New Roman"/>
              </a:rPr>
              <a:t>These comments for GVSU came from the same </a:t>
            </a:r>
            <a:r>
              <a:rPr lang="en" sz="1200" dirty="0" smtClean="0">
                <a:latin typeface="Times New Roman"/>
                <a:ea typeface="Times New Roman"/>
                <a:cs typeface="Times New Roman"/>
                <a:sym typeface="Times New Roman"/>
              </a:rPr>
              <a:t>instructor.</a:t>
            </a:r>
            <a:endParaRPr lang="en" sz="12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3413931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None/>
            </a:pPr>
            <a:r>
              <a:rPr lang="en" sz="1200" dirty="0" smtClean="0"/>
              <a:t>A </a:t>
            </a:r>
            <a:r>
              <a:rPr lang="en" sz="1200" dirty="0"/>
              <a:t>little background about Marquette University. Marquette is a Catholic, Jesuit University founded in 1881. If you are not familiar with the Jesuit order, they strive to be Number One in all things, including humility. The campus is located in downtown Milwaukee, WI.</a:t>
            </a:r>
          </a:p>
          <a:p>
            <a:pPr lvl="0">
              <a:lnSpc>
                <a:spcPct val="115000"/>
              </a:lnSpc>
              <a:spcBef>
                <a:spcPts val="0"/>
              </a:spcBef>
              <a:buNone/>
            </a:pPr>
            <a:r>
              <a:rPr lang="en" sz="1200" dirty="0">
                <a:latin typeface="Times New Roman"/>
                <a:ea typeface="Times New Roman"/>
                <a:cs typeface="Times New Roman"/>
                <a:sym typeface="Times New Roman"/>
              </a:rPr>
              <a:t> </a:t>
            </a:r>
          </a:p>
          <a:p>
            <a:pPr lvl="0">
              <a:lnSpc>
                <a:spcPct val="115000"/>
              </a:lnSpc>
              <a:spcBef>
                <a:spcPts val="0"/>
              </a:spcBef>
              <a:buNone/>
            </a:pPr>
            <a:r>
              <a:rPr lang="en" sz="1200" dirty="0"/>
              <a:t>The campus has two libraries, the Raynor Memorial Libraries which serves the majority of campus and the Law Library which serves the Marquette Law School.</a:t>
            </a:r>
          </a:p>
          <a:p>
            <a:pPr lvl="0">
              <a:lnSpc>
                <a:spcPct val="115000"/>
              </a:lnSpc>
              <a:spcBef>
                <a:spcPts val="0"/>
              </a:spcBef>
              <a:buNone/>
            </a:pPr>
            <a:r>
              <a:rPr lang="en" sz="1200" dirty="0">
                <a:latin typeface="Times New Roman"/>
                <a:ea typeface="Times New Roman"/>
                <a:cs typeface="Times New Roman"/>
                <a:sym typeface="Times New Roman"/>
              </a:rPr>
              <a:t> </a:t>
            </a:r>
          </a:p>
          <a:p>
            <a:pPr lvl="0">
              <a:lnSpc>
                <a:spcPct val="115000"/>
              </a:lnSpc>
              <a:spcBef>
                <a:spcPts val="0"/>
              </a:spcBef>
              <a:buNone/>
            </a:pPr>
            <a:r>
              <a:rPr lang="en" sz="1200" dirty="0"/>
              <a:t>Marquette has an enrollment of 8,410 undergraduates and 3,335 graduate and professional studies students (Fall 2014). There are 11 instruction librarians who teach the majority of information literacy courses and also staff the information desk and provide research consultations for faculty and students.</a:t>
            </a:r>
          </a:p>
          <a:p>
            <a:pPr lvl="0">
              <a:lnSpc>
                <a:spcPct val="115000"/>
              </a:lnSpc>
              <a:spcBef>
                <a:spcPts val="0"/>
              </a:spcBef>
              <a:buNone/>
            </a:pPr>
            <a:r>
              <a:rPr lang="en" sz="1200" dirty="0">
                <a:latin typeface="Times New Roman"/>
                <a:ea typeface="Times New Roman"/>
                <a:cs typeface="Times New Roman"/>
                <a:sym typeface="Times New Roman"/>
              </a:rPr>
              <a:t> </a:t>
            </a:r>
          </a:p>
          <a:p>
            <a:pPr lvl="0" rtl="0">
              <a:lnSpc>
                <a:spcPct val="115000"/>
              </a:lnSpc>
              <a:spcBef>
                <a:spcPts val="0"/>
              </a:spcBef>
              <a:buNone/>
            </a:pPr>
            <a:r>
              <a:rPr lang="en" sz="1200" dirty="0" smtClean="0"/>
              <a:t>Grand </a:t>
            </a:r>
            <a:r>
              <a:rPr lang="en" sz="1200" dirty="0"/>
              <a:t>Valley State University is on the other hand a public university with 22,000 undergraduate and 3,300 graduate students. GVSU was named one of America’s 100 best college buys for the 20</a:t>
            </a:r>
            <a:r>
              <a:rPr lang="en" sz="1200" baseline="30000" dirty="0"/>
              <a:t>th</a:t>
            </a:r>
            <a:r>
              <a:rPr lang="en" sz="1200" dirty="0"/>
              <a:t> year in a row.</a:t>
            </a:r>
          </a:p>
          <a:p>
            <a:pPr lvl="0" rtl="0">
              <a:lnSpc>
                <a:spcPct val="115000"/>
              </a:lnSpc>
              <a:spcBef>
                <a:spcPts val="0"/>
              </a:spcBef>
              <a:buNone/>
            </a:pPr>
            <a:endParaRPr sz="1200" dirty="0"/>
          </a:p>
          <a:p>
            <a:pPr lvl="0" rtl="0">
              <a:lnSpc>
                <a:spcPct val="100000"/>
              </a:lnSpc>
              <a:spcBef>
                <a:spcPts val="0"/>
              </a:spcBef>
              <a:buNone/>
            </a:pPr>
            <a:r>
              <a:rPr lang="en" sz="1200" dirty="0"/>
              <a:t>The University Libraries has 19 liaison librarians in 5 libraries. GVSU Libraries was the recipient of the ACRL 2012 Excellence in Academic Libraries Award. The instruction librarians provide information literacy across 200 areas of study. The librarians provide support to faculty either through face to face, hybrid, or online classes.</a:t>
            </a:r>
          </a:p>
          <a:p>
            <a:pPr lvl="0" rtl="0">
              <a:lnSpc>
                <a:spcPct val="115000"/>
              </a:lnSpc>
              <a:spcBef>
                <a:spcPts val="0"/>
              </a:spcBef>
              <a:buNone/>
            </a:pPr>
            <a:endParaRPr sz="1200" dirty="0"/>
          </a:p>
        </p:txBody>
      </p:sp>
    </p:spTree>
    <p:extLst>
      <p:ext uri="{BB962C8B-B14F-4D97-AF65-F5344CB8AC3E}">
        <p14:creationId xmlns:p14="http://schemas.microsoft.com/office/powerpoint/2010/main" val="14592517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Shape 4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7" name="Shape 4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8113706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Shape 4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5" name="Shape 4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smtClean="0"/>
              <a:t>Storyline </a:t>
            </a:r>
            <a:r>
              <a:rPr lang="en" dirty="0"/>
              <a:t>costs $1,846 but they </a:t>
            </a:r>
            <a:r>
              <a:rPr lang="en" dirty="0" smtClean="0"/>
              <a:t>offer </a:t>
            </a:r>
            <a:r>
              <a:rPr lang="en" dirty="0"/>
              <a:t>educational pricing which is about 50% off their normal retail price, so around $900. </a:t>
            </a:r>
          </a:p>
          <a:p>
            <a:pPr lvl="0">
              <a:spcBef>
                <a:spcPts val="0"/>
              </a:spcBef>
              <a:buNone/>
            </a:pPr>
            <a:endParaRPr dirty="0"/>
          </a:p>
          <a:p>
            <a:pPr lvl="0">
              <a:spcBef>
                <a:spcPts val="0"/>
              </a:spcBef>
              <a:buNone/>
            </a:pPr>
            <a:r>
              <a:rPr lang="en" dirty="0"/>
              <a:t>Storyline is not a difficult program to learn, but someone still needs to take the time to learn it well enough to use it competently. Also, that person will then become responsible for ongoing maintenance, development and support. For libraries with small staffs, that may be problematic. </a:t>
            </a:r>
          </a:p>
          <a:p>
            <a:pPr lvl="0">
              <a:spcBef>
                <a:spcPts val="0"/>
              </a:spcBef>
              <a:buNone/>
            </a:pPr>
            <a:endParaRPr dirty="0"/>
          </a:p>
          <a:p>
            <a:pPr lvl="0">
              <a:spcBef>
                <a:spcPts val="0"/>
              </a:spcBef>
              <a:buNone/>
            </a:pPr>
            <a:r>
              <a:rPr lang="en" dirty="0"/>
              <a:t>Faculty and librarians can have anxiety when it comes to utilizing this technology, especially if they are not familiar with the Learning Management System. Some of our faculty have decided not use the tutorial because they don’t use the LMS gradebook and are worried students will be confused by a random grade in the gradebook. Others don’t know how to turn the module from Draft to Publish mode in order to have students view it. </a:t>
            </a:r>
          </a:p>
          <a:p>
            <a:pPr lvl="0">
              <a:spcBef>
                <a:spcPts val="0"/>
              </a:spcBef>
              <a:buNone/>
            </a:pPr>
            <a:endParaRPr dirty="0"/>
          </a:p>
          <a:p>
            <a:pPr lvl="0" rtl="0">
              <a:spcBef>
                <a:spcPts val="0"/>
              </a:spcBef>
              <a:buNone/>
            </a:pPr>
            <a:r>
              <a:rPr lang="en" dirty="0"/>
              <a:t>Technology is always changing at a rapid pace, how can we keep up. Storyline is on its second version and files developed in Storyline 2 cannot be opened in the original Storyline. Flash is becoming less commonplace on many devices and while Storyline does export content to HTML 5, the HTML 5 content is not as robust as the Flash version. The push to develop content that is responsive and can be used on mobile devices can impact the development process.</a:t>
            </a:r>
          </a:p>
        </p:txBody>
      </p:sp>
    </p:spTree>
    <p:extLst>
      <p:ext uri="{BB962C8B-B14F-4D97-AF65-F5344CB8AC3E}">
        <p14:creationId xmlns:p14="http://schemas.microsoft.com/office/powerpoint/2010/main" val="38349707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2" name="Shape 4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None/>
            </a:pPr>
            <a:r>
              <a:rPr lang="en" sz="1200" dirty="0" smtClean="0">
                <a:latin typeface="Calibri"/>
                <a:ea typeface="Calibri"/>
                <a:cs typeface="Calibri"/>
                <a:sym typeface="Calibri"/>
              </a:rPr>
              <a:t>Friendraising </a:t>
            </a:r>
            <a:r>
              <a:rPr lang="en" sz="1200" dirty="0">
                <a:latin typeface="Calibri"/>
                <a:ea typeface="Calibri"/>
                <a:cs typeface="Calibri"/>
                <a:sym typeface="Calibri"/>
              </a:rPr>
              <a:t>is key. Without a good relationship between the instructor and librarian, no amount of technology and assessment data will turn the tide. The chances of the tutorial being utilized is a lot lower if the librarian and instructor relationship is poor or non-existent. However, the tutorials can be used as a foot in the door to offer something to faculty and pave the way to developing a relationship with the faculty member.</a:t>
            </a:r>
          </a:p>
          <a:p>
            <a:pPr lvl="0">
              <a:spcBef>
                <a:spcPts val="0"/>
              </a:spcBef>
              <a:buNone/>
            </a:pPr>
            <a:endParaRPr dirty="0"/>
          </a:p>
          <a:p>
            <a:pPr lvl="0">
              <a:spcBef>
                <a:spcPts val="0"/>
              </a:spcBef>
              <a:buNone/>
            </a:pPr>
            <a:r>
              <a:rPr lang="en" dirty="0"/>
              <a:t>Licensing: GVSU chose to release their version under a Creative Commons license, however according to Creative Commons, the CC license should not be used for software. Also being consistent in the license type used, recall that if one uses a GPLv3 licenses project, then the entire project becomes infected and if that project code is released, it must be done so under a GPLv3 license. Any IP lor Law Librarian’s in the audience, please advise</a:t>
            </a:r>
            <a:r>
              <a:rPr lang="en" dirty="0" smtClean="0"/>
              <a:t>!</a:t>
            </a:r>
            <a:endParaRPr lang="en" dirty="0"/>
          </a:p>
        </p:txBody>
      </p:sp>
    </p:spTree>
    <p:extLst>
      <p:ext uri="{BB962C8B-B14F-4D97-AF65-F5344CB8AC3E}">
        <p14:creationId xmlns:p14="http://schemas.microsoft.com/office/powerpoint/2010/main" val="28009149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Shape 4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9" name="Shape 4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12487743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8" name="Shape 4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1567728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dirty="0" smtClean="0"/>
              <a:t>Teach</a:t>
            </a:r>
            <a:r>
              <a:rPr lang="en" dirty="0"/>
              <a:t>: </a:t>
            </a:r>
          </a:p>
          <a:p>
            <a:pPr lvl="0" rtl="0">
              <a:spcBef>
                <a:spcPts val="0"/>
              </a:spcBef>
              <a:buNone/>
            </a:pPr>
            <a:r>
              <a:rPr lang="en" dirty="0"/>
              <a:t>Helping students understand citations seems to be an on-going activity, but learning about citations is boring and requires attention to detail.</a:t>
            </a:r>
          </a:p>
          <a:p>
            <a:pPr lvl="0" rtl="0">
              <a:spcBef>
                <a:spcPts val="0"/>
              </a:spcBef>
              <a:buNone/>
            </a:pPr>
            <a:endParaRPr dirty="0"/>
          </a:p>
          <a:p>
            <a:pPr lvl="0">
              <a:spcBef>
                <a:spcPts val="0"/>
              </a:spcBef>
              <a:buNone/>
            </a:pPr>
            <a:r>
              <a:rPr lang="en" dirty="0"/>
              <a:t>Faculty:</a:t>
            </a:r>
          </a:p>
          <a:p>
            <a:pPr lvl="0">
              <a:spcBef>
                <a:spcPts val="0"/>
              </a:spcBef>
              <a:buNone/>
            </a:pPr>
            <a:r>
              <a:rPr lang="en" dirty="0"/>
              <a:t>Instructors want to teach citations, but preferably outside of valuable class time while also having a way to assess student’s citation knowledge.</a:t>
            </a:r>
          </a:p>
          <a:p>
            <a:pPr lvl="0">
              <a:spcBef>
                <a:spcPts val="0"/>
              </a:spcBef>
              <a:buNone/>
            </a:pPr>
            <a:endParaRPr dirty="0"/>
          </a:p>
          <a:p>
            <a:pPr lvl="0">
              <a:spcBef>
                <a:spcPts val="0"/>
              </a:spcBef>
              <a:buNone/>
            </a:pPr>
            <a:r>
              <a:rPr lang="en" dirty="0"/>
              <a:t>Engage: </a:t>
            </a:r>
          </a:p>
          <a:p>
            <a:pPr lvl="0" rtl="0">
              <a:spcBef>
                <a:spcPts val="0"/>
              </a:spcBef>
              <a:buNone/>
            </a:pPr>
            <a:r>
              <a:rPr lang="en" dirty="0"/>
              <a:t>Learning about citations is boring for many students, how can it be done while keeping them interested and engaged.</a:t>
            </a:r>
          </a:p>
          <a:p>
            <a:pPr lvl="0">
              <a:spcBef>
                <a:spcPts val="0"/>
              </a:spcBef>
              <a:buNone/>
            </a:pPr>
            <a:endParaRPr dirty="0"/>
          </a:p>
        </p:txBody>
      </p:sp>
    </p:spTree>
    <p:extLst>
      <p:ext uri="{BB962C8B-B14F-4D97-AF65-F5344CB8AC3E}">
        <p14:creationId xmlns:p14="http://schemas.microsoft.com/office/powerpoint/2010/main" val="855197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dirty="0" smtClean="0"/>
              <a:t>The </a:t>
            </a:r>
            <a:r>
              <a:rPr lang="en" dirty="0"/>
              <a:t>tutorial includes 3 parts: </a:t>
            </a:r>
          </a:p>
          <a:p>
            <a:pPr lvl="0">
              <a:spcBef>
                <a:spcPts val="0"/>
              </a:spcBef>
              <a:buNone/>
            </a:pPr>
            <a:r>
              <a:rPr lang="en" dirty="0"/>
              <a:t>1 - Identify the parts of a real publication that one would need to build a citation, for example, publication title, author, editor, etc.</a:t>
            </a:r>
          </a:p>
          <a:p>
            <a:pPr lvl="0">
              <a:spcBef>
                <a:spcPts val="0"/>
              </a:spcBef>
              <a:buNone/>
            </a:pPr>
            <a:r>
              <a:rPr lang="en" dirty="0"/>
              <a:t>2 - Drag the elements of the publication needed for citation into the appropriate order to develop a correct citation.</a:t>
            </a:r>
          </a:p>
          <a:p>
            <a:pPr lvl="0">
              <a:spcBef>
                <a:spcPts val="0"/>
              </a:spcBef>
              <a:buNone/>
            </a:pPr>
            <a:r>
              <a:rPr lang="en" dirty="0"/>
              <a:t>3 - Identify what the publication type of the item is.</a:t>
            </a:r>
          </a:p>
        </p:txBody>
      </p:sp>
    </p:spTree>
    <p:extLst>
      <p:ext uri="{BB962C8B-B14F-4D97-AF65-F5344CB8AC3E}">
        <p14:creationId xmlns:p14="http://schemas.microsoft.com/office/powerpoint/2010/main" val="2814482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 to </a:t>
            </a:r>
            <a:r>
              <a:rPr lang="en-US" smtClean="0"/>
              <a:t>interactive whiteboard demo.</a:t>
            </a:r>
            <a:endParaRPr lang="en-US"/>
          </a:p>
        </p:txBody>
      </p:sp>
    </p:spTree>
    <p:extLst>
      <p:ext uri="{BB962C8B-B14F-4D97-AF65-F5344CB8AC3E}">
        <p14:creationId xmlns:p14="http://schemas.microsoft.com/office/powerpoint/2010/main" val="2737600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721207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As part of our information literacy instruction workshops for First Year English, there was a bell-ringer activity at the beginning of the session. Previous activities included a short quiz which would tell students what kind of researcher they were. For the 2012 academic year, we worked to develop a bell-ringer activity on citations, mainly because as was demonstrated in the role play, students struggle to locate needed pieces for a citation.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 original HTML version and first Storyline version only had 2 parts, identifying the parts of a real publication that one needed for citation and identifying the publication type.</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After getting feedback from Librarians and Instructors, we decided to focus on continued Storyline development as that would produce a tutorial that could be incorporated into our Learning Management System and provide better assessment capabilities.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Sharing the citation activity with colleagues at other academic libraries and receiving positive response inspired us to pursue open sourcing the code for the project so others could utilize and adapt our original work.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Most recently we have adapted the GVSU version, expanded it to 8 citation example, including some new media types such as blog posts. In the updated tutorial, for 4 citations, the students can practice the work of identifying and ordering the parts, and for 4 citations, their work is graded.</a:t>
            </a:r>
            <a:endParaRPr dirty="0"/>
          </a:p>
        </p:txBody>
      </p:sp>
    </p:spTree>
    <p:extLst>
      <p:ext uri="{BB962C8B-B14F-4D97-AF65-F5344CB8AC3E}">
        <p14:creationId xmlns:p14="http://schemas.microsoft.com/office/powerpoint/2010/main" val="919020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sz="1100" kern="1200" dirty="0" smtClean="0">
                <a:solidFill>
                  <a:schemeClr val="tx1"/>
                </a:solidFill>
                <a:effectLst/>
                <a:latin typeface="+mn-lt"/>
                <a:ea typeface="+mn-ea"/>
                <a:cs typeface="+mn-cs"/>
              </a:rPr>
              <a:t>In late 2012, we posted a link to the HTML version of the drag and drop activity in the Instruction in Academic Libraries </a:t>
            </a:r>
            <a:r>
              <a:rPr lang="en-US" sz="1100" kern="1200" dirty="0" err="1" smtClean="0">
                <a:solidFill>
                  <a:schemeClr val="tx1"/>
                </a:solidFill>
                <a:effectLst/>
                <a:latin typeface="+mn-lt"/>
                <a:ea typeface="+mn-ea"/>
                <a:cs typeface="+mn-cs"/>
              </a:rPr>
              <a:t>Linkedin</a:t>
            </a:r>
            <a:r>
              <a:rPr lang="en-US" sz="1100" kern="1200" dirty="0" smtClean="0">
                <a:solidFill>
                  <a:schemeClr val="tx1"/>
                </a:solidFill>
                <a:effectLst/>
                <a:latin typeface="+mn-lt"/>
                <a:ea typeface="+mn-ea"/>
                <a:cs typeface="+mn-cs"/>
              </a:rPr>
              <a:t> Group and it received a lot of positive response from librarians at other academic libraries. This response made us realize that this would be a useful activity for other academic librarians and decided to make the source files open source and available for download so other academic libraries could utilize and build upon our original work.</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At its core, according to Lindberg (2008), open source is a legal construct for cooperation and trade in intellectual property. Without intellectual property, there could be no open source software. Lindberg (2008) states that the major difference between open source and proprietary software is ownership. A complete discussion of open source software is beyond the scope of this presentation but Lindberg’s book and the writing of Richard Stallman which have been compiled in the book Free Software, Free Society provide an accessible yet in depth exploration of the topic.</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As members of a 21st Century library at a Catholic and Jesuit institution with a </a:t>
            </a:r>
          </a:p>
          <a:p>
            <a:r>
              <a:rPr lang="en-US" sz="1100" kern="1200" dirty="0" smtClean="0">
                <a:solidFill>
                  <a:schemeClr val="tx1"/>
                </a:solidFill>
                <a:effectLst/>
                <a:latin typeface="+mn-lt"/>
                <a:ea typeface="+mn-ea"/>
                <a:cs typeface="+mn-cs"/>
              </a:rPr>
              <a:t>strong social justice mission, </a:t>
            </a:r>
            <a:r>
              <a:rPr lang="en-US" sz="1100" b="0" kern="1200" dirty="0" smtClean="0">
                <a:solidFill>
                  <a:schemeClr val="tx1"/>
                </a:solidFill>
                <a:effectLst/>
                <a:latin typeface="+mn-lt"/>
                <a:ea typeface="+mn-ea"/>
                <a:cs typeface="+mn-cs"/>
              </a:rPr>
              <a:t>as you can see in the photo the motto of the Jesuits, AMDG, Ad </a:t>
            </a:r>
            <a:r>
              <a:rPr lang="en-US" sz="1100" b="0" kern="1200" dirty="0" err="1" smtClean="0">
                <a:solidFill>
                  <a:schemeClr val="tx1"/>
                </a:solidFill>
                <a:effectLst/>
                <a:latin typeface="+mn-lt"/>
                <a:ea typeface="+mn-ea"/>
                <a:cs typeface="+mn-cs"/>
              </a:rPr>
              <a:t>maiorem</a:t>
            </a:r>
            <a:r>
              <a:rPr lang="en-US" sz="1100" b="0" kern="1200" dirty="0" smtClean="0">
                <a:solidFill>
                  <a:schemeClr val="tx1"/>
                </a:solidFill>
                <a:effectLst/>
                <a:latin typeface="+mn-lt"/>
                <a:ea typeface="+mn-ea"/>
                <a:cs typeface="+mn-cs"/>
              </a:rPr>
              <a:t> Dei </a:t>
            </a:r>
            <a:r>
              <a:rPr lang="en-US" sz="1100" b="0" kern="1200" dirty="0" err="1" smtClean="0">
                <a:solidFill>
                  <a:schemeClr val="tx1"/>
                </a:solidFill>
                <a:effectLst/>
                <a:latin typeface="+mn-lt"/>
                <a:ea typeface="+mn-ea"/>
                <a:cs typeface="+mn-cs"/>
              </a:rPr>
              <a:t>gloriam</a:t>
            </a:r>
            <a:r>
              <a:rPr lang="en-US" sz="1100" b="0" kern="1200" dirty="0" smtClean="0">
                <a:solidFill>
                  <a:schemeClr val="tx1"/>
                </a:solidFill>
                <a:effectLst/>
                <a:latin typeface="+mn-lt"/>
                <a:ea typeface="+mn-ea"/>
                <a:cs typeface="+mn-cs"/>
              </a:rPr>
              <a:t> (AD MIYORUM DEI GLORIAM) "for the greater glory of God and the salvation of humanity"</a:t>
            </a:r>
            <a:r>
              <a:rPr lang="en-US" sz="1100" kern="1200" dirty="0" smtClean="0">
                <a:solidFill>
                  <a:schemeClr val="tx1"/>
                </a:solidFill>
                <a:effectLst/>
                <a:latin typeface="+mn-lt"/>
                <a:ea typeface="+mn-ea"/>
                <a:cs typeface="+mn-cs"/>
              </a:rPr>
              <a:t> is prominent on most campus buildings. The choice of license was obvious, version 3 of the GNU General Public License.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 GPL mirrors Marquette librarians’ beliefs that free software is a moral imperative and the GPL is an ethical vanguard, paving the way for a better and more just society. One of the most appealing aspects of the GPL license is its reciprocal or viral nature. When reciprocally licensed code is incorporated into another application, that application is “infected” and with a few exceptions, the source code to the entire application must be made available if the project code is shared.</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If you are considering open sourcing your projects, please be sure to investigate the policies and procedures at your institution. At Marquette we needed to get sign off from the Research and Sponsored Programs Office before we could post the files to GitHub.</a:t>
            </a:r>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87951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flipH="1">
            <a:off x="8246400" y="4245925"/>
            <a:ext cx="897600" cy="897600"/>
          </a:xfrm>
          <a:prstGeom prst="rtTriangle">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flipH="1">
            <a:off x="8246400" y="4245875"/>
            <a:ext cx="897600" cy="897600"/>
          </a:xfrm>
          <a:prstGeom prst="round1Rect">
            <a:avLst>
              <a:gd name="adj" fmla="val 16667"/>
            </a:avLst>
          </a:prstGeom>
          <a:solidFill>
            <a:schemeClr val="lt1">
              <a:alpha val="68080"/>
            </a:schemeClr>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390525" y="1819275"/>
            <a:ext cx="8222100" cy="933600"/>
          </a:xfrm>
          <a:prstGeom prst="rect">
            <a:avLst/>
          </a:prstGeom>
        </p:spPr>
        <p:txBody>
          <a:bodyPr lIns="91425" tIns="91425" rIns="91425" bIns="91425" anchor="b"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13" name="Shape 13"/>
          <p:cNvSpPr txBox="1">
            <a:spLocks noGrp="1"/>
          </p:cNvSpPr>
          <p:nvPr>
            <p:ph type="subTitle" idx="1"/>
          </p:nvPr>
        </p:nvSpPr>
        <p:spPr>
          <a:xfrm>
            <a:off x="390525" y="2789130"/>
            <a:ext cx="8222100" cy="432900"/>
          </a:xfrm>
          <a:prstGeom prst="rect">
            <a:avLst/>
          </a:prstGeom>
        </p:spPr>
        <p:txBody>
          <a:bodyPr lIns="91425" tIns="91425" rIns="91425" bIns="91425" anchor="t" anchorCtr="0"/>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a:endParaRPr/>
          </a:p>
        </p:txBody>
      </p:sp>
      <p:sp>
        <p:nvSpPr>
          <p:cNvPr id="14" name="Shape 14"/>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accent4"/>
        </a:solidFill>
        <a:effectLst/>
      </p:bgPr>
    </p:bg>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75500" y="1258525"/>
            <a:ext cx="8222100" cy="1963500"/>
          </a:xfrm>
          <a:prstGeom prst="rect">
            <a:avLst/>
          </a:prstGeom>
        </p:spPr>
        <p:txBody>
          <a:bodyPr lIns="91425" tIns="91425" rIns="91425" bIns="91425" anchor="b" anchorCtr="0"/>
          <a:lstStyle>
            <a:lvl1pPr lvl="0" algn="ctr">
              <a:spcBef>
                <a:spcPts val="0"/>
              </a:spcBef>
              <a:buClr>
                <a:schemeClr val="dk2"/>
              </a:buClr>
              <a:buSzPct val="100000"/>
              <a:defRPr sz="12000">
                <a:solidFill>
                  <a:schemeClr val="dk2"/>
                </a:solidFill>
              </a:defRPr>
            </a:lvl1pPr>
            <a:lvl2pPr lvl="1" algn="ctr">
              <a:spcBef>
                <a:spcPts val="0"/>
              </a:spcBef>
              <a:buClr>
                <a:schemeClr val="dk2"/>
              </a:buClr>
              <a:buSzPct val="100000"/>
              <a:defRPr sz="12000">
                <a:solidFill>
                  <a:schemeClr val="dk2"/>
                </a:solidFill>
              </a:defRPr>
            </a:lvl2pPr>
            <a:lvl3pPr lvl="2" algn="ctr">
              <a:spcBef>
                <a:spcPts val="0"/>
              </a:spcBef>
              <a:buClr>
                <a:schemeClr val="dk2"/>
              </a:buClr>
              <a:buSzPct val="100000"/>
              <a:defRPr sz="12000">
                <a:solidFill>
                  <a:schemeClr val="dk2"/>
                </a:solidFill>
              </a:defRPr>
            </a:lvl3pPr>
            <a:lvl4pPr lvl="3" algn="ctr">
              <a:spcBef>
                <a:spcPts val="0"/>
              </a:spcBef>
              <a:buClr>
                <a:schemeClr val="dk2"/>
              </a:buClr>
              <a:buSzPct val="100000"/>
              <a:defRPr sz="12000">
                <a:solidFill>
                  <a:schemeClr val="dk2"/>
                </a:solidFill>
              </a:defRPr>
            </a:lvl4pPr>
            <a:lvl5pPr lvl="4" algn="ctr">
              <a:spcBef>
                <a:spcPts val="0"/>
              </a:spcBef>
              <a:buClr>
                <a:schemeClr val="dk2"/>
              </a:buClr>
              <a:buSzPct val="100000"/>
              <a:defRPr sz="12000">
                <a:solidFill>
                  <a:schemeClr val="dk2"/>
                </a:solidFill>
              </a:defRPr>
            </a:lvl5pPr>
            <a:lvl6pPr lvl="5" algn="ctr">
              <a:spcBef>
                <a:spcPts val="0"/>
              </a:spcBef>
              <a:buClr>
                <a:schemeClr val="dk2"/>
              </a:buClr>
              <a:buSzPct val="100000"/>
              <a:defRPr sz="12000">
                <a:solidFill>
                  <a:schemeClr val="dk2"/>
                </a:solidFill>
              </a:defRPr>
            </a:lvl6pPr>
            <a:lvl7pPr lvl="6" algn="ctr">
              <a:spcBef>
                <a:spcPts val="0"/>
              </a:spcBef>
              <a:buClr>
                <a:schemeClr val="dk2"/>
              </a:buClr>
              <a:buSzPct val="100000"/>
              <a:defRPr sz="12000">
                <a:solidFill>
                  <a:schemeClr val="dk2"/>
                </a:solidFill>
              </a:defRPr>
            </a:lvl7pPr>
            <a:lvl8pPr lvl="7" algn="ctr">
              <a:spcBef>
                <a:spcPts val="0"/>
              </a:spcBef>
              <a:buClr>
                <a:schemeClr val="dk2"/>
              </a:buClr>
              <a:buSzPct val="100000"/>
              <a:defRPr sz="12000">
                <a:solidFill>
                  <a:schemeClr val="dk2"/>
                </a:solidFill>
              </a:defRPr>
            </a:lvl8pPr>
            <a:lvl9pPr lvl="8" algn="ctr">
              <a:spcBef>
                <a:spcPts val="0"/>
              </a:spcBef>
              <a:buClr>
                <a:schemeClr val="dk2"/>
              </a:buClr>
              <a:buSzPct val="100000"/>
              <a:defRPr sz="12000">
                <a:solidFill>
                  <a:schemeClr val="dk2"/>
                </a:solidFill>
              </a:defRPr>
            </a:lvl9pPr>
          </a:lstStyle>
          <a:p>
            <a:endParaRPr/>
          </a:p>
        </p:txBody>
      </p:sp>
      <p:sp>
        <p:nvSpPr>
          <p:cNvPr id="59" name="Shape 59"/>
          <p:cNvSpPr txBox="1">
            <a:spLocks noGrp="1"/>
          </p:cNvSpPr>
          <p:nvPr>
            <p:ph type="body" idx="1"/>
          </p:nvPr>
        </p:nvSpPr>
        <p:spPr>
          <a:xfrm>
            <a:off x="475500" y="3304625"/>
            <a:ext cx="82221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60" name="Shape 60"/>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Shape 62"/>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60950" y="2065350"/>
            <a:ext cx="8222100" cy="1012800"/>
          </a:xfrm>
          <a:prstGeom prst="rect">
            <a:avLst/>
          </a:prstGeom>
        </p:spPr>
        <p:txBody>
          <a:bodyPr lIns="91425" tIns="91425" rIns="91425" bIns="91425" anchor="ctr" anchorCtr="0"/>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a:endParaRPr/>
          </a:p>
        </p:txBody>
      </p:sp>
      <p:sp>
        <p:nvSpPr>
          <p:cNvPr id="17" name="Shape 17"/>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rot="10800000" flipH="1">
            <a:off x="0" y="1686000"/>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0" name="Shape 2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71900" y="1919075"/>
            <a:ext cx="8222100" cy="271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rot="10800000" flipH="1">
            <a:off x="0" y="1686000"/>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6" name="Shape 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7" name="Shape 27"/>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471900" y="1919075"/>
            <a:ext cx="3999900" cy="2710199"/>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body" idx="2"/>
          </p:nvPr>
        </p:nvSpPr>
        <p:spPr>
          <a:xfrm>
            <a:off x="4694250" y="1919075"/>
            <a:ext cx="3999900" cy="2710199"/>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0" name="Shape 30"/>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1"/>
        <p:cNvGrpSpPr/>
        <p:nvPr/>
      </p:nvGrpSpPr>
      <p:grpSpPr>
        <a:xfrm>
          <a:off x="0" y="0"/>
          <a:ext cx="0" cy="0"/>
          <a:chOff x="0" y="0"/>
          <a:chExt cx="0" cy="0"/>
        </a:xfrm>
      </p:grpSpPr>
      <p:sp>
        <p:nvSpPr>
          <p:cNvPr id="32" name="Shape 32"/>
          <p:cNvSpPr/>
          <p:nvPr/>
        </p:nvSpPr>
        <p:spPr>
          <a:xfrm rot="10800000" flipH="1">
            <a:off x="0" y="656400"/>
            <a:ext cx="9144000" cy="44871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4" name="Shape 34"/>
          <p:cNvSpPr txBox="1">
            <a:spLocks noGrp="1"/>
          </p:cNvSpPr>
          <p:nvPr>
            <p:ph type="title"/>
          </p:nvPr>
        </p:nvSpPr>
        <p:spPr>
          <a:xfrm>
            <a:off x="98250" y="16350"/>
            <a:ext cx="8826600" cy="602700"/>
          </a:xfrm>
          <a:prstGeom prst="rect">
            <a:avLst/>
          </a:prstGeom>
        </p:spPr>
        <p:txBody>
          <a:bodyPr lIns="91425" tIns="91425" rIns="91425" bIns="91425" anchor="ctr" anchorCtr="0"/>
          <a:lstStyle>
            <a:lvl1pPr lvl="0">
              <a:spcBef>
                <a:spcPts val="0"/>
              </a:spcBef>
              <a:buSzPct val="100000"/>
              <a:defRPr sz="1800"/>
            </a:lvl1pPr>
            <a:lvl2pPr lvl="1">
              <a:spcBef>
                <a:spcPts val="0"/>
              </a:spcBef>
              <a:buSzPct val="100000"/>
              <a:defRPr sz="1800"/>
            </a:lvl2pPr>
            <a:lvl3pPr lvl="2">
              <a:spcBef>
                <a:spcPts val="0"/>
              </a:spcBef>
              <a:buSzPct val="100000"/>
              <a:defRPr sz="1800"/>
            </a:lvl3pPr>
            <a:lvl4pPr lvl="3">
              <a:spcBef>
                <a:spcPts val="0"/>
              </a:spcBef>
              <a:buSzPct val="100000"/>
              <a:defRPr sz="1800"/>
            </a:lvl4pPr>
            <a:lvl5pPr lvl="4">
              <a:spcBef>
                <a:spcPts val="0"/>
              </a:spcBef>
              <a:buSzPct val="100000"/>
              <a:defRPr sz="1800"/>
            </a:lvl5pPr>
            <a:lvl6pPr lvl="5">
              <a:spcBef>
                <a:spcPts val="0"/>
              </a:spcBef>
              <a:buSzPct val="100000"/>
              <a:defRPr sz="1800"/>
            </a:lvl6pPr>
            <a:lvl7pPr lvl="6">
              <a:spcBef>
                <a:spcPts val="0"/>
              </a:spcBef>
              <a:buSzPct val="100000"/>
              <a:defRPr sz="1800"/>
            </a:lvl7pPr>
            <a:lvl8pPr lvl="7">
              <a:spcBef>
                <a:spcPts val="0"/>
              </a:spcBef>
              <a:buSzPct val="100000"/>
              <a:defRPr sz="1800"/>
            </a:lvl8pPr>
            <a:lvl9pPr lvl="8">
              <a:spcBef>
                <a:spcPts val="0"/>
              </a:spcBef>
              <a:buSzPct val="100000"/>
              <a:defRPr sz="1800"/>
            </a:lvl9pPr>
          </a:lstStyle>
          <a:p>
            <a:endParaRPr/>
          </a:p>
        </p:txBody>
      </p:sp>
      <p:sp>
        <p:nvSpPr>
          <p:cNvPr id="35" name="Shape 35"/>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p:nvPr/>
        </p:nvSpPr>
        <p:spPr>
          <a:xfrm rot="10800000" flipH="1">
            <a:off x="3276600" y="25"/>
            <a:ext cx="5867400" cy="5143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8" name="Shape 3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226077" y="357800"/>
            <a:ext cx="2808000" cy="9534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0" name="Shape 40"/>
          <p:cNvSpPr txBox="1">
            <a:spLocks noGrp="1"/>
          </p:cNvSpPr>
          <p:nvPr>
            <p:ph type="body" idx="1"/>
          </p:nvPr>
        </p:nvSpPr>
        <p:spPr>
          <a:xfrm>
            <a:off x="226075" y="1465800"/>
            <a:ext cx="2808000" cy="3163500"/>
          </a:xfrm>
          <a:prstGeom prst="rect">
            <a:avLst/>
          </a:prstGeom>
        </p:spPr>
        <p:txBody>
          <a:bodyPr lIns="91425" tIns="91425" rIns="91425" bIns="91425" anchor="t" anchorCtr="0"/>
          <a:lstStyle>
            <a:lvl1pPr lvl="0">
              <a:spcBef>
                <a:spcPts val="0"/>
              </a:spcBef>
              <a:buClr>
                <a:schemeClr val="lt1"/>
              </a:buClr>
              <a:buSzPct val="100000"/>
              <a:defRPr sz="1200">
                <a:solidFill>
                  <a:schemeClr val="lt1"/>
                </a:solidFill>
              </a:defRPr>
            </a:lvl1pPr>
            <a:lvl2pPr lvl="1">
              <a:spcBef>
                <a:spcPts val="0"/>
              </a:spcBef>
              <a:buClr>
                <a:schemeClr val="lt1"/>
              </a:buClr>
              <a:buSzPct val="100000"/>
              <a:defRPr sz="1200">
                <a:solidFill>
                  <a:schemeClr val="lt1"/>
                </a:solidFill>
              </a:defRPr>
            </a:lvl2pPr>
            <a:lvl3pPr lvl="2">
              <a:spcBef>
                <a:spcPts val="0"/>
              </a:spcBef>
              <a:buClr>
                <a:schemeClr val="lt1"/>
              </a:buClr>
              <a:buSzPct val="100000"/>
              <a:defRPr sz="1200">
                <a:solidFill>
                  <a:schemeClr val="lt1"/>
                </a:solidFill>
              </a:defRPr>
            </a:lvl3pPr>
            <a:lvl4pPr lvl="3">
              <a:spcBef>
                <a:spcPts val="0"/>
              </a:spcBef>
              <a:buClr>
                <a:schemeClr val="lt1"/>
              </a:buClr>
              <a:buSzPct val="100000"/>
              <a:defRPr sz="1200">
                <a:solidFill>
                  <a:schemeClr val="lt1"/>
                </a:solidFill>
              </a:defRPr>
            </a:lvl4pPr>
            <a:lvl5pPr lvl="4">
              <a:spcBef>
                <a:spcPts val="0"/>
              </a:spcBef>
              <a:buClr>
                <a:schemeClr val="lt1"/>
              </a:buClr>
              <a:buSzPct val="100000"/>
              <a:defRPr sz="1200">
                <a:solidFill>
                  <a:schemeClr val="lt1"/>
                </a:solidFill>
              </a:defRPr>
            </a:lvl5pPr>
            <a:lvl6pPr lvl="5">
              <a:spcBef>
                <a:spcPts val="0"/>
              </a:spcBef>
              <a:buClr>
                <a:schemeClr val="lt1"/>
              </a:buClr>
              <a:buSzPct val="100000"/>
              <a:defRPr sz="1200">
                <a:solidFill>
                  <a:schemeClr val="lt1"/>
                </a:solidFill>
              </a:defRPr>
            </a:lvl6pPr>
            <a:lvl7pPr lvl="6">
              <a:spcBef>
                <a:spcPts val="0"/>
              </a:spcBef>
              <a:buClr>
                <a:schemeClr val="lt1"/>
              </a:buClr>
              <a:buSzPct val="100000"/>
              <a:defRPr sz="1200">
                <a:solidFill>
                  <a:schemeClr val="lt1"/>
                </a:solidFill>
              </a:defRPr>
            </a:lvl7pPr>
            <a:lvl8pPr lvl="7">
              <a:spcBef>
                <a:spcPts val="0"/>
              </a:spcBef>
              <a:buClr>
                <a:schemeClr val="lt1"/>
              </a:buClr>
              <a:buSzPct val="100000"/>
              <a:defRPr sz="1200">
                <a:solidFill>
                  <a:schemeClr val="lt1"/>
                </a:solidFill>
              </a:defRPr>
            </a:lvl8pPr>
            <a:lvl9pPr lvl="8">
              <a:spcBef>
                <a:spcPts val="0"/>
              </a:spcBef>
              <a:buClr>
                <a:schemeClr val="lt1"/>
              </a:buClr>
              <a:buSzPct val="100000"/>
              <a:defRPr sz="1200">
                <a:solidFill>
                  <a:schemeClr val="lt1"/>
                </a:solidFill>
              </a:defRPr>
            </a:lvl9pPr>
          </a:lstStyle>
          <a:p>
            <a:endParaRPr/>
          </a:p>
        </p:txBody>
      </p:sp>
      <p:sp>
        <p:nvSpPr>
          <p:cNvPr id="41" name="Shape 41"/>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488250"/>
            <a:ext cx="6227100" cy="4090800"/>
          </a:xfrm>
          <a:prstGeom prst="rect">
            <a:avLst/>
          </a:prstGeom>
        </p:spPr>
        <p:txBody>
          <a:bodyPr lIns="91425" tIns="91425" rIns="91425" bIns="91425" anchor="ctr" anchorCtr="0"/>
          <a:lstStyle>
            <a:lvl1pPr lvl="0">
              <a:spcBef>
                <a:spcPts val="0"/>
              </a:spcBef>
              <a:buSzPct val="100000"/>
              <a:defRPr sz="6000"/>
            </a:lvl1pPr>
            <a:lvl2pPr lvl="1">
              <a:spcBef>
                <a:spcPts val="0"/>
              </a:spcBef>
              <a:buSzPct val="100000"/>
              <a:defRPr sz="6000"/>
            </a:lvl2pPr>
            <a:lvl3pPr lvl="2">
              <a:spcBef>
                <a:spcPts val="0"/>
              </a:spcBef>
              <a:buSzPct val="100000"/>
              <a:defRPr sz="6000"/>
            </a:lvl3pPr>
            <a:lvl4pPr lvl="3">
              <a:spcBef>
                <a:spcPts val="0"/>
              </a:spcBef>
              <a:buSzPct val="100000"/>
              <a:defRPr sz="6000"/>
            </a:lvl4pPr>
            <a:lvl5pPr lvl="4">
              <a:spcBef>
                <a:spcPts val="0"/>
              </a:spcBef>
              <a:buSzPct val="100000"/>
              <a:defRPr sz="6000"/>
            </a:lvl5pPr>
            <a:lvl6pPr lvl="5">
              <a:spcBef>
                <a:spcPts val="0"/>
              </a:spcBef>
              <a:buSzPct val="100000"/>
              <a:defRPr sz="6000"/>
            </a:lvl6pPr>
            <a:lvl7pPr lvl="6">
              <a:spcBef>
                <a:spcPts val="0"/>
              </a:spcBef>
              <a:buSzPct val="100000"/>
              <a:defRPr sz="6000"/>
            </a:lvl7pPr>
            <a:lvl8pPr lvl="7">
              <a:spcBef>
                <a:spcPts val="0"/>
              </a:spcBef>
              <a:buSzPct val="100000"/>
              <a:defRPr sz="6000"/>
            </a:lvl8pPr>
            <a:lvl9pPr lvl="8">
              <a:spcBef>
                <a:spcPts val="0"/>
              </a:spcBef>
              <a:buSzPct val="100000"/>
              <a:defRPr sz="6000"/>
            </a:lvl9pPr>
          </a:lstStyle>
          <a:p>
            <a:endParaRPr/>
          </a:p>
        </p:txBody>
      </p:sp>
      <p:sp>
        <p:nvSpPr>
          <p:cNvPr id="44" name="Shape 44"/>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5"/>
        <p:cNvGrpSpPr/>
        <p:nvPr/>
      </p:nvGrpSpPr>
      <p:grpSpPr>
        <a:xfrm>
          <a:off x="0" y="0"/>
          <a:ext cx="0" cy="0"/>
          <a:chOff x="0" y="0"/>
          <a:chExt cx="0" cy="0"/>
        </a:xfrm>
      </p:grpSpPr>
      <p:sp>
        <p:nvSpPr>
          <p:cNvPr id="46" name="Shape 46"/>
          <p:cNvSpPr/>
          <p:nvPr/>
        </p:nvSpPr>
        <p:spPr>
          <a:xfrm flipH="1">
            <a:off x="0" y="0"/>
            <a:ext cx="4572000" cy="5143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47" name="Shape 4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48" name="Shape 48"/>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Clr>
                <a:schemeClr val="dk2"/>
              </a:buClr>
              <a:buSzPct val="100000"/>
              <a:defRPr sz="4200">
                <a:solidFill>
                  <a:schemeClr val="dk2"/>
                </a:solidFill>
              </a:defRPr>
            </a:lvl1pPr>
            <a:lvl2pPr lvl="1" algn="ctr">
              <a:spcBef>
                <a:spcPts val="0"/>
              </a:spcBef>
              <a:buClr>
                <a:schemeClr val="dk2"/>
              </a:buClr>
              <a:buSzPct val="100000"/>
              <a:defRPr sz="4200">
                <a:solidFill>
                  <a:schemeClr val="dk2"/>
                </a:solidFill>
              </a:defRPr>
            </a:lvl2pPr>
            <a:lvl3pPr lvl="2" algn="ctr">
              <a:spcBef>
                <a:spcPts val="0"/>
              </a:spcBef>
              <a:buClr>
                <a:schemeClr val="dk2"/>
              </a:buClr>
              <a:buSzPct val="100000"/>
              <a:defRPr sz="4200">
                <a:solidFill>
                  <a:schemeClr val="dk2"/>
                </a:solidFill>
              </a:defRPr>
            </a:lvl3pPr>
            <a:lvl4pPr lvl="3" algn="ctr">
              <a:spcBef>
                <a:spcPts val="0"/>
              </a:spcBef>
              <a:buClr>
                <a:schemeClr val="dk2"/>
              </a:buClr>
              <a:buSzPct val="100000"/>
              <a:defRPr sz="4200">
                <a:solidFill>
                  <a:schemeClr val="dk2"/>
                </a:solidFill>
              </a:defRPr>
            </a:lvl4pPr>
            <a:lvl5pPr lvl="4" algn="ctr">
              <a:spcBef>
                <a:spcPts val="0"/>
              </a:spcBef>
              <a:buClr>
                <a:schemeClr val="dk2"/>
              </a:buClr>
              <a:buSzPct val="100000"/>
              <a:defRPr sz="4200">
                <a:solidFill>
                  <a:schemeClr val="dk2"/>
                </a:solidFill>
              </a:defRPr>
            </a:lvl5pPr>
            <a:lvl6pPr lvl="5" algn="ctr">
              <a:spcBef>
                <a:spcPts val="0"/>
              </a:spcBef>
              <a:buClr>
                <a:schemeClr val="dk2"/>
              </a:buClr>
              <a:buSzPct val="100000"/>
              <a:defRPr sz="4200">
                <a:solidFill>
                  <a:schemeClr val="dk2"/>
                </a:solidFill>
              </a:defRPr>
            </a:lvl6pPr>
            <a:lvl7pPr lvl="6" algn="ctr">
              <a:spcBef>
                <a:spcPts val="0"/>
              </a:spcBef>
              <a:buClr>
                <a:schemeClr val="dk2"/>
              </a:buClr>
              <a:buSzPct val="100000"/>
              <a:defRPr sz="4200">
                <a:solidFill>
                  <a:schemeClr val="dk2"/>
                </a:solidFill>
              </a:defRPr>
            </a:lvl7pPr>
            <a:lvl8pPr lvl="7" algn="ctr">
              <a:spcBef>
                <a:spcPts val="0"/>
              </a:spcBef>
              <a:buClr>
                <a:schemeClr val="dk2"/>
              </a:buClr>
              <a:buSzPct val="100000"/>
              <a:defRPr sz="4200">
                <a:solidFill>
                  <a:schemeClr val="dk2"/>
                </a:solidFill>
              </a:defRPr>
            </a:lvl8pPr>
            <a:lvl9pPr lvl="8" algn="ctr">
              <a:spcBef>
                <a:spcPts val="0"/>
              </a:spcBef>
              <a:buClr>
                <a:schemeClr val="dk2"/>
              </a:buClr>
              <a:buSzPct val="100000"/>
              <a:defRPr sz="4200">
                <a:solidFill>
                  <a:schemeClr val="dk2"/>
                </a:solidFill>
              </a:defRPr>
            </a:lvl9pPr>
          </a:lstStyle>
          <a:p>
            <a:endParaRPr/>
          </a:p>
        </p:txBody>
      </p:sp>
      <p:sp>
        <p:nvSpPr>
          <p:cNvPr id="49" name="Shape 49"/>
          <p:cNvSpPr txBox="1">
            <a:spLocks noGrp="1"/>
          </p:cNvSpPr>
          <p:nvPr>
            <p:ph type="subTitle" idx="1"/>
          </p:nvPr>
        </p:nvSpPr>
        <p:spPr>
          <a:xfrm>
            <a:off x="265500" y="2779466"/>
            <a:ext cx="4045200" cy="1235099"/>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50" name="Shape 50"/>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51" name="Shape 51"/>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2"/>
        <p:cNvGrpSpPr/>
        <p:nvPr/>
      </p:nvGrpSpPr>
      <p:grpSpPr>
        <a:xfrm>
          <a:off x="0" y="0"/>
          <a:ext cx="0" cy="0"/>
          <a:chOff x="0" y="0"/>
          <a:chExt cx="0" cy="0"/>
        </a:xfrm>
      </p:grpSpPr>
      <p:sp>
        <p:nvSpPr>
          <p:cNvPr id="53" name="Shape 53"/>
          <p:cNvSpPr txBox="1"/>
          <p:nvPr/>
        </p:nvSpPr>
        <p:spPr>
          <a:xfrm rot="10800000" flipH="1">
            <a:off x="0" y="0"/>
            <a:ext cx="9144000" cy="46959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55" name="Shape 55"/>
          <p:cNvSpPr txBox="1">
            <a:spLocks noGrp="1"/>
          </p:cNvSpPr>
          <p:nvPr>
            <p:ph type="body" idx="1"/>
          </p:nvPr>
        </p:nvSpPr>
        <p:spPr>
          <a:xfrm>
            <a:off x="57150" y="4696825"/>
            <a:ext cx="8382000" cy="446700"/>
          </a:xfrm>
          <a:prstGeom prst="rect">
            <a:avLst/>
          </a:prstGeom>
        </p:spPr>
        <p:txBody>
          <a:bodyPr lIns="91425" tIns="91425" rIns="91425" bIns="91425" anchor="ctr" anchorCtr="0"/>
          <a:lstStyle>
            <a:lvl1pPr lvl="0">
              <a:lnSpc>
                <a:spcPct val="100000"/>
              </a:lnSpc>
              <a:spcBef>
                <a:spcPts val="0"/>
              </a:spcBef>
              <a:spcAft>
                <a:spcPts val="0"/>
              </a:spcAft>
              <a:buClr>
                <a:schemeClr val="lt1"/>
              </a:buClr>
              <a:buSzPct val="100000"/>
              <a:buNone/>
              <a:defRPr sz="1200">
                <a:solidFill>
                  <a:schemeClr val="lt1"/>
                </a:solidFill>
              </a:defRPr>
            </a:lvl1pPr>
          </a:lstStyle>
          <a:p>
            <a:endParaRPr/>
          </a:p>
        </p:txBody>
      </p:sp>
      <p:sp>
        <p:nvSpPr>
          <p:cNvPr id="56" name="Shape 56"/>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71900" y="738725"/>
            <a:ext cx="8222100" cy="767700"/>
          </a:xfrm>
          <a:prstGeom prst="rect">
            <a:avLst/>
          </a:prstGeom>
          <a:noFill/>
          <a:ln>
            <a:noFill/>
          </a:ln>
        </p:spPr>
        <p:txBody>
          <a:bodyPr lIns="91425" tIns="91425" rIns="91425" bIns="91425" anchor="b" anchorCtr="0"/>
          <a:lstStyle>
            <a:lvl1pPr lvl="0">
              <a:spcBef>
                <a:spcPts val="0"/>
              </a:spcBef>
              <a:buClr>
                <a:schemeClr val="lt1"/>
              </a:buClr>
              <a:buSzPct val="100000"/>
              <a:buFont typeface="Roboto"/>
              <a:buNone/>
              <a:defRPr sz="3200">
                <a:solidFill>
                  <a:schemeClr val="lt1"/>
                </a:solidFill>
                <a:latin typeface="Roboto"/>
                <a:ea typeface="Roboto"/>
                <a:cs typeface="Roboto"/>
                <a:sym typeface="Roboto"/>
              </a:defRPr>
            </a:lvl1pPr>
            <a:lvl2pPr lvl="1">
              <a:spcBef>
                <a:spcPts val="0"/>
              </a:spcBef>
              <a:buClr>
                <a:schemeClr val="lt1"/>
              </a:buClr>
              <a:buSzPct val="100000"/>
              <a:buFont typeface="Roboto"/>
              <a:buNone/>
              <a:defRPr sz="3200">
                <a:solidFill>
                  <a:schemeClr val="lt1"/>
                </a:solidFill>
                <a:latin typeface="Roboto"/>
                <a:ea typeface="Roboto"/>
                <a:cs typeface="Roboto"/>
                <a:sym typeface="Roboto"/>
              </a:defRPr>
            </a:lvl2pPr>
            <a:lvl3pPr lvl="2">
              <a:spcBef>
                <a:spcPts val="0"/>
              </a:spcBef>
              <a:buClr>
                <a:schemeClr val="lt1"/>
              </a:buClr>
              <a:buSzPct val="100000"/>
              <a:buFont typeface="Roboto"/>
              <a:buNone/>
              <a:defRPr sz="3200">
                <a:solidFill>
                  <a:schemeClr val="lt1"/>
                </a:solidFill>
                <a:latin typeface="Roboto"/>
                <a:ea typeface="Roboto"/>
                <a:cs typeface="Roboto"/>
                <a:sym typeface="Roboto"/>
              </a:defRPr>
            </a:lvl3pPr>
            <a:lvl4pPr lvl="3">
              <a:spcBef>
                <a:spcPts val="0"/>
              </a:spcBef>
              <a:buClr>
                <a:schemeClr val="lt1"/>
              </a:buClr>
              <a:buSzPct val="100000"/>
              <a:buFont typeface="Roboto"/>
              <a:buNone/>
              <a:defRPr sz="3200">
                <a:solidFill>
                  <a:schemeClr val="lt1"/>
                </a:solidFill>
                <a:latin typeface="Roboto"/>
                <a:ea typeface="Roboto"/>
                <a:cs typeface="Roboto"/>
                <a:sym typeface="Roboto"/>
              </a:defRPr>
            </a:lvl4pPr>
            <a:lvl5pPr lvl="4">
              <a:spcBef>
                <a:spcPts val="0"/>
              </a:spcBef>
              <a:buClr>
                <a:schemeClr val="lt1"/>
              </a:buClr>
              <a:buSzPct val="100000"/>
              <a:buFont typeface="Roboto"/>
              <a:buNone/>
              <a:defRPr sz="3200">
                <a:solidFill>
                  <a:schemeClr val="lt1"/>
                </a:solidFill>
                <a:latin typeface="Roboto"/>
                <a:ea typeface="Roboto"/>
                <a:cs typeface="Roboto"/>
                <a:sym typeface="Roboto"/>
              </a:defRPr>
            </a:lvl5pPr>
            <a:lvl6pPr lvl="5">
              <a:spcBef>
                <a:spcPts val="0"/>
              </a:spcBef>
              <a:buClr>
                <a:schemeClr val="lt1"/>
              </a:buClr>
              <a:buSzPct val="100000"/>
              <a:buFont typeface="Roboto"/>
              <a:buNone/>
              <a:defRPr sz="3200">
                <a:solidFill>
                  <a:schemeClr val="lt1"/>
                </a:solidFill>
                <a:latin typeface="Roboto"/>
                <a:ea typeface="Roboto"/>
                <a:cs typeface="Roboto"/>
                <a:sym typeface="Roboto"/>
              </a:defRPr>
            </a:lvl6pPr>
            <a:lvl7pPr lvl="6">
              <a:spcBef>
                <a:spcPts val="0"/>
              </a:spcBef>
              <a:buClr>
                <a:schemeClr val="lt1"/>
              </a:buClr>
              <a:buSzPct val="100000"/>
              <a:buFont typeface="Roboto"/>
              <a:buNone/>
              <a:defRPr sz="3200">
                <a:solidFill>
                  <a:schemeClr val="lt1"/>
                </a:solidFill>
                <a:latin typeface="Roboto"/>
                <a:ea typeface="Roboto"/>
                <a:cs typeface="Roboto"/>
                <a:sym typeface="Roboto"/>
              </a:defRPr>
            </a:lvl7pPr>
            <a:lvl8pPr lvl="7">
              <a:spcBef>
                <a:spcPts val="0"/>
              </a:spcBef>
              <a:buClr>
                <a:schemeClr val="lt1"/>
              </a:buClr>
              <a:buSzPct val="100000"/>
              <a:buFont typeface="Roboto"/>
              <a:buNone/>
              <a:defRPr sz="3200">
                <a:solidFill>
                  <a:schemeClr val="lt1"/>
                </a:solidFill>
                <a:latin typeface="Roboto"/>
                <a:ea typeface="Roboto"/>
                <a:cs typeface="Roboto"/>
                <a:sym typeface="Roboto"/>
              </a:defRPr>
            </a:lvl8pPr>
            <a:lvl9pPr lvl="8">
              <a:spcBef>
                <a:spcPts val="0"/>
              </a:spcBef>
              <a:buClr>
                <a:schemeClr val="lt1"/>
              </a:buClr>
              <a:buSzPct val="100000"/>
              <a:buFont typeface="Roboto"/>
              <a:buNone/>
              <a:defRPr sz="3200">
                <a:solidFill>
                  <a:schemeClr val="lt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471900" y="1919075"/>
            <a:ext cx="8222100" cy="2710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buFont typeface="Roboto"/>
              <a:defRPr sz="1800">
                <a:solidFill>
                  <a:schemeClr val="lt2"/>
                </a:solidFill>
                <a:latin typeface="Roboto"/>
                <a:ea typeface="Roboto"/>
                <a:cs typeface="Roboto"/>
                <a:sym typeface="Roboto"/>
              </a:defRPr>
            </a:lvl1pPr>
            <a:lvl2pPr lvl="1">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2pPr>
            <a:lvl3pPr lvl="2">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3pPr>
            <a:lvl4pPr lvl="3">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4pPr>
            <a:lvl5pPr lvl="4">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5pPr>
            <a:lvl6pPr lvl="5">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6pPr>
            <a:lvl7pPr lvl="6">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7pPr>
            <a:lvl8pPr lvl="7">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8pPr>
            <a:lvl9pPr lvl="8">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523541" y="4695623"/>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6.jp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bit.ly/mu-cite"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image" Target="../media/image29.jpg"/><Relationship Id="rId5" Type="http://schemas.openxmlformats.org/officeDocument/2006/relationships/image" Target="../media/image28.png"/><Relationship Id="rId4" Type="http://schemas.openxmlformats.org/officeDocument/2006/relationships/hyperlink" Target="http://gvsu.edu/s/07H"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www.goodreads.com/book/show/942560.Free_Software_Free_Society" TargetMode="External"/><Relationship Id="rId13" Type="http://schemas.openxmlformats.org/officeDocument/2006/relationships/hyperlink" Target="https://pixabay.com/en/blackboard-board-school-font-398453/" TargetMode="External"/><Relationship Id="rId18" Type="http://schemas.openxmlformats.org/officeDocument/2006/relationships/hyperlink" Target="https://pixabay.com/en/fence-stainless-metal-old-rusty-1079803/" TargetMode="External"/><Relationship Id="rId3" Type="http://schemas.openxmlformats.org/officeDocument/2006/relationships/hyperlink" Target="https://pixabay.com/en/treasure-map-treasure-hunt-153425/" TargetMode="External"/><Relationship Id="rId7" Type="http://schemas.openxmlformats.org/officeDocument/2006/relationships/hyperlink" Target="https://pixabay.com/en/building-blocks-toys-block-building-717309/" TargetMode="External"/><Relationship Id="rId12" Type="http://schemas.openxmlformats.org/officeDocument/2006/relationships/hyperlink" Target="https://pixabay.com/en/conversation-dialogue-icon-1262311/" TargetMode="External"/><Relationship Id="rId17" Type="http://schemas.openxmlformats.org/officeDocument/2006/relationships/hyperlink" Target="http://fotomelia.com/wp-content/uploads/edd/2015/05/main-doigt-montrer-bouton-logo-3d-exit-fermer-%C3%A9teindre-1560x1170.jpg" TargetMode="External"/><Relationship Id="rId2" Type="http://schemas.openxmlformats.org/officeDocument/2006/relationships/notesSlide" Target="../notesSlides/notesSlide34.xml"/><Relationship Id="rId16" Type="http://schemas.openxmlformats.org/officeDocument/2006/relationships/hyperlink" Target="https://pixabay.com/en/marketing-strategies-426545/" TargetMode="External"/><Relationship Id="rId1" Type="http://schemas.openxmlformats.org/officeDocument/2006/relationships/slideLayout" Target="../slideLayouts/slideLayout5.xml"/><Relationship Id="rId6" Type="http://schemas.openxmlformats.org/officeDocument/2006/relationships/hyperlink" Target="https://pixabay.com/en/girl-mud-run-slope-help-challenge-1186895/" TargetMode="External"/><Relationship Id="rId11" Type="http://schemas.openxmlformats.org/officeDocument/2006/relationships/hyperlink" Target="https://en.wikipedia.org/wiki/Society_of_Jesus#/media/File:Pere_Marquette.JPG" TargetMode="External"/><Relationship Id="rId5" Type="http://schemas.openxmlformats.org/officeDocument/2006/relationships/hyperlink" Target="http://www.gvsu.edu" TargetMode="External"/><Relationship Id="rId15" Type="http://schemas.openxmlformats.org/officeDocument/2006/relationships/hyperlink" Target="https://pixabay.com/en/building-blocks-construction-play-674828/" TargetMode="External"/><Relationship Id="rId10" Type="http://schemas.openxmlformats.org/officeDocument/2006/relationships/hyperlink" Target="http://media.jrn.com/images/30920317-mjs_jesuits-_nws-_porter-_8_jesuits.jpg" TargetMode="External"/><Relationship Id="rId19" Type="http://schemas.openxmlformats.org/officeDocument/2006/relationships/hyperlink" Target="https://commons.wikimedia.org/wiki/File:The_Thinker_Musee_Rodin.jpg" TargetMode="External"/><Relationship Id="rId4" Type="http://schemas.openxmlformats.org/officeDocument/2006/relationships/hyperlink" Target="http://marquette.edu/" TargetMode="External"/><Relationship Id="rId9" Type="http://schemas.openxmlformats.org/officeDocument/2006/relationships/hyperlink" Target="http://www.syndetics.com/index.aspx?isbn=9780596517960/MC.GIF&amp;client=marquetteuniv&amp;showCaptionBelow=f" TargetMode="External"/><Relationship Id="rId14" Type="http://schemas.openxmlformats.org/officeDocument/2006/relationships/hyperlink" Target="https://pixabay.com/en/sapling-plant-growing-seedling-15473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hyperlink" Target="https://youtu.be/nsCRLnGkHc4"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ctrTitle"/>
          </p:nvPr>
        </p:nvSpPr>
        <p:spPr>
          <a:xfrm>
            <a:off x="390525" y="2962275"/>
            <a:ext cx="8222100" cy="933600"/>
          </a:xfrm>
          <a:prstGeom prst="rect">
            <a:avLst/>
          </a:prstGeom>
        </p:spPr>
        <p:txBody>
          <a:bodyPr lIns="91425" tIns="91425" rIns="91425" bIns="91425" anchor="b" anchorCtr="0">
            <a:noAutofit/>
          </a:bodyPr>
          <a:lstStyle/>
          <a:p>
            <a:pPr lvl="0" rtl="0">
              <a:lnSpc>
                <a:spcPct val="100000"/>
              </a:lnSpc>
              <a:spcBef>
                <a:spcPts val="0"/>
              </a:spcBef>
              <a:buNone/>
            </a:pPr>
            <a:r>
              <a:rPr lang="en" sz="1800"/>
              <a:t/>
            </a:r>
            <a:br>
              <a:rPr lang="en" sz="1800"/>
            </a:br>
            <a:r>
              <a:rPr lang="en"/>
              <a:t>One Tutorial, </a:t>
            </a:r>
          </a:p>
          <a:p>
            <a:pPr lvl="0" rtl="0">
              <a:lnSpc>
                <a:spcPct val="100000"/>
              </a:lnSpc>
              <a:spcBef>
                <a:spcPts val="0"/>
              </a:spcBef>
              <a:buNone/>
            </a:pPr>
            <a:r>
              <a:rPr lang="en"/>
              <a:t>Two Universities: </a:t>
            </a:r>
          </a:p>
          <a:p>
            <a:pPr lvl="0" rtl="0">
              <a:lnSpc>
                <a:spcPct val="100000"/>
              </a:lnSpc>
              <a:spcBef>
                <a:spcPts val="0"/>
              </a:spcBef>
              <a:buNone/>
            </a:pPr>
            <a:r>
              <a:rPr lang="en" sz="3600"/>
              <a:t>How Technology Can Be Adapted to Meet the Needs of Multiple Libraries</a:t>
            </a:r>
          </a:p>
        </p:txBody>
      </p:sp>
      <p:pic>
        <p:nvPicPr>
          <p:cNvPr id="68" name="Shape 68"/>
          <p:cNvPicPr preferRelativeResize="0"/>
          <p:nvPr/>
        </p:nvPicPr>
        <p:blipFill>
          <a:blip r:embed="rId3">
            <a:alphaModFix/>
          </a:blip>
          <a:stretch>
            <a:fillRect/>
          </a:stretch>
        </p:blipFill>
        <p:spPr>
          <a:xfrm>
            <a:off x="7025700" y="455925"/>
            <a:ext cx="1657350" cy="1676400"/>
          </a:xfrm>
          <a:prstGeom prst="rect">
            <a:avLst/>
          </a:prstGeom>
          <a:noFill/>
          <a:ln>
            <a:noFill/>
          </a:ln>
        </p:spPr>
      </p:pic>
      <p:sp>
        <p:nvSpPr>
          <p:cNvPr id="69" name="Shape 69"/>
          <p:cNvSpPr txBox="1">
            <a:spLocks noGrp="1"/>
          </p:cNvSpPr>
          <p:nvPr>
            <p:ph type="subTitle" idx="1"/>
          </p:nvPr>
        </p:nvSpPr>
        <p:spPr>
          <a:xfrm>
            <a:off x="384750" y="4657876"/>
            <a:ext cx="8222100" cy="511800"/>
          </a:xfrm>
          <a:prstGeom prst="rect">
            <a:avLst/>
          </a:prstGeom>
        </p:spPr>
        <p:txBody>
          <a:bodyPr lIns="91425" tIns="91425" rIns="91425" bIns="91425" anchor="t" anchorCtr="0">
            <a:noAutofit/>
          </a:bodyPr>
          <a:lstStyle/>
          <a:p>
            <a:pPr lvl="0" rtl="0">
              <a:lnSpc>
                <a:spcPct val="138000"/>
              </a:lnSpc>
              <a:spcBef>
                <a:spcPts val="0"/>
              </a:spcBef>
              <a:buNone/>
            </a:pPr>
            <a:r>
              <a:rPr lang="en" sz="1400"/>
              <a:t>Pittsburgh, PA, May 2016</a:t>
            </a:r>
          </a:p>
          <a:p>
            <a:pPr lvl="0" rtl="0">
              <a:spcBef>
                <a:spcPts val="0"/>
              </a:spcBef>
              <a:buNone/>
            </a:pP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p:nvPr/>
        </p:nvSpPr>
        <p:spPr>
          <a:xfrm>
            <a:off x="340933" y="2199000"/>
            <a:ext cx="1872300" cy="745500"/>
          </a:xfrm>
          <a:prstGeom prst="homePlate">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141" name="Shape 141"/>
          <p:cNvSpPr txBox="1">
            <a:spLocks noGrp="1"/>
          </p:cNvSpPr>
          <p:nvPr>
            <p:ph type="body" idx="4294967295"/>
          </p:nvPr>
        </p:nvSpPr>
        <p:spPr>
          <a:xfrm>
            <a:off x="340923" y="2336550"/>
            <a:ext cx="1455599"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05.2012</a:t>
            </a:r>
          </a:p>
        </p:txBody>
      </p:sp>
      <p:grpSp>
        <p:nvGrpSpPr>
          <p:cNvPr id="142" name="Shape 142"/>
          <p:cNvGrpSpPr/>
          <p:nvPr/>
        </p:nvGrpSpPr>
        <p:grpSpPr>
          <a:xfrm>
            <a:off x="969269" y="1610215"/>
            <a:ext cx="198899" cy="593656"/>
            <a:chOff x="777446" y="1610215"/>
            <a:chExt cx="198899" cy="593656"/>
          </a:xfrm>
        </p:grpSpPr>
        <p:cxnSp>
          <p:nvCxnSpPr>
            <p:cNvPr id="143" name="Shape 143"/>
            <p:cNvCxnSpPr/>
            <p:nvPr/>
          </p:nvCxnSpPr>
          <p:spPr>
            <a:xfrm>
              <a:off x="876909" y="1649171"/>
              <a:ext cx="0" cy="554700"/>
            </a:xfrm>
            <a:prstGeom prst="straightConnector1">
              <a:avLst/>
            </a:prstGeom>
            <a:noFill/>
            <a:ln w="9525" cap="flat" cmpd="sng">
              <a:solidFill>
                <a:schemeClr val="dk2"/>
              </a:solidFill>
              <a:prstDash val="solid"/>
              <a:round/>
              <a:headEnd type="none" w="lg" len="lg"/>
              <a:tailEnd type="none" w="lg" len="lg"/>
            </a:ln>
          </p:spPr>
        </p:cxnSp>
        <p:sp>
          <p:nvSpPr>
            <p:cNvPr id="144" name="Shape 144"/>
            <p:cNvSpPr/>
            <p:nvPr/>
          </p:nvSpPr>
          <p:spPr>
            <a:xfrm>
              <a:off x="777446" y="1610215"/>
              <a:ext cx="198899" cy="198899"/>
            </a:xfrm>
            <a:prstGeom prst="ellipse">
              <a:avLst/>
            </a:prstGeom>
            <a:solidFill>
              <a:schemeClr val="dk1"/>
            </a:solidFill>
            <a:ln>
              <a:noFill/>
            </a:ln>
          </p:spPr>
          <p:txBody>
            <a:bodyPr lIns="91425" tIns="91425" rIns="91425" bIns="91425" anchor="ctr" anchorCtr="0">
              <a:noAutofit/>
            </a:bodyPr>
            <a:lstStyle/>
            <a:p>
              <a:pPr lvl="0" rtl="0">
                <a:spcBef>
                  <a:spcPts val="0"/>
                </a:spcBef>
                <a:buNone/>
              </a:pPr>
              <a:endParaRPr/>
            </a:p>
          </p:txBody>
        </p:sp>
      </p:grpSp>
      <p:sp>
        <p:nvSpPr>
          <p:cNvPr id="145" name="Shape 145"/>
          <p:cNvSpPr txBox="1">
            <a:spLocks noGrp="1"/>
          </p:cNvSpPr>
          <p:nvPr>
            <p:ph type="body" idx="4294967295"/>
          </p:nvPr>
        </p:nvSpPr>
        <p:spPr>
          <a:xfrm>
            <a:off x="318375" y="766666"/>
            <a:ext cx="2242800" cy="906300"/>
          </a:xfrm>
          <a:prstGeom prst="rect">
            <a:avLst/>
          </a:prstGeom>
        </p:spPr>
        <p:txBody>
          <a:bodyPr lIns="91425" tIns="91425" rIns="91425" bIns="91425" anchor="t" anchorCtr="0">
            <a:noAutofit/>
          </a:bodyPr>
          <a:lstStyle/>
          <a:p>
            <a:pPr lvl="0" rtl="0">
              <a:spcBef>
                <a:spcPts val="0"/>
              </a:spcBef>
              <a:buNone/>
            </a:pPr>
            <a:r>
              <a:rPr lang="en" sz="1600"/>
              <a:t>Development begins on HTML version.</a:t>
            </a:r>
          </a:p>
        </p:txBody>
      </p:sp>
      <p:sp>
        <p:nvSpPr>
          <p:cNvPr id="146" name="Shape 146"/>
          <p:cNvSpPr/>
          <p:nvPr/>
        </p:nvSpPr>
        <p:spPr>
          <a:xfrm>
            <a:off x="181705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147" name="Shape 147"/>
          <p:cNvSpPr txBox="1">
            <a:spLocks noGrp="1"/>
          </p:cNvSpPr>
          <p:nvPr>
            <p:ph type="body" idx="4294967295"/>
          </p:nvPr>
        </p:nvSpPr>
        <p:spPr>
          <a:xfrm>
            <a:off x="2126316" y="2336550"/>
            <a:ext cx="1315499"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09.2012</a:t>
            </a:r>
          </a:p>
        </p:txBody>
      </p:sp>
      <p:grpSp>
        <p:nvGrpSpPr>
          <p:cNvPr id="148" name="Shape 148"/>
          <p:cNvGrpSpPr/>
          <p:nvPr/>
        </p:nvGrpSpPr>
        <p:grpSpPr>
          <a:xfrm>
            <a:off x="2684632" y="2938957"/>
            <a:ext cx="198899" cy="593655"/>
            <a:chOff x="2223534" y="2938957"/>
            <a:chExt cx="198899" cy="593655"/>
          </a:xfrm>
        </p:grpSpPr>
        <p:cxnSp>
          <p:nvCxnSpPr>
            <p:cNvPr id="149" name="Shape 149"/>
            <p:cNvCxnSpPr/>
            <p:nvPr/>
          </p:nvCxnSpPr>
          <p:spPr>
            <a:xfrm rot="10800000">
              <a:off x="2322996" y="2938957"/>
              <a:ext cx="0" cy="554700"/>
            </a:xfrm>
            <a:prstGeom prst="straightConnector1">
              <a:avLst/>
            </a:prstGeom>
            <a:noFill/>
            <a:ln w="9525" cap="flat" cmpd="sng">
              <a:solidFill>
                <a:schemeClr val="dk2"/>
              </a:solidFill>
              <a:prstDash val="solid"/>
              <a:round/>
              <a:headEnd type="none" w="lg" len="lg"/>
              <a:tailEnd type="none" w="lg" len="lg"/>
            </a:ln>
          </p:spPr>
        </p:cxnSp>
        <p:sp>
          <p:nvSpPr>
            <p:cNvPr id="150" name="Shape 150"/>
            <p:cNvSpPr/>
            <p:nvPr/>
          </p:nvSpPr>
          <p:spPr>
            <a:xfrm rot="10800000" flipH="1">
              <a:off x="2223534" y="3333713"/>
              <a:ext cx="198899" cy="1988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51" name="Shape 151"/>
          <p:cNvSpPr txBox="1">
            <a:spLocks noGrp="1"/>
          </p:cNvSpPr>
          <p:nvPr>
            <p:ph type="body" idx="4294967295"/>
          </p:nvPr>
        </p:nvSpPr>
        <p:spPr>
          <a:xfrm>
            <a:off x="1244337" y="3605325"/>
            <a:ext cx="2242800" cy="906300"/>
          </a:xfrm>
          <a:prstGeom prst="rect">
            <a:avLst/>
          </a:prstGeom>
        </p:spPr>
        <p:txBody>
          <a:bodyPr lIns="91425" tIns="91425" rIns="91425" bIns="91425" anchor="t" anchorCtr="0">
            <a:noAutofit/>
          </a:bodyPr>
          <a:lstStyle/>
          <a:p>
            <a:pPr lvl="0" rtl="0">
              <a:spcBef>
                <a:spcPts val="0"/>
              </a:spcBef>
              <a:buNone/>
            </a:pPr>
            <a:r>
              <a:rPr lang="en" sz="1600"/>
              <a:t>HTML version launched. Used in Fall FYE courses.</a:t>
            </a:r>
          </a:p>
        </p:txBody>
      </p:sp>
      <p:sp>
        <p:nvSpPr>
          <p:cNvPr id="152" name="Shape 152"/>
          <p:cNvSpPr/>
          <p:nvPr/>
        </p:nvSpPr>
        <p:spPr>
          <a:xfrm>
            <a:off x="347197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153" name="Shape 153"/>
          <p:cNvSpPr txBox="1">
            <a:spLocks noGrp="1"/>
          </p:cNvSpPr>
          <p:nvPr>
            <p:ph type="body" idx="4294967295"/>
          </p:nvPr>
        </p:nvSpPr>
        <p:spPr>
          <a:xfrm>
            <a:off x="3767754" y="2336550"/>
            <a:ext cx="1315499"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07.2013</a:t>
            </a:r>
          </a:p>
        </p:txBody>
      </p:sp>
      <p:grpSp>
        <p:nvGrpSpPr>
          <p:cNvPr id="154" name="Shape 154"/>
          <p:cNvGrpSpPr/>
          <p:nvPr/>
        </p:nvGrpSpPr>
        <p:grpSpPr>
          <a:xfrm>
            <a:off x="4319544" y="1610215"/>
            <a:ext cx="198899" cy="593656"/>
            <a:chOff x="3918083" y="1610215"/>
            <a:chExt cx="198899" cy="593656"/>
          </a:xfrm>
        </p:grpSpPr>
        <p:cxnSp>
          <p:nvCxnSpPr>
            <p:cNvPr id="155" name="Shape 155"/>
            <p:cNvCxnSpPr/>
            <p:nvPr/>
          </p:nvCxnSpPr>
          <p:spPr>
            <a:xfrm>
              <a:off x="4017546" y="1649171"/>
              <a:ext cx="0" cy="554700"/>
            </a:xfrm>
            <a:prstGeom prst="straightConnector1">
              <a:avLst/>
            </a:prstGeom>
            <a:noFill/>
            <a:ln w="9525" cap="flat" cmpd="sng">
              <a:solidFill>
                <a:schemeClr val="dk2"/>
              </a:solidFill>
              <a:prstDash val="solid"/>
              <a:round/>
              <a:headEnd type="none" w="lg" len="lg"/>
              <a:tailEnd type="none" w="lg" len="lg"/>
            </a:ln>
          </p:spPr>
        </p:cxnSp>
        <p:sp>
          <p:nvSpPr>
            <p:cNvPr id="156" name="Shape 156"/>
            <p:cNvSpPr/>
            <p:nvPr/>
          </p:nvSpPr>
          <p:spPr>
            <a:xfrm>
              <a:off x="3918083" y="1610215"/>
              <a:ext cx="198899" cy="1988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57" name="Shape 157"/>
          <p:cNvSpPr txBox="1">
            <a:spLocks noGrp="1"/>
          </p:cNvSpPr>
          <p:nvPr>
            <p:ph type="body" idx="4294967295"/>
          </p:nvPr>
        </p:nvSpPr>
        <p:spPr>
          <a:xfrm>
            <a:off x="3237137" y="766675"/>
            <a:ext cx="2378999" cy="906300"/>
          </a:xfrm>
          <a:prstGeom prst="rect">
            <a:avLst/>
          </a:prstGeom>
        </p:spPr>
        <p:txBody>
          <a:bodyPr lIns="91425" tIns="91425" rIns="91425" bIns="91425" anchor="t" anchorCtr="0">
            <a:noAutofit/>
          </a:bodyPr>
          <a:lstStyle/>
          <a:p>
            <a:pPr lvl="0" rtl="0">
              <a:spcBef>
                <a:spcPts val="0"/>
              </a:spcBef>
              <a:buNone/>
            </a:pPr>
            <a:r>
              <a:rPr lang="en" sz="1600"/>
              <a:t>HTML version ported to Articulate Storyline.</a:t>
            </a:r>
          </a:p>
        </p:txBody>
      </p:sp>
      <p:sp>
        <p:nvSpPr>
          <p:cNvPr id="158" name="Shape 158"/>
          <p:cNvSpPr/>
          <p:nvPr/>
        </p:nvSpPr>
        <p:spPr>
          <a:xfrm>
            <a:off x="512689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159" name="Shape 159"/>
          <p:cNvSpPr txBox="1">
            <a:spLocks noGrp="1"/>
          </p:cNvSpPr>
          <p:nvPr>
            <p:ph type="body" idx="4294967295"/>
          </p:nvPr>
        </p:nvSpPr>
        <p:spPr>
          <a:xfrm>
            <a:off x="5416699" y="2336550"/>
            <a:ext cx="1315499"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03.2015</a:t>
            </a:r>
          </a:p>
        </p:txBody>
      </p:sp>
      <p:grpSp>
        <p:nvGrpSpPr>
          <p:cNvPr id="160" name="Shape 160"/>
          <p:cNvGrpSpPr/>
          <p:nvPr/>
        </p:nvGrpSpPr>
        <p:grpSpPr>
          <a:xfrm>
            <a:off x="5973069" y="2938957"/>
            <a:ext cx="198899" cy="593655"/>
            <a:chOff x="5958946" y="2938957"/>
            <a:chExt cx="198899" cy="593655"/>
          </a:xfrm>
        </p:grpSpPr>
        <p:cxnSp>
          <p:nvCxnSpPr>
            <p:cNvPr id="161" name="Shape 161"/>
            <p:cNvCxnSpPr/>
            <p:nvPr/>
          </p:nvCxnSpPr>
          <p:spPr>
            <a:xfrm rot="10800000">
              <a:off x="6058408" y="2938957"/>
              <a:ext cx="0" cy="554700"/>
            </a:xfrm>
            <a:prstGeom prst="straightConnector1">
              <a:avLst/>
            </a:prstGeom>
            <a:noFill/>
            <a:ln w="9525" cap="flat" cmpd="sng">
              <a:solidFill>
                <a:schemeClr val="dk2"/>
              </a:solidFill>
              <a:prstDash val="solid"/>
              <a:round/>
              <a:headEnd type="none" w="lg" len="lg"/>
              <a:tailEnd type="none" w="lg" len="lg"/>
            </a:ln>
          </p:spPr>
        </p:cxnSp>
        <p:sp>
          <p:nvSpPr>
            <p:cNvPr id="162" name="Shape 162"/>
            <p:cNvSpPr/>
            <p:nvPr/>
          </p:nvSpPr>
          <p:spPr>
            <a:xfrm rot="10800000" flipH="1">
              <a:off x="5958946" y="3333713"/>
              <a:ext cx="198899" cy="1988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63" name="Shape 163"/>
          <p:cNvSpPr txBox="1">
            <a:spLocks noGrp="1"/>
          </p:cNvSpPr>
          <p:nvPr>
            <p:ph type="body" idx="4294967295"/>
          </p:nvPr>
        </p:nvSpPr>
        <p:spPr>
          <a:xfrm>
            <a:off x="5126902" y="3605325"/>
            <a:ext cx="2242800" cy="906300"/>
          </a:xfrm>
          <a:prstGeom prst="rect">
            <a:avLst/>
          </a:prstGeom>
        </p:spPr>
        <p:txBody>
          <a:bodyPr lIns="91425" tIns="91425" rIns="91425" bIns="91425" anchor="t" anchorCtr="0">
            <a:noAutofit/>
          </a:bodyPr>
          <a:lstStyle/>
          <a:p>
            <a:pPr lvl="0" rtl="0">
              <a:spcBef>
                <a:spcPts val="0"/>
              </a:spcBef>
              <a:buNone/>
            </a:pPr>
            <a:r>
              <a:rPr lang="en" sz="1600"/>
              <a:t>Storyline modules placed on GitHib under version 3 of the GNU General Public License.</a:t>
            </a:r>
          </a:p>
        </p:txBody>
      </p:sp>
      <p:sp>
        <p:nvSpPr>
          <p:cNvPr id="164" name="Shape 164"/>
          <p:cNvSpPr/>
          <p:nvPr/>
        </p:nvSpPr>
        <p:spPr>
          <a:xfrm>
            <a:off x="678181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165" name="Shape 165"/>
          <p:cNvSpPr txBox="1">
            <a:spLocks noGrp="1"/>
          </p:cNvSpPr>
          <p:nvPr>
            <p:ph type="body" idx="4294967295"/>
          </p:nvPr>
        </p:nvSpPr>
        <p:spPr>
          <a:xfrm>
            <a:off x="7111511" y="2336550"/>
            <a:ext cx="1315499"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01.2016</a:t>
            </a:r>
          </a:p>
        </p:txBody>
      </p:sp>
      <p:grpSp>
        <p:nvGrpSpPr>
          <p:cNvPr id="166" name="Shape 166"/>
          <p:cNvGrpSpPr/>
          <p:nvPr/>
        </p:nvGrpSpPr>
        <p:grpSpPr>
          <a:xfrm>
            <a:off x="7669807" y="1610215"/>
            <a:ext cx="198899" cy="593656"/>
            <a:chOff x="3918083" y="1610215"/>
            <a:chExt cx="198899" cy="593656"/>
          </a:xfrm>
        </p:grpSpPr>
        <p:cxnSp>
          <p:nvCxnSpPr>
            <p:cNvPr id="167" name="Shape 167"/>
            <p:cNvCxnSpPr/>
            <p:nvPr/>
          </p:nvCxnSpPr>
          <p:spPr>
            <a:xfrm>
              <a:off x="4017546" y="1649171"/>
              <a:ext cx="0" cy="554700"/>
            </a:xfrm>
            <a:prstGeom prst="straightConnector1">
              <a:avLst/>
            </a:prstGeom>
            <a:noFill/>
            <a:ln w="9525" cap="flat" cmpd="sng">
              <a:solidFill>
                <a:schemeClr val="dk2"/>
              </a:solidFill>
              <a:prstDash val="solid"/>
              <a:round/>
              <a:headEnd type="none" w="lg" len="lg"/>
              <a:tailEnd type="none" w="lg" len="lg"/>
            </a:ln>
          </p:spPr>
        </p:cxnSp>
        <p:sp>
          <p:nvSpPr>
            <p:cNvPr id="168" name="Shape 168"/>
            <p:cNvSpPr/>
            <p:nvPr/>
          </p:nvSpPr>
          <p:spPr>
            <a:xfrm>
              <a:off x="3918083" y="1610215"/>
              <a:ext cx="198899" cy="1988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69" name="Shape 169"/>
          <p:cNvSpPr txBox="1">
            <a:spLocks noGrp="1"/>
          </p:cNvSpPr>
          <p:nvPr>
            <p:ph type="body" idx="4294967295"/>
          </p:nvPr>
        </p:nvSpPr>
        <p:spPr>
          <a:xfrm>
            <a:off x="6685978" y="690466"/>
            <a:ext cx="2242800" cy="906300"/>
          </a:xfrm>
          <a:prstGeom prst="rect">
            <a:avLst/>
          </a:prstGeom>
        </p:spPr>
        <p:txBody>
          <a:bodyPr lIns="91425" tIns="91425" rIns="91425" bIns="91425" anchor="t" anchorCtr="0">
            <a:noAutofit/>
          </a:bodyPr>
          <a:lstStyle/>
          <a:p>
            <a:pPr lvl="0" rtl="0">
              <a:spcBef>
                <a:spcPts val="0"/>
              </a:spcBef>
              <a:buNone/>
            </a:pPr>
            <a:r>
              <a:rPr lang="en" sz="1600"/>
              <a:t>APA Storyline module adapted from GVSU &amp; used in ENGL 1002.</a:t>
            </a:r>
          </a:p>
        </p:txBody>
      </p:sp>
      <p:sp>
        <p:nvSpPr>
          <p:cNvPr id="170" name="Shape 17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Marquette Development Cycle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Decision to Open Source</a:t>
            </a:r>
          </a:p>
        </p:txBody>
      </p:sp>
      <p:pic>
        <p:nvPicPr>
          <p:cNvPr id="176" name="Shape 176"/>
          <p:cNvPicPr preferRelativeResize="0"/>
          <p:nvPr/>
        </p:nvPicPr>
        <p:blipFill rotWithShape="1">
          <a:blip r:embed="rId3">
            <a:alphaModFix/>
          </a:blip>
          <a:srcRect t="39759"/>
          <a:stretch/>
        </p:blipFill>
        <p:spPr>
          <a:xfrm>
            <a:off x="4801575" y="928324"/>
            <a:ext cx="4236975" cy="1894373"/>
          </a:xfrm>
          <a:prstGeom prst="rect">
            <a:avLst/>
          </a:prstGeom>
          <a:noFill/>
          <a:ln>
            <a:noFill/>
          </a:ln>
        </p:spPr>
      </p:pic>
      <p:sp>
        <p:nvSpPr>
          <p:cNvPr id="177" name="Shape 177"/>
          <p:cNvSpPr txBox="1">
            <a:spLocks noGrp="1"/>
          </p:cNvSpPr>
          <p:nvPr>
            <p:ph type="body" idx="4294967295"/>
          </p:nvPr>
        </p:nvSpPr>
        <p:spPr>
          <a:xfrm>
            <a:off x="183775" y="821000"/>
            <a:ext cx="4335600" cy="4104900"/>
          </a:xfrm>
          <a:prstGeom prst="rect">
            <a:avLst/>
          </a:prstGeom>
        </p:spPr>
        <p:txBody>
          <a:bodyPr lIns="91425" tIns="91425" rIns="91425" bIns="91425" anchor="t" anchorCtr="0">
            <a:noAutofit/>
          </a:bodyPr>
          <a:lstStyle/>
          <a:p>
            <a:pPr marL="457200" lvl="0" indent="-330200" rtl="0">
              <a:lnSpc>
                <a:spcPct val="100000"/>
              </a:lnSpc>
              <a:spcBef>
                <a:spcPts val="0"/>
              </a:spcBef>
              <a:spcAft>
                <a:spcPts val="800"/>
              </a:spcAft>
              <a:buSzPct val="100000"/>
              <a:buFont typeface="Wingdings" panose="05000000000000000000" pitchFamily="2" charset="2"/>
              <a:buChar char="§"/>
            </a:pPr>
            <a:r>
              <a:rPr lang="en" sz="1600" dirty="0"/>
              <a:t>Open source is a legal construct for cooperation and trade in intellectual property (Lindberg, 2008; Stallman, 2002). </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Making modules open source fit Marquette’s guiding values and mission.</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Version 3 of the GNU General Public License - viral nature - made it a good fit.</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IMPORTANT: Get appropriate institutional approval before making work open source.</a:t>
            </a:r>
          </a:p>
        </p:txBody>
      </p:sp>
      <p:pic>
        <p:nvPicPr>
          <p:cNvPr id="178" name="Shape 178"/>
          <p:cNvPicPr preferRelativeResize="0"/>
          <p:nvPr/>
        </p:nvPicPr>
        <p:blipFill>
          <a:blip r:embed="rId4">
            <a:alphaModFix/>
          </a:blip>
          <a:stretch>
            <a:fillRect/>
          </a:stretch>
        </p:blipFill>
        <p:spPr>
          <a:xfrm>
            <a:off x="5103750" y="2896275"/>
            <a:ext cx="1611300" cy="2120125"/>
          </a:xfrm>
          <a:prstGeom prst="rect">
            <a:avLst/>
          </a:prstGeom>
          <a:noFill/>
          <a:ln>
            <a:noFill/>
          </a:ln>
        </p:spPr>
      </p:pic>
      <p:pic>
        <p:nvPicPr>
          <p:cNvPr id="179" name="Shape 179"/>
          <p:cNvPicPr preferRelativeResize="0"/>
          <p:nvPr/>
        </p:nvPicPr>
        <p:blipFill>
          <a:blip r:embed="rId5">
            <a:alphaModFix/>
          </a:blip>
          <a:stretch>
            <a:fillRect/>
          </a:stretch>
        </p:blipFill>
        <p:spPr>
          <a:xfrm>
            <a:off x="7158921" y="2896275"/>
            <a:ext cx="1689728" cy="212012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Marketing</a:t>
            </a:r>
          </a:p>
        </p:txBody>
      </p:sp>
      <p:sp>
        <p:nvSpPr>
          <p:cNvPr id="185" name="Shape 185"/>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Marquette</a:t>
            </a:r>
          </a:p>
        </p:txBody>
      </p:sp>
      <p:pic>
        <p:nvPicPr>
          <p:cNvPr id="186" name="Shape 186"/>
          <p:cNvPicPr preferRelativeResize="0"/>
          <p:nvPr/>
        </p:nvPicPr>
        <p:blipFill>
          <a:blip r:embed="rId3">
            <a:alphaModFix/>
          </a:blip>
          <a:stretch>
            <a:fillRect/>
          </a:stretch>
        </p:blipFill>
        <p:spPr>
          <a:xfrm>
            <a:off x="5282226" y="1182012"/>
            <a:ext cx="3455392" cy="277947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Spreading the Good News</a:t>
            </a:r>
          </a:p>
        </p:txBody>
      </p:sp>
      <p:sp>
        <p:nvSpPr>
          <p:cNvPr id="192" name="Shape 192"/>
          <p:cNvSpPr txBox="1">
            <a:spLocks noGrp="1"/>
          </p:cNvSpPr>
          <p:nvPr>
            <p:ph type="body" idx="4294967295"/>
          </p:nvPr>
        </p:nvSpPr>
        <p:spPr>
          <a:xfrm>
            <a:off x="183775" y="821000"/>
            <a:ext cx="4335600" cy="4104900"/>
          </a:xfrm>
          <a:prstGeom prst="rect">
            <a:avLst/>
          </a:prstGeom>
        </p:spPr>
        <p:txBody>
          <a:bodyPr lIns="91425" tIns="91425" rIns="91425" bIns="91425" anchor="t" anchorCtr="0">
            <a:noAutofit/>
          </a:bodyPr>
          <a:lstStyle/>
          <a:p>
            <a:pPr marL="457200" lvl="0" indent="-330200" rtl="0">
              <a:lnSpc>
                <a:spcPct val="100000"/>
              </a:lnSpc>
              <a:spcBef>
                <a:spcPts val="0"/>
              </a:spcBef>
              <a:spcAft>
                <a:spcPts val="800"/>
              </a:spcAft>
              <a:buSzPct val="100000"/>
              <a:buFont typeface="Wingdings" panose="05000000000000000000" pitchFamily="2" charset="2"/>
              <a:buChar char="§"/>
            </a:pPr>
            <a:r>
              <a:rPr lang="en" sz="1600" dirty="0"/>
              <a:t>Presenting to new graduate student English instructors.</a:t>
            </a:r>
            <a:br>
              <a:rPr lang="en" sz="1600" dirty="0"/>
            </a:br>
            <a:endParaRPr lang="en" sz="1600" dirty="0"/>
          </a:p>
          <a:p>
            <a:pPr marL="457200" lvl="0" indent="-330200" rtl="0">
              <a:lnSpc>
                <a:spcPct val="100000"/>
              </a:lnSpc>
              <a:spcBef>
                <a:spcPts val="0"/>
              </a:spcBef>
              <a:spcAft>
                <a:spcPts val="800"/>
              </a:spcAft>
              <a:buSzPct val="100000"/>
              <a:buFont typeface="Wingdings" panose="05000000000000000000" pitchFamily="2" charset="2"/>
              <a:buChar char="§"/>
            </a:pPr>
            <a:r>
              <a:rPr lang="en" sz="1600" dirty="0"/>
              <a:t>Creating a webpage to demo and download tutorials.</a:t>
            </a:r>
            <a:br>
              <a:rPr lang="en" sz="1600" dirty="0"/>
            </a:br>
            <a:endParaRPr lang="en" sz="1600" dirty="0"/>
          </a:p>
          <a:p>
            <a:pPr marL="457200" lvl="0" indent="-330200" rtl="0">
              <a:lnSpc>
                <a:spcPct val="100000"/>
              </a:lnSpc>
              <a:spcBef>
                <a:spcPts val="0"/>
              </a:spcBef>
              <a:spcAft>
                <a:spcPts val="800"/>
              </a:spcAft>
              <a:buSzPct val="100000"/>
              <a:buFont typeface="Wingdings" panose="05000000000000000000" pitchFamily="2" charset="2"/>
              <a:buChar char="§"/>
            </a:pPr>
            <a:r>
              <a:rPr lang="en" sz="1600" dirty="0"/>
              <a:t>Asking for feedback in instructor surveys.</a:t>
            </a:r>
            <a:br>
              <a:rPr lang="en" sz="1600" dirty="0"/>
            </a:br>
            <a:endParaRPr lang="en" sz="1600" dirty="0"/>
          </a:p>
          <a:p>
            <a:pPr marL="457200" lvl="0" indent="-330200" rtl="0">
              <a:lnSpc>
                <a:spcPct val="100000"/>
              </a:lnSpc>
              <a:spcBef>
                <a:spcPts val="0"/>
              </a:spcBef>
              <a:spcAft>
                <a:spcPts val="800"/>
              </a:spcAft>
              <a:buSzPct val="100000"/>
              <a:buFont typeface="Wingdings" panose="05000000000000000000" pitchFamily="2" charset="2"/>
              <a:buChar char="§"/>
            </a:pPr>
            <a:r>
              <a:rPr lang="en" sz="1600" dirty="0"/>
              <a:t>Cultivating relationships with faculty.</a:t>
            </a:r>
          </a:p>
        </p:txBody>
      </p:sp>
      <p:pic>
        <p:nvPicPr>
          <p:cNvPr id="193" name="Shape 193"/>
          <p:cNvPicPr preferRelativeResize="0"/>
          <p:nvPr/>
        </p:nvPicPr>
        <p:blipFill>
          <a:blip r:embed="rId3">
            <a:alphaModFix/>
          </a:blip>
          <a:stretch>
            <a:fillRect/>
          </a:stretch>
        </p:blipFill>
        <p:spPr>
          <a:xfrm>
            <a:off x="4904250" y="821000"/>
            <a:ext cx="4020599" cy="358270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Implementation</a:t>
            </a:r>
          </a:p>
        </p:txBody>
      </p:sp>
      <p:sp>
        <p:nvSpPr>
          <p:cNvPr id="199" name="Shape 199"/>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Marquette</a:t>
            </a:r>
          </a:p>
        </p:txBody>
      </p:sp>
      <p:pic>
        <p:nvPicPr>
          <p:cNvPr id="200" name="Shape 200"/>
          <p:cNvPicPr preferRelativeResize="0"/>
          <p:nvPr/>
        </p:nvPicPr>
        <p:blipFill>
          <a:blip r:embed="rId3">
            <a:alphaModFix/>
          </a:blip>
          <a:stretch>
            <a:fillRect/>
          </a:stretch>
        </p:blipFill>
        <p:spPr>
          <a:xfrm>
            <a:off x="4818500" y="1149175"/>
            <a:ext cx="4045200" cy="279339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From Seedling to Sapling </a:t>
            </a:r>
          </a:p>
        </p:txBody>
      </p:sp>
      <p:sp>
        <p:nvSpPr>
          <p:cNvPr id="206" name="Shape 206"/>
          <p:cNvSpPr txBox="1">
            <a:spLocks noGrp="1"/>
          </p:cNvSpPr>
          <p:nvPr>
            <p:ph type="body" idx="4294967295"/>
          </p:nvPr>
        </p:nvSpPr>
        <p:spPr>
          <a:xfrm>
            <a:off x="183775" y="821000"/>
            <a:ext cx="4335600" cy="4104900"/>
          </a:xfrm>
          <a:prstGeom prst="rect">
            <a:avLst/>
          </a:prstGeom>
        </p:spPr>
        <p:txBody>
          <a:bodyPr lIns="91425" tIns="91425" rIns="91425" bIns="91425" anchor="t" anchorCtr="0">
            <a:noAutofit/>
          </a:bodyPr>
          <a:lstStyle/>
          <a:p>
            <a:pPr marL="457200" lvl="0" indent="-330200" rtl="0">
              <a:lnSpc>
                <a:spcPct val="100000"/>
              </a:lnSpc>
              <a:spcBef>
                <a:spcPts val="0"/>
              </a:spcBef>
              <a:spcAft>
                <a:spcPts val="800"/>
              </a:spcAft>
              <a:buSzPct val="100000"/>
              <a:buFont typeface="Wingdings" panose="05000000000000000000" pitchFamily="2" charset="2"/>
              <a:buChar char="§"/>
            </a:pPr>
            <a:r>
              <a:rPr lang="en" sz="1600" dirty="0"/>
              <a:t>Initially used as an opening </a:t>
            </a:r>
            <a:r>
              <a:rPr lang="en" sz="1600" dirty="0" smtClean="0"/>
              <a:t>activity.</a:t>
            </a:r>
            <a:r>
              <a:rPr lang="en" sz="1600" dirty="0"/>
              <a:t/>
            </a:r>
            <a:br>
              <a:rPr lang="en" sz="1600" dirty="0"/>
            </a:br>
            <a:endParaRPr lang="en" sz="1600" dirty="0"/>
          </a:p>
          <a:p>
            <a:pPr marL="457200" lvl="0" indent="-330200" rtl="0">
              <a:lnSpc>
                <a:spcPct val="100000"/>
              </a:lnSpc>
              <a:spcBef>
                <a:spcPts val="0"/>
              </a:spcBef>
              <a:spcAft>
                <a:spcPts val="800"/>
              </a:spcAft>
              <a:buSzPct val="100000"/>
              <a:buFont typeface="Wingdings" panose="05000000000000000000" pitchFamily="2" charset="2"/>
              <a:buChar char="§"/>
            </a:pPr>
            <a:r>
              <a:rPr lang="en" sz="1600" dirty="0"/>
              <a:t>SCORM packages loaded into LMS for better assessment.</a:t>
            </a:r>
            <a:br>
              <a:rPr lang="en" sz="1600" dirty="0"/>
            </a:br>
            <a:endParaRPr lang="en" sz="1600" dirty="0"/>
          </a:p>
          <a:p>
            <a:pPr marL="457200" lvl="0" indent="-330200" rtl="0">
              <a:lnSpc>
                <a:spcPct val="100000"/>
              </a:lnSpc>
              <a:spcBef>
                <a:spcPts val="0"/>
              </a:spcBef>
              <a:spcAft>
                <a:spcPts val="800"/>
              </a:spcAft>
              <a:buSzPct val="100000"/>
              <a:buFont typeface="Wingdings" panose="05000000000000000000" pitchFamily="2" charset="2"/>
              <a:buChar char="§"/>
            </a:pPr>
            <a:r>
              <a:rPr lang="en" sz="1600" dirty="0"/>
              <a:t>Used in variety of different ways:</a:t>
            </a:r>
          </a:p>
          <a:p>
            <a:pPr marL="914400" lvl="1" indent="-330200" rtl="0">
              <a:lnSpc>
                <a:spcPct val="100000"/>
              </a:lnSpc>
              <a:spcBef>
                <a:spcPts val="0"/>
              </a:spcBef>
              <a:spcAft>
                <a:spcPts val="800"/>
              </a:spcAft>
              <a:buSzPct val="100000"/>
              <a:buFont typeface="Wingdings" panose="05000000000000000000" pitchFamily="2" charset="2"/>
              <a:buChar char="§"/>
            </a:pPr>
            <a:r>
              <a:rPr lang="en" sz="1600" dirty="0"/>
              <a:t>In class</a:t>
            </a:r>
          </a:p>
          <a:p>
            <a:pPr marL="1371600" lvl="2" indent="-330200" rtl="0">
              <a:lnSpc>
                <a:spcPct val="100000"/>
              </a:lnSpc>
              <a:spcBef>
                <a:spcPts val="0"/>
              </a:spcBef>
              <a:spcAft>
                <a:spcPts val="800"/>
              </a:spcAft>
              <a:buSzPct val="100000"/>
              <a:buFont typeface="Wingdings" panose="05000000000000000000" pitchFamily="2" charset="2"/>
              <a:buChar char="§"/>
            </a:pPr>
            <a:r>
              <a:rPr lang="en" sz="1600" dirty="0"/>
              <a:t>Followed by discussion.</a:t>
            </a:r>
          </a:p>
          <a:p>
            <a:pPr marL="914400" lvl="1" indent="-330200" rtl="0">
              <a:lnSpc>
                <a:spcPct val="100000"/>
              </a:lnSpc>
              <a:spcBef>
                <a:spcPts val="0"/>
              </a:spcBef>
              <a:spcAft>
                <a:spcPts val="800"/>
              </a:spcAft>
              <a:buSzPct val="100000"/>
              <a:buFont typeface="Wingdings" panose="05000000000000000000" pitchFamily="2" charset="2"/>
              <a:buChar char="§"/>
            </a:pPr>
            <a:r>
              <a:rPr lang="en" sz="1600" dirty="0"/>
              <a:t>Online</a:t>
            </a:r>
          </a:p>
          <a:p>
            <a:pPr marL="1371600" lvl="2" indent="-330200" rtl="0">
              <a:lnSpc>
                <a:spcPct val="100000"/>
              </a:lnSpc>
              <a:spcBef>
                <a:spcPts val="0"/>
              </a:spcBef>
              <a:spcAft>
                <a:spcPts val="800"/>
              </a:spcAft>
              <a:buSzPct val="100000"/>
              <a:buFont typeface="Wingdings" panose="05000000000000000000" pitchFamily="2" charset="2"/>
              <a:buChar char="§"/>
            </a:pPr>
            <a:r>
              <a:rPr lang="en" sz="1600" dirty="0"/>
              <a:t>Stand alone assignment students do as homework.</a:t>
            </a:r>
          </a:p>
          <a:p>
            <a:pPr marL="914400" lvl="1" indent="-330200" rtl="0">
              <a:lnSpc>
                <a:spcPct val="100000"/>
              </a:lnSpc>
              <a:spcBef>
                <a:spcPts val="0"/>
              </a:spcBef>
              <a:spcAft>
                <a:spcPts val="800"/>
              </a:spcAft>
              <a:buSzPct val="100000"/>
              <a:buFont typeface="Wingdings" panose="05000000000000000000" pitchFamily="2" charset="2"/>
              <a:buChar char="§"/>
            </a:pPr>
            <a:r>
              <a:rPr lang="en" sz="1600" dirty="0"/>
              <a:t>Flipped</a:t>
            </a:r>
          </a:p>
          <a:p>
            <a:pPr marL="1371600" lvl="2" indent="-330200" rtl="0">
              <a:lnSpc>
                <a:spcPct val="100000"/>
              </a:lnSpc>
              <a:spcBef>
                <a:spcPts val="0"/>
              </a:spcBef>
              <a:spcAft>
                <a:spcPts val="800"/>
              </a:spcAft>
              <a:buSzPct val="100000"/>
              <a:buFont typeface="Wingdings" panose="05000000000000000000" pitchFamily="2" charset="2"/>
              <a:buChar char="§"/>
            </a:pPr>
            <a:r>
              <a:rPr lang="en" sz="1600" dirty="0"/>
              <a:t>Done as homework, then in class discussion.</a:t>
            </a:r>
          </a:p>
        </p:txBody>
      </p:sp>
      <p:pic>
        <p:nvPicPr>
          <p:cNvPr id="207" name="Shape 207"/>
          <p:cNvPicPr preferRelativeResize="0"/>
          <p:nvPr/>
        </p:nvPicPr>
        <p:blipFill>
          <a:blip r:embed="rId3">
            <a:alphaModFix/>
          </a:blip>
          <a:stretch>
            <a:fillRect/>
          </a:stretch>
        </p:blipFill>
        <p:spPr>
          <a:xfrm>
            <a:off x="4582200" y="2270500"/>
            <a:ext cx="4419275" cy="26607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grpSp>
        <p:nvGrpSpPr>
          <p:cNvPr id="212" name="Shape 212"/>
          <p:cNvGrpSpPr/>
          <p:nvPr/>
        </p:nvGrpSpPr>
        <p:grpSpPr>
          <a:xfrm>
            <a:off x="4939500" y="1219611"/>
            <a:ext cx="3837000" cy="2704200"/>
            <a:chOff x="4939500" y="1219611"/>
            <a:chExt cx="3837000" cy="2704200"/>
          </a:xfrm>
        </p:grpSpPr>
        <p:cxnSp>
          <p:nvCxnSpPr>
            <p:cNvPr id="213" name="Shape 213"/>
            <p:cNvCxnSpPr/>
            <p:nvPr/>
          </p:nvCxnSpPr>
          <p:spPr>
            <a:xfrm>
              <a:off x="4939500"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4" name="Shape 214"/>
            <p:cNvCxnSpPr/>
            <p:nvPr/>
          </p:nvCxnSpPr>
          <p:spPr>
            <a:xfrm>
              <a:off x="5365833"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5" name="Shape 215"/>
            <p:cNvCxnSpPr/>
            <p:nvPr/>
          </p:nvCxnSpPr>
          <p:spPr>
            <a:xfrm>
              <a:off x="5792166"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6" name="Shape 216"/>
            <p:cNvCxnSpPr/>
            <p:nvPr/>
          </p:nvCxnSpPr>
          <p:spPr>
            <a:xfrm>
              <a:off x="6218500"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7" name="Shape 217"/>
            <p:cNvCxnSpPr/>
            <p:nvPr/>
          </p:nvCxnSpPr>
          <p:spPr>
            <a:xfrm>
              <a:off x="6644833"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8" name="Shape 218"/>
            <p:cNvCxnSpPr/>
            <p:nvPr/>
          </p:nvCxnSpPr>
          <p:spPr>
            <a:xfrm>
              <a:off x="7071166"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19" name="Shape 219"/>
            <p:cNvCxnSpPr/>
            <p:nvPr/>
          </p:nvCxnSpPr>
          <p:spPr>
            <a:xfrm>
              <a:off x="7497500"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20" name="Shape 220"/>
            <p:cNvCxnSpPr/>
            <p:nvPr/>
          </p:nvCxnSpPr>
          <p:spPr>
            <a:xfrm>
              <a:off x="7923833"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21" name="Shape 221"/>
            <p:cNvCxnSpPr/>
            <p:nvPr/>
          </p:nvCxnSpPr>
          <p:spPr>
            <a:xfrm>
              <a:off x="8350166" y="1219611"/>
              <a:ext cx="0" cy="2704200"/>
            </a:xfrm>
            <a:prstGeom prst="straightConnector1">
              <a:avLst/>
            </a:prstGeom>
            <a:noFill/>
            <a:ln w="9525" cap="flat" cmpd="sng">
              <a:solidFill>
                <a:schemeClr val="lt1"/>
              </a:solidFill>
              <a:prstDash val="dash"/>
              <a:round/>
              <a:headEnd type="none" w="lg" len="lg"/>
              <a:tailEnd type="none" w="lg" len="lg"/>
            </a:ln>
          </p:spPr>
        </p:cxnSp>
        <p:cxnSp>
          <p:nvCxnSpPr>
            <p:cNvPr id="222" name="Shape 222"/>
            <p:cNvCxnSpPr/>
            <p:nvPr/>
          </p:nvCxnSpPr>
          <p:spPr>
            <a:xfrm>
              <a:off x="8776500" y="1219611"/>
              <a:ext cx="0" cy="2704200"/>
            </a:xfrm>
            <a:prstGeom prst="straightConnector1">
              <a:avLst/>
            </a:prstGeom>
            <a:noFill/>
            <a:ln w="9525" cap="flat" cmpd="sng">
              <a:solidFill>
                <a:schemeClr val="lt1"/>
              </a:solidFill>
              <a:prstDash val="dash"/>
              <a:round/>
              <a:headEnd type="none" w="lg" len="lg"/>
              <a:tailEnd type="none" w="lg" len="lg"/>
            </a:ln>
          </p:spPr>
        </p:cxnSp>
      </p:grpSp>
      <p:sp>
        <p:nvSpPr>
          <p:cNvPr id="223" name="Shape 223"/>
          <p:cNvSpPr/>
          <p:nvPr/>
        </p:nvSpPr>
        <p:spPr>
          <a:xfrm>
            <a:off x="7014920" y="2133119"/>
            <a:ext cx="286499" cy="286499"/>
          </a:xfrm>
          <a:prstGeom prst="ellipse">
            <a:avLst/>
          </a:prstGeom>
          <a:noFill/>
          <a:ln w="19050" cap="flat" cmpd="sng">
            <a:solidFill>
              <a:schemeClr val="accent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224" name="Shape 224"/>
          <p:cNvGrpSpPr/>
          <p:nvPr/>
        </p:nvGrpSpPr>
        <p:grpSpPr>
          <a:xfrm>
            <a:off x="4939533" y="2017045"/>
            <a:ext cx="3825542" cy="1573620"/>
            <a:chOff x="1000000" y="2393987"/>
            <a:chExt cx="4144234" cy="1704712"/>
          </a:xfrm>
        </p:grpSpPr>
        <p:sp>
          <p:nvSpPr>
            <p:cNvPr id="225" name="Shape 225"/>
            <p:cNvSpPr/>
            <p:nvPr/>
          </p:nvSpPr>
          <p:spPr>
            <a:xfrm>
              <a:off x="1000000" y="2440003"/>
              <a:ext cx="4144234" cy="1631268"/>
            </a:xfrm>
            <a:custGeom>
              <a:avLst/>
              <a:gdLst/>
              <a:ahLst/>
              <a:cxnLst/>
              <a:rect l="0" t="0" r="0" b="0"/>
              <a:pathLst>
                <a:path w="165422" h="90088" extrusionOk="0">
                  <a:moveTo>
                    <a:pt x="0" y="65550"/>
                  </a:moveTo>
                  <a:cubicBezTo>
                    <a:pt x="3559" y="56002"/>
                    <a:pt x="14632" y="11595"/>
                    <a:pt x="21355" y="8262"/>
                  </a:cubicBezTo>
                  <a:cubicBezTo>
                    <a:pt x="28078" y="4928"/>
                    <a:pt x="34066" y="46905"/>
                    <a:pt x="40338" y="45550"/>
                  </a:cubicBezTo>
                  <a:cubicBezTo>
                    <a:pt x="46609" y="44194"/>
                    <a:pt x="52710" y="2160"/>
                    <a:pt x="58982" y="127"/>
                  </a:cubicBezTo>
                  <a:cubicBezTo>
                    <a:pt x="65253" y="-1906"/>
                    <a:pt x="71806" y="30974"/>
                    <a:pt x="77965" y="33347"/>
                  </a:cubicBezTo>
                  <a:cubicBezTo>
                    <a:pt x="84123" y="35719"/>
                    <a:pt x="90055" y="6285"/>
                    <a:pt x="95931" y="14364"/>
                  </a:cubicBezTo>
                  <a:cubicBezTo>
                    <a:pt x="101806" y="22443"/>
                    <a:pt x="107625" y="77414"/>
                    <a:pt x="113219" y="81821"/>
                  </a:cubicBezTo>
                  <a:cubicBezTo>
                    <a:pt x="118812" y="86227"/>
                    <a:pt x="123670" y="39448"/>
                    <a:pt x="129490" y="40804"/>
                  </a:cubicBezTo>
                  <a:cubicBezTo>
                    <a:pt x="135309" y="42160"/>
                    <a:pt x="142145" y="92047"/>
                    <a:pt x="148134" y="89957"/>
                  </a:cubicBezTo>
                  <a:cubicBezTo>
                    <a:pt x="154122" y="87866"/>
                    <a:pt x="162540" y="38544"/>
                    <a:pt x="165422" y="28262"/>
                  </a:cubicBezTo>
                </a:path>
              </a:pathLst>
            </a:custGeom>
            <a:noFill/>
            <a:ln w="19050" cap="flat" cmpd="sng">
              <a:solidFill>
                <a:schemeClr val="lt1"/>
              </a:solidFill>
              <a:prstDash val="solid"/>
              <a:round/>
              <a:headEnd type="oval" w="lg" len="lg"/>
              <a:tailEnd type="oval" w="lg" len="lg"/>
            </a:ln>
          </p:spPr>
        </p:sp>
        <p:sp>
          <p:nvSpPr>
            <p:cNvPr id="226" name="Shape 226"/>
            <p:cNvSpPr/>
            <p:nvPr/>
          </p:nvSpPr>
          <p:spPr>
            <a:xfrm>
              <a:off x="4658400" y="401410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7" name="Shape 227"/>
            <p:cNvSpPr/>
            <p:nvPr/>
          </p:nvSpPr>
          <p:spPr>
            <a:xfrm>
              <a:off x="4195525" y="314735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8" name="Shape 228"/>
            <p:cNvSpPr/>
            <p:nvPr/>
          </p:nvSpPr>
          <p:spPr>
            <a:xfrm>
              <a:off x="3800700" y="386890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9" name="Shape 229"/>
            <p:cNvSpPr/>
            <p:nvPr/>
          </p:nvSpPr>
          <p:spPr>
            <a:xfrm>
              <a:off x="3358650" y="2637812"/>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0" name="Shape 230"/>
            <p:cNvSpPr/>
            <p:nvPr/>
          </p:nvSpPr>
          <p:spPr>
            <a:xfrm>
              <a:off x="2909400" y="2993012"/>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1" name="Shape 231"/>
            <p:cNvSpPr/>
            <p:nvPr/>
          </p:nvSpPr>
          <p:spPr>
            <a:xfrm>
              <a:off x="2437450" y="2393987"/>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2" name="Shape 232"/>
            <p:cNvSpPr/>
            <p:nvPr/>
          </p:nvSpPr>
          <p:spPr>
            <a:xfrm>
              <a:off x="1974575" y="3213325"/>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3" name="Shape 233"/>
            <p:cNvSpPr/>
            <p:nvPr/>
          </p:nvSpPr>
          <p:spPr>
            <a:xfrm>
              <a:off x="1500000" y="2553225"/>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34" name="Shape 234"/>
          <p:cNvGrpSpPr/>
          <p:nvPr/>
        </p:nvGrpSpPr>
        <p:grpSpPr>
          <a:xfrm>
            <a:off x="4939556" y="1778135"/>
            <a:ext cx="3836911" cy="1503799"/>
            <a:chOff x="1000025" y="2059300"/>
            <a:chExt cx="4156550" cy="1629075"/>
          </a:xfrm>
        </p:grpSpPr>
        <p:sp>
          <p:nvSpPr>
            <p:cNvPr id="235" name="Shape 235"/>
            <p:cNvSpPr/>
            <p:nvPr/>
          </p:nvSpPr>
          <p:spPr>
            <a:xfrm>
              <a:off x="1000025" y="2083951"/>
              <a:ext cx="4156550" cy="1576975"/>
            </a:xfrm>
            <a:custGeom>
              <a:avLst/>
              <a:gdLst/>
              <a:ahLst/>
              <a:cxnLst/>
              <a:rect l="0" t="0" r="0" b="0"/>
              <a:pathLst>
                <a:path w="166262" h="63079" extrusionOk="0">
                  <a:moveTo>
                    <a:pt x="0" y="34952"/>
                  </a:moveTo>
                  <a:cubicBezTo>
                    <a:pt x="3623" y="29132"/>
                    <a:pt x="14946" y="1167"/>
                    <a:pt x="21740" y="37"/>
                  </a:cubicBezTo>
                  <a:cubicBezTo>
                    <a:pt x="28533" y="-1093"/>
                    <a:pt x="34477" y="24047"/>
                    <a:pt x="40762" y="28172"/>
                  </a:cubicBezTo>
                  <a:cubicBezTo>
                    <a:pt x="47046" y="32296"/>
                    <a:pt x="53256" y="18985"/>
                    <a:pt x="59446" y="24782"/>
                  </a:cubicBezTo>
                  <a:cubicBezTo>
                    <a:pt x="65635" y="30578"/>
                    <a:pt x="71730" y="60803"/>
                    <a:pt x="77901" y="62950"/>
                  </a:cubicBezTo>
                  <a:cubicBezTo>
                    <a:pt x="84072" y="65097"/>
                    <a:pt x="90489" y="39675"/>
                    <a:pt x="96472" y="37664"/>
                  </a:cubicBezTo>
                  <a:cubicBezTo>
                    <a:pt x="102454" y="35653"/>
                    <a:pt x="108077" y="54725"/>
                    <a:pt x="113796" y="50884"/>
                  </a:cubicBezTo>
                  <a:cubicBezTo>
                    <a:pt x="119514" y="47042"/>
                    <a:pt x="125062" y="18059"/>
                    <a:pt x="130781" y="14613"/>
                  </a:cubicBezTo>
                  <a:cubicBezTo>
                    <a:pt x="136499" y="11166"/>
                    <a:pt x="142191" y="30515"/>
                    <a:pt x="148105" y="30206"/>
                  </a:cubicBezTo>
                  <a:cubicBezTo>
                    <a:pt x="154018" y="29896"/>
                    <a:pt x="163235" y="15665"/>
                    <a:pt x="166262" y="12757"/>
                  </a:cubicBezTo>
                </a:path>
              </a:pathLst>
            </a:custGeom>
            <a:noFill/>
            <a:ln w="19050" cap="flat" cmpd="sng">
              <a:solidFill>
                <a:schemeClr val="accent4"/>
              </a:solidFill>
              <a:prstDash val="solid"/>
              <a:round/>
              <a:headEnd type="oval" w="lg" len="lg"/>
              <a:tailEnd type="oval" w="lg" len="lg"/>
            </a:ln>
          </p:spPr>
        </p:sp>
        <p:sp>
          <p:nvSpPr>
            <p:cNvPr id="236" name="Shape 236"/>
            <p:cNvSpPr/>
            <p:nvPr/>
          </p:nvSpPr>
          <p:spPr>
            <a:xfrm>
              <a:off x="1500000" y="2059300"/>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7" name="Shape 237"/>
            <p:cNvSpPr/>
            <p:nvPr/>
          </p:nvSpPr>
          <p:spPr>
            <a:xfrm>
              <a:off x="1974575" y="27372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8" name="Shape 238"/>
            <p:cNvSpPr/>
            <p:nvPr/>
          </p:nvSpPr>
          <p:spPr>
            <a:xfrm>
              <a:off x="2437450" y="26526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9" name="Shape 239"/>
            <p:cNvSpPr/>
            <p:nvPr/>
          </p:nvSpPr>
          <p:spPr>
            <a:xfrm>
              <a:off x="2909400" y="36037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0" name="Shape 240"/>
            <p:cNvSpPr/>
            <p:nvPr/>
          </p:nvSpPr>
          <p:spPr>
            <a:xfrm>
              <a:off x="3358650" y="299302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1" name="Shape 241"/>
            <p:cNvSpPr/>
            <p:nvPr/>
          </p:nvSpPr>
          <p:spPr>
            <a:xfrm>
              <a:off x="3780700" y="331522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2" name="Shape 242"/>
            <p:cNvSpPr/>
            <p:nvPr/>
          </p:nvSpPr>
          <p:spPr>
            <a:xfrm>
              <a:off x="4216350" y="24121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3" name="Shape 243"/>
            <p:cNvSpPr/>
            <p:nvPr/>
          </p:nvSpPr>
          <p:spPr>
            <a:xfrm>
              <a:off x="4658400" y="2802450"/>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44" name="Shape 244"/>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Assessment</a:t>
            </a:r>
          </a:p>
        </p:txBody>
      </p:sp>
      <p:sp>
        <p:nvSpPr>
          <p:cNvPr id="245" name="Shape 245"/>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Marquette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Student Survey Results</a:t>
            </a:r>
          </a:p>
        </p:txBody>
      </p:sp>
      <p:grpSp>
        <p:nvGrpSpPr>
          <p:cNvPr id="251" name="Shape 251"/>
          <p:cNvGrpSpPr/>
          <p:nvPr/>
        </p:nvGrpSpPr>
        <p:grpSpPr>
          <a:xfrm>
            <a:off x="196957" y="887969"/>
            <a:ext cx="8727768" cy="1044735"/>
            <a:chOff x="431925" y="1304875"/>
            <a:chExt cx="2628925" cy="3416400"/>
          </a:xfrm>
        </p:grpSpPr>
        <p:sp>
          <p:nvSpPr>
            <p:cNvPr id="252" name="Shape 252"/>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253" name="Shape 253"/>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54" name="Shape 254"/>
          <p:cNvSpPr txBox="1">
            <a:spLocks noGrp="1"/>
          </p:cNvSpPr>
          <p:nvPr>
            <p:ph type="body" idx="4294967295"/>
          </p:nvPr>
        </p:nvSpPr>
        <p:spPr>
          <a:xfrm>
            <a:off x="446468" y="1082990"/>
            <a:ext cx="82287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Did the tutorial help students learn to identify citation parts?  Students generally felt that the tutorial helped them to learn to recognize the parts of citations better:</a:t>
            </a:r>
          </a:p>
        </p:txBody>
      </p:sp>
      <p:graphicFrame>
        <p:nvGraphicFramePr>
          <p:cNvPr id="255" name="Shape 255"/>
          <p:cNvGraphicFramePr/>
          <p:nvPr>
            <p:extLst>
              <p:ext uri="{D42A27DB-BD31-4B8C-83A1-F6EECF244321}">
                <p14:modId xmlns:p14="http://schemas.microsoft.com/office/powerpoint/2010/main" val="150329804"/>
              </p:ext>
            </p:extLst>
          </p:nvPr>
        </p:nvGraphicFramePr>
        <p:xfrm>
          <a:off x="952500" y="2266950"/>
          <a:ext cx="7239000" cy="1798200"/>
        </p:xfrm>
        <a:graphic>
          <a:graphicData uri="http://schemas.openxmlformats.org/drawingml/2006/table">
            <a:tbl>
              <a:tblPr>
                <a:noFill/>
                <a:tableStyleId>{D3810D59-807D-4779-817A-6C19D245C360}</a:tableStyleId>
              </a:tblPr>
              <a:tblGrid>
                <a:gridCol w="3619500"/>
                <a:gridCol w="3619500"/>
              </a:tblGrid>
              <a:tr h="381000">
                <a:tc>
                  <a:txBody>
                    <a:bodyPr/>
                    <a:lstStyle/>
                    <a:p>
                      <a:pPr lvl="0" algn="ctr">
                        <a:spcBef>
                          <a:spcPts val="0"/>
                        </a:spcBef>
                        <a:buNone/>
                      </a:pPr>
                      <a:r>
                        <a:rPr lang="en" b="1" dirty="0">
                          <a:solidFill>
                            <a:schemeClr val="bg2"/>
                          </a:solidFill>
                        </a:rPr>
                        <a:t>Do you feel better able to identify the parts of a citation after doing tutorial?</a:t>
                      </a:r>
                    </a:p>
                  </a:txBody>
                  <a:tcPr marL="91425" marR="91425" marT="91425" marB="91425"/>
                </a:tc>
                <a:tc>
                  <a:txBody>
                    <a:bodyPr/>
                    <a:lstStyle/>
                    <a:p>
                      <a:pPr lvl="0" algn="ctr">
                        <a:spcBef>
                          <a:spcPts val="0"/>
                        </a:spcBef>
                        <a:buNone/>
                      </a:pPr>
                      <a:r>
                        <a:rPr lang="en" b="1">
                          <a:solidFill>
                            <a:schemeClr val="bg2"/>
                          </a:solidFill>
                        </a:rPr>
                        <a:t>Fall 2012 survey (880 respondents)</a:t>
                      </a:r>
                    </a:p>
                  </a:txBody>
                  <a:tcPr marL="91425" marR="91425" marT="91425" marB="91425"/>
                </a:tc>
              </a:tr>
              <a:tr h="381000">
                <a:tc>
                  <a:txBody>
                    <a:bodyPr/>
                    <a:lstStyle/>
                    <a:p>
                      <a:pPr lvl="0" algn="r">
                        <a:spcBef>
                          <a:spcPts val="0"/>
                        </a:spcBef>
                        <a:buNone/>
                      </a:pPr>
                      <a:r>
                        <a:rPr lang="en" dirty="0">
                          <a:solidFill>
                            <a:schemeClr val="bg2"/>
                          </a:solidFill>
                        </a:rPr>
                        <a:t>Yes</a:t>
                      </a:r>
                    </a:p>
                  </a:txBody>
                  <a:tcPr marL="91425" marR="91425" marT="91425" marB="91425"/>
                </a:tc>
                <a:tc>
                  <a:txBody>
                    <a:bodyPr/>
                    <a:lstStyle/>
                    <a:p>
                      <a:pPr lvl="0">
                        <a:spcBef>
                          <a:spcPts val="0"/>
                        </a:spcBef>
                        <a:buNone/>
                      </a:pPr>
                      <a:r>
                        <a:rPr lang="en" dirty="0">
                          <a:solidFill>
                            <a:schemeClr val="bg2"/>
                          </a:solidFill>
                        </a:rPr>
                        <a:t>82.7%</a:t>
                      </a:r>
                    </a:p>
                  </a:txBody>
                  <a:tcPr marL="91425" marR="91425" marT="91425" marB="91425"/>
                </a:tc>
              </a:tr>
              <a:tr h="381000">
                <a:tc>
                  <a:txBody>
                    <a:bodyPr/>
                    <a:lstStyle/>
                    <a:p>
                      <a:pPr lvl="0" algn="r">
                        <a:spcBef>
                          <a:spcPts val="0"/>
                        </a:spcBef>
                        <a:buNone/>
                      </a:pPr>
                      <a:r>
                        <a:rPr lang="en">
                          <a:solidFill>
                            <a:schemeClr val="bg2"/>
                          </a:solidFill>
                        </a:rPr>
                        <a:t>No</a:t>
                      </a:r>
                    </a:p>
                  </a:txBody>
                  <a:tcPr marL="91425" marR="91425" marT="91425" marB="91425"/>
                </a:tc>
                <a:tc>
                  <a:txBody>
                    <a:bodyPr/>
                    <a:lstStyle/>
                    <a:p>
                      <a:pPr lvl="0">
                        <a:spcBef>
                          <a:spcPts val="0"/>
                        </a:spcBef>
                        <a:buNone/>
                      </a:pPr>
                      <a:r>
                        <a:rPr lang="en" dirty="0">
                          <a:solidFill>
                            <a:schemeClr val="bg2"/>
                          </a:solidFill>
                        </a:rPr>
                        <a:t>4.8%</a:t>
                      </a:r>
                    </a:p>
                  </a:txBody>
                  <a:tcPr marL="91425" marR="91425" marT="91425" marB="91425"/>
                </a:tc>
              </a:tr>
              <a:tr h="381000">
                <a:tc>
                  <a:txBody>
                    <a:bodyPr/>
                    <a:lstStyle/>
                    <a:p>
                      <a:pPr lvl="0" algn="r">
                        <a:spcBef>
                          <a:spcPts val="0"/>
                        </a:spcBef>
                        <a:buNone/>
                      </a:pPr>
                      <a:r>
                        <a:rPr lang="en">
                          <a:solidFill>
                            <a:schemeClr val="bg2"/>
                          </a:solidFill>
                        </a:rPr>
                        <a:t>I didn’t do it</a:t>
                      </a:r>
                    </a:p>
                  </a:txBody>
                  <a:tcPr marL="91425" marR="91425" marT="91425" marB="91425"/>
                </a:tc>
                <a:tc>
                  <a:txBody>
                    <a:bodyPr/>
                    <a:lstStyle/>
                    <a:p>
                      <a:pPr lvl="0">
                        <a:spcBef>
                          <a:spcPts val="0"/>
                        </a:spcBef>
                        <a:buNone/>
                      </a:pPr>
                      <a:r>
                        <a:rPr lang="en" dirty="0">
                          <a:solidFill>
                            <a:schemeClr val="bg2"/>
                          </a:solidFill>
                        </a:rPr>
                        <a:t>12.5%</a:t>
                      </a:r>
                    </a:p>
                  </a:txBody>
                  <a:tcPr marL="91425" marR="91425" marT="91425" marB="91425"/>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Student Results from the LMS</a:t>
            </a:r>
          </a:p>
        </p:txBody>
      </p:sp>
      <p:sp>
        <p:nvSpPr>
          <p:cNvPr id="261" name="Shape 261"/>
          <p:cNvSpPr txBox="1">
            <a:spLocks noGrp="1"/>
          </p:cNvSpPr>
          <p:nvPr>
            <p:ph type="body" idx="4294967295"/>
          </p:nvPr>
        </p:nvSpPr>
        <p:spPr>
          <a:xfrm>
            <a:off x="446475" y="1082999"/>
            <a:ext cx="8228700" cy="1290300"/>
          </a:xfrm>
          <a:prstGeom prst="rect">
            <a:avLst/>
          </a:prstGeom>
        </p:spPr>
        <p:txBody>
          <a:bodyPr lIns="91425" tIns="91425" rIns="91425" bIns="91425" anchor="t" anchorCtr="0">
            <a:noAutofit/>
          </a:bodyPr>
          <a:lstStyle/>
          <a:p>
            <a:pPr lvl="0" rtl="0">
              <a:spcBef>
                <a:spcPts val="0"/>
              </a:spcBef>
              <a:spcAft>
                <a:spcPts val="1600"/>
              </a:spcAft>
              <a:buNone/>
            </a:pPr>
            <a:r>
              <a:rPr lang="en" sz="1600" b="1"/>
              <a:t>Time required to complete the tutorial</a:t>
            </a:r>
          </a:p>
          <a:p>
            <a:pPr lvl="0" rtl="0">
              <a:spcBef>
                <a:spcPts val="0"/>
              </a:spcBef>
              <a:spcAft>
                <a:spcPts val="1600"/>
              </a:spcAft>
              <a:buNone/>
            </a:pPr>
            <a:r>
              <a:rPr lang="en" sz="1600"/>
              <a:t>Caveat about LMS time data:  This data can only be considered approximate.  </a:t>
            </a:r>
          </a:p>
        </p:txBody>
      </p:sp>
      <p:graphicFrame>
        <p:nvGraphicFramePr>
          <p:cNvPr id="262" name="Shape 262"/>
          <p:cNvGraphicFramePr/>
          <p:nvPr>
            <p:extLst>
              <p:ext uri="{D42A27DB-BD31-4B8C-83A1-F6EECF244321}">
                <p14:modId xmlns:p14="http://schemas.microsoft.com/office/powerpoint/2010/main" val="3723496694"/>
              </p:ext>
            </p:extLst>
          </p:nvPr>
        </p:nvGraphicFramePr>
        <p:xfrm>
          <a:off x="2444025" y="2837250"/>
          <a:ext cx="4255950" cy="1401990"/>
        </p:xfrm>
        <a:graphic>
          <a:graphicData uri="http://schemas.openxmlformats.org/drawingml/2006/table">
            <a:tbl>
              <a:tblPr>
                <a:noFill/>
                <a:tableStyleId>{D3810D59-807D-4779-817A-6C19D245C360}</a:tableStyleId>
              </a:tblPr>
              <a:tblGrid>
                <a:gridCol w="2102125"/>
                <a:gridCol w="2153825"/>
              </a:tblGrid>
              <a:tr h="381000">
                <a:tc>
                  <a:txBody>
                    <a:bodyPr/>
                    <a:lstStyle/>
                    <a:p>
                      <a:pPr lvl="0" algn="ctr">
                        <a:spcBef>
                          <a:spcPts val="0"/>
                        </a:spcBef>
                        <a:buNone/>
                      </a:pPr>
                      <a:r>
                        <a:rPr lang="en" b="1" dirty="0">
                          <a:solidFill>
                            <a:schemeClr val="bg2"/>
                          </a:solidFill>
                        </a:rPr>
                        <a:t>Spring 2016 </a:t>
                      </a:r>
                    </a:p>
                    <a:p>
                      <a:pPr lvl="0" algn="ctr" rtl="0">
                        <a:spcBef>
                          <a:spcPts val="0"/>
                        </a:spcBef>
                        <a:buNone/>
                      </a:pPr>
                      <a:r>
                        <a:rPr lang="en" dirty="0">
                          <a:solidFill>
                            <a:schemeClr val="bg2"/>
                          </a:solidFill>
                        </a:rPr>
                        <a:t>LMS data from MU</a:t>
                      </a:r>
                    </a:p>
                  </a:txBody>
                  <a:tcPr marL="91425" marR="91425" marT="91425" marB="91425"/>
                </a:tc>
                <a:tc>
                  <a:txBody>
                    <a:bodyPr/>
                    <a:lstStyle/>
                    <a:p>
                      <a:pPr lvl="0" algn="ctr">
                        <a:spcBef>
                          <a:spcPts val="0"/>
                        </a:spcBef>
                        <a:buNone/>
                      </a:pPr>
                      <a:r>
                        <a:rPr lang="en" b="1" dirty="0">
                          <a:solidFill>
                            <a:schemeClr val="bg2"/>
                          </a:solidFill>
                        </a:rPr>
                        <a:t>Average time </a:t>
                      </a:r>
                    </a:p>
                    <a:p>
                      <a:pPr lvl="0" algn="ctr" rtl="0">
                        <a:spcBef>
                          <a:spcPts val="0"/>
                        </a:spcBef>
                        <a:buNone/>
                      </a:pPr>
                      <a:r>
                        <a:rPr lang="en" dirty="0">
                          <a:solidFill>
                            <a:schemeClr val="bg2"/>
                          </a:solidFill>
                        </a:rPr>
                        <a:t>to complete tutorial</a:t>
                      </a:r>
                    </a:p>
                  </a:txBody>
                  <a:tcPr marL="91425" marR="91425" marT="91425" marB="91425"/>
                </a:tc>
              </a:tr>
              <a:tr h="381000">
                <a:tc>
                  <a:txBody>
                    <a:bodyPr/>
                    <a:lstStyle/>
                    <a:p>
                      <a:pPr lvl="0" algn="ctr" rtl="0">
                        <a:spcBef>
                          <a:spcPts val="0"/>
                        </a:spcBef>
                        <a:buNone/>
                      </a:pPr>
                      <a:r>
                        <a:rPr lang="en">
                          <a:solidFill>
                            <a:schemeClr val="bg2"/>
                          </a:solidFill>
                        </a:rPr>
                        <a:t>Section A</a:t>
                      </a:r>
                    </a:p>
                  </a:txBody>
                  <a:tcPr marL="91425" marR="91425" marT="91425" marB="91425"/>
                </a:tc>
                <a:tc>
                  <a:txBody>
                    <a:bodyPr/>
                    <a:lstStyle/>
                    <a:p>
                      <a:pPr lvl="0" algn="ctr" rtl="0">
                        <a:spcBef>
                          <a:spcPts val="0"/>
                        </a:spcBef>
                        <a:buNone/>
                      </a:pPr>
                      <a:r>
                        <a:rPr lang="en" dirty="0">
                          <a:solidFill>
                            <a:schemeClr val="bg2"/>
                          </a:solidFill>
                        </a:rPr>
                        <a:t>24 minutes</a:t>
                      </a:r>
                    </a:p>
                  </a:txBody>
                  <a:tcPr marL="91425" marR="91425" marT="91425" marB="91425"/>
                </a:tc>
              </a:tr>
              <a:tr h="381000">
                <a:tc>
                  <a:txBody>
                    <a:bodyPr/>
                    <a:lstStyle/>
                    <a:p>
                      <a:pPr lvl="0" algn="ctr" rtl="0">
                        <a:spcBef>
                          <a:spcPts val="0"/>
                        </a:spcBef>
                        <a:buNone/>
                      </a:pPr>
                      <a:r>
                        <a:rPr lang="en">
                          <a:solidFill>
                            <a:schemeClr val="bg2"/>
                          </a:solidFill>
                        </a:rPr>
                        <a:t>Section B</a:t>
                      </a:r>
                    </a:p>
                  </a:txBody>
                  <a:tcPr marL="91425" marR="91425" marT="91425" marB="91425"/>
                </a:tc>
                <a:tc>
                  <a:txBody>
                    <a:bodyPr/>
                    <a:lstStyle/>
                    <a:p>
                      <a:pPr lvl="0" algn="ctr" rtl="0">
                        <a:spcBef>
                          <a:spcPts val="0"/>
                        </a:spcBef>
                        <a:buNone/>
                      </a:pPr>
                      <a:r>
                        <a:rPr lang="en" dirty="0">
                          <a:solidFill>
                            <a:schemeClr val="bg2"/>
                          </a:solidFill>
                        </a:rPr>
                        <a:t>34 minutes</a:t>
                      </a:r>
                    </a:p>
                  </a:txBody>
                  <a:tcPr marL="91425" marR="91425" marT="91425" marB="91425"/>
                </a:tc>
              </a:tr>
            </a:tbl>
          </a:graphicData>
        </a:graphic>
      </p:graphicFrame>
      <p:grpSp>
        <p:nvGrpSpPr>
          <p:cNvPr id="263" name="Shape 263"/>
          <p:cNvGrpSpPr/>
          <p:nvPr/>
        </p:nvGrpSpPr>
        <p:grpSpPr>
          <a:xfrm>
            <a:off x="446482" y="783980"/>
            <a:ext cx="8727768" cy="1589309"/>
            <a:chOff x="431925" y="1304875"/>
            <a:chExt cx="2628925" cy="3416400"/>
          </a:xfrm>
        </p:grpSpPr>
        <p:sp>
          <p:nvSpPr>
            <p:cNvPr id="264" name="Shape 264"/>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265" name="Shape 265"/>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Student Survey Results</a:t>
            </a:r>
          </a:p>
        </p:txBody>
      </p:sp>
      <p:graphicFrame>
        <p:nvGraphicFramePr>
          <p:cNvPr id="271" name="Shape 271"/>
          <p:cNvGraphicFramePr/>
          <p:nvPr>
            <p:extLst>
              <p:ext uri="{D42A27DB-BD31-4B8C-83A1-F6EECF244321}">
                <p14:modId xmlns:p14="http://schemas.microsoft.com/office/powerpoint/2010/main" val="2218296164"/>
              </p:ext>
            </p:extLst>
          </p:nvPr>
        </p:nvGraphicFramePr>
        <p:xfrm>
          <a:off x="561937" y="2750525"/>
          <a:ext cx="7899200" cy="1232095"/>
        </p:xfrm>
        <a:graphic>
          <a:graphicData uri="http://schemas.openxmlformats.org/drawingml/2006/table">
            <a:tbl>
              <a:tblPr>
                <a:noFill/>
                <a:tableStyleId>{D3810D59-807D-4779-817A-6C19D245C360}</a:tableStyleId>
              </a:tblPr>
              <a:tblGrid>
                <a:gridCol w="4535650"/>
                <a:gridCol w="1712175"/>
                <a:gridCol w="1651375"/>
              </a:tblGrid>
              <a:tr h="439675">
                <a:tc>
                  <a:txBody>
                    <a:bodyPr/>
                    <a:lstStyle/>
                    <a:p>
                      <a:pPr lvl="0" algn="ctr">
                        <a:spcBef>
                          <a:spcPts val="0"/>
                        </a:spcBef>
                        <a:buNone/>
                      </a:pPr>
                      <a:r>
                        <a:rPr lang="en" b="1" dirty="0">
                          <a:solidFill>
                            <a:schemeClr val="bg2"/>
                          </a:solidFill>
                        </a:rPr>
                        <a:t>Question</a:t>
                      </a:r>
                    </a:p>
                  </a:txBody>
                  <a:tcPr marL="91425" marR="91425" marT="91425" marB="91425"/>
                </a:tc>
                <a:tc>
                  <a:txBody>
                    <a:bodyPr/>
                    <a:lstStyle/>
                    <a:p>
                      <a:pPr lvl="0" algn="ctr">
                        <a:spcBef>
                          <a:spcPts val="0"/>
                        </a:spcBef>
                        <a:buNone/>
                      </a:pPr>
                      <a:r>
                        <a:rPr lang="en" b="1">
                          <a:solidFill>
                            <a:schemeClr val="bg2"/>
                          </a:solidFill>
                        </a:rPr>
                        <a:t>Section A:</a:t>
                      </a:r>
                    </a:p>
                  </a:txBody>
                  <a:tcPr marL="91425" marR="91425" marT="91425" marB="91425"/>
                </a:tc>
                <a:tc>
                  <a:txBody>
                    <a:bodyPr/>
                    <a:lstStyle/>
                    <a:p>
                      <a:pPr lvl="0" algn="ctr" rtl="0">
                        <a:spcBef>
                          <a:spcPts val="0"/>
                        </a:spcBef>
                        <a:buNone/>
                      </a:pPr>
                      <a:r>
                        <a:rPr lang="en" b="1">
                          <a:solidFill>
                            <a:schemeClr val="bg2"/>
                          </a:solidFill>
                        </a:rPr>
                        <a:t>Section B:</a:t>
                      </a:r>
                    </a:p>
                  </a:txBody>
                  <a:tcPr marL="91425" marR="91425" marT="91425" marB="91425"/>
                </a:tc>
              </a:tr>
              <a:tr h="381000">
                <a:tc>
                  <a:txBody>
                    <a:bodyPr/>
                    <a:lstStyle/>
                    <a:p>
                      <a:pPr lvl="0">
                        <a:spcBef>
                          <a:spcPts val="0"/>
                        </a:spcBef>
                        <a:buNone/>
                      </a:pPr>
                      <a:r>
                        <a:rPr lang="en" b="1" dirty="0">
                          <a:solidFill>
                            <a:schemeClr val="bg2"/>
                          </a:solidFill>
                        </a:rPr>
                        <a:t>Average scores on the graded part of the tutorial:</a:t>
                      </a:r>
                    </a:p>
                  </a:txBody>
                  <a:tcPr marL="91425" marR="91425" marT="91425" marB="91425"/>
                </a:tc>
                <a:tc>
                  <a:txBody>
                    <a:bodyPr/>
                    <a:lstStyle/>
                    <a:p>
                      <a:pPr lvl="0" algn="ctr" rtl="0">
                        <a:spcBef>
                          <a:spcPts val="0"/>
                        </a:spcBef>
                        <a:buNone/>
                      </a:pPr>
                      <a:r>
                        <a:rPr lang="en" dirty="0">
                          <a:solidFill>
                            <a:schemeClr val="bg2"/>
                          </a:solidFill>
                        </a:rPr>
                        <a:t>73% correct</a:t>
                      </a:r>
                    </a:p>
                  </a:txBody>
                  <a:tcPr marL="91425" marR="91425" marT="91425" marB="91425"/>
                </a:tc>
                <a:tc>
                  <a:txBody>
                    <a:bodyPr/>
                    <a:lstStyle/>
                    <a:p>
                      <a:pPr lvl="0" algn="ctr" rtl="0">
                        <a:spcBef>
                          <a:spcPts val="0"/>
                        </a:spcBef>
                        <a:buNone/>
                      </a:pPr>
                      <a:r>
                        <a:rPr lang="en" dirty="0">
                          <a:solidFill>
                            <a:schemeClr val="bg2"/>
                          </a:solidFill>
                        </a:rPr>
                        <a:t>86% correct</a:t>
                      </a:r>
                    </a:p>
                  </a:txBody>
                  <a:tcPr marL="91425" marR="91425" marT="91425" marB="91425"/>
                </a:tc>
              </a:tr>
              <a:tr h="381000">
                <a:tc>
                  <a:txBody>
                    <a:bodyPr/>
                    <a:lstStyle/>
                    <a:p>
                      <a:pPr lvl="0" rtl="0">
                        <a:spcBef>
                          <a:spcPts val="0"/>
                        </a:spcBef>
                        <a:buNone/>
                      </a:pPr>
                      <a:r>
                        <a:rPr lang="en" b="1">
                          <a:solidFill>
                            <a:schemeClr val="bg2"/>
                          </a:solidFill>
                        </a:rPr>
                        <a:t>Compliance in completing the tutorial:</a:t>
                      </a:r>
                      <a:r>
                        <a:rPr lang="en">
                          <a:solidFill>
                            <a:schemeClr val="bg2"/>
                          </a:solidFill>
                        </a:rPr>
                        <a:t> </a:t>
                      </a:r>
                    </a:p>
                  </a:txBody>
                  <a:tcPr marL="91425" marR="91425" marT="91425" marB="91425"/>
                </a:tc>
                <a:tc>
                  <a:txBody>
                    <a:bodyPr/>
                    <a:lstStyle/>
                    <a:p>
                      <a:pPr lvl="0" algn="ctr" rtl="0">
                        <a:spcBef>
                          <a:spcPts val="0"/>
                        </a:spcBef>
                        <a:buNone/>
                      </a:pPr>
                      <a:r>
                        <a:rPr lang="en">
                          <a:solidFill>
                            <a:schemeClr val="bg2"/>
                          </a:solidFill>
                        </a:rPr>
                        <a:t>9 (50%)</a:t>
                      </a:r>
                    </a:p>
                  </a:txBody>
                  <a:tcPr marL="91425" marR="91425" marT="91425" marB="91425"/>
                </a:tc>
                <a:tc>
                  <a:txBody>
                    <a:bodyPr/>
                    <a:lstStyle/>
                    <a:p>
                      <a:pPr lvl="0" algn="ctr" rtl="0">
                        <a:spcBef>
                          <a:spcPts val="0"/>
                        </a:spcBef>
                        <a:buNone/>
                      </a:pPr>
                      <a:r>
                        <a:rPr lang="en" dirty="0">
                          <a:solidFill>
                            <a:schemeClr val="bg2"/>
                          </a:solidFill>
                        </a:rPr>
                        <a:t>12 (66%)</a:t>
                      </a:r>
                    </a:p>
                  </a:txBody>
                  <a:tcPr marL="91425" marR="91425" marT="91425" marB="91425"/>
                </a:tc>
              </a:tr>
            </a:tbl>
          </a:graphicData>
        </a:graphic>
      </p:graphicFrame>
      <p:grpSp>
        <p:nvGrpSpPr>
          <p:cNvPr id="272" name="Shape 272"/>
          <p:cNvGrpSpPr/>
          <p:nvPr/>
        </p:nvGrpSpPr>
        <p:grpSpPr>
          <a:xfrm>
            <a:off x="196957" y="887983"/>
            <a:ext cx="8727768" cy="1470418"/>
            <a:chOff x="431925" y="1304875"/>
            <a:chExt cx="2628925" cy="3416400"/>
          </a:xfrm>
        </p:grpSpPr>
        <p:sp>
          <p:nvSpPr>
            <p:cNvPr id="273" name="Shape 273"/>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274" name="Shape 274"/>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75" name="Shape 275"/>
          <p:cNvSpPr txBox="1">
            <a:spLocks noGrp="1"/>
          </p:cNvSpPr>
          <p:nvPr>
            <p:ph type="body" idx="4294967295"/>
          </p:nvPr>
        </p:nvSpPr>
        <p:spPr>
          <a:xfrm>
            <a:off x="446475" y="1082999"/>
            <a:ext cx="8228700" cy="1290300"/>
          </a:xfrm>
          <a:prstGeom prst="rect">
            <a:avLst/>
          </a:prstGeom>
        </p:spPr>
        <p:txBody>
          <a:bodyPr lIns="91425" tIns="91425" rIns="91425" bIns="91425" anchor="t" anchorCtr="0">
            <a:noAutofit/>
          </a:bodyPr>
          <a:lstStyle/>
          <a:p>
            <a:pPr lvl="0" rtl="0">
              <a:spcBef>
                <a:spcPts val="0"/>
              </a:spcBef>
              <a:spcAft>
                <a:spcPts val="1600"/>
              </a:spcAft>
              <a:buNone/>
            </a:pPr>
            <a:r>
              <a:rPr lang="en" sz="1600" b="1"/>
              <a:t>LMS data for two sections of freshman English</a:t>
            </a:r>
            <a:r>
              <a:rPr lang="en" sz="1600"/>
              <a:t> - </a:t>
            </a:r>
          </a:p>
          <a:p>
            <a:pPr lvl="0" rtl="0">
              <a:spcBef>
                <a:spcPts val="0"/>
              </a:spcBef>
              <a:spcAft>
                <a:spcPts val="1600"/>
              </a:spcAft>
              <a:buNone/>
            </a:pPr>
            <a:r>
              <a:rPr lang="en" sz="1600"/>
              <a:t>Each section had 18 students, though not all completed the tutorial.</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Presentation Outline</a:t>
            </a:r>
          </a:p>
        </p:txBody>
      </p:sp>
      <p:sp>
        <p:nvSpPr>
          <p:cNvPr id="75" name="Shape 75"/>
          <p:cNvSpPr txBox="1">
            <a:spLocks noGrp="1"/>
          </p:cNvSpPr>
          <p:nvPr>
            <p:ph type="body" idx="4294967295"/>
          </p:nvPr>
        </p:nvSpPr>
        <p:spPr>
          <a:xfrm>
            <a:off x="183775" y="821000"/>
            <a:ext cx="4335600" cy="4104900"/>
          </a:xfrm>
          <a:prstGeom prst="rect">
            <a:avLst/>
          </a:prstGeom>
        </p:spPr>
        <p:txBody>
          <a:bodyPr lIns="91425" tIns="91425" rIns="91425" bIns="91425" anchor="t" anchorCtr="0">
            <a:noAutofit/>
          </a:bodyPr>
          <a:lstStyle/>
          <a:p>
            <a:pPr marL="457200" lvl="0" indent="-330200" rtl="0">
              <a:lnSpc>
                <a:spcPct val="100000"/>
              </a:lnSpc>
              <a:spcBef>
                <a:spcPts val="0"/>
              </a:spcBef>
              <a:spcAft>
                <a:spcPts val="800"/>
              </a:spcAft>
              <a:buSzPct val="100000"/>
              <a:buFont typeface="Wingdings" panose="05000000000000000000" pitchFamily="2" charset="2"/>
              <a:buChar char="§"/>
            </a:pPr>
            <a:r>
              <a:rPr lang="en" sz="1600" dirty="0"/>
              <a:t>Brief overview of our two libraries. </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Explanation of the challenge that drove this project.</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Describe how the tutorial was developed, marketed, implemented and assessed at Marquette.</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Describe how the tutorial was developed, marketed, implemented and assessed at Grand Valley State University.</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Lessons learned and takeaways.</a:t>
            </a:r>
          </a:p>
        </p:txBody>
      </p:sp>
      <p:pic>
        <p:nvPicPr>
          <p:cNvPr id="76" name="Shape 76"/>
          <p:cNvPicPr preferRelativeResize="0"/>
          <p:nvPr/>
        </p:nvPicPr>
        <p:blipFill>
          <a:blip r:embed="rId3">
            <a:alphaModFix/>
          </a:blip>
          <a:stretch>
            <a:fillRect/>
          </a:stretch>
        </p:blipFill>
        <p:spPr>
          <a:xfrm>
            <a:off x="4589250" y="1104400"/>
            <a:ext cx="4335598" cy="338570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Faculty Feedback</a:t>
            </a:r>
          </a:p>
        </p:txBody>
      </p:sp>
      <p:grpSp>
        <p:nvGrpSpPr>
          <p:cNvPr id="281" name="Shape 281"/>
          <p:cNvGrpSpPr/>
          <p:nvPr/>
        </p:nvGrpSpPr>
        <p:grpSpPr>
          <a:xfrm>
            <a:off x="196957" y="887966"/>
            <a:ext cx="8727768" cy="1343328"/>
            <a:chOff x="431925" y="1304875"/>
            <a:chExt cx="2628925" cy="3416400"/>
          </a:xfrm>
        </p:grpSpPr>
        <p:sp>
          <p:nvSpPr>
            <p:cNvPr id="282" name="Shape 282"/>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283" name="Shape 283"/>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84" name="Shape 284"/>
          <p:cNvSpPr txBox="1">
            <a:spLocks noGrp="1"/>
          </p:cNvSpPr>
          <p:nvPr>
            <p:ph type="body" idx="4294967295"/>
          </p:nvPr>
        </p:nvSpPr>
        <p:spPr>
          <a:xfrm>
            <a:off x="446475" y="1083000"/>
            <a:ext cx="8228700" cy="1012199"/>
          </a:xfrm>
          <a:prstGeom prst="rect">
            <a:avLst/>
          </a:prstGeom>
        </p:spPr>
        <p:txBody>
          <a:bodyPr lIns="91425" tIns="91425" rIns="91425" bIns="91425" anchor="t" anchorCtr="0">
            <a:noAutofit/>
          </a:bodyPr>
          <a:lstStyle/>
          <a:p>
            <a:pPr lvl="0" rtl="0">
              <a:spcBef>
                <a:spcPts val="0"/>
              </a:spcBef>
              <a:spcAft>
                <a:spcPts val="1600"/>
              </a:spcAft>
              <a:buNone/>
            </a:pPr>
            <a:r>
              <a:rPr lang="en" sz="1600"/>
              <a:t>“The opening exercise didn’t seem to help with them recognizing and applying proper MLA citations. It was an activity without qualification or grounding in some respects.” </a:t>
            </a:r>
          </a:p>
          <a:p>
            <a:pPr lvl="0" rtl="0">
              <a:spcBef>
                <a:spcPts val="0"/>
              </a:spcBef>
              <a:spcAft>
                <a:spcPts val="1600"/>
              </a:spcAft>
              <a:buNone/>
            </a:pPr>
            <a:r>
              <a:rPr lang="en" sz="1600"/>
              <a:t>- Faculty comment Fall 2012</a:t>
            </a:r>
          </a:p>
        </p:txBody>
      </p:sp>
      <p:grpSp>
        <p:nvGrpSpPr>
          <p:cNvPr id="285" name="Shape 285"/>
          <p:cNvGrpSpPr/>
          <p:nvPr/>
        </p:nvGrpSpPr>
        <p:grpSpPr>
          <a:xfrm>
            <a:off x="208119" y="2559145"/>
            <a:ext cx="8727768" cy="1625864"/>
            <a:chOff x="431925" y="1304875"/>
            <a:chExt cx="2628925" cy="3416400"/>
          </a:xfrm>
        </p:grpSpPr>
        <p:sp>
          <p:nvSpPr>
            <p:cNvPr id="286" name="Shape 286"/>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287" name="Shape 287"/>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88" name="Shape 288"/>
          <p:cNvSpPr txBox="1">
            <a:spLocks noGrp="1"/>
          </p:cNvSpPr>
          <p:nvPr>
            <p:ph type="body" idx="4294967295"/>
          </p:nvPr>
        </p:nvSpPr>
        <p:spPr>
          <a:xfrm>
            <a:off x="457662" y="2749999"/>
            <a:ext cx="8228700" cy="1343400"/>
          </a:xfrm>
          <a:prstGeom prst="rect">
            <a:avLst/>
          </a:prstGeom>
        </p:spPr>
        <p:txBody>
          <a:bodyPr lIns="91425" tIns="91425" rIns="91425" bIns="91425" anchor="t" anchorCtr="0">
            <a:noAutofit/>
          </a:bodyPr>
          <a:lstStyle/>
          <a:p>
            <a:pPr lvl="0" rtl="0">
              <a:spcBef>
                <a:spcPts val="0"/>
              </a:spcBef>
              <a:spcAft>
                <a:spcPts val="1600"/>
              </a:spcAft>
              <a:buNone/>
            </a:pPr>
            <a:r>
              <a:rPr lang="en" sz="1600"/>
              <a:t>“The new format has a really good affect </a:t>
            </a:r>
            <a:r>
              <a:rPr lang="en" sz="1600" i="1"/>
              <a:t>[sic]</a:t>
            </a:r>
            <a:r>
              <a:rPr lang="en" sz="1600"/>
              <a:t> on pacing. It also makes the tutorial more of a lesson. I see this tutorial more easily integrating into [a freshman English] class period or homework assignment because of its overall increased length and quiz.” </a:t>
            </a:r>
          </a:p>
          <a:p>
            <a:pPr lvl="0" rtl="0">
              <a:spcBef>
                <a:spcPts val="0"/>
              </a:spcBef>
              <a:spcAft>
                <a:spcPts val="1600"/>
              </a:spcAft>
              <a:buNone/>
            </a:pPr>
            <a:r>
              <a:rPr lang="en" sz="1600"/>
              <a:t>- Faculty comment Spring 2016</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Development</a:t>
            </a:r>
          </a:p>
        </p:txBody>
      </p:sp>
      <p:sp>
        <p:nvSpPr>
          <p:cNvPr id="294" name="Shape 294"/>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GVSU</a:t>
            </a:r>
          </a:p>
        </p:txBody>
      </p:sp>
      <p:pic>
        <p:nvPicPr>
          <p:cNvPr id="295" name="Shape 295"/>
          <p:cNvPicPr preferRelativeResize="0"/>
          <p:nvPr/>
        </p:nvPicPr>
        <p:blipFill>
          <a:blip r:embed="rId3">
            <a:alphaModFix/>
          </a:blip>
          <a:stretch>
            <a:fillRect/>
          </a:stretch>
        </p:blipFill>
        <p:spPr>
          <a:xfrm>
            <a:off x="4765425" y="1182550"/>
            <a:ext cx="4170574" cy="263269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p:nvPr/>
        </p:nvSpPr>
        <p:spPr>
          <a:xfrm>
            <a:off x="340933" y="2199000"/>
            <a:ext cx="1872300" cy="745500"/>
          </a:xfrm>
          <a:prstGeom prst="homePlate">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301" name="Shape 301"/>
          <p:cNvSpPr txBox="1">
            <a:spLocks noGrp="1"/>
          </p:cNvSpPr>
          <p:nvPr>
            <p:ph type="body" idx="4294967295"/>
          </p:nvPr>
        </p:nvSpPr>
        <p:spPr>
          <a:xfrm>
            <a:off x="340923" y="2336550"/>
            <a:ext cx="1455600"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10.2014</a:t>
            </a:r>
          </a:p>
        </p:txBody>
      </p:sp>
      <p:grpSp>
        <p:nvGrpSpPr>
          <p:cNvPr id="302" name="Shape 302"/>
          <p:cNvGrpSpPr/>
          <p:nvPr/>
        </p:nvGrpSpPr>
        <p:grpSpPr>
          <a:xfrm>
            <a:off x="969269" y="1610215"/>
            <a:ext cx="198900" cy="593656"/>
            <a:chOff x="777446" y="1610215"/>
            <a:chExt cx="198900" cy="593656"/>
          </a:xfrm>
        </p:grpSpPr>
        <p:cxnSp>
          <p:nvCxnSpPr>
            <p:cNvPr id="303" name="Shape 303"/>
            <p:cNvCxnSpPr/>
            <p:nvPr/>
          </p:nvCxnSpPr>
          <p:spPr>
            <a:xfrm>
              <a:off x="876909" y="1649171"/>
              <a:ext cx="0" cy="554700"/>
            </a:xfrm>
            <a:prstGeom prst="straightConnector1">
              <a:avLst/>
            </a:prstGeom>
            <a:noFill/>
            <a:ln w="9525" cap="flat" cmpd="sng">
              <a:solidFill>
                <a:schemeClr val="dk2"/>
              </a:solidFill>
              <a:prstDash val="solid"/>
              <a:round/>
              <a:headEnd type="none" w="lg" len="lg"/>
              <a:tailEnd type="none" w="lg" len="lg"/>
            </a:ln>
          </p:spPr>
        </p:cxnSp>
        <p:sp>
          <p:nvSpPr>
            <p:cNvPr id="304" name="Shape 304"/>
            <p:cNvSpPr/>
            <p:nvPr/>
          </p:nvSpPr>
          <p:spPr>
            <a:xfrm>
              <a:off x="777446" y="1610215"/>
              <a:ext cx="198900" cy="198900"/>
            </a:xfrm>
            <a:prstGeom prst="ellipse">
              <a:avLst/>
            </a:prstGeom>
            <a:solidFill>
              <a:schemeClr val="dk1"/>
            </a:solidFill>
            <a:ln>
              <a:noFill/>
            </a:ln>
          </p:spPr>
          <p:txBody>
            <a:bodyPr lIns="91425" tIns="91425" rIns="91425" bIns="91425" anchor="ctr" anchorCtr="0">
              <a:noAutofit/>
            </a:bodyPr>
            <a:lstStyle/>
            <a:p>
              <a:pPr lvl="0" rtl="0">
                <a:spcBef>
                  <a:spcPts val="0"/>
                </a:spcBef>
                <a:buNone/>
              </a:pPr>
              <a:endParaRPr/>
            </a:p>
          </p:txBody>
        </p:sp>
      </p:grpSp>
      <p:sp>
        <p:nvSpPr>
          <p:cNvPr id="305" name="Shape 305"/>
          <p:cNvSpPr txBox="1">
            <a:spLocks noGrp="1"/>
          </p:cNvSpPr>
          <p:nvPr>
            <p:ph type="body" idx="4294967295"/>
          </p:nvPr>
        </p:nvSpPr>
        <p:spPr>
          <a:xfrm>
            <a:off x="318375" y="766666"/>
            <a:ext cx="2242800" cy="906300"/>
          </a:xfrm>
          <a:prstGeom prst="rect">
            <a:avLst/>
          </a:prstGeom>
        </p:spPr>
        <p:txBody>
          <a:bodyPr lIns="91425" tIns="91425" rIns="91425" bIns="91425" anchor="t" anchorCtr="0">
            <a:noAutofit/>
          </a:bodyPr>
          <a:lstStyle/>
          <a:p>
            <a:pPr lvl="0" rtl="0">
              <a:spcBef>
                <a:spcPts val="0"/>
              </a:spcBef>
              <a:buNone/>
            </a:pPr>
            <a:r>
              <a:rPr lang="en" sz="1600"/>
              <a:t>Received MU’s Articulate files</a:t>
            </a:r>
          </a:p>
        </p:txBody>
      </p:sp>
      <p:sp>
        <p:nvSpPr>
          <p:cNvPr id="306" name="Shape 306"/>
          <p:cNvSpPr/>
          <p:nvPr/>
        </p:nvSpPr>
        <p:spPr>
          <a:xfrm>
            <a:off x="181705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grpSp>
        <p:nvGrpSpPr>
          <p:cNvPr id="307" name="Shape 307"/>
          <p:cNvGrpSpPr/>
          <p:nvPr/>
        </p:nvGrpSpPr>
        <p:grpSpPr>
          <a:xfrm>
            <a:off x="2684632" y="2938957"/>
            <a:ext cx="198900" cy="593655"/>
            <a:chOff x="2223534" y="2938957"/>
            <a:chExt cx="198900" cy="593655"/>
          </a:xfrm>
        </p:grpSpPr>
        <p:cxnSp>
          <p:nvCxnSpPr>
            <p:cNvPr id="308" name="Shape 308"/>
            <p:cNvCxnSpPr/>
            <p:nvPr/>
          </p:nvCxnSpPr>
          <p:spPr>
            <a:xfrm rot="10800000">
              <a:off x="2322996" y="2938957"/>
              <a:ext cx="0" cy="554700"/>
            </a:xfrm>
            <a:prstGeom prst="straightConnector1">
              <a:avLst/>
            </a:prstGeom>
            <a:noFill/>
            <a:ln w="9525" cap="flat" cmpd="sng">
              <a:solidFill>
                <a:schemeClr val="dk2"/>
              </a:solidFill>
              <a:prstDash val="solid"/>
              <a:round/>
              <a:headEnd type="none" w="lg" len="lg"/>
              <a:tailEnd type="none" w="lg" len="lg"/>
            </a:ln>
          </p:spPr>
        </p:cxnSp>
        <p:sp>
          <p:nvSpPr>
            <p:cNvPr id="309" name="Shape 309"/>
            <p:cNvSpPr/>
            <p:nvPr/>
          </p:nvSpPr>
          <p:spPr>
            <a:xfrm rot="10800000" flipH="1">
              <a:off x="2223534" y="3333713"/>
              <a:ext cx="198900" cy="1989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10" name="Shape 310"/>
          <p:cNvSpPr txBox="1">
            <a:spLocks noGrp="1"/>
          </p:cNvSpPr>
          <p:nvPr>
            <p:ph type="body" idx="4294967295"/>
          </p:nvPr>
        </p:nvSpPr>
        <p:spPr>
          <a:xfrm>
            <a:off x="1244337" y="3757725"/>
            <a:ext cx="2242800" cy="906300"/>
          </a:xfrm>
          <a:prstGeom prst="rect">
            <a:avLst/>
          </a:prstGeom>
        </p:spPr>
        <p:txBody>
          <a:bodyPr lIns="91425" tIns="91425" rIns="91425" bIns="91425" anchor="t" anchorCtr="0">
            <a:noAutofit/>
          </a:bodyPr>
          <a:lstStyle/>
          <a:p>
            <a:pPr lvl="0" rtl="0">
              <a:spcBef>
                <a:spcPts val="0"/>
              </a:spcBef>
              <a:buNone/>
            </a:pPr>
            <a:r>
              <a:rPr lang="en" sz="1600"/>
              <a:t>Developed GVSU tutorials based on MU’s work</a:t>
            </a:r>
          </a:p>
        </p:txBody>
      </p:sp>
      <p:sp>
        <p:nvSpPr>
          <p:cNvPr id="311" name="Shape 311"/>
          <p:cNvSpPr/>
          <p:nvPr/>
        </p:nvSpPr>
        <p:spPr>
          <a:xfrm>
            <a:off x="347197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312" name="Shape 312"/>
          <p:cNvSpPr txBox="1">
            <a:spLocks noGrp="1"/>
          </p:cNvSpPr>
          <p:nvPr>
            <p:ph type="body" idx="4294967295"/>
          </p:nvPr>
        </p:nvSpPr>
        <p:spPr>
          <a:xfrm>
            <a:off x="3767754" y="2336550"/>
            <a:ext cx="1315500"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02.2015</a:t>
            </a:r>
          </a:p>
        </p:txBody>
      </p:sp>
      <p:grpSp>
        <p:nvGrpSpPr>
          <p:cNvPr id="313" name="Shape 313"/>
          <p:cNvGrpSpPr/>
          <p:nvPr/>
        </p:nvGrpSpPr>
        <p:grpSpPr>
          <a:xfrm>
            <a:off x="4319544" y="1610215"/>
            <a:ext cx="198900" cy="593656"/>
            <a:chOff x="3918083" y="1610215"/>
            <a:chExt cx="198900" cy="593656"/>
          </a:xfrm>
        </p:grpSpPr>
        <p:cxnSp>
          <p:nvCxnSpPr>
            <p:cNvPr id="314" name="Shape 314"/>
            <p:cNvCxnSpPr/>
            <p:nvPr/>
          </p:nvCxnSpPr>
          <p:spPr>
            <a:xfrm>
              <a:off x="4017546" y="1649171"/>
              <a:ext cx="0" cy="554700"/>
            </a:xfrm>
            <a:prstGeom prst="straightConnector1">
              <a:avLst/>
            </a:prstGeom>
            <a:noFill/>
            <a:ln w="9525" cap="flat" cmpd="sng">
              <a:solidFill>
                <a:schemeClr val="dk2"/>
              </a:solidFill>
              <a:prstDash val="solid"/>
              <a:round/>
              <a:headEnd type="none" w="lg" len="lg"/>
              <a:tailEnd type="none" w="lg" len="lg"/>
            </a:ln>
          </p:spPr>
        </p:cxnSp>
        <p:sp>
          <p:nvSpPr>
            <p:cNvPr id="315" name="Shape 315"/>
            <p:cNvSpPr/>
            <p:nvPr/>
          </p:nvSpPr>
          <p:spPr>
            <a:xfrm>
              <a:off x="3918083" y="1610215"/>
              <a:ext cx="198900" cy="1989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16" name="Shape 316"/>
          <p:cNvSpPr txBox="1">
            <a:spLocks noGrp="1"/>
          </p:cNvSpPr>
          <p:nvPr>
            <p:ph type="body" idx="4294967295"/>
          </p:nvPr>
        </p:nvSpPr>
        <p:spPr>
          <a:xfrm>
            <a:off x="3304094" y="643378"/>
            <a:ext cx="2242800" cy="906300"/>
          </a:xfrm>
          <a:prstGeom prst="rect">
            <a:avLst/>
          </a:prstGeom>
        </p:spPr>
        <p:txBody>
          <a:bodyPr lIns="91425" tIns="91425" rIns="91425" bIns="91425" anchor="t" anchorCtr="0">
            <a:noAutofit/>
          </a:bodyPr>
          <a:lstStyle/>
          <a:p>
            <a:pPr lvl="0" rtl="0">
              <a:spcBef>
                <a:spcPts val="0"/>
              </a:spcBef>
              <a:buNone/>
            </a:pPr>
            <a:r>
              <a:rPr lang="en" sz="1600" dirty="0"/>
              <a:t>Released beta to Library staff &amp; student workers for review</a:t>
            </a:r>
          </a:p>
        </p:txBody>
      </p:sp>
      <p:sp>
        <p:nvSpPr>
          <p:cNvPr id="317" name="Shape 317"/>
          <p:cNvSpPr/>
          <p:nvPr/>
        </p:nvSpPr>
        <p:spPr>
          <a:xfrm>
            <a:off x="5126893" y="2199000"/>
            <a:ext cx="2051099"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318" name="Shape 318"/>
          <p:cNvSpPr txBox="1">
            <a:spLocks noGrp="1"/>
          </p:cNvSpPr>
          <p:nvPr>
            <p:ph type="body" idx="4294967295"/>
          </p:nvPr>
        </p:nvSpPr>
        <p:spPr>
          <a:xfrm>
            <a:off x="5416699" y="2336550"/>
            <a:ext cx="1315500"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03.2015</a:t>
            </a:r>
          </a:p>
        </p:txBody>
      </p:sp>
      <p:grpSp>
        <p:nvGrpSpPr>
          <p:cNvPr id="319" name="Shape 319"/>
          <p:cNvGrpSpPr/>
          <p:nvPr/>
        </p:nvGrpSpPr>
        <p:grpSpPr>
          <a:xfrm>
            <a:off x="5973069" y="2938957"/>
            <a:ext cx="198900" cy="593655"/>
            <a:chOff x="5958946" y="2938957"/>
            <a:chExt cx="198900" cy="593655"/>
          </a:xfrm>
        </p:grpSpPr>
        <p:cxnSp>
          <p:nvCxnSpPr>
            <p:cNvPr id="320" name="Shape 320"/>
            <p:cNvCxnSpPr/>
            <p:nvPr/>
          </p:nvCxnSpPr>
          <p:spPr>
            <a:xfrm rot="10800000">
              <a:off x="6058408" y="2938957"/>
              <a:ext cx="0" cy="554700"/>
            </a:xfrm>
            <a:prstGeom prst="straightConnector1">
              <a:avLst/>
            </a:prstGeom>
            <a:noFill/>
            <a:ln w="9525" cap="flat" cmpd="sng">
              <a:solidFill>
                <a:schemeClr val="dk2"/>
              </a:solidFill>
              <a:prstDash val="solid"/>
              <a:round/>
              <a:headEnd type="none" w="lg" len="lg"/>
              <a:tailEnd type="none" w="lg" len="lg"/>
            </a:ln>
          </p:spPr>
        </p:cxnSp>
        <p:sp>
          <p:nvSpPr>
            <p:cNvPr id="321" name="Shape 321"/>
            <p:cNvSpPr/>
            <p:nvPr/>
          </p:nvSpPr>
          <p:spPr>
            <a:xfrm rot="10800000" flipH="1">
              <a:off x="5958946" y="3333713"/>
              <a:ext cx="198900" cy="1989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22" name="Shape 322"/>
          <p:cNvSpPr txBox="1">
            <a:spLocks noGrp="1"/>
          </p:cNvSpPr>
          <p:nvPr>
            <p:ph type="body" idx="4294967295"/>
          </p:nvPr>
        </p:nvSpPr>
        <p:spPr>
          <a:xfrm>
            <a:off x="5126900" y="3757725"/>
            <a:ext cx="2242800" cy="1202700"/>
          </a:xfrm>
          <a:prstGeom prst="rect">
            <a:avLst/>
          </a:prstGeom>
        </p:spPr>
        <p:txBody>
          <a:bodyPr lIns="91425" tIns="91425" rIns="91425" bIns="91425" anchor="t" anchorCtr="0">
            <a:noAutofit/>
          </a:bodyPr>
          <a:lstStyle/>
          <a:p>
            <a:pPr lvl="0" rtl="0">
              <a:spcBef>
                <a:spcPts val="0"/>
              </a:spcBef>
              <a:buNone/>
            </a:pPr>
            <a:r>
              <a:rPr lang="en" sz="1600"/>
              <a:t>Presented at GVSU’s Teaching &amp; Learning Symposium; received feedback </a:t>
            </a:r>
          </a:p>
        </p:txBody>
      </p:sp>
      <p:sp>
        <p:nvSpPr>
          <p:cNvPr id="323" name="Shape 323"/>
          <p:cNvSpPr/>
          <p:nvPr/>
        </p:nvSpPr>
        <p:spPr>
          <a:xfrm>
            <a:off x="6781813" y="2199000"/>
            <a:ext cx="2051100" cy="745500"/>
          </a:xfrm>
          <a:prstGeom prst="chevron">
            <a:avLst>
              <a:gd name="adj" fmla="val 50000"/>
            </a:avLst>
          </a:prstGeom>
          <a:solidFill>
            <a:schemeClr val="dk1"/>
          </a:solidFill>
          <a:ln w="9525" cap="flat" cmpd="sng">
            <a:solidFill>
              <a:schemeClr val="lt1"/>
            </a:solidFill>
            <a:prstDash val="solid"/>
            <a:round/>
            <a:headEnd type="none" w="med" len="med"/>
            <a:tailEnd type="none" w="med" len="med"/>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324" name="Shape 324"/>
          <p:cNvSpPr txBox="1">
            <a:spLocks noGrp="1"/>
          </p:cNvSpPr>
          <p:nvPr>
            <p:ph type="body" idx="4294967295"/>
          </p:nvPr>
        </p:nvSpPr>
        <p:spPr>
          <a:xfrm>
            <a:off x="7111511" y="2336550"/>
            <a:ext cx="1315500"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05.2015</a:t>
            </a:r>
          </a:p>
        </p:txBody>
      </p:sp>
      <p:grpSp>
        <p:nvGrpSpPr>
          <p:cNvPr id="325" name="Shape 325"/>
          <p:cNvGrpSpPr/>
          <p:nvPr/>
        </p:nvGrpSpPr>
        <p:grpSpPr>
          <a:xfrm>
            <a:off x="7669807" y="1610215"/>
            <a:ext cx="198900" cy="593656"/>
            <a:chOff x="3918083" y="1610215"/>
            <a:chExt cx="198900" cy="593656"/>
          </a:xfrm>
        </p:grpSpPr>
        <p:cxnSp>
          <p:nvCxnSpPr>
            <p:cNvPr id="326" name="Shape 326"/>
            <p:cNvCxnSpPr/>
            <p:nvPr/>
          </p:nvCxnSpPr>
          <p:spPr>
            <a:xfrm>
              <a:off x="4017546" y="1649171"/>
              <a:ext cx="0" cy="554700"/>
            </a:xfrm>
            <a:prstGeom prst="straightConnector1">
              <a:avLst/>
            </a:prstGeom>
            <a:noFill/>
            <a:ln w="9525" cap="flat" cmpd="sng">
              <a:solidFill>
                <a:schemeClr val="dk2"/>
              </a:solidFill>
              <a:prstDash val="solid"/>
              <a:round/>
              <a:headEnd type="none" w="lg" len="lg"/>
              <a:tailEnd type="none" w="lg" len="lg"/>
            </a:ln>
          </p:spPr>
        </p:cxnSp>
        <p:sp>
          <p:nvSpPr>
            <p:cNvPr id="327" name="Shape 327"/>
            <p:cNvSpPr/>
            <p:nvPr/>
          </p:nvSpPr>
          <p:spPr>
            <a:xfrm>
              <a:off x="3918083" y="1610215"/>
              <a:ext cx="198900" cy="1989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28" name="Shape 328"/>
          <p:cNvSpPr txBox="1">
            <a:spLocks noGrp="1"/>
          </p:cNvSpPr>
          <p:nvPr>
            <p:ph type="body" idx="4294967295"/>
          </p:nvPr>
        </p:nvSpPr>
        <p:spPr>
          <a:xfrm>
            <a:off x="6685978" y="766666"/>
            <a:ext cx="2242800" cy="906300"/>
          </a:xfrm>
          <a:prstGeom prst="rect">
            <a:avLst/>
          </a:prstGeom>
        </p:spPr>
        <p:txBody>
          <a:bodyPr lIns="91425" tIns="91425" rIns="91425" bIns="91425" anchor="t" anchorCtr="0">
            <a:noAutofit/>
          </a:bodyPr>
          <a:lstStyle/>
          <a:p>
            <a:pPr lvl="0" rtl="0">
              <a:spcBef>
                <a:spcPts val="0"/>
              </a:spcBef>
              <a:buNone/>
            </a:pPr>
            <a:r>
              <a:rPr lang="en" sz="1600"/>
              <a:t>Released to faculty for Spring/Summer terms</a:t>
            </a:r>
          </a:p>
        </p:txBody>
      </p:sp>
      <p:sp>
        <p:nvSpPr>
          <p:cNvPr id="329" name="Shape 329"/>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Grand Valley State University Development Cycle</a:t>
            </a:r>
          </a:p>
        </p:txBody>
      </p:sp>
      <p:sp>
        <p:nvSpPr>
          <p:cNvPr id="330" name="Shape 330"/>
          <p:cNvSpPr txBox="1">
            <a:spLocks noGrp="1"/>
          </p:cNvSpPr>
          <p:nvPr>
            <p:ph type="body" idx="4294967295"/>
          </p:nvPr>
        </p:nvSpPr>
        <p:spPr>
          <a:xfrm>
            <a:off x="2126316" y="2336550"/>
            <a:ext cx="1315500" cy="4704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1600">
                <a:solidFill>
                  <a:schemeClr val="lt1"/>
                </a:solidFill>
              </a:rPr>
              <a:t>12.2014</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Embedded Videos</a:t>
            </a:r>
          </a:p>
        </p:txBody>
      </p:sp>
      <p:pic>
        <p:nvPicPr>
          <p:cNvPr id="336" name="Shape 336"/>
          <p:cNvPicPr preferRelativeResize="0"/>
          <p:nvPr/>
        </p:nvPicPr>
        <p:blipFill>
          <a:blip r:embed="rId3">
            <a:alphaModFix/>
          </a:blip>
          <a:stretch>
            <a:fillRect/>
          </a:stretch>
        </p:blipFill>
        <p:spPr>
          <a:xfrm>
            <a:off x="1929675" y="798100"/>
            <a:ext cx="5031449" cy="41654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Marketing</a:t>
            </a:r>
          </a:p>
        </p:txBody>
      </p:sp>
      <p:sp>
        <p:nvSpPr>
          <p:cNvPr id="342" name="Shape 342"/>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GVSU</a:t>
            </a:r>
          </a:p>
        </p:txBody>
      </p:sp>
      <p:sp>
        <p:nvSpPr>
          <p:cNvPr id="343" name="Shape 343"/>
          <p:cNvSpPr txBox="1"/>
          <p:nvPr/>
        </p:nvSpPr>
        <p:spPr>
          <a:xfrm>
            <a:off x="5359775" y="1014575"/>
            <a:ext cx="3000000" cy="3000000"/>
          </a:xfrm>
          <a:prstGeom prst="rect">
            <a:avLst/>
          </a:prstGeom>
          <a:noFill/>
          <a:ln>
            <a:noFill/>
          </a:ln>
        </p:spPr>
        <p:txBody>
          <a:bodyPr lIns="91425" tIns="91425" rIns="91425" bIns="91425" anchor="ctr" anchorCtr="0">
            <a:noAutofit/>
          </a:bodyPr>
          <a:lstStyle/>
          <a:p>
            <a:pPr lvl="0" rtl="0">
              <a:spcBef>
                <a:spcPts val="0"/>
              </a:spcBef>
              <a:buNone/>
            </a:pPr>
            <a:endParaRPr/>
          </a:p>
        </p:txBody>
      </p:sp>
      <p:pic>
        <p:nvPicPr>
          <p:cNvPr id="344" name="Shape 344"/>
          <p:cNvPicPr preferRelativeResize="0"/>
          <p:nvPr/>
        </p:nvPicPr>
        <p:blipFill>
          <a:blip r:embed="rId3">
            <a:alphaModFix/>
          </a:blip>
          <a:stretch>
            <a:fillRect/>
          </a:stretch>
        </p:blipFill>
        <p:spPr>
          <a:xfrm>
            <a:off x="4801374" y="899200"/>
            <a:ext cx="4116800" cy="34864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101050" y="0"/>
            <a:ext cx="8826600" cy="602700"/>
          </a:xfrm>
          <a:prstGeom prst="rect">
            <a:avLst/>
          </a:prstGeom>
        </p:spPr>
        <p:txBody>
          <a:bodyPr lIns="91425" tIns="91425" rIns="91425" bIns="91425" anchor="ctr" anchorCtr="0">
            <a:noAutofit/>
          </a:bodyPr>
          <a:lstStyle/>
          <a:p>
            <a:pPr lvl="0" rtl="0">
              <a:spcBef>
                <a:spcPts val="0"/>
              </a:spcBef>
              <a:buNone/>
            </a:pPr>
            <a:r>
              <a:rPr lang="en"/>
              <a:t>Spreading the Good News</a:t>
            </a:r>
          </a:p>
        </p:txBody>
      </p:sp>
      <p:sp>
        <p:nvSpPr>
          <p:cNvPr id="350" name="Shape 350"/>
          <p:cNvSpPr txBox="1"/>
          <p:nvPr/>
        </p:nvSpPr>
        <p:spPr>
          <a:xfrm>
            <a:off x="594925" y="860700"/>
            <a:ext cx="3830400" cy="3915300"/>
          </a:xfrm>
          <a:prstGeom prst="rect">
            <a:avLst/>
          </a:prstGeom>
          <a:noFill/>
          <a:ln>
            <a:noFill/>
          </a:ln>
        </p:spPr>
        <p:txBody>
          <a:bodyPr lIns="91425" tIns="91425" rIns="91425" bIns="91425" anchor="t" anchorCtr="0">
            <a:noAutofit/>
          </a:bodyPr>
          <a:lstStyle/>
          <a:p>
            <a:pPr marL="457200" lvl="0" indent="-330200" rtl="0">
              <a:spcBef>
                <a:spcPts val="1000"/>
              </a:spcBef>
              <a:buClr>
                <a:schemeClr val="lt2"/>
              </a:buClr>
              <a:buSzPct val="100000"/>
              <a:buFont typeface="Wingdings" panose="05000000000000000000" pitchFamily="2" charset="2"/>
              <a:buChar char="§"/>
            </a:pPr>
            <a:r>
              <a:rPr lang="en" sz="1600" dirty="0">
                <a:solidFill>
                  <a:schemeClr val="lt2"/>
                </a:solidFill>
                <a:latin typeface="Roboto"/>
                <a:ea typeface="Roboto"/>
                <a:cs typeface="Roboto"/>
                <a:sym typeface="Roboto"/>
              </a:rPr>
              <a:t>Promoting the tutorials by IDeL (Instructional Design for eLearning).</a:t>
            </a:r>
          </a:p>
          <a:p>
            <a:pPr marL="457200" lvl="0" indent="-330200" rtl="0">
              <a:spcBef>
                <a:spcPts val="1000"/>
              </a:spcBef>
              <a:buClr>
                <a:schemeClr val="lt2"/>
              </a:buClr>
              <a:buSzPct val="100000"/>
              <a:buFont typeface="Wingdings" panose="05000000000000000000" pitchFamily="2" charset="2"/>
              <a:buChar char="§"/>
            </a:pPr>
            <a:r>
              <a:rPr lang="en" sz="1600" dirty="0">
                <a:solidFill>
                  <a:schemeClr val="lt2"/>
                </a:solidFill>
                <a:latin typeface="Roboto"/>
                <a:ea typeface="Roboto"/>
                <a:cs typeface="Roboto"/>
                <a:sym typeface="Roboto"/>
              </a:rPr>
              <a:t>Promoting the tutorials in the libraries’ online guides</a:t>
            </a:r>
            <a:r>
              <a:rPr lang="en" sz="1600" dirty="0" smtClean="0">
                <a:solidFill>
                  <a:schemeClr val="lt2"/>
                </a:solidFill>
                <a:latin typeface="Roboto"/>
                <a:ea typeface="Roboto"/>
                <a:cs typeface="Roboto"/>
                <a:sym typeface="Roboto"/>
              </a:rPr>
              <a:t>.</a:t>
            </a:r>
            <a:br>
              <a:rPr lang="en" sz="1600" dirty="0" smtClean="0">
                <a:solidFill>
                  <a:schemeClr val="lt2"/>
                </a:solidFill>
                <a:latin typeface="Roboto"/>
                <a:ea typeface="Roboto"/>
                <a:cs typeface="Roboto"/>
                <a:sym typeface="Roboto"/>
              </a:rPr>
            </a:br>
            <a:endParaRPr lang="en" sz="1600" dirty="0">
              <a:solidFill>
                <a:schemeClr val="lt2"/>
              </a:solidFill>
              <a:latin typeface="Roboto"/>
              <a:ea typeface="Roboto"/>
              <a:cs typeface="Roboto"/>
              <a:sym typeface="Roboto"/>
            </a:endParaRPr>
          </a:p>
          <a:p>
            <a:pPr marL="457200" lvl="0" indent="-330200" rtl="0">
              <a:spcBef>
                <a:spcPts val="0"/>
              </a:spcBef>
              <a:buClr>
                <a:schemeClr val="lt2"/>
              </a:buClr>
              <a:buSzPct val="100000"/>
              <a:buFont typeface="Wingdings" panose="05000000000000000000" pitchFamily="2" charset="2"/>
              <a:buChar char="§"/>
            </a:pPr>
            <a:r>
              <a:rPr lang="en" sz="1600" dirty="0">
                <a:solidFill>
                  <a:schemeClr val="lt2"/>
                </a:solidFill>
                <a:latin typeface="Roboto"/>
                <a:ea typeface="Roboto"/>
                <a:cs typeface="Roboto"/>
                <a:sym typeface="Roboto"/>
              </a:rPr>
              <a:t>Meeting with faculty members. </a:t>
            </a:r>
          </a:p>
          <a:p>
            <a:pPr marL="457200" lvl="0" indent="-330200" rtl="0">
              <a:spcBef>
                <a:spcPts val="1000"/>
              </a:spcBef>
              <a:buClr>
                <a:schemeClr val="lt2"/>
              </a:buClr>
              <a:buSzPct val="100000"/>
              <a:buFont typeface="Wingdings" panose="05000000000000000000" pitchFamily="2" charset="2"/>
              <a:buChar char="§"/>
            </a:pPr>
            <a:r>
              <a:rPr lang="en" sz="1600" dirty="0">
                <a:solidFill>
                  <a:schemeClr val="lt2"/>
                </a:solidFill>
                <a:latin typeface="Roboto"/>
                <a:ea typeface="Roboto"/>
                <a:cs typeface="Roboto"/>
                <a:sym typeface="Roboto"/>
              </a:rPr>
              <a:t>Presenting the tutorials at GVSU’s </a:t>
            </a:r>
            <a:br>
              <a:rPr lang="en" sz="1600" dirty="0">
                <a:solidFill>
                  <a:schemeClr val="lt2"/>
                </a:solidFill>
                <a:latin typeface="Roboto"/>
                <a:ea typeface="Roboto"/>
                <a:cs typeface="Roboto"/>
                <a:sym typeface="Roboto"/>
              </a:rPr>
            </a:br>
            <a:r>
              <a:rPr lang="en" sz="1600" dirty="0">
                <a:solidFill>
                  <a:schemeClr val="lt2"/>
                </a:solidFill>
                <a:latin typeface="Roboto"/>
                <a:ea typeface="Roboto"/>
                <a:cs typeface="Roboto"/>
                <a:sym typeface="Roboto"/>
              </a:rPr>
              <a:t>2016 Teaching and Learning with </a:t>
            </a:r>
            <a:br>
              <a:rPr lang="en" sz="1600" dirty="0">
                <a:solidFill>
                  <a:schemeClr val="lt2"/>
                </a:solidFill>
                <a:latin typeface="Roboto"/>
                <a:ea typeface="Roboto"/>
                <a:cs typeface="Roboto"/>
                <a:sym typeface="Roboto"/>
              </a:rPr>
            </a:br>
            <a:r>
              <a:rPr lang="en" sz="1600" dirty="0">
                <a:solidFill>
                  <a:schemeClr val="lt2"/>
                </a:solidFill>
                <a:latin typeface="Roboto"/>
                <a:ea typeface="Roboto"/>
                <a:cs typeface="Roboto"/>
                <a:sym typeface="Roboto"/>
              </a:rPr>
              <a:t>Technology Symposium.</a:t>
            </a:r>
          </a:p>
          <a:p>
            <a:pPr marL="285750" lvl="0" indent="-285750">
              <a:spcBef>
                <a:spcPts val="0"/>
              </a:spcBef>
              <a:buFont typeface="Wingdings" panose="05000000000000000000" pitchFamily="2" charset="2"/>
              <a:buChar char="§"/>
            </a:pPr>
            <a:endParaRPr dirty="0">
              <a:solidFill>
                <a:schemeClr val="lt2"/>
              </a:solidFill>
            </a:endParaRPr>
          </a:p>
        </p:txBody>
      </p:sp>
      <p:pic>
        <p:nvPicPr>
          <p:cNvPr id="351" name="Shape 351"/>
          <p:cNvPicPr preferRelativeResize="0"/>
          <p:nvPr/>
        </p:nvPicPr>
        <p:blipFill>
          <a:blip r:embed="rId3">
            <a:alphaModFix/>
          </a:blip>
          <a:stretch>
            <a:fillRect/>
          </a:stretch>
        </p:blipFill>
        <p:spPr>
          <a:xfrm>
            <a:off x="4947925" y="1067575"/>
            <a:ext cx="3713651" cy="33074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Implementation</a:t>
            </a:r>
          </a:p>
        </p:txBody>
      </p:sp>
      <p:sp>
        <p:nvSpPr>
          <p:cNvPr id="357" name="Shape 357"/>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GVSU</a:t>
            </a:r>
          </a:p>
        </p:txBody>
      </p:sp>
      <p:pic>
        <p:nvPicPr>
          <p:cNvPr id="358" name="Shape 358"/>
          <p:cNvPicPr preferRelativeResize="0"/>
          <p:nvPr/>
        </p:nvPicPr>
        <p:blipFill>
          <a:blip r:embed="rId3">
            <a:alphaModFix/>
          </a:blip>
          <a:stretch>
            <a:fillRect/>
          </a:stretch>
        </p:blipFill>
        <p:spPr>
          <a:xfrm>
            <a:off x="4747450" y="1233175"/>
            <a:ext cx="4224550" cy="29786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Using Technology to Engage Students</a:t>
            </a:r>
          </a:p>
        </p:txBody>
      </p:sp>
      <p:sp>
        <p:nvSpPr>
          <p:cNvPr id="364" name="Shape 364"/>
          <p:cNvSpPr txBox="1"/>
          <p:nvPr/>
        </p:nvSpPr>
        <p:spPr>
          <a:xfrm>
            <a:off x="698325" y="878525"/>
            <a:ext cx="8199600" cy="3982500"/>
          </a:xfrm>
          <a:prstGeom prst="rect">
            <a:avLst/>
          </a:prstGeom>
          <a:noFill/>
          <a:ln>
            <a:noFill/>
          </a:ln>
        </p:spPr>
        <p:txBody>
          <a:bodyPr lIns="91425" tIns="91425" rIns="91425" bIns="91425" anchor="t" anchorCtr="0">
            <a:noAutofit/>
          </a:bodyPr>
          <a:lstStyle/>
          <a:p>
            <a:pPr marL="285750" lvl="0" indent="-285750" rtl="0">
              <a:lnSpc>
                <a:spcPct val="115000"/>
              </a:lnSpc>
              <a:spcBef>
                <a:spcPts val="0"/>
              </a:spcBef>
              <a:buFont typeface="Wingdings" panose="05000000000000000000" pitchFamily="2" charset="2"/>
              <a:buChar char="§"/>
            </a:pPr>
            <a:r>
              <a:rPr lang="en" sz="1800" b="1" dirty="0">
                <a:solidFill>
                  <a:srgbClr val="666666"/>
                </a:solidFill>
                <a:latin typeface="Roboto"/>
                <a:ea typeface="Roboto"/>
                <a:cs typeface="Roboto"/>
                <a:sym typeface="Roboto"/>
              </a:rPr>
              <a:t>When:</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In class</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Outside of class as homework or extra credit  </a:t>
            </a:r>
          </a:p>
          <a:p>
            <a:pPr marL="285750" lvl="0" indent="-285750" rtl="0">
              <a:lnSpc>
                <a:spcPct val="115000"/>
              </a:lnSpc>
              <a:spcBef>
                <a:spcPts val="0"/>
              </a:spcBef>
              <a:buFont typeface="Wingdings" panose="05000000000000000000" pitchFamily="2" charset="2"/>
              <a:buChar char="§"/>
            </a:pPr>
            <a:endParaRPr sz="1800" dirty="0">
              <a:solidFill>
                <a:srgbClr val="666666"/>
              </a:solidFill>
              <a:latin typeface="Roboto"/>
              <a:ea typeface="Roboto"/>
              <a:cs typeface="Roboto"/>
              <a:sym typeface="Roboto"/>
            </a:endParaRPr>
          </a:p>
          <a:p>
            <a:pPr marL="285750" lvl="0" indent="-285750" rtl="0">
              <a:lnSpc>
                <a:spcPct val="115000"/>
              </a:lnSpc>
              <a:spcBef>
                <a:spcPts val="0"/>
              </a:spcBef>
              <a:buFont typeface="Wingdings" panose="05000000000000000000" pitchFamily="2" charset="2"/>
              <a:buChar char="§"/>
            </a:pPr>
            <a:r>
              <a:rPr lang="en" sz="1800" b="1" dirty="0">
                <a:solidFill>
                  <a:srgbClr val="666666"/>
                </a:solidFill>
                <a:latin typeface="Roboto"/>
                <a:ea typeface="Roboto"/>
                <a:cs typeface="Roboto"/>
                <a:sym typeface="Roboto"/>
              </a:rPr>
              <a:t>Where:</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Links in library web pages and/or research guides</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Installed in learning management systems</a:t>
            </a:r>
          </a:p>
          <a:p>
            <a:pPr marL="285750" lvl="0" indent="-285750" rtl="0">
              <a:lnSpc>
                <a:spcPct val="115000"/>
              </a:lnSpc>
              <a:spcBef>
                <a:spcPts val="0"/>
              </a:spcBef>
              <a:buFont typeface="Wingdings" panose="05000000000000000000" pitchFamily="2" charset="2"/>
              <a:buChar char="§"/>
            </a:pPr>
            <a:endParaRPr sz="1800" dirty="0">
              <a:solidFill>
                <a:srgbClr val="666666"/>
              </a:solidFill>
              <a:latin typeface="Roboto"/>
              <a:ea typeface="Roboto"/>
              <a:cs typeface="Roboto"/>
              <a:sym typeface="Roboto"/>
            </a:endParaRPr>
          </a:p>
          <a:p>
            <a:pPr marL="285750" lvl="0" indent="-285750" rtl="0">
              <a:lnSpc>
                <a:spcPct val="115000"/>
              </a:lnSpc>
              <a:spcBef>
                <a:spcPts val="0"/>
              </a:spcBef>
              <a:buFont typeface="Wingdings" panose="05000000000000000000" pitchFamily="2" charset="2"/>
              <a:buChar char="§"/>
            </a:pPr>
            <a:r>
              <a:rPr lang="en" sz="1800" b="1" dirty="0">
                <a:solidFill>
                  <a:srgbClr val="666666"/>
                </a:solidFill>
                <a:latin typeface="Roboto"/>
                <a:ea typeface="Roboto"/>
                <a:cs typeface="Roboto"/>
                <a:sym typeface="Roboto"/>
              </a:rPr>
              <a:t>How:</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Mouse</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Touch-screen</a:t>
            </a:r>
          </a:p>
          <a:p>
            <a:pPr marL="457200" lvl="0" indent="-342900" rtl="0">
              <a:lnSpc>
                <a:spcPct val="115000"/>
              </a:lnSpc>
              <a:spcBef>
                <a:spcPts val="0"/>
              </a:spcBef>
              <a:buClr>
                <a:srgbClr val="666666"/>
              </a:buClr>
              <a:buSzPct val="100000"/>
              <a:buFont typeface="Wingdings" panose="05000000000000000000" pitchFamily="2" charset="2"/>
              <a:buChar char="§"/>
            </a:pPr>
            <a:r>
              <a:rPr lang="en" sz="1800" dirty="0">
                <a:solidFill>
                  <a:srgbClr val="666666"/>
                </a:solidFill>
                <a:latin typeface="Roboto"/>
                <a:ea typeface="Roboto"/>
                <a:cs typeface="Roboto"/>
                <a:sym typeface="Roboto"/>
              </a:rPr>
              <a:t>Interactive whiteboard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grpSp>
        <p:nvGrpSpPr>
          <p:cNvPr id="369" name="Shape 369"/>
          <p:cNvGrpSpPr/>
          <p:nvPr/>
        </p:nvGrpSpPr>
        <p:grpSpPr>
          <a:xfrm>
            <a:off x="4939500" y="1219611"/>
            <a:ext cx="3837000" cy="2704199"/>
            <a:chOff x="4939500" y="1219611"/>
            <a:chExt cx="3837000" cy="2704199"/>
          </a:xfrm>
        </p:grpSpPr>
        <p:cxnSp>
          <p:nvCxnSpPr>
            <p:cNvPr id="370" name="Shape 370"/>
            <p:cNvCxnSpPr/>
            <p:nvPr/>
          </p:nvCxnSpPr>
          <p:spPr>
            <a:xfrm>
              <a:off x="4939500"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1" name="Shape 371"/>
            <p:cNvCxnSpPr/>
            <p:nvPr/>
          </p:nvCxnSpPr>
          <p:spPr>
            <a:xfrm>
              <a:off x="5365833"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2" name="Shape 372"/>
            <p:cNvCxnSpPr/>
            <p:nvPr/>
          </p:nvCxnSpPr>
          <p:spPr>
            <a:xfrm>
              <a:off x="5792166"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3" name="Shape 373"/>
            <p:cNvCxnSpPr/>
            <p:nvPr/>
          </p:nvCxnSpPr>
          <p:spPr>
            <a:xfrm>
              <a:off x="6218500"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4" name="Shape 374"/>
            <p:cNvCxnSpPr/>
            <p:nvPr/>
          </p:nvCxnSpPr>
          <p:spPr>
            <a:xfrm>
              <a:off x="6644833"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5" name="Shape 375"/>
            <p:cNvCxnSpPr/>
            <p:nvPr/>
          </p:nvCxnSpPr>
          <p:spPr>
            <a:xfrm>
              <a:off x="7071166"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6" name="Shape 376"/>
            <p:cNvCxnSpPr/>
            <p:nvPr/>
          </p:nvCxnSpPr>
          <p:spPr>
            <a:xfrm>
              <a:off x="7497500"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7" name="Shape 377"/>
            <p:cNvCxnSpPr/>
            <p:nvPr/>
          </p:nvCxnSpPr>
          <p:spPr>
            <a:xfrm>
              <a:off x="7923833"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8" name="Shape 378"/>
            <p:cNvCxnSpPr/>
            <p:nvPr/>
          </p:nvCxnSpPr>
          <p:spPr>
            <a:xfrm>
              <a:off x="8350166" y="1219611"/>
              <a:ext cx="0" cy="2704199"/>
            </a:xfrm>
            <a:prstGeom prst="straightConnector1">
              <a:avLst/>
            </a:prstGeom>
            <a:noFill/>
            <a:ln w="9525" cap="flat" cmpd="sng">
              <a:solidFill>
                <a:schemeClr val="lt1"/>
              </a:solidFill>
              <a:prstDash val="dash"/>
              <a:round/>
              <a:headEnd type="none" w="lg" len="lg"/>
              <a:tailEnd type="none" w="lg" len="lg"/>
            </a:ln>
          </p:spPr>
        </p:cxnSp>
        <p:cxnSp>
          <p:nvCxnSpPr>
            <p:cNvPr id="379" name="Shape 379"/>
            <p:cNvCxnSpPr/>
            <p:nvPr/>
          </p:nvCxnSpPr>
          <p:spPr>
            <a:xfrm>
              <a:off x="8776500" y="1219611"/>
              <a:ext cx="0" cy="2704199"/>
            </a:xfrm>
            <a:prstGeom prst="straightConnector1">
              <a:avLst/>
            </a:prstGeom>
            <a:noFill/>
            <a:ln w="9525" cap="flat" cmpd="sng">
              <a:solidFill>
                <a:schemeClr val="lt1"/>
              </a:solidFill>
              <a:prstDash val="dash"/>
              <a:round/>
              <a:headEnd type="none" w="lg" len="lg"/>
              <a:tailEnd type="none" w="lg" len="lg"/>
            </a:ln>
          </p:spPr>
        </p:cxnSp>
      </p:grpSp>
      <p:sp>
        <p:nvSpPr>
          <p:cNvPr id="380" name="Shape 380"/>
          <p:cNvSpPr/>
          <p:nvPr/>
        </p:nvSpPr>
        <p:spPr>
          <a:xfrm>
            <a:off x="7014920" y="2133119"/>
            <a:ext cx="286500" cy="286500"/>
          </a:xfrm>
          <a:prstGeom prst="ellipse">
            <a:avLst/>
          </a:prstGeom>
          <a:noFill/>
          <a:ln w="19050" cap="flat" cmpd="sng">
            <a:solidFill>
              <a:schemeClr val="accent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381" name="Shape 381"/>
          <p:cNvGrpSpPr/>
          <p:nvPr/>
        </p:nvGrpSpPr>
        <p:grpSpPr>
          <a:xfrm>
            <a:off x="4939533" y="2017045"/>
            <a:ext cx="3825543" cy="1573620"/>
            <a:chOff x="1000000" y="2393987"/>
            <a:chExt cx="4144234" cy="1704712"/>
          </a:xfrm>
        </p:grpSpPr>
        <p:sp>
          <p:nvSpPr>
            <p:cNvPr id="382" name="Shape 382"/>
            <p:cNvSpPr/>
            <p:nvPr/>
          </p:nvSpPr>
          <p:spPr>
            <a:xfrm>
              <a:off x="1000000" y="2440003"/>
              <a:ext cx="4144234" cy="1631268"/>
            </a:xfrm>
            <a:custGeom>
              <a:avLst/>
              <a:gdLst/>
              <a:ahLst/>
              <a:cxnLst/>
              <a:rect l="0" t="0" r="0" b="0"/>
              <a:pathLst>
                <a:path w="165422" h="90088" extrusionOk="0">
                  <a:moveTo>
                    <a:pt x="0" y="65550"/>
                  </a:moveTo>
                  <a:cubicBezTo>
                    <a:pt x="3559" y="56002"/>
                    <a:pt x="14632" y="11595"/>
                    <a:pt x="21355" y="8262"/>
                  </a:cubicBezTo>
                  <a:cubicBezTo>
                    <a:pt x="28078" y="4928"/>
                    <a:pt x="34066" y="46905"/>
                    <a:pt x="40338" y="45550"/>
                  </a:cubicBezTo>
                  <a:cubicBezTo>
                    <a:pt x="46609" y="44194"/>
                    <a:pt x="52710" y="2160"/>
                    <a:pt x="58982" y="127"/>
                  </a:cubicBezTo>
                  <a:cubicBezTo>
                    <a:pt x="65253" y="-1906"/>
                    <a:pt x="71806" y="30974"/>
                    <a:pt x="77965" y="33347"/>
                  </a:cubicBezTo>
                  <a:cubicBezTo>
                    <a:pt x="84123" y="35719"/>
                    <a:pt x="90055" y="6285"/>
                    <a:pt x="95931" y="14364"/>
                  </a:cubicBezTo>
                  <a:cubicBezTo>
                    <a:pt x="101806" y="22443"/>
                    <a:pt x="107625" y="77414"/>
                    <a:pt x="113219" y="81821"/>
                  </a:cubicBezTo>
                  <a:cubicBezTo>
                    <a:pt x="118812" y="86227"/>
                    <a:pt x="123670" y="39448"/>
                    <a:pt x="129490" y="40804"/>
                  </a:cubicBezTo>
                  <a:cubicBezTo>
                    <a:pt x="135309" y="42160"/>
                    <a:pt x="142145" y="92047"/>
                    <a:pt x="148134" y="89957"/>
                  </a:cubicBezTo>
                  <a:cubicBezTo>
                    <a:pt x="154122" y="87866"/>
                    <a:pt x="162540" y="38544"/>
                    <a:pt x="165422" y="28262"/>
                  </a:cubicBezTo>
                </a:path>
              </a:pathLst>
            </a:custGeom>
            <a:noFill/>
            <a:ln w="19050" cap="flat" cmpd="sng">
              <a:solidFill>
                <a:schemeClr val="lt1"/>
              </a:solidFill>
              <a:prstDash val="solid"/>
              <a:round/>
              <a:headEnd type="oval" w="lg" len="lg"/>
              <a:tailEnd type="oval" w="lg" len="lg"/>
            </a:ln>
          </p:spPr>
        </p:sp>
        <p:sp>
          <p:nvSpPr>
            <p:cNvPr id="383" name="Shape 383"/>
            <p:cNvSpPr/>
            <p:nvPr/>
          </p:nvSpPr>
          <p:spPr>
            <a:xfrm>
              <a:off x="4658400" y="401410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4" name="Shape 384"/>
            <p:cNvSpPr/>
            <p:nvPr/>
          </p:nvSpPr>
          <p:spPr>
            <a:xfrm>
              <a:off x="4195525" y="314735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5" name="Shape 385"/>
            <p:cNvSpPr/>
            <p:nvPr/>
          </p:nvSpPr>
          <p:spPr>
            <a:xfrm>
              <a:off x="3800700" y="3868900"/>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6" name="Shape 386"/>
            <p:cNvSpPr/>
            <p:nvPr/>
          </p:nvSpPr>
          <p:spPr>
            <a:xfrm>
              <a:off x="3358650" y="2637812"/>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7" name="Shape 387"/>
            <p:cNvSpPr/>
            <p:nvPr/>
          </p:nvSpPr>
          <p:spPr>
            <a:xfrm>
              <a:off x="2909400" y="2993012"/>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8" name="Shape 388"/>
            <p:cNvSpPr/>
            <p:nvPr/>
          </p:nvSpPr>
          <p:spPr>
            <a:xfrm>
              <a:off x="2437450" y="2393987"/>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9" name="Shape 389"/>
            <p:cNvSpPr/>
            <p:nvPr/>
          </p:nvSpPr>
          <p:spPr>
            <a:xfrm>
              <a:off x="1974575" y="3213325"/>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0" name="Shape 390"/>
            <p:cNvSpPr/>
            <p:nvPr/>
          </p:nvSpPr>
          <p:spPr>
            <a:xfrm>
              <a:off x="1500000" y="2553225"/>
              <a:ext cx="84600" cy="84600"/>
            </a:xfrm>
            <a:prstGeom prst="ellipse">
              <a:avLst/>
            </a:prstGeom>
            <a:solidFill>
              <a:schemeClr val="lt1"/>
            </a:solidFill>
            <a:ln w="1905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391" name="Shape 391"/>
          <p:cNvGrpSpPr/>
          <p:nvPr/>
        </p:nvGrpSpPr>
        <p:grpSpPr>
          <a:xfrm>
            <a:off x="4939556" y="1778135"/>
            <a:ext cx="3836911" cy="1503799"/>
            <a:chOff x="1000025" y="2059300"/>
            <a:chExt cx="4156550" cy="1629075"/>
          </a:xfrm>
        </p:grpSpPr>
        <p:sp>
          <p:nvSpPr>
            <p:cNvPr id="392" name="Shape 392"/>
            <p:cNvSpPr/>
            <p:nvPr/>
          </p:nvSpPr>
          <p:spPr>
            <a:xfrm>
              <a:off x="1000025" y="2083951"/>
              <a:ext cx="4156550" cy="1576975"/>
            </a:xfrm>
            <a:custGeom>
              <a:avLst/>
              <a:gdLst/>
              <a:ahLst/>
              <a:cxnLst/>
              <a:rect l="0" t="0" r="0" b="0"/>
              <a:pathLst>
                <a:path w="166262" h="63079" extrusionOk="0">
                  <a:moveTo>
                    <a:pt x="0" y="34952"/>
                  </a:moveTo>
                  <a:cubicBezTo>
                    <a:pt x="3623" y="29132"/>
                    <a:pt x="14946" y="1167"/>
                    <a:pt x="21740" y="37"/>
                  </a:cubicBezTo>
                  <a:cubicBezTo>
                    <a:pt x="28533" y="-1093"/>
                    <a:pt x="34477" y="24047"/>
                    <a:pt x="40762" y="28172"/>
                  </a:cubicBezTo>
                  <a:cubicBezTo>
                    <a:pt x="47046" y="32296"/>
                    <a:pt x="53256" y="18985"/>
                    <a:pt x="59446" y="24782"/>
                  </a:cubicBezTo>
                  <a:cubicBezTo>
                    <a:pt x="65635" y="30578"/>
                    <a:pt x="71730" y="60803"/>
                    <a:pt x="77901" y="62950"/>
                  </a:cubicBezTo>
                  <a:cubicBezTo>
                    <a:pt x="84072" y="65097"/>
                    <a:pt x="90489" y="39675"/>
                    <a:pt x="96472" y="37664"/>
                  </a:cubicBezTo>
                  <a:cubicBezTo>
                    <a:pt x="102454" y="35653"/>
                    <a:pt x="108077" y="54725"/>
                    <a:pt x="113796" y="50884"/>
                  </a:cubicBezTo>
                  <a:cubicBezTo>
                    <a:pt x="119514" y="47042"/>
                    <a:pt x="125062" y="18059"/>
                    <a:pt x="130781" y="14613"/>
                  </a:cubicBezTo>
                  <a:cubicBezTo>
                    <a:pt x="136499" y="11166"/>
                    <a:pt x="142191" y="30515"/>
                    <a:pt x="148105" y="30206"/>
                  </a:cubicBezTo>
                  <a:cubicBezTo>
                    <a:pt x="154018" y="29896"/>
                    <a:pt x="163235" y="15665"/>
                    <a:pt x="166262" y="12757"/>
                  </a:cubicBezTo>
                </a:path>
              </a:pathLst>
            </a:custGeom>
            <a:noFill/>
            <a:ln w="19050" cap="flat" cmpd="sng">
              <a:solidFill>
                <a:schemeClr val="accent4"/>
              </a:solidFill>
              <a:prstDash val="solid"/>
              <a:round/>
              <a:headEnd type="oval" w="lg" len="lg"/>
              <a:tailEnd type="oval" w="lg" len="lg"/>
            </a:ln>
          </p:spPr>
        </p:sp>
        <p:sp>
          <p:nvSpPr>
            <p:cNvPr id="393" name="Shape 393"/>
            <p:cNvSpPr/>
            <p:nvPr/>
          </p:nvSpPr>
          <p:spPr>
            <a:xfrm>
              <a:off x="1500000" y="2059300"/>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4" name="Shape 394"/>
            <p:cNvSpPr/>
            <p:nvPr/>
          </p:nvSpPr>
          <p:spPr>
            <a:xfrm>
              <a:off x="1974575" y="27372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5" name="Shape 395"/>
            <p:cNvSpPr/>
            <p:nvPr/>
          </p:nvSpPr>
          <p:spPr>
            <a:xfrm>
              <a:off x="2437450" y="26526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6" name="Shape 396"/>
            <p:cNvSpPr/>
            <p:nvPr/>
          </p:nvSpPr>
          <p:spPr>
            <a:xfrm>
              <a:off x="2909400" y="36037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7" name="Shape 397"/>
            <p:cNvSpPr/>
            <p:nvPr/>
          </p:nvSpPr>
          <p:spPr>
            <a:xfrm>
              <a:off x="3358650" y="299302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8" name="Shape 398"/>
            <p:cNvSpPr/>
            <p:nvPr/>
          </p:nvSpPr>
          <p:spPr>
            <a:xfrm>
              <a:off x="3780700" y="331522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9" name="Shape 399"/>
            <p:cNvSpPr/>
            <p:nvPr/>
          </p:nvSpPr>
          <p:spPr>
            <a:xfrm>
              <a:off x="4216350" y="2412175"/>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00" name="Shape 400"/>
            <p:cNvSpPr/>
            <p:nvPr/>
          </p:nvSpPr>
          <p:spPr>
            <a:xfrm>
              <a:off x="4658400" y="2802450"/>
              <a:ext cx="84600" cy="84600"/>
            </a:xfrm>
            <a:prstGeom prst="ellipse">
              <a:avLst/>
            </a:prstGeom>
            <a:solidFill>
              <a:schemeClr val="accent4"/>
            </a:solidFill>
            <a:ln w="19050" cap="flat" cmpd="sng">
              <a:solidFill>
                <a:schemeClr val="accent4"/>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01" name="Shape 401"/>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Assessment</a:t>
            </a:r>
          </a:p>
        </p:txBody>
      </p:sp>
      <p:sp>
        <p:nvSpPr>
          <p:cNvPr id="402" name="Shape 402"/>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GVSU</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Shape 407"/>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Student Survey Results</a:t>
            </a:r>
          </a:p>
        </p:txBody>
      </p:sp>
      <p:grpSp>
        <p:nvGrpSpPr>
          <p:cNvPr id="408" name="Shape 408"/>
          <p:cNvGrpSpPr/>
          <p:nvPr/>
        </p:nvGrpSpPr>
        <p:grpSpPr>
          <a:xfrm>
            <a:off x="196957" y="887969"/>
            <a:ext cx="8727768" cy="1044735"/>
            <a:chOff x="431925" y="1304875"/>
            <a:chExt cx="2628925" cy="3416400"/>
          </a:xfrm>
        </p:grpSpPr>
        <p:sp>
          <p:nvSpPr>
            <p:cNvPr id="409" name="Shape 409"/>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10" name="Shape 410"/>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11" name="Shape 411"/>
          <p:cNvSpPr txBox="1">
            <a:spLocks noGrp="1"/>
          </p:cNvSpPr>
          <p:nvPr>
            <p:ph type="body" idx="4294967295"/>
          </p:nvPr>
        </p:nvSpPr>
        <p:spPr>
          <a:xfrm>
            <a:off x="457643" y="1127190"/>
            <a:ext cx="8228700" cy="805500"/>
          </a:xfrm>
          <a:prstGeom prst="rect">
            <a:avLst/>
          </a:prstGeom>
        </p:spPr>
        <p:txBody>
          <a:bodyPr lIns="91425" tIns="91425" rIns="91425" bIns="91425" anchor="t" anchorCtr="0">
            <a:noAutofit/>
          </a:bodyPr>
          <a:lstStyle/>
          <a:p>
            <a:pPr lvl="0" algn="ctr" rtl="0">
              <a:spcBef>
                <a:spcPts val="0"/>
              </a:spcBef>
              <a:spcAft>
                <a:spcPts val="1600"/>
              </a:spcAft>
              <a:buNone/>
            </a:pPr>
            <a:r>
              <a:rPr lang="en" b="1"/>
              <a:t>Did the tutorial help...?</a:t>
            </a:r>
            <a:r>
              <a:rPr lang="en"/>
              <a:t>  </a:t>
            </a:r>
          </a:p>
        </p:txBody>
      </p:sp>
      <p:graphicFrame>
        <p:nvGraphicFramePr>
          <p:cNvPr id="412" name="Shape 412"/>
          <p:cNvGraphicFramePr/>
          <p:nvPr>
            <p:extLst>
              <p:ext uri="{D42A27DB-BD31-4B8C-83A1-F6EECF244321}">
                <p14:modId xmlns:p14="http://schemas.microsoft.com/office/powerpoint/2010/main" val="2863573312"/>
              </p:ext>
            </p:extLst>
          </p:nvPr>
        </p:nvGraphicFramePr>
        <p:xfrm>
          <a:off x="952500" y="2266950"/>
          <a:ext cx="7239000" cy="1685840"/>
        </p:xfrm>
        <a:graphic>
          <a:graphicData uri="http://schemas.openxmlformats.org/drawingml/2006/table">
            <a:tbl>
              <a:tblPr>
                <a:noFill/>
                <a:tableStyleId>{D3810D59-807D-4779-817A-6C19D245C360}</a:tableStyleId>
              </a:tblPr>
              <a:tblGrid>
                <a:gridCol w="3588025"/>
                <a:gridCol w="1847650"/>
                <a:gridCol w="1803325"/>
              </a:tblGrid>
              <a:tr h="466700">
                <a:tc>
                  <a:txBody>
                    <a:bodyPr/>
                    <a:lstStyle/>
                    <a:p>
                      <a:pPr lvl="0" algn="ctr" rtl="0">
                        <a:spcBef>
                          <a:spcPts val="0"/>
                        </a:spcBef>
                        <a:buNone/>
                      </a:pPr>
                      <a:r>
                        <a:rPr lang="en" b="1" dirty="0">
                          <a:solidFill>
                            <a:schemeClr val="bg2"/>
                          </a:solidFill>
                        </a:rPr>
                        <a:t>GVSU 2015 survey, 135 responses</a:t>
                      </a:r>
                    </a:p>
                  </a:txBody>
                  <a:tcPr marL="91425" marR="91425" marT="91425" marB="91425"/>
                </a:tc>
                <a:tc>
                  <a:txBody>
                    <a:bodyPr/>
                    <a:lstStyle/>
                    <a:p>
                      <a:pPr lvl="0" algn="ctr" rtl="0">
                        <a:spcBef>
                          <a:spcPts val="0"/>
                        </a:spcBef>
                        <a:buNone/>
                      </a:pPr>
                      <a:r>
                        <a:rPr lang="en" b="1">
                          <a:solidFill>
                            <a:schemeClr val="bg2"/>
                          </a:solidFill>
                        </a:rPr>
                        <a:t>Yes</a:t>
                      </a:r>
                    </a:p>
                  </a:txBody>
                  <a:tcPr marL="91425" marR="91425" marT="91425" marB="91425"/>
                </a:tc>
                <a:tc>
                  <a:txBody>
                    <a:bodyPr/>
                    <a:lstStyle/>
                    <a:p>
                      <a:pPr lvl="0" algn="ctr" rtl="0">
                        <a:spcBef>
                          <a:spcPts val="0"/>
                        </a:spcBef>
                        <a:buNone/>
                      </a:pPr>
                      <a:r>
                        <a:rPr lang="en" b="1">
                          <a:solidFill>
                            <a:schemeClr val="bg2"/>
                          </a:solidFill>
                        </a:rPr>
                        <a:t>No</a:t>
                      </a:r>
                    </a:p>
                  </a:txBody>
                  <a:tcPr marL="91425" marR="91425" marT="91425" marB="91425"/>
                </a:tc>
              </a:tr>
              <a:tr h="311475">
                <a:tc>
                  <a:txBody>
                    <a:bodyPr/>
                    <a:lstStyle/>
                    <a:p>
                      <a:pPr lvl="0" algn="ctr" rtl="0">
                        <a:spcBef>
                          <a:spcPts val="0"/>
                        </a:spcBef>
                        <a:buNone/>
                      </a:pPr>
                      <a:r>
                        <a:rPr lang="en" dirty="0">
                          <a:solidFill>
                            <a:schemeClr val="bg2"/>
                          </a:solidFill>
                        </a:rPr>
                        <a:t>Do you feel better able to identify the parts of a citation after doing tutorial?</a:t>
                      </a:r>
                    </a:p>
                  </a:txBody>
                  <a:tcPr marL="91425" marR="91425" marT="91425" marB="91425" anchor="ctr"/>
                </a:tc>
                <a:tc>
                  <a:txBody>
                    <a:bodyPr/>
                    <a:lstStyle/>
                    <a:p>
                      <a:pPr lvl="0" algn="ctr" rtl="0">
                        <a:spcBef>
                          <a:spcPts val="0"/>
                        </a:spcBef>
                        <a:buNone/>
                      </a:pPr>
                      <a:r>
                        <a:rPr lang="en" dirty="0">
                          <a:solidFill>
                            <a:schemeClr val="bg2"/>
                          </a:solidFill>
                        </a:rPr>
                        <a:t>98.5%</a:t>
                      </a:r>
                    </a:p>
                  </a:txBody>
                  <a:tcPr marL="91425" marR="91425" marT="91425" marB="91425" anchor="ctr"/>
                </a:tc>
                <a:tc>
                  <a:txBody>
                    <a:bodyPr/>
                    <a:lstStyle/>
                    <a:p>
                      <a:pPr lvl="0" algn="ctr" rtl="0">
                        <a:spcBef>
                          <a:spcPts val="0"/>
                        </a:spcBef>
                        <a:buNone/>
                      </a:pPr>
                      <a:r>
                        <a:rPr lang="en" dirty="0">
                          <a:solidFill>
                            <a:schemeClr val="bg2"/>
                          </a:solidFill>
                        </a:rPr>
                        <a:t>1.5%</a:t>
                      </a:r>
                    </a:p>
                  </a:txBody>
                  <a:tcPr marL="91425" marR="91425" marT="91425" marB="91425" anchor="ctr"/>
                </a:tc>
              </a:tr>
              <a:tr h="311475">
                <a:tc>
                  <a:txBody>
                    <a:bodyPr/>
                    <a:lstStyle/>
                    <a:p>
                      <a:pPr lvl="0" algn="ctr" rtl="0">
                        <a:spcBef>
                          <a:spcPts val="0"/>
                        </a:spcBef>
                        <a:buNone/>
                      </a:pPr>
                      <a:r>
                        <a:rPr lang="en">
                          <a:solidFill>
                            <a:schemeClr val="bg2"/>
                          </a:solidFill>
                        </a:rPr>
                        <a:t>Do you feel better able to identify source types after doing the tutorial?</a:t>
                      </a:r>
                    </a:p>
                  </a:txBody>
                  <a:tcPr marL="91425" marR="91425" marT="91425" marB="91425" anchor="ctr"/>
                </a:tc>
                <a:tc>
                  <a:txBody>
                    <a:bodyPr/>
                    <a:lstStyle/>
                    <a:p>
                      <a:pPr lvl="0" algn="ctr" rtl="0">
                        <a:spcBef>
                          <a:spcPts val="0"/>
                        </a:spcBef>
                        <a:buNone/>
                      </a:pPr>
                      <a:r>
                        <a:rPr lang="en">
                          <a:solidFill>
                            <a:schemeClr val="bg2"/>
                          </a:solidFill>
                        </a:rPr>
                        <a:t>94.8%</a:t>
                      </a:r>
                    </a:p>
                  </a:txBody>
                  <a:tcPr marL="91425" marR="91425" marT="91425" marB="91425" anchor="ctr"/>
                </a:tc>
                <a:tc>
                  <a:txBody>
                    <a:bodyPr/>
                    <a:lstStyle/>
                    <a:p>
                      <a:pPr lvl="0" algn="ctr" rtl="0">
                        <a:spcBef>
                          <a:spcPts val="0"/>
                        </a:spcBef>
                        <a:buNone/>
                      </a:pPr>
                      <a:r>
                        <a:rPr lang="en" dirty="0">
                          <a:solidFill>
                            <a:schemeClr val="bg2"/>
                          </a:solidFill>
                        </a:rPr>
                        <a:t>5.2%</a:t>
                      </a:r>
                    </a:p>
                  </a:txBody>
                  <a:tcPr marL="91425" marR="91425" marT="91425" marB="91425"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dirty="0"/>
              <a:t>About the </a:t>
            </a:r>
            <a:r>
              <a:rPr lang="en" dirty="0" smtClean="0"/>
              <a:t>Schools</a:t>
            </a:r>
            <a:endParaRPr lang="en" dirty="0"/>
          </a:p>
        </p:txBody>
      </p:sp>
      <p:sp>
        <p:nvSpPr>
          <p:cNvPr id="82" name="Shape 82"/>
          <p:cNvSpPr txBox="1">
            <a:spLocks noGrp="1"/>
          </p:cNvSpPr>
          <p:nvPr>
            <p:ph type="body" idx="4294967295"/>
          </p:nvPr>
        </p:nvSpPr>
        <p:spPr>
          <a:xfrm>
            <a:off x="471900" y="1309475"/>
            <a:ext cx="3537000" cy="2710200"/>
          </a:xfrm>
          <a:prstGeom prst="rect">
            <a:avLst/>
          </a:prstGeom>
        </p:spPr>
        <p:txBody>
          <a:bodyPr lIns="91425" tIns="91425" rIns="91425" bIns="91425" anchor="t" anchorCtr="0">
            <a:noAutofit/>
          </a:bodyPr>
          <a:lstStyle/>
          <a:p>
            <a:pPr lvl="0">
              <a:spcBef>
                <a:spcPts val="0"/>
              </a:spcBef>
              <a:buNone/>
            </a:pPr>
            <a:r>
              <a:rPr lang="en"/>
              <a:t>Marquette University</a:t>
            </a:r>
          </a:p>
        </p:txBody>
      </p:sp>
      <p:sp>
        <p:nvSpPr>
          <p:cNvPr id="83" name="Shape 83"/>
          <p:cNvSpPr txBox="1">
            <a:spLocks noGrp="1"/>
          </p:cNvSpPr>
          <p:nvPr>
            <p:ph type="body" idx="4294967295"/>
          </p:nvPr>
        </p:nvSpPr>
        <p:spPr>
          <a:xfrm>
            <a:off x="4694250" y="1309475"/>
            <a:ext cx="3999900" cy="2710199"/>
          </a:xfrm>
          <a:prstGeom prst="rect">
            <a:avLst/>
          </a:prstGeom>
        </p:spPr>
        <p:txBody>
          <a:bodyPr lIns="91425" tIns="91425" rIns="91425" bIns="91425" anchor="t" anchorCtr="0">
            <a:noAutofit/>
          </a:bodyPr>
          <a:lstStyle/>
          <a:p>
            <a:pPr lvl="0">
              <a:spcBef>
                <a:spcPts val="0"/>
              </a:spcBef>
              <a:buNone/>
            </a:pPr>
            <a:r>
              <a:rPr lang="en"/>
              <a:t>Grand Valley State University</a:t>
            </a:r>
          </a:p>
        </p:txBody>
      </p:sp>
      <p:cxnSp>
        <p:nvCxnSpPr>
          <p:cNvPr id="84" name="Shape 84"/>
          <p:cNvCxnSpPr/>
          <p:nvPr/>
        </p:nvCxnSpPr>
        <p:spPr>
          <a:xfrm>
            <a:off x="4237400" y="805575"/>
            <a:ext cx="0" cy="4254000"/>
          </a:xfrm>
          <a:prstGeom prst="straightConnector1">
            <a:avLst/>
          </a:prstGeom>
          <a:noFill/>
          <a:ln w="9525" cap="flat" cmpd="sng">
            <a:solidFill>
              <a:schemeClr val="dk2"/>
            </a:solidFill>
            <a:prstDash val="solid"/>
            <a:round/>
            <a:headEnd type="none" w="lg" len="lg"/>
            <a:tailEnd type="none" w="lg" len="lg"/>
          </a:ln>
        </p:spPr>
      </p:cxnSp>
      <p:pic>
        <p:nvPicPr>
          <p:cNvPr id="85" name="Shape 85"/>
          <p:cNvPicPr preferRelativeResize="0"/>
          <p:nvPr/>
        </p:nvPicPr>
        <p:blipFill>
          <a:blip r:embed="rId3">
            <a:alphaModFix/>
          </a:blip>
          <a:stretch>
            <a:fillRect/>
          </a:stretch>
        </p:blipFill>
        <p:spPr>
          <a:xfrm>
            <a:off x="573525" y="1759300"/>
            <a:ext cx="3333750" cy="2381250"/>
          </a:xfrm>
          <a:prstGeom prst="rect">
            <a:avLst/>
          </a:prstGeom>
          <a:noFill/>
          <a:ln>
            <a:noFill/>
          </a:ln>
        </p:spPr>
      </p:pic>
      <p:pic>
        <p:nvPicPr>
          <p:cNvPr id="86" name="Shape 86"/>
          <p:cNvPicPr preferRelativeResize="0"/>
          <p:nvPr/>
        </p:nvPicPr>
        <p:blipFill>
          <a:blip r:embed="rId4">
            <a:alphaModFix/>
          </a:blip>
          <a:stretch>
            <a:fillRect/>
          </a:stretch>
        </p:blipFill>
        <p:spPr>
          <a:xfrm>
            <a:off x="4840725" y="1759300"/>
            <a:ext cx="3537000" cy="23627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Shape 417"/>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Student Survey Results</a:t>
            </a:r>
          </a:p>
        </p:txBody>
      </p:sp>
      <p:grpSp>
        <p:nvGrpSpPr>
          <p:cNvPr id="418" name="Shape 418"/>
          <p:cNvGrpSpPr/>
          <p:nvPr/>
        </p:nvGrpSpPr>
        <p:grpSpPr>
          <a:xfrm>
            <a:off x="196957" y="888016"/>
            <a:ext cx="8727768" cy="649799"/>
            <a:chOff x="431925" y="1304875"/>
            <a:chExt cx="2628925" cy="3416400"/>
          </a:xfrm>
        </p:grpSpPr>
        <p:sp>
          <p:nvSpPr>
            <p:cNvPr id="419" name="Shape 419"/>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20" name="Shape 420"/>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21" name="Shape 421"/>
          <p:cNvSpPr txBox="1">
            <a:spLocks noGrp="1"/>
          </p:cNvSpPr>
          <p:nvPr>
            <p:ph type="body" idx="4294967295"/>
          </p:nvPr>
        </p:nvSpPr>
        <p:spPr>
          <a:xfrm>
            <a:off x="2650500" y="1052675"/>
            <a:ext cx="3722100" cy="602700"/>
          </a:xfrm>
          <a:prstGeom prst="rect">
            <a:avLst/>
          </a:prstGeom>
        </p:spPr>
        <p:txBody>
          <a:bodyPr lIns="91425" tIns="91425" rIns="91425" bIns="91425" anchor="t" anchorCtr="0">
            <a:noAutofit/>
          </a:bodyPr>
          <a:lstStyle/>
          <a:p>
            <a:pPr lvl="0" algn="l" rtl="0">
              <a:spcBef>
                <a:spcPts val="0"/>
              </a:spcBef>
              <a:spcAft>
                <a:spcPts val="1600"/>
              </a:spcAft>
              <a:buNone/>
            </a:pPr>
            <a:r>
              <a:rPr lang="en" sz="1600" b="1"/>
              <a:t>Time required to complete the tutorial</a:t>
            </a:r>
          </a:p>
        </p:txBody>
      </p:sp>
      <p:graphicFrame>
        <p:nvGraphicFramePr>
          <p:cNvPr id="422" name="Shape 422"/>
          <p:cNvGraphicFramePr/>
          <p:nvPr>
            <p:extLst>
              <p:ext uri="{D42A27DB-BD31-4B8C-83A1-F6EECF244321}">
                <p14:modId xmlns:p14="http://schemas.microsoft.com/office/powerpoint/2010/main" val="714762434"/>
              </p:ext>
            </p:extLst>
          </p:nvPr>
        </p:nvGraphicFramePr>
        <p:xfrm>
          <a:off x="2200650" y="2239750"/>
          <a:ext cx="4552950" cy="1400175"/>
        </p:xfrm>
        <a:graphic>
          <a:graphicData uri="http://schemas.openxmlformats.org/drawingml/2006/table">
            <a:tbl>
              <a:tblPr>
                <a:noFill/>
                <a:tableStyleId>{8760FA47-3035-442F-9090-A2563D046EC3}</a:tableStyleId>
              </a:tblPr>
              <a:tblGrid>
                <a:gridCol w="1981200"/>
                <a:gridCol w="1526725"/>
                <a:gridCol w="1045025"/>
              </a:tblGrid>
              <a:tr h="400050">
                <a:tc>
                  <a:txBody>
                    <a:bodyPr/>
                    <a:lstStyle/>
                    <a:p>
                      <a:pPr marL="50800" lvl="0" indent="0" algn="ctr" rtl="0">
                        <a:lnSpc>
                          <a:spcPct val="100000"/>
                        </a:lnSpc>
                        <a:spcBef>
                          <a:spcPts val="600"/>
                        </a:spcBef>
                        <a:spcAft>
                          <a:spcPts val="600"/>
                        </a:spcAft>
                        <a:buNone/>
                      </a:pPr>
                      <a:r>
                        <a:rPr lang="en" b="1" dirty="0">
                          <a:solidFill>
                            <a:schemeClr val="bg2"/>
                          </a:solidFill>
                        </a:rPr>
                        <a:t>Time</a:t>
                      </a:r>
                    </a:p>
                  </a:txBody>
                  <a:tcPr marL="9525" marR="9525" marT="9525" marB="952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lvl="0" indent="0" algn="ctr" rtl="0">
                        <a:lnSpc>
                          <a:spcPct val="100000"/>
                        </a:lnSpc>
                        <a:spcBef>
                          <a:spcPts val="600"/>
                        </a:spcBef>
                        <a:spcAft>
                          <a:spcPts val="600"/>
                        </a:spcAft>
                        <a:buNone/>
                      </a:pPr>
                      <a:r>
                        <a:rPr lang="en" b="1">
                          <a:solidFill>
                            <a:schemeClr val="bg2"/>
                          </a:solidFill>
                        </a:rPr>
                        <a:t># of Responses</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50800" lvl="0" indent="0" algn="ctr" rtl="0">
                        <a:lnSpc>
                          <a:spcPct val="100000"/>
                        </a:lnSpc>
                        <a:spcBef>
                          <a:spcPts val="600"/>
                        </a:spcBef>
                        <a:spcAft>
                          <a:spcPts val="600"/>
                        </a:spcAft>
                        <a:buNone/>
                      </a:pPr>
                      <a:r>
                        <a:rPr lang="en" b="1">
                          <a:solidFill>
                            <a:schemeClr val="bg2"/>
                          </a:solidFill>
                        </a:rPr>
                        <a:t>Percent</a:t>
                      </a:r>
                    </a:p>
                  </a:txBody>
                  <a:tcPr marL="9525" marR="9525" marT="9525" marB="952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1000125">
                <a:tc>
                  <a:txBody>
                    <a:bodyPr/>
                    <a:lstStyle/>
                    <a:p>
                      <a:pPr marL="50800" lvl="0" indent="0" algn="ctr" rtl="0">
                        <a:lnSpc>
                          <a:spcPct val="100000"/>
                        </a:lnSpc>
                        <a:spcBef>
                          <a:spcPts val="600"/>
                        </a:spcBef>
                        <a:buNone/>
                      </a:pPr>
                      <a:r>
                        <a:rPr lang="en" dirty="0">
                          <a:solidFill>
                            <a:schemeClr val="bg2"/>
                          </a:solidFill>
                        </a:rPr>
                        <a:t>5 minutes or less</a:t>
                      </a:r>
                    </a:p>
                    <a:p>
                      <a:pPr marL="50800" lvl="0" indent="0" algn="ctr" rtl="0">
                        <a:lnSpc>
                          <a:spcPct val="100000"/>
                        </a:lnSpc>
                        <a:spcBef>
                          <a:spcPts val="600"/>
                        </a:spcBef>
                        <a:buNone/>
                      </a:pPr>
                      <a:r>
                        <a:rPr lang="en" dirty="0">
                          <a:solidFill>
                            <a:schemeClr val="bg2"/>
                          </a:solidFill>
                        </a:rPr>
                        <a:t>6-10 minutes</a:t>
                      </a:r>
                    </a:p>
                    <a:p>
                      <a:pPr marL="50800" lvl="0" indent="0" algn="ctr" rtl="0">
                        <a:lnSpc>
                          <a:spcPct val="100000"/>
                        </a:lnSpc>
                        <a:spcBef>
                          <a:spcPts val="600"/>
                        </a:spcBef>
                        <a:spcAft>
                          <a:spcPts val="600"/>
                        </a:spcAft>
                        <a:buNone/>
                      </a:pPr>
                      <a:r>
                        <a:rPr lang="en" dirty="0">
                          <a:solidFill>
                            <a:schemeClr val="bg2"/>
                          </a:solidFill>
                        </a:rPr>
                        <a:t>More than 10 minutes</a:t>
                      </a:r>
                    </a:p>
                  </a:txBody>
                  <a:tcPr marL="9525" marR="9525" marT="9525" marB="952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ctr" rtl="0">
                        <a:lnSpc>
                          <a:spcPct val="100000"/>
                        </a:lnSpc>
                        <a:spcBef>
                          <a:spcPts val="600"/>
                        </a:spcBef>
                        <a:buNone/>
                      </a:pPr>
                      <a:r>
                        <a:rPr lang="en" dirty="0">
                          <a:solidFill>
                            <a:schemeClr val="bg2"/>
                          </a:solidFill>
                        </a:rPr>
                        <a:t>83</a:t>
                      </a:r>
                    </a:p>
                    <a:p>
                      <a:pPr lvl="0" algn="ctr" rtl="0">
                        <a:lnSpc>
                          <a:spcPct val="100000"/>
                        </a:lnSpc>
                        <a:spcBef>
                          <a:spcPts val="600"/>
                        </a:spcBef>
                        <a:buNone/>
                      </a:pPr>
                      <a:r>
                        <a:rPr lang="en" dirty="0">
                          <a:solidFill>
                            <a:schemeClr val="bg2"/>
                          </a:solidFill>
                        </a:rPr>
                        <a:t>48</a:t>
                      </a:r>
                    </a:p>
                    <a:p>
                      <a:pPr lvl="0" algn="ctr" rtl="0">
                        <a:lnSpc>
                          <a:spcPct val="100000"/>
                        </a:lnSpc>
                        <a:spcBef>
                          <a:spcPts val="600"/>
                        </a:spcBef>
                        <a:spcAft>
                          <a:spcPts val="600"/>
                        </a:spcAft>
                        <a:buNone/>
                      </a:pPr>
                      <a:r>
                        <a:rPr lang="en" dirty="0">
                          <a:solidFill>
                            <a:schemeClr val="bg2"/>
                          </a:solidFill>
                        </a:rPr>
                        <a:t>  4</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lvl="0" algn="ctr" rtl="0">
                        <a:lnSpc>
                          <a:spcPct val="100000"/>
                        </a:lnSpc>
                        <a:spcBef>
                          <a:spcPts val="600"/>
                        </a:spcBef>
                        <a:buNone/>
                      </a:pPr>
                      <a:r>
                        <a:rPr lang="en" dirty="0">
                          <a:solidFill>
                            <a:schemeClr val="bg2"/>
                          </a:solidFill>
                        </a:rPr>
                        <a:t>61%</a:t>
                      </a:r>
                    </a:p>
                    <a:p>
                      <a:pPr lvl="0" algn="ctr" rtl="0">
                        <a:lnSpc>
                          <a:spcPct val="100000"/>
                        </a:lnSpc>
                        <a:spcBef>
                          <a:spcPts val="600"/>
                        </a:spcBef>
                        <a:buNone/>
                      </a:pPr>
                      <a:r>
                        <a:rPr lang="en" dirty="0">
                          <a:solidFill>
                            <a:schemeClr val="bg2"/>
                          </a:solidFill>
                        </a:rPr>
                        <a:t>36%</a:t>
                      </a:r>
                    </a:p>
                    <a:p>
                      <a:pPr lvl="0" algn="ctr" rtl="0">
                        <a:lnSpc>
                          <a:spcPct val="100000"/>
                        </a:lnSpc>
                        <a:spcBef>
                          <a:spcPts val="600"/>
                        </a:spcBef>
                        <a:buNone/>
                      </a:pPr>
                      <a:r>
                        <a:rPr lang="en" dirty="0">
                          <a:solidFill>
                            <a:schemeClr val="bg2"/>
                          </a:solidFill>
                        </a:rPr>
                        <a:t>  3%</a:t>
                      </a:r>
                    </a:p>
                  </a:txBody>
                  <a:tcPr marL="9525" marR="9525" marT="9525" marB="952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Shape 427"/>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Faculty Feedback</a:t>
            </a:r>
          </a:p>
        </p:txBody>
      </p:sp>
      <p:sp>
        <p:nvSpPr>
          <p:cNvPr id="428" name="Shape 428"/>
          <p:cNvSpPr txBox="1"/>
          <p:nvPr/>
        </p:nvSpPr>
        <p:spPr>
          <a:xfrm>
            <a:off x="196957" y="888018"/>
            <a:ext cx="8727685" cy="209633"/>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29" name="Shape 429"/>
          <p:cNvSpPr/>
          <p:nvPr/>
        </p:nvSpPr>
        <p:spPr>
          <a:xfrm>
            <a:off x="197049" y="940012"/>
            <a:ext cx="8727600" cy="16437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0" name="Shape 430"/>
          <p:cNvSpPr txBox="1">
            <a:spLocks noGrp="1"/>
          </p:cNvSpPr>
          <p:nvPr>
            <p:ph type="body" idx="4294967295"/>
          </p:nvPr>
        </p:nvSpPr>
        <p:spPr>
          <a:xfrm>
            <a:off x="446475" y="1092925"/>
            <a:ext cx="8228700" cy="1454700"/>
          </a:xfrm>
          <a:prstGeom prst="rect">
            <a:avLst/>
          </a:prstGeom>
        </p:spPr>
        <p:txBody>
          <a:bodyPr lIns="91425" tIns="91425" rIns="91425" bIns="91425" anchor="t" anchorCtr="0">
            <a:noAutofit/>
          </a:bodyPr>
          <a:lstStyle/>
          <a:p>
            <a:pPr lvl="0" rtl="0">
              <a:spcBef>
                <a:spcPts val="0"/>
              </a:spcBef>
              <a:spcAft>
                <a:spcPts val="1600"/>
              </a:spcAft>
              <a:buNone/>
            </a:pPr>
            <a:r>
              <a:rPr lang="en" sz="1600" dirty="0">
                <a:solidFill>
                  <a:srgbClr val="666666"/>
                </a:solidFill>
              </a:rPr>
              <a:t>“Even though students completed the activity, they struggled with APA.  Some did well another’s </a:t>
            </a:r>
            <a:r>
              <a:rPr lang="en" sz="1600" i="1" dirty="0"/>
              <a:t>[sic]</a:t>
            </a:r>
            <a:r>
              <a:rPr lang="en" sz="1600" dirty="0">
                <a:solidFill>
                  <a:srgbClr val="666666"/>
                </a:solidFill>
              </a:rPr>
              <a:t> did not. Hmm!  </a:t>
            </a:r>
            <a:r>
              <a:rPr lang="en" sz="1600" dirty="0"/>
              <a:t>My</a:t>
            </a:r>
            <a:r>
              <a:rPr lang="en" sz="1600" dirty="0">
                <a:solidFill>
                  <a:srgbClr val="666666"/>
                </a:solidFill>
              </a:rPr>
              <a:t> inference or anecdotal comment is that even though students did the activity they did not retain.” </a:t>
            </a:r>
          </a:p>
          <a:p>
            <a:r>
              <a:rPr lang="en" sz="1600" dirty="0">
                <a:solidFill>
                  <a:srgbClr val="666666"/>
                </a:solidFill>
              </a:rPr>
              <a:t>- </a:t>
            </a:r>
            <a:r>
              <a:rPr lang="en" sz="1600" dirty="0"/>
              <a:t>Summer 2015</a:t>
            </a:r>
          </a:p>
        </p:txBody>
      </p:sp>
      <p:grpSp>
        <p:nvGrpSpPr>
          <p:cNvPr id="431" name="Shape 431"/>
          <p:cNvGrpSpPr/>
          <p:nvPr/>
        </p:nvGrpSpPr>
        <p:grpSpPr>
          <a:xfrm>
            <a:off x="196957" y="2716707"/>
            <a:ext cx="8727768" cy="1982195"/>
            <a:chOff x="431925" y="1304875"/>
            <a:chExt cx="2628925" cy="3416400"/>
          </a:xfrm>
        </p:grpSpPr>
        <p:sp>
          <p:nvSpPr>
            <p:cNvPr id="432" name="Shape 432"/>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33" name="Shape 433"/>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34" name="Shape 434"/>
          <p:cNvSpPr txBox="1">
            <a:spLocks noGrp="1"/>
          </p:cNvSpPr>
          <p:nvPr>
            <p:ph type="body" idx="4294967295"/>
          </p:nvPr>
        </p:nvSpPr>
        <p:spPr>
          <a:xfrm>
            <a:off x="446475" y="2999225"/>
            <a:ext cx="8228700" cy="1681200"/>
          </a:xfrm>
          <a:prstGeom prst="rect">
            <a:avLst/>
          </a:prstGeom>
        </p:spPr>
        <p:txBody>
          <a:bodyPr lIns="91425" tIns="91425" rIns="91425" bIns="91425" anchor="t" anchorCtr="0">
            <a:noAutofit/>
          </a:bodyPr>
          <a:lstStyle/>
          <a:p>
            <a:pPr lvl="0" rtl="0">
              <a:spcBef>
                <a:spcPts val="0"/>
              </a:spcBef>
              <a:spcAft>
                <a:spcPts val="1600"/>
              </a:spcAft>
              <a:buNone/>
            </a:pPr>
            <a:r>
              <a:rPr lang="en" sz="1600" dirty="0">
                <a:solidFill>
                  <a:srgbClr val="666666"/>
                </a:solidFill>
              </a:rPr>
              <a:t>“The APA tutorial provides guidance to students and has helped to field any APA issues from the start of the [assignment]. This has helped the instructor. Additionally, when students inquired about other APA questions, the instructor referred student to the tutorial for review.” </a:t>
            </a:r>
          </a:p>
          <a:p>
            <a:pPr lvl="0" rtl="0">
              <a:spcBef>
                <a:spcPts val="0"/>
              </a:spcBef>
              <a:spcAft>
                <a:spcPts val="1600"/>
              </a:spcAft>
              <a:buNone/>
            </a:pPr>
            <a:r>
              <a:rPr lang="en" sz="1600" dirty="0"/>
              <a:t>- Winter 2016</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Shape 439"/>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a:spcBef>
                <a:spcPts val="0"/>
              </a:spcBef>
              <a:buNone/>
            </a:pPr>
            <a:r>
              <a:rPr lang="en"/>
              <a:t>Takeaways</a:t>
            </a:r>
          </a:p>
        </p:txBody>
      </p:sp>
      <p:sp>
        <p:nvSpPr>
          <p:cNvPr id="440" name="Shape 440"/>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a:spcBef>
                <a:spcPts val="0"/>
              </a:spcBef>
              <a:buNone/>
            </a:pPr>
            <a:r>
              <a:rPr lang="en"/>
              <a:t>Limitations &amp; Lessons Learned</a:t>
            </a:r>
          </a:p>
        </p:txBody>
      </p:sp>
      <p:sp>
        <p:nvSpPr>
          <p:cNvPr id="441" name="Shape 441"/>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endParaRPr/>
          </a:p>
        </p:txBody>
      </p:sp>
      <p:pic>
        <p:nvPicPr>
          <p:cNvPr id="442" name="Shape 442"/>
          <p:cNvPicPr preferRelativeResize="0"/>
          <p:nvPr/>
        </p:nvPicPr>
        <p:blipFill>
          <a:blip r:embed="rId3">
            <a:alphaModFix/>
          </a:blip>
          <a:stretch>
            <a:fillRect/>
          </a:stretch>
        </p:blipFill>
        <p:spPr>
          <a:xfrm>
            <a:off x="4835400" y="724200"/>
            <a:ext cx="4045200" cy="369509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Shape 447"/>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Takeaways - Limitations</a:t>
            </a:r>
          </a:p>
        </p:txBody>
      </p:sp>
      <p:sp>
        <p:nvSpPr>
          <p:cNvPr id="448" name="Shape 448"/>
          <p:cNvSpPr txBox="1">
            <a:spLocks noGrp="1"/>
          </p:cNvSpPr>
          <p:nvPr>
            <p:ph type="body" idx="4294967295"/>
          </p:nvPr>
        </p:nvSpPr>
        <p:spPr>
          <a:xfrm>
            <a:off x="183775" y="821000"/>
            <a:ext cx="4335600" cy="4104900"/>
          </a:xfrm>
          <a:prstGeom prst="rect">
            <a:avLst/>
          </a:prstGeom>
        </p:spPr>
        <p:txBody>
          <a:bodyPr lIns="91425" tIns="91425" rIns="91425" bIns="91425" anchor="t" anchorCtr="0">
            <a:noAutofit/>
          </a:bodyPr>
          <a:lstStyle/>
          <a:p>
            <a:pPr marL="457200" lvl="0" indent="-330200" rtl="0">
              <a:lnSpc>
                <a:spcPts val="1400"/>
              </a:lnSpc>
              <a:spcBef>
                <a:spcPts val="0"/>
              </a:spcBef>
              <a:buSzPct val="100000"/>
              <a:buFont typeface="Wingdings" panose="05000000000000000000" pitchFamily="2" charset="2"/>
              <a:buChar char="§"/>
            </a:pPr>
            <a:r>
              <a:rPr lang="en" sz="1600" dirty="0"/>
              <a:t>On-going maintenance</a:t>
            </a:r>
          </a:p>
          <a:p>
            <a:pPr marL="914400" lvl="1" indent="-330200" rtl="0">
              <a:lnSpc>
                <a:spcPts val="1400"/>
              </a:lnSpc>
              <a:spcBef>
                <a:spcPts val="0"/>
              </a:spcBef>
              <a:buSzPct val="100000"/>
              <a:buFont typeface="Wingdings" panose="05000000000000000000" pitchFamily="2" charset="2"/>
              <a:buChar char="§"/>
            </a:pPr>
            <a:r>
              <a:rPr lang="en" sz="1600" dirty="0"/>
              <a:t>Changes in citation styles.</a:t>
            </a:r>
          </a:p>
          <a:p>
            <a:pPr marL="914400" lvl="1" indent="-330200" rtl="0">
              <a:lnSpc>
                <a:spcPts val="1400"/>
              </a:lnSpc>
              <a:spcBef>
                <a:spcPts val="0"/>
              </a:spcBef>
              <a:buSzPct val="100000"/>
              <a:buFont typeface="Wingdings" panose="05000000000000000000" pitchFamily="2" charset="2"/>
              <a:buChar char="§"/>
            </a:pPr>
            <a:r>
              <a:rPr lang="en" sz="1600" dirty="0"/>
              <a:t>Updating example topics.</a:t>
            </a:r>
          </a:p>
          <a:p>
            <a:pPr marL="914400" lvl="1" indent="-330200" rtl="0">
              <a:lnSpc>
                <a:spcPts val="1400"/>
              </a:lnSpc>
              <a:spcBef>
                <a:spcPts val="0"/>
              </a:spcBef>
              <a:buSzPct val="100000"/>
              <a:buFont typeface="Wingdings" panose="05000000000000000000" pitchFamily="2" charset="2"/>
              <a:buChar char="§"/>
            </a:pPr>
            <a:r>
              <a:rPr lang="en" sz="1600" dirty="0"/>
              <a:t>Browser updates.</a:t>
            </a:r>
            <a:br>
              <a:rPr lang="en" sz="1600" dirty="0"/>
            </a:br>
            <a:endParaRPr lang="en" sz="1600" dirty="0"/>
          </a:p>
          <a:p>
            <a:pPr marL="457200" lvl="0" indent="-330200" rtl="0">
              <a:lnSpc>
                <a:spcPts val="1400"/>
              </a:lnSpc>
              <a:spcBef>
                <a:spcPts val="0"/>
              </a:spcBef>
              <a:buSzPct val="100000"/>
              <a:buFont typeface="Wingdings" panose="05000000000000000000" pitchFamily="2" charset="2"/>
              <a:buChar char="§"/>
            </a:pPr>
            <a:r>
              <a:rPr lang="en" sz="1600" dirty="0"/>
              <a:t>Resources</a:t>
            </a:r>
          </a:p>
          <a:p>
            <a:pPr marL="914400" lvl="1" indent="-330200" rtl="0">
              <a:lnSpc>
                <a:spcPts val="1400"/>
              </a:lnSpc>
              <a:spcBef>
                <a:spcPts val="0"/>
              </a:spcBef>
              <a:buSzPct val="100000"/>
              <a:buFont typeface="Wingdings" panose="05000000000000000000" pitchFamily="2" charset="2"/>
              <a:buChar char="§"/>
            </a:pPr>
            <a:r>
              <a:rPr lang="en" sz="1600" dirty="0"/>
              <a:t>Cost of Articulate.</a:t>
            </a:r>
          </a:p>
          <a:p>
            <a:pPr marL="914400" lvl="1" indent="-330200" rtl="0">
              <a:lnSpc>
                <a:spcPts val="1400"/>
              </a:lnSpc>
              <a:spcBef>
                <a:spcPts val="0"/>
              </a:spcBef>
              <a:buSzPct val="100000"/>
              <a:buFont typeface="Wingdings" panose="05000000000000000000" pitchFamily="2" charset="2"/>
              <a:buChar char="§"/>
            </a:pPr>
            <a:r>
              <a:rPr lang="en" sz="1600" dirty="0"/>
              <a:t>Personnel and time.</a:t>
            </a:r>
            <a:br>
              <a:rPr lang="en" sz="1600" dirty="0"/>
            </a:br>
            <a:endParaRPr lang="en" sz="1600" dirty="0"/>
          </a:p>
          <a:p>
            <a:pPr marL="457200" lvl="0" indent="-330200" rtl="0">
              <a:lnSpc>
                <a:spcPts val="1800"/>
              </a:lnSpc>
              <a:spcBef>
                <a:spcPts val="0"/>
              </a:spcBef>
              <a:buSzPct val="100000"/>
              <a:buFont typeface="Wingdings" panose="05000000000000000000" pitchFamily="2" charset="2"/>
              <a:buChar char="§"/>
            </a:pPr>
            <a:r>
              <a:rPr lang="en" sz="1600" dirty="0"/>
              <a:t>Faculty and Librarian comfort with technology.</a:t>
            </a:r>
            <a:br>
              <a:rPr lang="en" sz="1600" dirty="0"/>
            </a:br>
            <a:endParaRPr lang="en" sz="1600" dirty="0"/>
          </a:p>
          <a:p>
            <a:pPr marL="457200" lvl="0" indent="-330200" rtl="0">
              <a:lnSpc>
                <a:spcPts val="1400"/>
              </a:lnSpc>
              <a:spcBef>
                <a:spcPts val="0"/>
              </a:spcBef>
              <a:buSzPct val="100000"/>
              <a:buFont typeface="Wingdings" panose="05000000000000000000" pitchFamily="2" charset="2"/>
              <a:buChar char="§"/>
            </a:pPr>
            <a:r>
              <a:rPr lang="en" sz="1600" dirty="0"/>
              <a:t>Future technology compatibility.</a:t>
            </a:r>
          </a:p>
        </p:txBody>
      </p:sp>
      <p:pic>
        <p:nvPicPr>
          <p:cNvPr id="449" name="Shape 449"/>
          <p:cNvPicPr preferRelativeResize="0"/>
          <p:nvPr/>
        </p:nvPicPr>
        <p:blipFill>
          <a:blip r:embed="rId3">
            <a:alphaModFix/>
          </a:blip>
          <a:stretch>
            <a:fillRect/>
          </a:stretch>
        </p:blipFill>
        <p:spPr>
          <a:xfrm>
            <a:off x="4192875" y="1218487"/>
            <a:ext cx="4413249" cy="33099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Shape 454"/>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Takeaways - Lessons Learned</a:t>
            </a:r>
          </a:p>
        </p:txBody>
      </p:sp>
      <p:sp>
        <p:nvSpPr>
          <p:cNvPr id="455" name="Shape 455"/>
          <p:cNvSpPr txBox="1">
            <a:spLocks noGrp="1"/>
          </p:cNvSpPr>
          <p:nvPr>
            <p:ph type="body" idx="4294967295"/>
          </p:nvPr>
        </p:nvSpPr>
        <p:spPr>
          <a:xfrm>
            <a:off x="136750" y="882004"/>
            <a:ext cx="4200900" cy="3084300"/>
          </a:xfrm>
          <a:prstGeom prst="rect">
            <a:avLst/>
          </a:prstGeom>
        </p:spPr>
        <p:txBody>
          <a:bodyPr lIns="91425" tIns="91425" rIns="91425" bIns="91425" anchor="t" anchorCtr="0">
            <a:noAutofit/>
          </a:bodyPr>
          <a:lstStyle/>
          <a:p>
            <a:pPr marL="457200" lvl="0" indent="-330200" rtl="0">
              <a:lnSpc>
                <a:spcPct val="100000"/>
              </a:lnSpc>
              <a:spcBef>
                <a:spcPts val="0"/>
              </a:spcBef>
              <a:buSzPct val="100000"/>
              <a:buFont typeface="Wingdings" panose="05000000000000000000" pitchFamily="2" charset="2"/>
              <a:buChar char="§"/>
            </a:pPr>
            <a:r>
              <a:rPr lang="en" sz="1600" dirty="0"/>
              <a:t>“Friend-raising” is KEY!</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Context is KEY!</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Accessibility of module</a:t>
            </a:r>
          </a:p>
          <a:p>
            <a:pPr marL="914400" lvl="1" indent="-330200" rtl="0">
              <a:lnSpc>
                <a:spcPct val="100000"/>
              </a:lnSpc>
              <a:spcBef>
                <a:spcPts val="0"/>
              </a:spcBef>
              <a:buSzPct val="100000"/>
              <a:buFont typeface="Wingdings" panose="05000000000000000000" pitchFamily="2" charset="2"/>
              <a:buChar char="§"/>
            </a:pPr>
            <a:r>
              <a:rPr lang="en" sz="1600" dirty="0"/>
              <a:t>Closed captions for videos. </a:t>
            </a:r>
          </a:p>
          <a:p>
            <a:pPr marL="914400" lvl="1" indent="-330200" rtl="0">
              <a:lnSpc>
                <a:spcPct val="100000"/>
              </a:lnSpc>
              <a:spcBef>
                <a:spcPts val="0"/>
              </a:spcBef>
              <a:buSzPct val="100000"/>
              <a:buFont typeface="Wingdings" panose="05000000000000000000" pitchFamily="2" charset="2"/>
              <a:buChar char="§"/>
            </a:pPr>
            <a:r>
              <a:rPr lang="en" sz="1600" dirty="0"/>
              <a:t>Screen reader and non-keyboard use.</a:t>
            </a:r>
            <a:br>
              <a:rPr lang="en" sz="1600" dirty="0"/>
            </a:br>
            <a:endParaRPr lang="en" sz="1600" dirty="0"/>
          </a:p>
          <a:p>
            <a:pPr marL="457200" lvl="0" indent="-330200" rtl="0">
              <a:lnSpc>
                <a:spcPct val="100000"/>
              </a:lnSpc>
              <a:spcBef>
                <a:spcPts val="0"/>
              </a:spcBef>
              <a:buSzPct val="100000"/>
              <a:buFont typeface="Wingdings" panose="05000000000000000000" pitchFamily="2" charset="2"/>
              <a:buChar char="§"/>
            </a:pPr>
            <a:r>
              <a:rPr lang="en" sz="1600" dirty="0"/>
              <a:t>Licensing</a:t>
            </a:r>
          </a:p>
        </p:txBody>
      </p:sp>
      <p:pic>
        <p:nvPicPr>
          <p:cNvPr id="456" name="Shape 456"/>
          <p:cNvPicPr preferRelativeResize="0"/>
          <p:nvPr/>
        </p:nvPicPr>
        <p:blipFill>
          <a:blip r:embed="rId3">
            <a:alphaModFix/>
          </a:blip>
          <a:stretch>
            <a:fillRect/>
          </a:stretch>
        </p:blipFill>
        <p:spPr>
          <a:xfrm>
            <a:off x="5393000" y="924627"/>
            <a:ext cx="2829875" cy="3769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Shape 461"/>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a:t>Discussion, Questions, Hands-on and Contact Information</a:t>
            </a:r>
          </a:p>
        </p:txBody>
      </p:sp>
      <p:sp>
        <p:nvSpPr>
          <p:cNvPr id="462" name="Shape 462"/>
          <p:cNvSpPr txBox="1"/>
          <p:nvPr/>
        </p:nvSpPr>
        <p:spPr>
          <a:xfrm>
            <a:off x="1905450" y="3420400"/>
            <a:ext cx="2271000" cy="602700"/>
          </a:xfrm>
          <a:prstGeom prst="rect">
            <a:avLst/>
          </a:prstGeom>
          <a:noFill/>
          <a:ln>
            <a:noFill/>
          </a:ln>
        </p:spPr>
        <p:txBody>
          <a:bodyPr lIns="91425" tIns="91425" rIns="91425" bIns="91425" anchor="t" anchorCtr="0">
            <a:noAutofit/>
          </a:bodyPr>
          <a:lstStyle/>
          <a:p>
            <a:pPr lvl="0" rtl="0">
              <a:spcBef>
                <a:spcPts val="0"/>
              </a:spcBef>
              <a:buNone/>
            </a:pPr>
            <a:r>
              <a:rPr lang="en" sz="1800" b="1" dirty="0"/>
              <a:t>MU Tutorials:</a:t>
            </a:r>
            <a:r>
              <a:rPr lang="en" sz="1800" dirty="0"/>
              <a:t/>
            </a:r>
            <a:br>
              <a:rPr lang="en" sz="1800" dirty="0"/>
            </a:br>
            <a:r>
              <a:rPr lang="en" sz="1800" u="sng" dirty="0">
                <a:solidFill>
                  <a:schemeClr val="tx1">
                    <a:lumMod val="50000"/>
                  </a:schemeClr>
                </a:solidFill>
                <a:latin typeface="Roboto"/>
                <a:ea typeface="Roboto"/>
                <a:cs typeface="Roboto"/>
                <a:sym typeface="Roboto"/>
              </a:rPr>
              <a:t>http://bit.ly/mu-cite</a:t>
            </a:r>
            <a:endParaRPr lang="en" sz="1800" u="sng" dirty="0">
              <a:solidFill>
                <a:schemeClr val="tx1">
                  <a:lumMod val="50000"/>
                </a:schemeClr>
              </a:solidFill>
              <a:latin typeface="Roboto"/>
              <a:ea typeface="Roboto"/>
              <a:cs typeface="Roboto"/>
              <a:sym typeface="Roboto"/>
              <a:hlinkClick r:id="rId3"/>
            </a:endParaRPr>
          </a:p>
          <a:p>
            <a:pPr lvl="0" rtl="0">
              <a:spcBef>
                <a:spcPts val="0"/>
              </a:spcBef>
              <a:buNone/>
            </a:pPr>
            <a:endParaRPr sz="1800" dirty="0">
              <a:solidFill>
                <a:schemeClr val="lt2"/>
              </a:solidFill>
              <a:latin typeface="Roboto"/>
              <a:ea typeface="Roboto"/>
              <a:cs typeface="Roboto"/>
              <a:sym typeface="Roboto"/>
            </a:endParaRPr>
          </a:p>
        </p:txBody>
      </p:sp>
      <p:sp>
        <p:nvSpPr>
          <p:cNvPr id="463" name="Shape 463"/>
          <p:cNvSpPr txBox="1"/>
          <p:nvPr/>
        </p:nvSpPr>
        <p:spPr>
          <a:xfrm>
            <a:off x="4839425" y="3450925"/>
            <a:ext cx="2533800" cy="722700"/>
          </a:xfrm>
          <a:prstGeom prst="rect">
            <a:avLst/>
          </a:prstGeom>
          <a:noFill/>
          <a:ln>
            <a:noFill/>
          </a:ln>
        </p:spPr>
        <p:txBody>
          <a:bodyPr lIns="91425" tIns="91425" rIns="91425" bIns="91425" anchor="t" anchorCtr="0">
            <a:noAutofit/>
          </a:bodyPr>
          <a:lstStyle/>
          <a:p>
            <a:pPr lvl="0" rtl="0">
              <a:spcBef>
                <a:spcPts val="0"/>
              </a:spcBef>
              <a:buNone/>
            </a:pPr>
            <a:r>
              <a:rPr lang="en" sz="1800" b="1" dirty="0"/>
              <a:t>GVSU Tutorials: </a:t>
            </a:r>
            <a:r>
              <a:rPr lang="en" sz="1800" u="sng" dirty="0">
                <a:solidFill>
                  <a:schemeClr val="tx1">
                    <a:lumMod val="50000"/>
                  </a:schemeClr>
                </a:solidFill>
                <a:latin typeface="Roboto"/>
                <a:ea typeface="Roboto"/>
                <a:cs typeface="Roboto"/>
                <a:sym typeface="Roboto"/>
              </a:rPr>
              <a:t>http://gvsu.edu/s/07H</a:t>
            </a:r>
            <a:endParaRPr lang="en" sz="1800" u="sng" dirty="0">
              <a:solidFill>
                <a:schemeClr val="tx1">
                  <a:lumMod val="50000"/>
                </a:schemeClr>
              </a:solidFill>
              <a:latin typeface="Roboto"/>
              <a:ea typeface="Roboto"/>
              <a:cs typeface="Roboto"/>
              <a:sym typeface="Roboto"/>
              <a:hlinkClick r:id="rId4"/>
            </a:endParaRPr>
          </a:p>
        </p:txBody>
      </p:sp>
      <p:grpSp>
        <p:nvGrpSpPr>
          <p:cNvPr id="464" name="Shape 464"/>
          <p:cNvGrpSpPr/>
          <p:nvPr/>
        </p:nvGrpSpPr>
        <p:grpSpPr>
          <a:xfrm>
            <a:off x="343625" y="936337"/>
            <a:ext cx="2628925" cy="1044735"/>
            <a:chOff x="431925" y="1304875"/>
            <a:chExt cx="2628925" cy="3416400"/>
          </a:xfrm>
        </p:grpSpPr>
        <p:sp>
          <p:nvSpPr>
            <p:cNvPr id="465" name="Shape 465"/>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66" name="Shape 466"/>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67" name="Shape 467"/>
          <p:cNvSpPr txBox="1">
            <a:spLocks noGrp="1"/>
          </p:cNvSpPr>
          <p:nvPr>
            <p:ph type="body" idx="4294967295"/>
          </p:nvPr>
        </p:nvSpPr>
        <p:spPr>
          <a:xfrm>
            <a:off x="418775" y="1131350"/>
            <a:ext cx="24786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Betsy Williams &lt;williab2@gvsu.edu&gt;</a:t>
            </a:r>
          </a:p>
        </p:txBody>
      </p:sp>
      <p:grpSp>
        <p:nvGrpSpPr>
          <p:cNvPr id="468" name="Shape 468"/>
          <p:cNvGrpSpPr/>
          <p:nvPr/>
        </p:nvGrpSpPr>
        <p:grpSpPr>
          <a:xfrm>
            <a:off x="3315425" y="936337"/>
            <a:ext cx="2628925" cy="1044735"/>
            <a:chOff x="431925" y="1304875"/>
            <a:chExt cx="2628925" cy="3416400"/>
          </a:xfrm>
        </p:grpSpPr>
        <p:sp>
          <p:nvSpPr>
            <p:cNvPr id="469" name="Shape 469"/>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70" name="Shape 470"/>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71" name="Shape 471"/>
          <p:cNvSpPr txBox="1">
            <a:spLocks noGrp="1"/>
          </p:cNvSpPr>
          <p:nvPr>
            <p:ph type="body" idx="4294967295"/>
          </p:nvPr>
        </p:nvSpPr>
        <p:spPr>
          <a:xfrm>
            <a:off x="3390575" y="1131350"/>
            <a:ext cx="24786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Justin Melick &lt;melicjus@gvsu.edu&gt;</a:t>
            </a:r>
          </a:p>
        </p:txBody>
      </p:sp>
      <p:grpSp>
        <p:nvGrpSpPr>
          <p:cNvPr id="472" name="Shape 472"/>
          <p:cNvGrpSpPr/>
          <p:nvPr/>
        </p:nvGrpSpPr>
        <p:grpSpPr>
          <a:xfrm>
            <a:off x="6287225" y="936337"/>
            <a:ext cx="2628925" cy="1044735"/>
            <a:chOff x="431925" y="1304875"/>
            <a:chExt cx="2628925" cy="3416400"/>
          </a:xfrm>
        </p:grpSpPr>
        <p:sp>
          <p:nvSpPr>
            <p:cNvPr id="473" name="Shape 473"/>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74" name="Shape 474"/>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75" name="Shape 475"/>
          <p:cNvSpPr txBox="1">
            <a:spLocks noGrp="1"/>
          </p:cNvSpPr>
          <p:nvPr>
            <p:ph type="body" idx="4294967295"/>
          </p:nvPr>
        </p:nvSpPr>
        <p:spPr>
          <a:xfrm>
            <a:off x="6362375" y="1131350"/>
            <a:ext cx="24786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Rita Kohrman &lt;kohrmanr@gvsu.edu&gt;</a:t>
            </a:r>
          </a:p>
        </p:txBody>
      </p:sp>
      <p:grpSp>
        <p:nvGrpSpPr>
          <p:cNvPr id="476" name="Shape 476"/>
          <p:cNvGrpSpPr/>
          <p:nvPr/>
        </p:nvGrpSpPr>
        <p:grpSpPr>
          <a:xfrm>
            <a:off x="1791425" y="2231737"/>
            <a:ext cx="2628925" cy="1044735"/>
            <a:chOff x="431925" y="1304875"/>
            <a:chExt cx="2628925" cy="3416400"/>
          </a:xfrm>
        </p:grpSpPr>
        <p:sp>
          <p:nvSpPr>
            <p:cNvPr id="477" name="Shape 477"/>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78" name="Shape 478"/>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79" name="Shape 479"/>
          <p:cNvSpPr txBox="1">
            <a:spLocks noGrp="1"/>
          </p:cNvSpPr>
          <p:nvPr>
            <p:ph type="body" idx="4294967295"/>
          </p:nvPr>
        </p:nvSpPr>
        <p:spPr>
          <a:xfrm>
            <a:off x="1866575" y="2426750"/>
            <a:ext cx="24786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Valerie Beech &lt;valerie.beech@mu.edu&gt;</a:t>
            </a:r>
          </a:p>
        </p:txBody>
      </p:sp>
      <p:grpSp>
        <p:nvGrpSpPr>
          <p:cNvPr id="480" name="Shape 480"/>
          <p:cNvGrpSpPr/>
          <p:nvPr/>
        </p:nvGrpSpPr>
        <p:grpSpPr>
          <a:xfrm>
            <a:off x="4763225" y="2231737"/>
            <a:ext cx="2628925" cy="1044735"/>
            <a:chOff x="431925" y="1304875"/>
            <a:chExt cx="2628925" cy="3416400"/>
          </a:xfrm>
        </p:grpSpPr>
        <p:sp>
          <p:nvSpPr>
            <p:cNvPr id="481" name="Shape 481"/>
            <p:cNvSpPr txBox="1"/>
            <p:nvPr/>
          </p:nvSpPr>
          <p:spPr>
            <a:xfrm>
              <a:off x="431925" y="1304875"/>
              <a:ext cx="2628900" cy="464100"/>
            </a:xfrm>
            <a:prstGeom prst="rect">
              <a:avLst/>
            </a:prstGeom>
            <a:solidFill>
              <a:schemeClr val="dk1"/>
            </a:solidFill>
            <a:ln>
              <a:noFill/>
            </a:ln>
          </p:spPr>
          <p:txBody>
            <a:bodyPr lIns="91425" tIns="91425" rIns="91425" bIns="91425" anchor="ctr" anchorCtr="0">
              <a:noAutofit/>
            </a:bodyPr>
            <a:lstStyle/>
            <a:p>
              <a:pPr lvl="0" rtl="0">
                <a:spcBef>
                  <a:spcPts val="0"/>
                </a:spcBef>
                <a:buNone/>
              </a:pPr>
              <a:endParaRPr/>
            </a:p>
          </p:txBody>
        </p:sp>
        <p:sp>
          <p:nvSpPr>
            <p:cNvPr id="482" name="Shape 482"/>
            <p:cNvSpPr/>
            <p:nvPr/>
          </p:nvSpPr>
          <p:spPr>
            <a:xfrm>
              <a:off x="431950" y="1304875"/>
              <a:ext cx="2628900" cy="3416400"/>
            </a:xfrm>
            <a:prstGeom prst="rect">
              <a:avLst/>
            </a:prstGeom>
            <a:noFill/>
            <a:ln w="9525" cap="flat" cmpd="sng">
              <a:solidFill>
                <a:schemeClr val="dk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83" name="Shape 483"/>
          <p:cNvSpPr txBox="1">
            <a:spLocks noGrp="1"/>
          </p:cNvSpPr>
          <p:nvPr>
            <p:ph type="body" idx="4294967295"/>
          </p:nvPr>
        </p:nvSpPr>
        <p:spPr>
          <a:xfrm>
            <a:off x="4838375" y="2426750"/>
            <a:ext cx="2478600" cy="805500"/>
          </a:xfrm>
          <a:prstGeom prst="rect">
            <a:avLst/>
          </a:prstGeom>
        </p:spPr>
        <p:txBody>
          <a:bodyPr lIns="91425" tIns="91425" rIns="91425" bIns="91425" anchor="t" anchorCtr="0">
            <a:noAutofit/>
          </a:bodyPr>
          <a:lstStyle/>
          <a:p>
            <a:pPr lvl="0" rtl="0">
              <a:spcBef>
                <a:spcPts val="0"/>
              </a:spcBef>
              <a:spcAft>
                <a:spcPts val="1600"/>
              </a:spcAft>
              <a:buNone/>
            </a:pPr>
            <a:r>
              <a:rPr lang="en" sz="1600"/>
              <a:t>Eric Kowalik &lt;eric.kowalik@mu.edu&gt;</a:t>
            </a:r>
          </a:p>
        </p:txBody>
      </p:sp>
      <p:pic>
        <p:nvPicPr>
          <p:cNvPr id="484" name="Shape 484"/>
          <p:cNvPicPr preferRelativeResize="0"/>
          <p:nvPr/>
        </p:nvPicPr>
        <p:blipFill>
          <a:blip r:embed="rId5">
            <a:alphaModFix/>
          </a:blip>
          <a:stretch>
            <a:fillRect/>
          </a:stretch>
        </p:blipFill>
        <p:spPr>
          <a:xfrm>
            <a:off x="2016362" y="4294049"/>
            <a:ext cx="2049174" cy="722649"/>
          </a:xfrm>
          <a:prstGeom prst="rect">
            <a:avLst/>
          </a:prstGeom>
          <a:noFill/>
          <a:ln>
            <a:noFill/>
          </a:ln>
        </p:spPr>
      </p:pic>
      <p:pic>
        <p:nvPicPr>
          <p:cNvPr id="485" name="Shape 485"/>
          <p:cNvPicPr preferRelativeResize="0"/>
          <p:nvPr/>
        </p:nvPicPr>
        <p:blipFill>
          <a:blip r:embed="rId6">
            <a:alphaModFix/>
          </a:blip>
          <a:stretch>
            <a:fillRect/>
          </a:stretch>
        </p:blipFill>
        <p:spPr>
          <a:xfrm>
            <a:off x="4930718" y="4386000"/>
            <a:ext cx="2090728" cy="60269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a:spcBef>
                <a:spcPts val="0"/>
              </a:spcBef>
              <a:buNone/>
            </a:pPr>
            <a:r>
              <a:rPr lang="en"/>
              <a:t>Credits</a:t>
            </a:r>
          </a:p>
        </p:txBody>
      </p:sp>
      <p:sp>
        <p:nvSpPr>
          <p:cNvPr id="491" name="Shape 491"/>
          <p:cNvSpPr txBox="1"/>
          <p:nvPr/>
        </p:nvSpPr>
        <p:spPr>
          <a:xfrm>
            <a:off x="150675" y="855575"/>
            <a:ext cx="8882400" cy="3744300"/>
          </a:xfrm>
          <a:prstGeom prst="rect">
            <a:avLst/>
          </a:prstGeom>
          <a:noFill/>
          <a:ln>
            <a:noFill/>
          </a:ln>
        </p:spPr>
        <p:txBody>
          <a:bodyPr lIns="91425" tIns="91425" rIns="91425" bIns="91425" anchor="t" anchorCtr="0">
            <a:noAutofit/>
          </a:bodyPr>
          <a:lstStyle/>
          <a:p>
            <a:pPr lvl="0">
              <a:spcBef>
                <a:spcPts val="0"/>
              </a:spcBef>
              <a:buNone/>
            </a:pPr>
            <a:r>
              <a:rPr lang="en" sz="1000" dirty="0">
                <a:latin typeface="Roboto"/>
                <a:ea typeface="Roboto"/>
                <a:cs typeface="Roboto"/>
                <a:sym typeface="Roboto"/>
              </a:rPr>
              <a:t>Slide 2: OpenClipartVectors. (n.d.). Treasure map. Retrieved from </a:t>
            </a:r>
            <a:r>
              <a:rPr lang="en" sz="1000" u="sng" dirty="0">
                <a:solidFill>
                  <a:schemeClr val="hlink"/>
                </a:solidFill>
                <a:latin typeface="Roboto"/>
                <a:ea typeface="Roboto"/>
                <a:cs typeface="Roboto"/>
                <a:sym typeface="Roboto"/>
                <a:hlinkClick r:id="rId3"/>
              </a:rPr>
              <a:t>https://pixabay.com/en/treasure-map-treasure-hunt-153425/</a:t>
            </a:r>
            <a:r>
              <a:rPr lang="en" sz="1000" dirty="0">
                <a:latin typeface="Roboto"/>
                <a:ea typeface="Roboto"/>
                <a:cs typeface="Roboto"/>
                <a:sym typeface="Roboto"/>
              </a:rPr>
              <a:t>  (CC0 Public Domain)</a:t>
            </a:r>
          </a:p>
          <a:p>
            <a:pPr lvl="0">
              <a:spcBef>
                <a:spcPts val="0"/>
              </a:spcBef>
              <a:buNone/>
            </a:pPr>
            <a:r>
              <a:rPr lang="en" sz="1000" dirty="0">
                <a:latin typeface="Roboto"/>
                <a:ea typeface="Roboto"/>
                <a:cs typeface="Roboto"/>
                <a:sym typeface="Roboto"/>
              </a:rPr>
              <a:t>Slide 3: </a:t>
            </a:r>
            <a:r>
              <a:rPr lang="en" sz="1000" u="sng" dirty="0">
                <a:solidFill>
                  <a:schemeClr val="hlink"/>
                </a:solidFill>
                <a:latin typeface="Roboto"/>
                <a:ea typeface="Roboto"/>
                <a:cs typeface="Roboto"/>
                <a:sym typeface="Roboto"/>
                <a:hlinkClick r:id="rId4"/>
              </a:rPr>
              <a:t>Marquette University</a:t>
            </a:r>
            <a:r>
              <a:rPr lang="en" sz="1000" dirty="0">
                <a:latin typeface="Roboto"/>
                <a:ea typeface="Roboto"/>
                <a:cs typeface="Roboto"/>
                <a:sym typeface="Roboto"/>
              </a:rPr>
              <a:t>, Milwaukee, WI; </a:t>
            </a:r>
            <a:r>
              <a:rPr lang="en" sz="1000" u="sng" dirty="0">
                <a:solidFill>
                  <a:schemeClr val="hlink"/>
                </a:solidFill>
                <a:latin typeface="Roboto"/>
                <a:ea typeface="Roboto"/>
                <a:cs typeface="Roboto"/>
                <a:sym typeface="Roboto"/>
                <a:hlinkClick r:id="rId5"/>
              </a:rPr>
              <a:t>Grand Valley State University,</a:t>
            </a:r>
            <a:r>
              <a:rPr lang="en" sz="1000" dirty="0">
                <a:latin typeface="Roboto"/>
                <a:ea typeface="Roboto"/>
                <a:cs typeface="Roboto"/>
                <a:sym typeface="Roboto"/>
              </a:rPr>
              <a:t> Allendale, MI.</a:t>
            </a:r>
          </a:p>
          <a:p>
            <a:pPr lvl="0">
              <a:spcBef>
                <a:spcPts val="0"/>
              </a:spcBef>
              <a:buNone/>
            </a:pPr>
            <a:r>
              <a:rPr lang="en" sz="1000" dirty="0">
                <a:latin typeface="Roboto"/>
                <a:ea typeface="Roboto"/>
                <a:cs typeface="Roboto"/>
                <a:sym typeface="Roboto"/>
              </a:rPr>
              <a:t>Slide 4: Madsmith33. (n.d.). Girl mud run. Retrieved from </a:t>
            </a:r>
            <a:r>
              <a:rPr lang="en" sz="1000" u="sng" dirty="0">
                <a:solidFill>
                  <a:schemeClr val="accent5"/>
                </a:solidFill>
                <a:latin typeface="Roboto"/>
                <a:ea typeface="Roboto"/>
                <a:cs typeface="Roboto"/>
                <a:sym typeface="Roboto"/>
                <a:hlinkClick r:id="rId6"/>
              </a:rPr>
              <a:t>https://pixabay.com/en/girl-mud-run-slope-help-challenge-1186895/</a:t>
            </a:r>
            <a:r>
              <a:rPr lang="en" sz="1000" dirty="0">
                <a:latin typeface="Roboto"/>
                <a:ea typeface="Roboto"/>
                <a:cs typeface="Roboto"/>
                <a:sym typeface="Roboto"/>
              </a:rPr>
              <a:t>  (CC0 Domain)</a:t>
            </a:r>
          </a:p>
          <a:p>
            <a:pPr lvl="0">
              <a:spcBef>
                <a:spcPts val="0"/>
              </a:spcBef>
              <a:buNone/>
            </a:pPr>
            <a:r>
              <a:rPr lang="en" sz="1000" dirty="0">
                <a:latin typeface="Roboto"/>
                <a:ea typeface="Roboto"/>
                <a:cs typeface="Roboto"/>
                <a:sym typeface="Roboto"/>
              </a:rPr>
              <a:t>Slide 6: Spowell. (n.d.). Building blocks toys.  Retrieved from </a:t>
            </a:r>
            <a:r>
              <a:rPr lang="en" sz="1000" u="sng" dirty="0">
                <a:solidFill>
                  <a:schemeClr val="accent5"/>
                </a:solidFill>
                <a:latin typeface="Roboto"/>
                <a:ea typeface="Roboto"/>
                <a:cs typeface="Roboto"/>
                <a:sym typeface="Roboto"/>
                <a:hlinkClick r:id="rId7"/>
              </a:rPr>
              <a:t>https://pixabay.com/en/building-blocks-toys-block-building-717309/</a:t>
            </a:r>
            <a:r>
              <a:rPr lang="en" sz="1000" dirty="0">
                <a:latin typeface="Roboto"/>
                <a:ea typeface="Roboto"/>
                <a:cs typeface="Roboto"/>
                <a:sym typeface="Roboto"/>
              </a:rPr>
              <a:t> (CC0 Domain)</a:t>
            </a:r>
          </a:p>
          <a:p>
            <a:pPr lvl="0">
              <a:spcBef>
                <a:spcPts val="0"/>
              </a:spcBef>
              <a:buNone/>
            </a:pPr>
            <a:r>
              <a:rPr lang="en" sz="1000" dirty="0">
                <a:latin typeface="Roboto"/>
                <a:ea typeface="Roboto"/>
                <a:cs typeface="Roboto"/>
                <a:sym typeface="Roboto"/>
              </a:rPr>
              <a:t>Slide 8: Gay, J. (Ed.) (2002), Free software, free society: Selected essays of Richard M. Stallman. Boston, MA: GNU Press</a:t>
            </a:r>
            <a:r>
              <a:rPr lang="en" sz="1000" dirty="0" smtClean="0">
                <a:latin typeface="Roboto"/>
                <a:ea typeface="Roboto"/>
                <a:cs typeface="Roboto"/>
                <a:sym typeface="Roboto"/>
              </a:rPr>
              <a:t>. </a:t>
            </a:r>
            <a:endParaRPr lang="en" sz="1000" dirty="0">
              <a:latin typeface="Roboto"/>
              <a:ea typeface="Roboto"/>
              <a:cs typeface="Roboto"/>
              <a:sym typeface="Roboto"/>
            </a:endParaRPr>
          </a:p>
          <a:p>
            <a:pPr lvl="0">
              <a:spcBef>
                <a:spcPts val="0"/>
              </a:spcBef>
              <a:buNone/>
            </a:pPr>
            <a:r>
              <a:rPr lang="en" sz="1000" dirty="0">
                <a:latin typeface="Roboto"/>
                <a:ea typeface="Roboto"/>
                <a:cs typeface="Roboto"/>
                <a:sym typeface="Roboto"/>
              </a:rPr>
              <a:t>Free software free society. (n.d.). Retrieved from </a:t>
            </a:r>
            <a:r>
              <a:rPr lang="en" sz="1000" u="sng" dirty="0">
                <a:solidFill>
                  <a:schemeClr val="accent5"/>
                </a:solidFill>
                <a:latin typeface="Roboto"/>
                <a:ea typeface="Roboto"/>
                <a:cs typeface="Roboto"/>
                <a:sym typeface="Roboto"/>
                <a:hlinkClick r:id="rId8"/>
              </a:rPr>
              <a:t>http://www.goodreads.com/book/show/942560.Free_Software_Free_Society</a:t>
            </a:r>
          </a:p>
          <a:p>
            <a:pPr lvl="0">
              <a:spcBef>
                <a:spcPts val="0"/>
              </a:spcBef>
              <a:buNone/>
            </a:pPr>
            <a:r>
              <a:rPr lang="en" sz="1000" dirty="0">
                <a:latin typeface="Roboto"/>
                <a:ea typeface="Roboto"/>
                <a:cs typeface="Roboto"/>
                <a:sym typeface="Roboto"/>
              </a:rPr>
              <a:t>Slide 8: Intellectual property and open source.  (n.d.).  Retrieved from </a:t>
            </a:r>
            <a:r>
              <a:rPr lang="en" sz="1000" u="sng" dirty="0">
                <a:solidFill>
                  <a:schemeClr val="accent5"/>
                </a:solidFill>
                <a:latin typeface="Roboto"/>
                <a:ea typeface="Roboto"/>
                <a:cs typeface="Roboto"/>
                <a:sym typeface="Roboto"/>
                <a:hlinkClick r:id="rId9"/>
              </a:rPr>
              <a:t>http://www.syndetics.com/index.aspx?isbn=9780596517960/MC.GIF</a:t>
            </a:r>
          </a:p>
          <a:p>
            <a:pPr lvl="0">
              <a:spcBef>
                <a:spcPts val="0"/>
              </a:spcBef>
              <a:buNone/>
            </a:pPr>
            <a:r>
              <a:rPr lang="en" sz="1000" dirty="0">
                <a:latin typeface="Roboto"/>
                <a:ea typeface="Roboto"/>
                <a:cs typeface="Roboto"/>
                <a:sym typeface="Roboto"/>
              </a:rPr>
              <a:t>Slide 8: Lindberg, V. (2008). </a:t>
            </a:r>
            <a:r>
              <a:rPr lang="en" sz="1000" i="1" dirty="0">
                <a:latin typeface="Roboto"/>
                <a:ea typeface="Roboto"/>
                <a:cs typeface="Roboto"/>
                <a:sym typeface="Roboto"/>
              </a:rPr>
              <a:t>Intellectual property and open source</a:t>
            </a:r>
            <a:r>
              <a:rPr lang="en" sz="1000" dirty="0">
                <a:latin typeface="Roboto"/>
                <a:ea typeface="Roboto"/>
                <a:cs typeface="Roboto"/>
                <a:sym typeface="Roboto"/>
              </a:rPr>
              <a:t>. Sebastopol, CA: O’Reilly Media.</a:t>
            </a:r>
          </a:p>
          <a:p>
            <a:pPr lvl="0">
              <a:spcBef>
                <a:spcPts val="0"/>
              </a:spcBef>
              <a:buNone/>
            </a:pPr>
            <a:r>
              <a:rPr lang="en" sz="1000" dirty="0">
                <a:latin typeface="Roboto"/>
                <a:ea typeface="Roboto"/>
                <a:cs typeface="Roboto"/>
                <a:sym typeface="Roboto"/>
              </a:rPr>
              <a:t>Slide 8: Marquette University.  (n.d.) Johnston Hall. Retireved from </a:t>
            </a:r>
            <a:r>
              <a:rPr lang="en" sz="1000" u="sng" dirty="0">
                <a:solidFill>
                  <a:schemeClr val="accent5"/>
                </a:solidFill>
                <a:latin typeface="Roboto"/>
                <a:ea typeface="Roboto"/>
                <a:cs typeface="Roboto"/>
                <a:sym typeface="Roboto"/>
                <a:hlinkClick r:id="rId10"/>
              </a:rPr>
              <a:t>http://media.jrn.com/images/30920317-mjs_jesuits-_nws-_porter-_8_jesuits.jpg</a:t>
            </a:r>
          </a:p>
          <a:p>
            <a:pPr lvl="0">
              <a:spcBef>
                <a:spcPts val="0"/>
              </a:spcBef>
              <a:buNone/>
            </a:pPr>
            <a:r>
              <a:rPr lang="en" sz="1000" dirty="0">
                <a:latin typeface="Roboto"/>
                <a:ea typeface="Roboto"/>
                <a:cs typeface="Roboto"/>
                <a:sym typeface="Roboto"/>
              </a:rPr>
              <a:t>Slide 9: Lamprecht, W. (1868). Père Marquette and the Indians. Retrieved from </a:t>
            </a:r>
            <a:r>
              <a:rPr lang="en" sz="1000" u="sng" dirty="0">
                <a:solidFill>
                  <a:schemeClr val="hlink"/>
                </a:solidFill>
                <a:latin typeface="Roboto"/>
                <a:ea typeface="Roboto"/>
                <a:cs typeface="Roboto"/>
                <a:sym typeface="Roboto"/>
                <a:hlinkClick r:id="rId11"/>
              </a:rPr>
              <a:t>https://en.wikipedia.org/wiki/Society_of_Jesus#/media/File:Pere_Marquette.JPG</a:t>
            </a:r>
            <a:r>
              <a:rPr lang="en" sz="1000" dirty="0">
                <a:latin typeface="Roboto"/>
                <a:ea typeface="Roboto"/>
                <a:cs typeface="Roboto"/>
                <a:sym typeface="Roboto"/>
              </a:rPr>
              <a:t>  (CC0 Public Domain)</a:t>
            </a:r>
          </a:p>
          <a:p>
            <a:pPr lvl="0">
              <a:spcBef>
                <a:spcPts val="0"/>
              </a:spcBef>
              <a:buNone/>
            </a:pPr>
            <a:r>
              <a:rPr lang="en" sz="1000" dirty="0">
                <a:latin typeface="Roboto"/>
                <a:ea typeface="Roboto"/>
                <a:cs typeface="Roboto"/>
                <a:sym typeface="Roboto"/>
              </a:rPr>
              <a:t>Slides 10, 21, &amp; 31: Josemiguels. (n.d.). Conversation dialogue. Retrieved </a:t>
            </a:r>
            <a:r>
              <a:rPr lang="en" sz="1000" u="sng" dirty="0">
                <a:solidFill>
                  <a:schemeClr val="hlink"/>
                </a:solidFill>
                <a:latin typeface="Roboto"/>
                <a:ea typeface="Roboto"/>
                <a:cs typeface="Roboto"/>
                <a:sym typeface="Roboto"/>
                <a:hlinkClick r:id="rId12"/>
              </a:rPr>
              <a:t>https://pixabay.com/en/conversation-dialogue-icon-1262311/</a:t>
            </a:r>
            <a:r>
              <a:rPr lang="en" sz="1000" dirty="0">
                <a:latin typeface="Roboto"/>
                <a:ea typeface="Roboto"/>
                <a:cs typeface="Roboto"/>
                <a:sym typeface="Roboto"/>
              </a:rPr>
              <a:t>  (CC0 Public Domain)</a:t>
            </a:r>
          </a:p>
          <a:p>
            <a:pPr lvl="0">
              <a:spcBef>
                <a:spcPts val="0"/>
              </a:spcBef>
              <a:buNone/>
            </a:pPr>
            <a:r>
              <a:rPr lang="en" sz="1000" dirty="0">
                <a:latin typeface="Roboto"/>
                <a:ea typeface="Roboto"/>
                <a:cs typeface="Roboto"/>
                <a:sym typeface="Roboto"/>
              </a:rPr>
              <a:t>Slides 11 &amp; 22: Geralt. (n.d.). Make Things Happen! Retrieved from </a:t>
            </a:r>
            <a:r>
              <a:rPr lang="en" sz="1000" u="sng" dirty="0">
                <a:solidFill>
                  <a:schemeClr val="hlink"/>
                </a:solidFill>
                <a:latin typeface="Roboto"/>
                <a:ea typeface="Roboto"/>
                <a:cs typeface="Roboto"/>
                <a:sym typeface="Roboto"/>
                <a:hlinkClick r:id="rId13"/>
              </a:rPr>
              <a:t>https://pixabay.com/en/blackboard-board-school-font-398453/</a:t>
            </a:r>
            <a:r>
              <a:rPr lang="en" sz="1000" dirty="0">
                <a:latin typeface="Roboto"/>
                <a:ea typeface="Roboto"/>
                <a:cs typeface="Roboto"/>
                <a:sym typeface="Roboto"/>
              </a:rPr>
              <a:t> (CC0 Public Domain)</a:t>
            </a:r>
          </a:p>
          <a:p>
            <a:pPr lvl="0" rtl="0">
              <a:spcBef>
                <a:spcPts val="0"/>
              </a:spcBef>
              <a:buNone/>
            </a:pPr>
            <a:r>
              <a:rPr lang="en" sz="1000" dirty="0">
                <a:latin typeface="Roboto"/>
                <a:ea typeface="Roboto"/>
                <a:cs typeface="Roboto"/>
                <a:sym typeface="Roboto"/>
              </a:rPr>
              <a:t>Slide 12: OpenClipartVectors. (n.d.). Sapling plant growing seedling.  Retrieved from </a:t>
            </a:r>
            <a:r>
              <a:rPr lang="en" sz="1000" u="sng" dirty="0">
                <a:solidFill>
                  <a:schemeClr val="accent5"/>
                </a:solidFill>
                <a:latin typeface="Roboto"/>
                <a:ea typeface="Roboto"/>
                <a:cs typeface="Roboto"/>
                <a:sym typeface="Roboto"/>
                <a:hlinkClick r:id="rId14"/>
              </a:rPr>
              <a:t>https://pixabay.com/en/sapling-plant-growing-seedling-154734/</a:t>
            </a:r>
            <a:r>
              <a:rPr lang="en" sz="1000" dirty="0">
                <a:latin typeface="Roboto"/>
                <a:ea typeface="Roboto"/>
                <a:cs typeface="Roboto"/>
                <a:sym typeface="Roboto"/>
              </a:rPr>
              <a:t>  (CC0 Public Domain)</a:t>
            </a:r>
          </a:p>
          <a:p>
            <a:pPr lvl="0">
              <a:spcBef>
                <a:spcPts val="0"/>
              </a:spcBef>
              <a:buNone/>
            </a:pPr>
            <a:r>
              <a:rPr lang="en" sz="1000" dirty="0">
                <a:latin typeface="Roboto"/>
                <a:ea typeface="Roboto"/>
                <a:cs typeface="Roboto"/>
                <a:sym typeface="Roboto"/>
              </a:rPr>
              <a:t>Slide 18: Stevepb. (n.d.). Building blocks. Retrieved from </a:t>
            </a:r>
            <a:r>
              <a:rPr lang="en" sz="1000" u="sng" dirty="0">
                <a:solidFill>
                  <a:schemeClr val="accent5"/>
                </a:solidFill>
                <a:latin typeface="Roboto"/>
                <a:ea typeface="Roboto"/>
                <a:cs typeface="Roboto"/>
                <a:sym typeface="Roboto"/>
                <a:hlinkClick r:id="rId15"/>
              </a:rPr>
              <a:t>https://pixabay.com/en/building-blocks-construction-play-674828/</a:t>
            </a:r>
            <a:r>
              <a:rPr lang="en" sz="1000" dirty="0">
                <a:latin typeface="Roboto"/>
                <a:ea typeface="Roboto"/>
                <a:cs typeface="Roboto"/>
                <a:sym typeface="Roboto"/>
              </a:rPr>
              <a:t> (CC0 Public Domain)</a:t>
            </a:r>
          </a:p>
          <a:p>
            <a:pPr lvl="0" rtl="0">
              <a:spcBef>
                <a:spcPts val="0"/>
              </a:spcBef>
              <a:buNone/>
            </a:pPr>
            <a:r>
              <a:rPr lang="en" sz="1000" dirty="0">
                <a:latin typeface="Roboto"/>
                <a:ea typeface="Roboto"/>
                <a:cs typeface="Roboto"/>
                <a:sym typeface="Roboto"/>
              </a:rPr>
              <a:t>Slide 20: Geralt. (n.d.). Marketing strategies. Retrieved from </a:t>
            </a:r>
            <a:r>
              <a:rPr lang="en" sz="1000" dirty="0"/>
              <a:t> </a:t>
            </a:r>
            <a:r>
              <a:rPr lang="en" sz="1000" u="sng" dirty="0">
                <a:solidFill>
                  <a:schemeClr val="accent5"/>
                </a:solidFill>
                <a:latin typeface="Roboto"/>
                <a:ea typeface="Roboto"/>
                <a:cs typeface="Roboto"/>
                <a:sym typeface="Roboto"/>
                <a:hlinkClick r:id="rId16"/>
              </a:rPr>
              <a:t>https://pixabay.com/en/marketing-strategies-426545/</a:t>
            </a:r>
            <a:r>
              <a:rPr lang="en" sz="1000" dirty="0">
                <a:latin typeface="Roboto"/>
                <a:ea typeface="Roboto"/>
                <a:cs typeface="Roboto"/>
                <a:sym typeface="Roboto"/>
              </a:rPr>
              <a:t> (CC0 Public Domain)</a:t>
            </a:r>
          </a:p>
          <a:p>
            <a:pPr lvl="0">
              <a:spcBef>
                <a:spcPts val="0"/>
              </a:spcBef>
              <a:buNone/>
            </a:pPr>
            <a:r>
              <a:rPr lang="en" sz="1000" dirty="0">
                <a:latin typeface="Roboto"/>
                <a:ea typeface="Roboto"/>
                <a:cs typeface="Roboto"/>
                <a:sym typeface="Roboto"/>
              </a:rPr>
              <a:t>Slide 28: Fotomedia. (n.d.). Exit. Retrieved from </a:t>
            </a:r>
            <a:r>
              <a:rPr lang="en" sz="1000" u="sng" dirty="0">
                <a:solidFill>
                  <a:schemeClr val="hlink"/>
                </a:solidFill>
                <a:hlinkClick r:id="rId17"/>
              </a:rPr>
              <a:t>http://fotomelia.com/wp-content/uploads/edd/2015/05/main-doigt-montrer-bouton-logo-3d-exit-fermer-%C3%A9teindre-1560x1170.jpg</a:t>
            </a:r>
            <a:r>
              <a:rPr lang="en" sz="1000" dirty="0"/>
              <a:t>  (CC0 1.0)</a:t>
            </a:r>
          </a:p>
          <a:p>
            <a:pPr lvl="0" rtl="0">
              <a:spcBef>
                <a:spcPts val="0"/>
              </a:spcBef>
              <a:buNone/>
            </a:pPr>
            <a:r>
              <a:rPr lang="en" sz="1000" dirty="0">
                <a:latin typeface="Roboto"/>
                <a:ea typeface="Roboto"/>
                <a:cs typeface="Roboto"/>
                <a:sym typeface="Roboto"/>
              </a:rPr>
              <a:t>Slide 29: MichaelGaida. (n.d.). Fencing. Retrieved from  </a:t>
            </a:r>
            <a:r>
              <a:rPr lang="en" sz="1000" u="sng" dirty="0">
                <a:solidFill>
                  <a:schemeClr val="hlink"/>
                </a:solidFill>
                <a:latin typeface="Roboto"/>
                <a:ea typeface="Roboto"/>
                <a:cs typeface="Roboto"/>
                <a:sym typeface="Roboto"/>
                <a:hlinkClick r:id="rId18"/>
              </a:rPr>
              <a:t>https://pixabay.com/en/fence-stainless-metal-old-rusty-1079803/</a:t>
            </a:r>
            <a:r>
              <a:rPr lang="en" sz="1000" dirty="0">
                <a:latin typeface="Roboto"/>
                <a:ea typeface="Roboto"/>
                <a:cs typeface="Roboto"/>
                <a:sym typeface="Roboto"/>
              </a:rPr>
              <a:t> (CC0 Domain)</a:t>
            </a:r>
          </a:p>
          <a:p>
            <a:pPr lvl="0">
              <a:spcBef>
                <a:spcPts val="0"/>
              </a:spcBef>
              <a:buNone/>
            </a:pPr>
            <a:r>
              <a:rPr lang="en" sz="1000" dirty="0">
                <a:latin typeface="Roboto"/>
                <a:ea typeface="Roboto"/>
                <a:cs typeface="Roboto"/>
                <a:sym typeface="Roboto"/>
              </a:rPr>
              <a:t>Slide 30: innoxiuss. (2006). Thinking at Hell's gate.</a:t>
            </a:r>
            <a:r>
              <a:rPr lang="en" sz="1000" dirty="0">
                <a:latin typeface="Calibri"/>
                <a:ea typeface="Calibri"/>
                <a:cs typeface="Calibri"/>
                <a:sym typeface="Calibri"/>
              </a:rPr>
              <a:t> </a:t>
            </a:r>
            <a:r>
              <a:rPr lang="en" sz="1000" dirty="0">
                <a:latin typeface="Roboto"/>
                <a:ea typeface="Roboto"/>
                <a:cs typeface="Roboto"/>
                <a:sym typeface="Roboto"/>
              </a:rPr>
              <a:t> Retrieved from </a:t>
            </a:r>
            <a:r>
              <a:rPr lang="en" sz="1000" u="sng" dirty="0">
                <a:solidFill>
                  <a:schemeClr val="hlink"/>
                </a:solidFill>
                <a:latin typeface="Roboto"/>
                <a:ea typeface="Roboto"/>
                <a:cs typeface="Roboto"/>
                <a:sym typeface="Roboto"/>
                <a:hlinkClick r:id="rId19"/>
              </a:rPr>
              <a:t>https://commons.wikimedia.org/wiki/File%3AThe_Thinker_Musee_Rodin.jpg</a:t>
            </a:r>
            <a:r>
              <a:rPr lang="en" sz="1000" dirty="0">
                <a:latin typeface="Roboto"/>
                <a:ea typeface="Roboto"/>
                <a:cs typeface="Roboto"/>
                <a:sym typeface="Roboto"/>
              </a:rPr>
              <a:t> (Creative Commons Attribution 2.0 Generic)</a:t>
            </a:r>
          </a:p>
          <a:p>
            <a:pPr lvl="0" rtl="0">
              <a:spcBef>
                <a:spcPts val="0"/>
              </a:spcBef>
              <a:buNone/>
            </a:pPr>
            <a:endParaRPr sz="1100" dirty="0">
              <a:latin typeface="Roboto"/>
              <a:ea typeface="Roboto"/>
              <a:cs typeface="Roboto"/>
              <a:sym typeface="Roboto"/>
            </a:endParaRPr>
          </a:p>
          <a:p>
            <a:pPr lvl="0">
              <a:spcBef>
                <a:spcPts val="0"/>
              </a:spcBef>
              <a:buNone/>
            </a:pPr>
            <a:endParaRPr sz="1000" dirty="0">
              <a:latin typeface="Roboto"/>
              <a:ea typeface="Roboto"/>
              <a:cs typeface="Roboto"/>
              <a:sym typeface="Roboto"/>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98250" y="16350"/>
            <a:ext cx="8826600" cy="602700"/>
          </a:xfrm>
          <a:prstGeom prst="rect">
            <a:avLst/>
          </a:prstGeom>
        </p:spPr>
        <p:txBody>
          <a:bodyPr lIns="91425" tIns="91425" rIns="91425" bIns="91425" anchor="ctr" anchorCtr="0">
            <a:noAutofit/>
          </a:bodyPr>
          <a:lstStyle/>
          <a:p>
            <a:pPr lvl="0" rtl="0">
              <a:spcBef>
                <a:spcPts val="0"/>
              </a:spcBef>
              <a:buNone/>
            </a:pPr>
            <a:r>
              <a:rPr lang="en" dirty="0"/>
              <a:t>The </a:t>
            </a:r>
            <a:r>
              <a:rPr lang="en" dirty="0" smtClean="0"/>
              <a:t>Challenges</a:t>
            </a:r>
            <a:endParaRPr lang="en" dirty="0"/>
          </a:p>
        </p:txBody>
      </p:sp>
      <p:sp>
        <p:nvSpPr>
          <p:cNvPr id="92" name="Shape 92"/>
          <p:cNvSpPr/>
          <p:nvPr/>
        </p:nvSpPr>
        <p:spPr>
          <a:xfrm>
            <a:off x="432350" y="1000075"/>
            <a:ext cx="2469300" cy="607800"/>
          </a:xfrm>
          <a:prstGeom prst="homePlate">
            <a:avLst>
              <a:gd name="adj" fmla="val 50000"/>
            </a:avLst>
          </a:prstGeom>
          <a:solidFill>
            <a:schemeClr val="dk1"/>
          </a:solidFill>
          <a:ln>
            <a:noFill/>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93" name="Shape 93"/>
          <p:cNvSpPr txBox="1">
            <a:spLocks noGrp="1"/>
          </p:cNvSpPr>
          <p:nvPr>
            <p:ph type="body" idx="4294967295"/>
          </p:nvPr>
        </p:nvSpPr>
        <p:spPr>
          <a:xfrm>
            <a:off x="432350" y="1146775"/>
            <a:ext cx="2257200" cy="314400"/>
          </a:xfrm>
          <a:prstGeom prst="rect">
            <a:avLst/>
          </a:prstGeom>
        </p:spPr>
        <p:txBody>
          <a:bodyPr lIns="91425" tIns="91425" rIns="91425" bIns="91425" anchor="ctr" anchorCtr="0">
            <a:noAutofit/>
          </a:bodyPr>
          <a:lstStyle/>
          <a:p>
            <a:pPr lvl="0" rtl="0">
              <a:lnSpc>
                <a:spcPct val="100000"/>
              </a:lnSpc>
              <a:spcBef>
                <a:spcPts val="0"/>
              </a:spcBef>
              <a:spcAft>
                <a:spcPts val="0"/>
              </a:spcAft>
              <a:buNone/>
            </a:pPr>
            <a:r>
              <a:rPr lang="en">
                <a:solidFill>
                  <a:schemeClr val="lt1"/>
                </a:solidFill>
              </a:rPr>
              <a:t>Challenge 1</a:t>
            </a:r>
          </a:p>
        </p:txBody>
      </p:sp>
      <p:sp>
        <p:nvSpPr>
          <p:cNvPr id="94" name="Shape 94"/>
          <p:cNvSpPr txBox="1">
            <a:spLocks noGrp="1"/>
          </p:cNvSpPr>
          <p:nvPr>
            <p:ph type="body" idx="4294967295"/>
          </p:nvPr>
        </p:nvSpPr>
        <p:spPr>
          <a:xfrm>
            <a:off x="432350" y="1765775"/>
            <a:ext cx="2471700" cy="2650800"/>
          </a:xfrm>
          <a:prstGeom prst="rect">
            <a:avLst/>
          </a:prstGeom>
        </p:spPr>
        <p:txBody>
          <a:bodyPr lIns="91425" tIns="91425" rIns="91425" bIns="91425" anchor="t" anchorCtr="0">
            <a:noAutofit/>
          </a:bodyPr>
          <a:lstStyle/>
          <a:p>
            <a:pPr lvl="0" rtl="0">
              <a:spcBef>
                <a:spcPts val="0"/>
              </a:spcBef>
              <a:spcAft>
                <a:spcPts val="800"/>
              </a:spcAft>
              <a:buNone/>
            </a:pPr>
            <a:r>
              <a:rPr lang="en" sz="1600" b="1"/>
              <a:t>Teach Student Citations</a:t>
            </a:r>
          </a:p>
          <a:p>
            <a:pPr lvl="0" rtl="0">
              <a:spcBef>
                <a:spcPts val="0"/>
              </a:spcBef>
              <a:buNone/>
            </a:pPr>
            <a:endParaRPr sz="1600"/>
          </a:p>
        </p:txBody>
      </p:sp>
      <p:sp>
        <p:nvSpPr>
          <p:cNvPr id="95" name="Shape 95"/>
          <p:cNvSpPr/>
          <p:nvPr/>
        </p:nvSpPr>
        <p:spPr>
          <a:xfrm>
            <a:off x="3044776" y="1000075"/>
            <a:ext cx="2760600" cy="607800"/>
          </a:xfrm>
          <a:prstGeom prst="chevron">
            <a:avLst>
              <a:gd name="adj" fmla="val 50000"/>
            </a:avLst>
          </a:prstGeom>
          <a:solidFill>
            <a:schemeClr val="dk1"/>
          </a:solidFill>
          <a:ln>
            <a:noFill/>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96" name="Shape 96"/>
          <p:cNvSpPr txBox="1">
            <a:spLocks noGrp="1"/>
          </p:cNvSpPr>
          <p:nvPr>
            <p:ph type="body" idx="4294967295"/>
          </p:nvPr>
        </p:nvSpPr>
        <p:spPr>
          <a:xfrm>
            <a:off x="3336150" y="1146775"/>
            <a:ext cx="2257200" cy="314400"/>
          </a:xfrm>
          <a:prstGeom prst="rect">
            <a:avLst/>
          </a:prstGeom>
        </p:spPr>
        <p:txBody>
          <a:bodyPr lIns="91425" tIns="91425" rIns="91425" bIns="91425" anchor="ctr" anchorCtr="0">
            <a:noAutofit/>
          </a:bodyPr>
          <a:lstStyle/>
          <a:p>
            <a:pPr lvl="0" rtl="0">
              <a:lnSpc>
                <a:spcPct val="100000"/>
              </a:lnSpc>
              <a:spcBef>
                <a:spcPts val="0"/>
              </a:spcBef>
              <a:spcAft>
                <a:spcPts val="0"/>
              </a:spcAft>
              <a:buNone/>
            </a:pPr>
            <a:r>
              <a:rPr lang="en">
                <a:solidFill>
                  <a:schemeClr val="lt1"/>
                </a:solidFill>
              </a:rPr>
              <a:t>Challenge 2</a:t>
            </a:r>
          </a:p>
        </p:txBody>
      </p:sp>
      <p:sp>
        <p:nvSpPr>
          <p:cNvPr id="97" name="Shape 97"/>
          <p:cNvSpPr txBox="1">
            <a:spLocks noGrp="1"/>
          </p:cNvSpPr>
          <p:nvPr>
            <p:ph type="body" idx="4294967295"/>
          </p:nvPr>
        </p:nvSpPr>
        <p:spPr>
          <a:xfrm>
            <a:off x="3336146" y="1765775"/>
            <a:ext cx="2471700" cy="2650800"/>
          </a:xfrm>
          <a:prstGeom prst="rect">
            <a:avLst/>
          </a:prstGeom>
        </p:spPr>
        <p:txBody>
          <a:bodyPr lIns="91425" tIns="91425" rIns="91425" bIns="91425" anchor="t" anchorCtr="0">
            <a:noAutofit/>
          </a:bodyPr>
          <a:lstStyle/>
          <a:p>
            <a:pPr lvl="0" rtl="0">
              <a:spcBef>
                <a:spcPts val="0"/>
              </a:spcBef>
              <a:spcAft>
                <a:spcPts val="800"/>
              </a:spcAft>
              <a:buNone/>
            </a:pPr>
            <a:r>
              <a:rPr lang="en" sz="1600" b="1"/>
              <a:t>Accommodate Faculty</a:t>
            </a:r>
          </a:p>
        </p:txBody>
      </p:sp>
      <p:sp>
        <p:nvSpPr>
          <p:cNvPr id="98" name="Shape 98"/>
          <p:cNvSpPr/>
          <p:nvPr/>
        </p:nvSpPr>
        <p:spPr>
          <a:xfrm>
            <a:off x="5948501" y="1000075"/>
            <a:ext cx="2760600" cy="607800"/>
          </a:xfrm>
          <a:prstGeom prst="chevron">
            <a:avLst>
              <a:gd name="adj" fmla="val 50000"/>
            </a:avLst>
          </a:prstGeom>
          <a:solidFill>
            <a:schemeClr val="dk1"/>
          </a:solidFill>
          <a:ln>
            <a:noFill/>
          </a:ln>
        </p:spPr>
        <p:txBody>
          <a:bodyPr lIns="121875" tIns="121875" rIns="121875" bIns="121875" anchor="ctr" anchorCtr="0">
            <a:noAutofit/>
          </a:bodyPr>
          <a:lstStyle/>
          <a:p>
            <a:pPr lvl="0" algn="ctr" rtl="0">
              <a:spcBef>
                <a:spcPts val="0"/>
              </a:spcBef>
              <a:buClr>
                <a:srgbClr val="000000"/>
              </a:buClr>
              <a:buFont typeface="Arial"/>
              <a:buNone/>
            </a:pPr>
            <a:endParaRPr/>
          </a:p>
        </p:txBody>
      </p:sp>
      <p:sp>
        <p:nvSpPr>
          <p:cNvPr id="99" name="Shape 99"/>
          <p:cNvSpPr txBox="1">
            <a:spLocks noGrp="1"/>
          </p:cNvSpPr>
          <p:nvPr>
            <p:ph type="body" idx="4294967295"/>
          </p:nvPr>
        </p:nvSpPr>
        <p:spPr>
          <a:xfrm>
            <a:off x="6254232" y="1146775"/>
            <a:ext cx="2257200" cy="314400"/>
          </a:xfrm>
          <a:prstGeom prst="rect">
            <a:avLst/>
          </a:prstGeom>
        </p:spPr>
        <p:txBody>
          <a:bodyPr lIns="91425" tIns="91425" rIns="91425" bIns="91425" anchor="ctr" anchorCtr="0">
            <a:noAutofit/>
          </a:bodyPr>
          <a:lstStyle/>
          <a:p>
            <a:pPr lvl="0" rtl="0">
              <a:lnSpc>
                <a:spcPct val="100000"/>
              </a:lnSpc>
              <a:spcBef>
                <a:spcPts val="0"/>
              </a:spcBef>
              <a:spcAft>
                <a:spcPts val="0"/>
              </a:spcAft>
              <a:buNone/>
            </a:pPr>
            <a:r>
              <a:rPr lang="en">
                <a:solidFill>
                  <a:schemeClr val="lt1"/>
                </a:solidFill>
              </a:rPr>
              <a:t>Challenge 3</a:t>
            </a:r>
          </a:p>
        </p:txBody>
      </p:sp>
      <p:sp>
        <p:nvSpPr>
          <p:cNvPr id="100" name="Shape 100"/>
          <p:cNvSpPr txBox="1">
            <a:spLocks noGrp="1"/>
          </p:cNvSpPr>
          <p:nvPr>
            <p:ph type="body" idx="4294967295"/>
          </p:nvPr>
        </p:nvSpPr>
        <p:spPr>
          <a:xfrm>
            <a:off x="6254225" y="1765775"/>
            <a:ext cx="2471700" cy="2650800"/>
          </a:xfrm>
          <a:prstGeom prst="rect">
            <a:avLst/>
          </a:prstGeom>
        </p:spPr>
        <p:txBody>
          <a:bodyPr lIns="91425" tIns="91425" rIns="91425" bIns="91425" anchor="t" anchorCtr="0">
            <a:noAutofit/>
          </a:bodyPr>
          <a:lstStyle/>
          <a:p>
            <a:pPr lvl="0" rtl="0">
              <a:spcBef>
                <a:spcPts val="0"/>
              </a:spcBef>
              <a:spcAft>
                <a:spcPts val="800"/>
              </a:spcAft>
              <a:buNone/>
            </a:pPr>
            <a:r>
              <a:rPr lang="en" sz="1600" b="1"/>
              <a:t>Make it Engaging</a:t>
            </a:r>
          </a:p>
        </p:txBody>
      </p:sp>
      <p:pic>
        <p:nvPicPr>
          <p:cNvPr id="101" name="Shape 101"/>
          <p:cNvPicPr preferRelativeResize="0"/>
          <p:nvPr/>
        </p:nvPicPr>
        <p:blipFill>
          <a:blip r:embed="rId3">
            <a:alphaModFix/>
          </a:blip>
          <a:stretch>
            <a:fillRect/>
          </a:stretch>
        </p:blipFill>
        <p:spPr>
          <a:xfrm>
            <a:off x="2438399" y="2362200"/>
            <a:ext cx="3872924" cy="259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a:spcBef>
                <a:spcPts val="0"/>
              </a:spcBef>
              <a:buNone/>
            </a:pPr>
            <a:r>
              <a:rPr lang="en"/>
              <a:t>Solution</a:t>
            </a:r>
          </a:p>
        </p:txBody>
      </p:sp>
      <p:sp>
        <p:nvSpPr>
          <p:cNvPr id="107" name="Shape 107"/>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Drag and Drop Citation Tutorial</a:t>
            </a:r>
          </a:p>
        </p:txBody>
      </p:sp>
      <p:pic>
        <p:nvPicPr>
          <p:cNvPr id="108" name="Shape 108"/>
          <p:cNvPicPr preferRelativeResize="0"/>
          <p:nvPr/>
        </p:nvPicPr>
        <p:blipFill>
          <a:blip r:embed="rId3">
            <a:alphaModFix/>
          </a:blip>
          <a:stretch>
            <a:fillRect/>
          </a:stretch>
        </p:blipFill>
        <p:spPr>
          <a:xfrm>
            <a:off x="4649775" y="65125"/>
            <a:ext cx="3239247" cy="2638149"/>
          </a:xfrm>
          <a:prstGeom prst="rect">
            <a:avLst/>
          </a:prstGeom>
          <a:noFill/>
          <a:ln>
            <a:noFill/>
          </a:ln>
        </p:spPr>
      </p:pic>
      <p:pic>
        <p:nvPicPr>
          <p:cNvPr id="109" name="Shape 109"/>
          <p:cNvPicPr preferRelativeResize="0"/>
          <p:nvPr/>
        </p:nvPicPr>
        <p:blipFill>
          <a:blip r:embed="rId4">
            <a:alphaModFix/>
          </a:blip>
          <a:stretch>
            <a:fillRect/>
          </a:stretch>
        </p:blipFill>
        <p:spPr>
          <a:xfrm>
            <a:off x="6033849" y="2405075"/>
            <a:ext cx="3037375" cy="25539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86385" y="201653"/>
            <a:ext cx="6522244" cy="4370348"/>
            <a:chOff x="1715179" y="257852"/>
            <a:chExt cx="8696325" cy="6124575"/>
          </a:xfrm>
        </p:grpSpPr>
        <p:pic>
          <p:nvPicPr>
            <p:cNvPr id="3" name="Picture 2"/>
            <p:cNvPicPr>
              <a:picLocks noChangeAspect="1"/>
            </p:cNvPicPr>
            <p:nvPr/>
          </p:nvPicPr>
          <p:blipFill>
            <a:blip r:embed="rId3"/>
            <a:stretch>
              <a:fillRect/>
            </a:stretch>
          </p:blipFill>
          <p:spPr>
            <a:xfrm>
              <a:off x="1715179" y="257852"/>
              <a:ext cx="8696325" cy="6124575"/>
            </a:xfrm>
            <a:prstGeom prst="rect">
              <a:avLst/>
            </a:prstGeom>
          </p:spPr>
        </p:pic>
        <p:pic>
          <p:nvPicPr>
            <p:cNvPr id="2" name="Picture 1"/>
            <p:cNvPicPr>
              <a:picLocks noChangeAspect="1"/>
            </p:cNvPicPr>
            <p:nvPr/>
          </p:nvPicPr>
          <p:blipFill>
            <a:blip r:embed="rId4"/>
            <a:stretch>
              <a:fillRect/>
            </a:stretch>
          </p:blipFill>
          <p:spPr>
            <a:xfrm>
              <a:off x="1732869" y="312964"/>
              <a:ext cx="8639175" cy="3762375"/>
            </a:xfrm>
            <a:prstGeom prst="rect">
              <a:avLst/>
            </a:prstGeom>
          </p:spPr>
        </p:pic>
      </p:grpSp>
      <p:sp>
        <p:nvSpPr>
          <p:cNvPr id="12" name="TextBox 11"/>
          <p:cNvSpPr txBox="1"/>
          <p:nvPr/>
        </p:nvSpPr>
        <p:spPr>
          <a:xfrm>
            <a:off x="3620673" y="1000221"/>
            <a:ext cx="2043113" cy="272382"/>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750" dirty="0">
                <a:cs typeface="Arial" panose="020B0604020202020204" pitchFamily="34" charset="0"/>
              </a:rPr>
              <a:t>Journal of Occupational Therapy, Schools, &amp; Early Intervention</a:t>
            </a:r>
          </a:p>
        </p:txBody>
      </p:sp>
      <p:sp>
        <p:nvSpPr>
          <p:cNvPr id="13" name="TextBox 12"/>
          <p:cNvSpPr txBox="1"/>
          <p:nvPr/>
        </p:nvSpPr>
        <p:spPr>
          <a:xfrm>
            <a:off x="3287655" y="1311930"/>
            <a:ext cx="861724" cy="156966"/>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750" dirty="0">
                <a:solidFill>
                  <a:schemeClr val="accent1">
                    <a:lumMod val="50000"/>
                  </a:schemeClr>
                </a:solidFill>
                <a:cs typeface="Arial" panose="020B0604020202020204" pitchFamily="34" charset="0"/>
              </a:rPr>
              <a:t>Volume 3, Issue 3,</a:t>
            </a:r>
          </a:p>
        </p:txBody>
      </p:sp>
      <p:sp>
        <p:nvSpPr>
          <p:cNvPr id="15" name="TextBox 14"/>
          <p:cNvSpPr txBox="1"/>
          <p:nvPr/>
        </p:nvSpPr>
        <p:spPr>
          <a:xfrm>
            <a:off x="4032136" y="1639355"/>
            <a:ext cx="1950244" cy="24929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675" dirty="0">
                <a:cs typeface="Arial" panose="020B0604020202020204" pitchFamily="34" charset="0"/>
              </a:rPr>
              <a:t>Perceptions of Children Who Participated in a School-Based Yoga Program</a:t>
            </a:r>
          </a:p>
        </p:txBody>
      </p:sp>
      <p:sp>
        <p:nvSpPr>
          <p:cNvPr id="14" name="TextBox 13"/>
          <p:cNvSpPr txBox="1"/>
          <p:nvPr/>
        </p:nvSpPr>
        <p:spPr>
          <a:xfrm>
            <a:off x="4178974" y="1345456"/>
            <a:ext cx="300293" cy="168508"/>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825" dirty="0">
                <a:latin typeface="Arial" panose="020B0604020202020204" pitchFamily="34" charset="0"/>
                <a:cs typeface="Arial" panose="020B0604020202020204" pitchFamily="34" charset="0"/>
              </a:rPr>
              <a:t>2010</a:t>
            </a:r>
          </a:p>
        </p:txBody>
      </p:sp>
      <p:sp>
        <p:nvSpPr>
          <p:cNvPr id="16" name="TextBox 15"/>
          <p:cNvSpPr txBox="1"/>
          <p:nvPr/>
        </p:nvSpPr>
        <p:spPr>
          <a:xfrm>
            <a:off x="4032135" y="1980263"/>
            <a:ext cx="1950244" cy="226216"/>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600" dirty="0">
                <a:cs typeface="Arial" panose="020B0604020202020204" pitchFamily="34" charset="0"/>
              </a:rPr>
              <a:t>Jane Case-Smith EdDOTR/L</a:t>
            </a:r>
            <a:r>
              <a:rPr lang="en-US" sz="600" baseline="30000" dirty="0">
                <a:cs typeface="Arial" panose="020B0604020202020204" pitchFamily="34" charset="0"/>
              </a:rPr>
              <a:t>a</a:t>
            </a:r>
            <a:r>
              <a:rPr lang="en-US" sz="600" dirty="0">
                <a:cs typeface="Arial" panose="020B0604020202020204" pitchFamily="34" charset="0"/>
              </a:rPr>
              <a:t>*, Julie Shupe Sines MSOTR/L</a:t>
            </a:r>
            <a:r>
              <a:rPr lang="en-US" sz="600" baseline="30000" dirty="0">
                <a:cs typeface="Arial" panose="020B0604020202020204" pitchFamily="34" charset="0"/>
              </a:rPr>
              <a:t>b</a:t>
            </a:r>
            <a:r>
              <a:rPr lang="en-US" sz="600" dirty="0">
                <a:cs typeface="Arial" panose="020B0604020202020204" pitchFamily="34" charset="0"/>
              </a:rPr>
              <a:t> &amp; Maryanna Klatt PhD</a:t>
            </a:r>
            <a:r>
              <a:rPr lang="en-US" sz="600" baseline="30000" dirty="0">
                <a:cs typeface="Arial" panose="020B0604020202020204" pitchFamily="34" charset="0"/>
              </a:rPr>
              <a:t>c</a:t>
            </a:r>
          </a:p>
        </p:txBody>
      </p:sp>
      <p:sp>
        <p:nvSpPr>
          <p:cNvPr id="17" name="TextBox 16"/>
          <p:cNvSpPr txBox="1"/>
          <p:nvPr/>
        </p:nvSpPr>
        <p:spPr>
          <a:xfrm>
            <a:off x="3509111" y="2381263"/>
            <a:ext cx="1479984" cy="156966"/>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750" dirty="0">
                <a:cs typeface="Arial" panose="020B0604020202020204" pitchFamily="34" charset="0"/>
              </a:rPr>
              <a:t>10.1080/19411243.2010.520246</a:t>
            </a:r>
          </a:p>
        </p:txBody>
      </p:sp>
      <p:sp>
        <p:nvSpPr>
          <p:cNvPr id="18" name="TextBox 17"/>
          <p:cNvSpPr txBox="1"/>
          <p:nvPr/>
        </p:nvSpPr>
        <p:spPr>
          <a:xfrm>
            <a:off x="3509112" y="2648637"/>
            <a:ext cx="523025" cy="1800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20574" rIns="20574" bIns="20574" rtlCol="0">
            <a:spAutoFit/>
          </a:bodyPr>
          <a:lstStyle/>
          <a:p>
            <a:r>
              <a:rPr lang="en-US" sz="900" dirty="0">
                <a:latin typeface="Arial" panose="020B0604020202020204" pitchFamily="34" charset="0"/>
                <a:cs typeface="Arial" panose="020B0604020202020204" pitchFamily="34" charset="0"/>
              </a:rPr>
              <a:t>226-238</a:t>
            </a:r>
          </a:p>
        </p:txBody>
      </p:sp>
      <p:sp>
        <p:nvSpPr>
          <p:cNvPr id="19" name="Shape 116"/>
          <p:cNvSpPr txBox="1"/>
          <p:nvPr/>
        </p:nvSpPr>
        <p:spPr>
          <a:xfrm>
            <a:off x="2930726" y="4568168"/>
            <a:ext cx="3202948" cy="602700"/>
          </a:xfrm>
          <a:prstGeom prst="rect">
            <a:avLst/>
          </a:prstGeom>
          <a:noFill/>
          <a:ln>
            <a:noFill/>
          </a:ln>
        </p:spPr>
        <p:txBody>
          <a:bodyPr lIns="91425" tIns="91425" rIns="91425" bIns="91425" anchor="t" anchorCtr="0">
            <a:noAutofit/>
          </a:bodyPr>
          <a:lstStyle/>
          <a:p>
            <a:pPr lvl="0" rtl="0">
              <a:lnSpc>
                <a:spcPct val="115000"/>
              </a:lnSpc>
              <a:spcBef>
                <a:spcPts val="0"/>
              </a:spcBef>
              <a:buNone/>
            </a:pPr>
            <a:r>
              <a:rPr lang="en" sz="1800" u="sng" dirty="0">
                <a:solidFill>
                  <a:schemeClr val="accent5"/>
                </a:solidFill>
                <a:latin typeface="Roboto"/>
                <a:ea typeface="Roboto"/>
                <a:cs typeface="Roboto"/>
                <a:sym typeface="Roboto"/>
                <a:hlinkClick r:id="rId5"/>
              </a:rPr>
              <a:t>Interactive </a:t>
            </a:r>
            <a:r>
              <a:rPr lang="en" sz="1800" u="sng" dirty="0" smtClean="0">
                <a:solidFill>
                  <a:schemeClr val="accent5"/>
                </a:solidFill>
                <a:latin typeface="Roboto"/>
                <a:ea typeface="Roboto"/>
                <a:cs typeface="Roboto"/>
                <a:sym typeface="Roboto"/>
                <a:hlinkClick r:id="rId5"/>
              </a:rPr>
              <a:t>Whiteboard</a:t>
            </a:r>
            <a:r>
              <a:rPr lang="en" sz="1800" u="sng" dirty="0" smtClean="0">
                <a:solidFill>
                  <a:schemeClr val="accent5"/>
                </a:solidFill>
                <a:latin typeface="Roboto"/>
                <a:ea typeface="Roboto"/>
                <a:cs typeface="Roboto"/>
                <a:sym typeface="Roboto"/>
              </a:rPr>
              <a:t> Demo</a:t>
            </a:r>
            <a:r>
              <a:rPr lang="en" sz="1800" dirty="0" smtClean="0">
                <a:solidFill>
                  <a:srgbClr val="666666"/>
                </a:solidFill>
                <a:latin typeface="Roboto"/>
                <a:ea typeface="Roboto"/>
                <a:cs typeface="Roboto"/>
                <a:sym typeface="Roboto"/>
              </a:rPr>
              <a:t> </a:t>
            </a:r>
            <a:endParaRPr lang="en" sz="1800" dirty="0">
              <a:solidFill>
                <a:srgbClr val="666666"/>
              </a:solidFill>
              <a:latin typeface="Roboto"/>
              <a:ea typeface="Roboto"/>
              <a:cs typeface="Roboto"/>
              <a:sym typeface="Roboto"/>
            </a:endParaRPr>
          </a:p>
        </p:txBody>
      </p:sp>
    </p:spTree>
    <p:extLst>
      <p:ext uri="{BB962C8B-B14F-4D97-AF65-F5344CB8AC3E}">
        <p14:creationId xmlns:p14="http://schemas.microsoft.com/office/powerpoint/2010/main" val="2363746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57300" y="185738"/>
            <a:ext cx="6629400" cy="4772025"/>
            <a:chOff x="1676400" y="247650"/>
            <a:chExt cx="8839200" cy="6362700"/>
          </a:xfrm>
        </p:grpSpPr>
        <p:pic>
          <p:nvPicPr>
            <p:cNvPr id="2" name="Picture 1"/>
            <p:cNvPicPr>
              <a:picLocks noChangeAspect="1"/>
            </p:cNvPicPr>
            <p:nvPr/>
          </p:nvPicPr>
          <p:blipFill>
            <a:blip r:embed="rId2"/>
            <a:stretch>
              <a:fillRect/>
            </a:stretch>
          </p:blipFill>
          <p:spPr>
            <a:xfrm>
              <a:off x="1676400" y="247650"/>
              <a:ext cx="8839200" cy="6362700"/>
            </a:xfrm>
            <a:prstGeom prst="rect">
              <a:avLst/>
            </a:prstGeom>
          </p:spPr>
        </p:pic>
        <p:pic>
          <p:nvPicPr>
            <p:cNvPr id="3" name="Picture 2"/>
            <p:cNvPicPr>
              <a:picLocks noChangeAspect="1"/>
            </p:cNvPicPr>
            <p:nvPr/>
          </p:nvPicPr>
          <p:blipFill rotWithShape="1">
            <a:blip r:embed="rId3"/>
            <a:srcRect t="57251"/>
            <a:stretch/>
          </p:blipFill>
          <p:spPr>
            <a:xfrm>
              <a:off x="1700212" y="3888953"/>
              <a:ext cx="8791575" cy="2711871"/>
            </a:xfrm>
            <a:prstGeom prst="rect">
              <a:avLst/>
            </a:prstGeom>
          </p:spPr>
        </p:pic>
      </p:grpSp>
      <p:sp>
        <p:nvSpPr>
          <p:cNvPr id="4" name="TextBox 3"/>
          <p:cNvSpPr txBox="1"/>
          <p:nvPr/>
        </p:nvSpPr>
        <p:spPr>
          <a:xfrm>
            <a:off x="1913250" y="1522830"/>
            <a:ext cx="3782662"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Perceptions of children who participated in a school-based yoga program.</a:t>
            </a:r>
          </a:p>
        </p:txBody>
      </p:sp>
      <p:sp>
        <p:nvSpPr>
          <p:cNvPr id="5" name="TextBox 4"/>
          <p:cNvSpPr txBox="1"/>
          <p:nvPr/>
        </p:nvSpPr>
        <p:spPr>
          <a:xfrm>
            <a:off x="6285657" y="1522829"/>
            <a:ext cx="342900"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i="1" dirty="0">
                <a:latin typeface="Arial Unicode MS" panose="020B0604020202020204" pitchFamily="34" charset="-128"/>
                <a:ea typeface="Arial Unicode MS" panose="020B0604020202020204" pitchFamily="34" charset="-128"/>
                <a:cs typeface="Arial Unicode MS" panose="020B0604020202020204" pitchFamily="34" charset="-128"/>
              </a:rPr>
              <a:t>3</a:t>
            </a:r>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(3),</a:t>
            </a:r>
          </a:p>
        </p:txBody>
      </p:sp>
      <p:sp>
        <p:nvSpPr>
          <p:cNvPr id="6" name="TextBox 5"/>
          <p:cNvSpPr txBox="1"/>
          <p:nvPr/>
        </p:nvSpPr>
        <p:spPr>
          <a:xfrm>
            <a:off x="1881597" y="1983545"/>
            <a:ext cx="480060"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(2010).</a:t>
            </a:r>
          </a:p>
        </p:txBody>
      </p:sp>
      <p:sp>
        <p:nvSpPr>
          <p:cNvPr id="7" name="TextBox 6"/>
          <p:cNvSpPr txBox="1"/>
          <p:nvPr/>
        </p:nvSpPr>
        <p:spPr>
          <a:xfrm>
            <a:off x="3122956" y="1941341"/>
            <a:ext cx="1992293"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doi:10.1080/19411243.2010520246</a:t>
            </a:r>
          </a:p>
        </p:txBody>
      </p:sp>
      <p:sp>
        <p:nvSpPr>
          <p:cNvPr id="8" name="TextBox 7"/>
          <p:cNvSpPr txBox="1"/>
          <p:nvPr/>
        </p:nvSpPr>
        <p:spPr>
          <a:xfrm>
            <a:off x="5369129" y="2035670"/>
            <a:ext cx="1920240"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Case-Smith, J., Sines, J., &amp; Klatt, M.</a:t>
            </a:r>
          </a:p>
        </p:txBody>
      </p:sp>
      <p:sp>
        <p:nvSpPr>
          <p:cNvPr id="9" name="TextBox 8"/>
          <p:cNvSpPr txBox="1"/>
          <p:nvPr/>
        </p:nvSpPr>
        <p:spPr>
          <a:xfrm>
            <a:off x="1689926" y="2364001"/>
            <a:ext cx="3291840"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i="1" dirty="0">
                <a:latin typeface="Arial Unicode MS" panose="020B0604020202020204" pitchFamily="34" charset="-128"/>
                <a:ea typeface="Arial Unicode MS" panose="020B0604020202020204" pitchFamily="34" charset="-128"/>
                <a:cs typeface="Arial Unicode MS" panose="020B0604020202020204" pitchFamily="34" charset="-128"/>
              </a:rPr>
              <a:t>Journal of Occupational Therapy, Schools &amp; Early Intervention</a:t>
            </a:r>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10" name="TextBox 9"/>
          <p:cNvSpPr txBox="1"/>
          <p:nvPr/>
        </p:nvSpPr>
        <p:spPr>
          <a:xfrm>
            <a:off x="5501626" y="2374552"/>
            <a:ext cx="578490" cy="207749"/>
          </a:xfrm>
          <a:prstGeom prst="rect">
            <a:avLst/>
          </a:prstGeom>
          <a:solidFill>
            <a:schemeClr val="bg1"/>
          </a:solidFill>
          <a:ln w="28575">
            <a:solidFill>
              <a:srgbClr val="006666"/>
            </a:solidFill>
          </a:ln>
          <a:effectLst>
            <a:outerShdw blurRad="50800" dist="38100" dir="2700000" algn="tl" rotWithShape="0">
              <a:prstClr val="black">
                <a:alpha val="40000"/>
              </a:prstClr>
            </a:outerShdw>
          </a:effectLst>
        </p:spPr>
        <p:txBody>
          <a:bodyPr wrap="square" lIns="34290" tIns="34290" rIns="20574" bIns="34290" rtlCol="0">
            <a:spAutoFit/>
          </a:bodyPr>
          <a:lstStyle/>
          <a:p>
            <a:r>
              <a:rPr lang="en-US" sz="900" dirty="0">
                <a:latin typeface="Arial Unicode MS" panose="020B0604020202020204" pitchFamily="34" charset="-128"/>
                <a:ea typeface="Arial Unicode MS" panose="020B0604020202020204" pitchFamily="34" charset="-128"/>
                <a:cs typeface="Arial Unicode MS" panose="020B0604020202020204" pitchFamily="34" charset="-128"/>
              </a:rPr>
              <a:t>226-238.</a:t>
            </a:r>
          </a:p>
        </p:txBody>
      </p:sp>
    </p:spTree>
    <p:extLst>
      <p:ext uri="{BB962C8B-B14F-4D97-AF65-F5344CB8AC3E}">
        <p14:creationId xmlns:p14="http://schemas.microsoft.com/office/powerpoint/2010/main" val="278872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0456 -2.22222E-6 L -0.42839 0.2507 " pathEditMode="relative" rAng="0" ptsTypes="AA">
                                      <p:cBhvr>
                                        <p:cTn id="6" dur="2000" fill="hold"/>
                                        <p:tgtEl>
                                          <p:spTgt spid="8"/>
                                        </p:tgtEl>
                                        <p:attrNameLst>
                                          <p:attrName>ppt_x</p:attrName>
                                          <p:attrName>ppt_y</p:attrName>
                                        </p:attrNameLst>
                                      </p:cBhvr>
                                      <p:rCtr x="-21198" y="12523"/>
                                    </p:animMotion>
                                  </p:childTnLst>
                                </p:cTn>
                              </p:par>
                            </p:childTnLst>
                          </p:cTn>
                        </p:par>
                        <p:par>
                          <p:cTn id="7" fill="hold">
                            <p:stCondLst>
                              <p:cond delay="2000"/>
                            </p:stCondLst>
                            <p:childTnLst>
                              <p:par>
                                <p:cTn id="8" presetID="42" presetClass="path" presetSubtype="0" accel="50000" decel="50000" fill="hold" grpId="0" nodeType="afterEffect">
                                  <p:stCondLst>
                                    <p:cond delay="500"/>
                                  </p:stCondLst>
                                  <p:childTnLst>
                                    <p:animMotion origin="layout" path="M -0.01367 0.00972 L 0.1681 0.26065 " pathEditMode="relative" rAng="0" ptsTypes="AA">
                                      <p:cBhvr>
                                        <p:cTn id="9" dur="2000" fill="hold"/>
                                        <p:tgtEl>
                                          <p:spTgt spid="6"/>
                                        </p:tgtEl>
                                        <p:attrNameLst>
                                          <p:attrName>ppt_x</p:attrName>
                                          <p:attrName>ppt_y</p:attrName>
                                        </p:attrNameLst>
                                      </p:cBhvr>
                                      <p:rCtr x="9089" y="12546"/>
                                    </p:animMotion>
                                  </p:childTnLst>
                                </p:cTn>
                              </p:par>
                            </p:childTnLst>
                          </p:cTn>
                        </p:par>
                        <p:par>
                          <p:cTn id="10" fill="hold">
                            <p:stCondLst>
                              <p:cond delay="4500"/>
                            </p:stCondLst>
                            <p:childTnLst>
                              <p:par>
                                <p:cTn id="11" presetID="42" presetClass="path" presetSubtype="0" accel="50000" decel="50000" fill="hold" grpId="0" nodeType="afterEffect">
                                  <p:stCondLst>
                                    <p:cond delay="500"/>
                                  </p:stCondLst>
                                  <p:childTnLst>
                                    <p:animMotion origin="layout" path="M 0.00182 -0.00162 L 0.222 0.35047 " pathEditMode="relative" rAng="0" ptsTypes="AA">
                                      <p:cBhvr>
                                        <p:cTn id="12" dur="2000" fill="hold"/>
                                        <p:tgtEl>
                                          <p:spTgt spid="4"/>
                                        </p:tgtEl>
                                        <p:attrNameLst>
                                          <p:attrName>ppt_x</p:attrName>
                                          <p:attrName>ppt_y</p:attrName>
                                        </p:attrNameLst>
                                      </p:cBhvr>
                                      <p:rCtr x="11003" y="17593"/>
                                    </p:animMotion>
                                  </p:childTnLst>
                                </p:cTn>
                              </p:par>
                            </p:childTnLst>
                          </p:cTn>
                        </p:par>
                        <p:par>
                          <p:cTn id="13" fill="hold">
                            <p:stCondLst>
                              <p:cond delay="7000"/>
                            </p:stCondLst>
                            <p:childTnLst>
                              <p:par>
                                <p:cTn id="14" presetID="42" presetClass="path" presetSubtype="0" accel="50000" decel="50000" fill="hold" grpId="0" nodeType="afterEffect">
                                  <p:stCondLst>
                                    <p:cond delay="500"/>
                                  </p:stCondLst>
                                  <p:childTnLst>
                                    <p:animMotion origin="layout" path="M -3.54167E-6 -1.11111E-6 L 0.05274 0.28009 " pathEditMode="relative" rAng="0" ptsTypes="AA">
                                      <p:cBhvr>
                                        <p:cTn id="15" dur="2000" fill="hold"/>
                                        <p:tgtEl>
                                          <p:spTgt spid="9"/>
                                        </p:tgtEl>
                                        <p:attrNameLst>
                                          <p:attrName>ppt_x</p:attrName>
                                          <p:attrName>ppt_y</p:attrName>
                                        </p:attrNameLst>
                                      </p:cBhvr>
                                      <p:rCtr x="2630" y="14005"/>
                                    </p:animMotion>
                                  </p:childTnLst>
                                </p:cTn>
                              </p:par>
                            </p:childTnLst>
                          </p:cTn>
                        </p:par>
                        <p:par>
                          <p:cTn id="16" fill="hold">
                            <p:stCondLst>
                              <p:cond delay="9500"/>
                            </p:stCondLst>
                            <p:childTnLst>
                              <p:par>
                                <p:cTn id="17" presetID="42" presetClass="path" presetSubtype="0" accel="50000" decel="50000" fill="hold" grpId="0" nodeType="afterEffect">
                                  <p:stCondLst>
                                    <p:cond delay="500"/>
                                  </p:stCondLst>
                                  <p:childTnLst>
                                    <p:animMotion origin="layout" path="M 2.08333E-7 0.00162 L -0.08398 0.44375 " pathEditMode="relative" rAng="0" ptsTypes="AA">
                                      <p:cBhvr>
                                        <p:cTn id="18" dur="2000" fill="hold"/>
                                        <p:tgtEl>
                                          <p:spTgt spid="5"/>
                                        </p:tgtEl>
                                        <p:attrNameLst>
                                          <p:attrName>ppt_x</p:attrName>
                                          <p:attrName>ppt_y</p:attrName>
                                        </p:attrNameLst>
                                      </p:cBhvr>
                                      <p:rCtr x="-4206" y="22106"/>
                                    </p:animMotion>
                                  </p:childTnLst>
                                </p:cTn>
                              </p:par>
                            </p:childTnLst>
                          </p:cTn>
                        </p:par>
                        <p:par>
                          <p:cTn id="19" fill="hold">
                            <p:stCondLst>
                              <p:cond delay="12000"/>
                            </p:stCondLst>
                            <p:childTnLst>
                              <p:par>
                                <p:cTn id="20" presetID="42" presetClass="path" presetSubtype="0" accel="50000" decel="50000" fill="hold" grpId="0" nodeType="afterEffect">
                                  <p:stCondLst>
                                    <p:cond delay="500"/>
                                  </p:stCondLst>
                                  <p:childTnLst>
                                    <p:animMotion origin="layout" path="M -3.33333E-6 -2.96296E-6 L 0.06159 0.27662 " pathEditMode="relative" rAng="0" ptsTypes="AA">
                                      <p:cBhvr>
                                        <p:cTn id="21" dur="2000" fill="hold"/>
                                        <p:tgtEl>
                                          <p:spTgt spid="10"/>
                                        </p:tgtEl>
                                        <p:attrNameLst>
                                          <p:attrName>ppt_x</p:attrName>
                                          <p:attrName>ppt_y</p:attrName>
                                        </p:attrNameLst>
                                      </p:cBhvr>
                                      <p:rCtr x="3073" y="13819"/>
                                    </p:animMotion>
                                  </p:childTnLst>
                                </p:cTn>
                              </p:par>
                            </p:childTnLst>
                          </p:cTn>
                        </p:par>
                        <p:par>
                          <p:cTn id="22" fill="hold">
                            <p:stCondLst>
                              <p:cond delay="14500"/>
                            </p:stCondLst>
                            <p:childTnLst>
                              <p:par>
                                <p:cTn id="23" presetID="42" presetClass="path" presetSubtype="0" accel="50000" decel="50000" fill="hold" grpId="0" nodeType="afterEffect">
                                  <p:stCondLst>
                                    <p:cond delay="500"/>
                                  </p:stCondLst>
                                  <p:childTnLst>
                                    <p:animMotion origin="layout" path="M -6.25E-7 0.00486 L -0.10247 0.46018 " pathEditMode="relative" rAng="0" ptsTypes="AA">
                                      <p:cBhvr>
                                        <p:cTn id="24" dur="2000" fill="hold"/>
                                        <p:tgtEl>
                                          <p:spTgt spid="7"/>
                                        </p:tgtEl>
                                        <p:attrNameLst>
                                          <p:attrName>ppt_x</p:attrName>
                                          <p:attrName>ppt_y</p:attrName>
                                        </p:attrNameLst>
                                      </p:cBhvr>
                                      <p:rCtr x="-5130" y="22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8016" y="182166"/>
            <a:ext cx="6607969" cy="4779169"/>
          </a:xfrm>
          <a:prstGeom prst="rect">
            <a:avLst/>
          </a:prstGeom>
        </p:spPr>
      </p:pic>
    </p:spTree>
    <p:extLst>
      <p:ext uri="{BB962C8B-B14F-4D97-AF65-F5344CB8AC3E}">
        <p14:creationId xmlns:p14="http://schemas.microsoft.com/office/powerpoint/2010/main" val="382605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rtl="0">
              <a:spcBef>
                <a:spcPts val="0"/>
              </a:spcBef>
              <a:buNone/>
            </a:pPr>
            <a:r>
              <a:rPr lang="en"/>
              <a:t>Development</a:t>
            </a:r>
          </a:p>
        </p:txBody>
      </p:sp>
      <p:sp>
        <p:nvSpPr>
          <p:cNvPr id="134" name="Shape 134"/>
          <p:cNvSpPr txBox="1">
            <a:spLocks noGrp="1"/>
          </p:cNvSpPr>
          <p:nvPr>
            <p:ph type="subTitle" idx="1"/>
          </p:nvPr>
        </p:nvSpPr>
        <p:spPr>
          <a:xfrm>
            <a:off x="265500" y="2779466"/>
            <a:ext cx="4045200" cy="1235099"/>
          </a:xfrm>
          <a:prstGeom prst="rect">
            <a:avLst/>
          </a:prstGeom>
        </p:spPr>
        <p:txBody>
          <a:bodyPr lIns="91425" tIns="91425" rIns="91425" bIns="91425" anchor="t" anchorCtr="0">
            <a:noAutofit/>
          </a:bodyPr>
          <a:lstStyle/>
          <a:p>
            <a:pPr lvl="0" rtl="0">
              <a:spcBef>
                <a:spcPts val="0"/>
              </a:spcBef>
              <a:buNone/>
            </a:pPr>
            <a:r>
              <a:rPr lang="en"/>
              <a:t>@ Marquette</a:t>
            </a:r>
          </a:p>
        </p:txBody>
      </p:sp>
      <p:pic>
        <p:nvPicPr>
          <p:cNvPr id="135" name="Shape 135"/>
          <p:cNvPicPr preferRelativeResize="0"/>
          <p:nvPr/>
        </p:nvPicPr>
        <p:blipFill>
          <a:blip r:embed="rId3">
            <a:alphaModFix/>
          </a:blip>
          <a:stretch>
            <a:fillRect/>
          </a:stretch>
        </p:blipFill>
        <p:spPr>
          <a:xfrm>
            <a:off x="5142275" y="1418700"/>
            <a:ext cx="3461150" cy="25958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3989</Words>
  <Application>Microsoft Office PowerPoint</Application>
  <PresentationFormat>On-screen Show (16:9)</PresentationFormat>
  <Paragraphs>352</Paragraphs>
  <Slides>36</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Calibri</vt:lpstr>
      <vt:lpstr>Times New Roman</vt:lpstr>
      <vt:lpstr>Roboto</vt:lpstr>
      <vt:lpstr>Arial Unicode MS</vt:lpstr>
      <vt:lpstr>Wingdings</vt:lpstr>
      <vt:lpstr>Arial</vt:lpstr>
      <vt:lpstr>material</vt:lpstr>
      <vt:lpstr> One Tutorial,  Two Universities:  How Technology Can Be Adapted to Meet the Needs of Multiple Libraries</vt:lpstr>
      <vt:lpstr>Presentation Outline</vt:lpstr>
      <vt:lpstr>About the Schools</vt:lpstr>
      <vt:lpstr>The Challenges</vt:lpstr>
      <vt:lpstr>Solution</vt:lpstr>
      <vt:lpstr>PowerPoint Presentation</vt:lpstr>
      <vt:lpstr>PowerPoint Presentation</vt:lpstr>
      <vt:lpstr>PowerPoint Presentation</vt:lpstr>
      <vt:lpstr>Development</vt:lpstr>
      <vt:lpstr>Marquette Development Cycle</vt:lpstr>
      <vt:lpstr>Decision to Open Source</vt:lpstr>
      <vt:lpstr>Marketing</vt:lpstr>
      <vt:lpstr>Spreading the Good News</vt:lpstr>
      <vt:lpstr>Implementation</vt:lpstr>
      <vt:lpstr>From Seedling to Sapling </vt:lpstr>
      <vt:lpstr>Assessment</vt:lpstr>
      <vt:lpstr>Student Survey Results</vt:lpstr>
      <vt:lpstr>Student Results from the LMS</vt:lpstr>
      <vt:lpstr>Student Survey Results</vt:lpstr>
      <vt:lpstr>Faculty Feedback</vt:lpstr>
      <vt:lpstr>Development</vt:lpstr>
      <vt:lpstr>Grand Valley State University Development Cycle</vt:lpstr>
      <vt:lpstr>Embedded Videos</vt:lpstr>
      <vt:lpstr>Marketing</vt:lpstr>
      <vt:lpstr>Spreading the Good News</vt:lpstr>
      <vt:lpstr>Implementation</vt:lpstr>
      <vt:lpstr>Using Technology to Engage Students</vt:lpstr>
      <vt:lpstr>Assessment</vt:lpstr>
      <vt:lpstr>Student Survey Results</vt:lpstr>
      <vt:lpstr>Student Survey Results</vt:lpstr>
      <vt:lpstr>Faculty Feedback</vt:lpstr>
      <vt:lpstr>Takeaways</vt:lpstr>
      <vt:lpstr>Takeaways - Limitations</vt:lpstr>
      <vt:lpstr>Takeaways - Lessons Learned</vt:lpstr>
      <vt:lpstr>Discussion, Questions, Hands-on and Contact Information</vt:lpstr>
      <vt:lpstr>Credits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One Tutorial,  Two Universities:  How Technology Can Be Adapted to Meet the Needs of Multiple Libraries</dc:title>
  <cp:lastModifiedBy>Kowalik, Eric</cp:lastModifiedBy>
  <cp:revision>27</cp:revision>
  <dcterms:modified xsi:type="dcterms:W3CDTF">2016-05-10T17:21:27Z</dcterms:modified>
</cp:coreProperties>
</file>