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980"/>
    <p:restoredTop sz="65625"/>
  </p:normalViewPr>
  <p:slideViewPr>
    <p:cSldViewPr snapToGrid="0" snapToObjects="1">
      <p:cViewPr varScale="1">
        <p:scale>
          <a:sx n="80" d="100"/>
          <a:sy n="80" d="100"/>
        </p:scale>
        <p:origin x="144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s://www.wbdg.org/design-disciplines/architectural-programming"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docs.google.com/document/d/1Wn5ClzZvgCMOLs5KuAtxCjRTVkS-4nmWHHdXH0gK37w/edit?usp=sharing"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dirty="0"/>
              <a:t>Using a framework for analyzing physical space </a:t>
            </a:r>
            <a:r>
              <a:rPr lang="en" dirty="0" smtClean="0"/>
              <a:t>for</a:t>
            </a:r>
            <a:r>
              <a:rPr lang="en-US" dirty="0" smtClean="0"/>
              <a:t>digital </a:t>
            </a:r>
            <a:r>
              <a:rPr lang="en" dirty="0" smtClean="0"/>
              <a:t>projects</a:t>
            </a:r>
            <a:r>
              <a:rPr lang="en" dirty="0"/>
              <a:t>. </a:t>
            </a:r>
          </a:p>
          <a:p>
            <a:pPr lvl="0">
              <a:spcBef>
                <a:spcPts val="0"/>
              </a:spcBef>
              <a:buNone/>
            </a:pPr>
            <a:r>
              <a:rPr lang="en" dirty="0" smtClean="0">
                <a:solidFill>
                  <a:schemeClr val="dk1"/>
                </a:solidFill>
              </a:rPr>
              <a:t>not </a:t>
            </a:r>
            <a:r>
              <a:rPr lang="en" dirty="0">
                <a:solidFill>
                  <a:schemeClr val="dk1"/>
                </a:solidFill>
              </a:rPr>
              <a:t>near the first person to argue the transferability of physical design and managing physical space to that of virtual environments, but I was surprised at just how transferable and accessible these resources were to the work I am doing.</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dirty="0">
                <a:solidFill>
                  <a:schemeClr val="dk1"/>
                </a:solidFill>
              </a:rPr>
              <a:t>The first book I read on this is called, “Problem Seeking, An architectural programming primer” and much of today’s snapshot is taken from or inspired by that book, but I also found additional resources with the American Institute of Architects  and the Whole Building Design Guide, and in Programming for Design by Edith Cherry. </a:t>
            </a:r>
            <a:endParaRPr dirty="0">
              <a:solidFill>
                <a:schemeClr val="dk1"/>
              </a:solidFill>
            </a:endParaRPr>
          </a:p>
          <a:p>
            <a:pPr lvl="0">
              <a:spcBef>
                <a:spcPts val="0"/>
              </a:spcBef>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lnSpc>
                <a:spcPct val="115000"/>
              </a:lnSpc>
              <a:spcBef>
                <a:spcPts val="0"/>
              </a:spcBef>
              <a:buClr>
                <a:schemeClr val="dk1"/>
              </a:buClr>
              <a:buSzPct val="100000"/>
              <a:buFont typeface="Arial"/>
              <a:buNone/>
            </a:pPr>
            <a:r>
              <a:rPr lang="en" dirty="0">
                <a:solidFill>
                  <a:schemeClr val="dk1"/>
                </a:solidFill>
              </a:rPr>
              <a:t>Another potential title for this talk could be lifted from an Architectural Record article from 1959: Analysis the Prelude to Good Design. </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dirty="0">
                <a:solidFill>
                  <a:schemeClr val="dk1"/>
                </a:solidFill>
              </a:rPr>
              <a:t>Architectural programming has its roots in the post-world war 2 era. And, this article was one of the first times architectural programming is introduced as a concept in the field.. Making an argument for establishing design criteria with the client before beginning any design process.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lnSpc>
                <a:spcPct val="115000"/>
              </a:lnSpc>
              <a:spcBef>
                <a:spcPts val="0"/>
              </a:spcBef>
              <a:buClr>
                <a:schemeClr val="dk1"/>
              </a:buClr>
              <a:buSzPct val="100000"/>
              <a:buFont typeface="Arial"/>
              <a:buNone/>
            </a:pPr>
            <a:r>
              <a:rPr lang="en" b="1" dirty="0">
                <a:solidFill>
                  <a:schemeClr val="dk1"/>
                </a:solidFill>
              </a:rPr>
              <a:t> The most universally used definition seems to be: </a:t>
            </a:r>
            <a:r>
              <a:rPr lang="en" dirty="0">
                <a:solidFill>
                  <a:schemeClr val="dk1"/>
                </a:solidFill>
              </a:rPr>
              <a:t>Architectural Programming is th</a:t>
            </a:r>
            <a:r>
              <a:rPr lang="en" dirty="0">
                <a:solidFill>
                  <a:schemeClr val="dk1"/>
                </a:solidFill>
                <a:latin typeface="Futura Medium" charset="0"/>
                <a:ea typeface="Futura Medium" charset="0"/>
                <a:cs typeface="Futura Medium" charset="0"/>
              </a:rPr>
              <a:t>e </a:t>
            </a:r>
            <a:r>
              <a:rPr lang="en" dirty="0">
                <a:solidFill>
                  <a:schemeClr val="dk1"/>
                </a:solidFill>
              </a:rPr>
              <a:t>research and decision-making process that defines the problem to be solved by design. </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dirty="0">
                <a:solidFill>
                  <a:schemeClr val="dk1"/>
                </a:solidFill>
              </a:rPr>
              <a:t>	</a:t>
            </a:r>
          </a:p>
          <a:p>
            <a:pPr lvl="0">
              <a:spcBef>
                <a:spcPts val="0"/>
              </a:spcBef>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lnSpc>
                <a:spcPct val="115000"/>
              </a:lnSpc>
              <a:spcBef>
                <a:spcPts val="0"/>
              </a:spcBef>
              <a:buClr>
                <a:schemeClr val="dk1"/>
              </a:buClr>
              <a:buSzPct val="100000"/>
              <a:buFont typeface="Arial"/>
              <a:buNone/>
            </a:pPr>
            <a:r>
              <a:rPr lang="en" dirty="0">
                <a:solidFill>
                  <a:schemeClr val="dk1"/>
                </a:solidFill>
              </a:rPr>
              <a:t>Slide 4: Procedures </a:t>
            </a:r>
          </a:p>
          <a:p>
            <a:pPr lvl="0" rtl="0">
              <a:lnSpc>
                <a:spcPct val="115000"/>
              </a:lnSpc>
              <a:spcBef>
                <a:spcPts val="0"/>
              </a:spcBef>
              <a:buClr>
                <a:schemeClr val="dk1"/>
              </a:buClr>
              <a:buSzPct val="100000"/>
              <a:buFont typeface="Arial"/>
              <a:buNone/>
            </a:pPr>
            <a:r>
              <a:rPr lang="en" dirty="0">
                <a:solidFill>
                  <a:schemeClr val="dk1"/>
                </a:solidFill>
              </a:rPr>
              <a:t>What I say: These 5 (sometimes 6) Procedures are: </a:t>
            </a:r>
          </a:p>
          <a:p>
            <a:pPr marL="457200" lvl="0" indent="-228600" rtl="0">
              <a:lnSpc>
                <a:spcPct val="115000"/>
              </a:lnSpc>
              <a:spcBef>
                <a:spcPts val="0"/>
              </a:spcBef>
              <a:buClr>
                <a:schemeClr val="dk1"/>
              </a:buClr>
              <a:buAutoNum type="arabicPeriod"/>
            </a:pPr>
            <a:r>
              <a:rPr lang="en" dirty="0">
                <a:solidFill>
                  <a:schemeClr val="dk1"/>
                </a:solidFill>
              </a:rPr>
              <a:t>Establish Goals</a:t>
            </a:r>
          </a:p>
          <a:p>
            <a:pPr marL="457200" lvl="0" indent="-228600" rtl="0">
              <a:lnSpc>
                <a:spcPct val="115000"/>
              </a:lnSpc>
              <a:spcBef>
                <a:spcPts val="0"/>
              </a:spcBef>
              <a:buClr>
                <a:schemeClr val="dk1"/>
              </a:buClr>
              <a:buAutoNum type="arabicPeriod"/>
            </a:pPr>
            <a:r>
              <a:rPr lang="en" dirty="0">
                <a:solidFill>
                  <a:schemeClr val="dk1"/>
                </a:solidFill>
              </a:rPr>
              <a:t>Collect and Analyze Facts</a:t>
            </a:r>
          </a:p>
          <a:p>
            <a:pPr marL="457200" lvl="0" indent="-228600" rtl="0">
              <a:lnSpc>
                <a:spcPct val="115000"/>
              </a:lnSpc>
              <a:spcBef>
                <a:spcPts val="0"/>
              </a:spcBef>
              <a:buClr>
                <a:schemeClr val="dk1"/>
              </a:buClr>
              <a:buAutoNum type="arabicPeriod"/>
            </a:pPr>
            <a:r>
              <a:rPr lang="en" dirty="0">
                <a:solidFill>
                  <a:schemeClr val="dk1"/>
                </a:solidFill>
              </a:rPr>
              <a:t>Uncover and test Concepts</a:t>
            </a:r>
          </a:p>
          <a:p>
            <a:pPr marL="457200" lvl="0" indent="-228600" rtl="0">
              <a:lnSpc>
                <a:spcPct val="115000"/>
              </a:lnSpc>
              <a:spcBef>
                <a:spcPts val="0"/>
              </a:spcBef>
              <a:buClr>
                <a:schemeClr val="dk1"/>
              </a:buClr>
              <a:buAutoNum type="arabicPeriod"/>
            </a:pPr>
            <a:r>
              <a:rPr lang="en" dirty="0">
                <a:solidFill>
                  <a:schemeClr val="dk1"/>
                </a:solidFill>
              </a:rPr>
              <a:t>Determine Needs</a:t>
            </a:r>
          </a:p>
          <a:p>
            <a:pPr marL="457200" lvl="0" indent="-228600" rtl="0">
              <a:lnSpc>
                <a:spcPct val="115000"/>
              </a:lnSpc>
              <a:spcBef>
                <a:spcPts val="0"/>
              </a:spcBef>
              <a:buClr>
                <a:schemeClr val="dk1"/>
              </a:buClr>
              <a:buAutoNum type="arabicPeriod"/>
            </a:pPr>
            <a:r>
              <a:rPr lang="en" dirty="0">
                <a:solidFill>
                  <a:schemeClr val="dk1"/>
                </a:solidFill>
              </a:rPr>
              <a:t> State the Problem. </a:t>
            </a:r>
          </a:p>
          <a:p>
            <a:pPr lvl="0" rtl="0">
              <a:lnSpc>
                <a:spcPct val="115000"/>
              </a:lnSpc>
              <a:spcBef>
                <a:spcPts val="0"/>
              </a:spcBef>
              <a:buClr>
                <a:schemeClr val="dk1"/>
              </a:buClr>
              <a:buSzPct val="100000"/>
              <a:buFont typeface="Arial"/>
              <a:buNone/>
            </a:pPr>
            <a:r>
              <a:rPr lang="en" u="sng" dirty="0">
                <a:solidFill>
                  <a:srgbClr val="1155CC"/>
                </a:solidFill>
                <a:hlinkClick r:id="rId3"/>
              </a:rPr>
              <a:t>https://www.wbdg.org/design-disciplines/architectural-programming</a:t>
            </a:r>
          </a:p>
          <a:p>
            <a:pPr lvl="0" rtl="0">
              <a:lnSpc>
                <a:spcPct val="115000"/>
              </a:lnSpc>
              <a:spcBef>
                <a:spcPts val="0"/>
              </a:spcBef>
              <a:buClr>
                <a:schemeClr val="dk1"/>
              </a:buClr>
              <a:buSzPct val="100000"/>
              <a:buFont typeface="Arial"/>
              <a:buNone/>
            </a:pPr>
            <a:endParaRPr dirty="0">
              <a:solidFill>
                <a:schemeClr val="dk1"/>
              </a:solidFill>
            </a:endParaRPr>
          </a:p>
          <a:p>
            <a:pPr lvl="0">
              <a:spcBef>
                <a:spcPts val="0"/>
              </a:spcBef>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lnSpc>
                <a:spcPct val="115000"/>
              </a:lnSpc>
              <a:spcBef>
                <a:spcPts val="0"/>
              </a:spcBef>
              <a:buClr>
                <a:schemeClr val="dk1"/>
              </a:buClr>
              <a:buSzPct val="100000"/>
              <a:buFont typeface="Arial"/>
              <a:buNone/>
            </a:pPr>
            <a:r>
              <a:rPr lang="en" dirty="0" smtClean="0">
                <a:solidFill>
                  <a:schemeClr val="dk1"/>
                </a:solidFill>
              </a:rPr>
              <a:t>Considering </a:t>
            </a:r>
            <a:r>
              <a:rPr lang="en" b="1" dirty="0">
                <a:solidFill>
                  <a:schemeClr val="dk1"/>
                </a:solidFill>
              </a:rPr>
              <a:t>Function, Form, Economy and Time at every stage of the 5 (sometimes 6) stages of </a:t>
            </a:r>
            <a:r>
              <a:rPr lang="en" b="1" dirty="0" smtClean="0">
                <a:solidFill>
                  <a:schemeClr val="dk1"/>
                </a:solidFill>
              </a:rPr>
              <a:t>programming</a:t>
            </a:r>
            <a:endParaRPr lang="en" b="1"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lnSpc>
                <a:spcPct val="115000"/>
              </a:lnSpc>
              <a:spcBef>
                <a:spcPts val="0"/>
              </a:spcBef>
              <a:buClr>
                <a:schemeClr val="dk1"/>
              </a:buClr>
              <a:buSzPct val="100000"/>
              <a:buFont typeface="Arial"/>
              <a:buNone/>
            </a:pPr>
            <a:r>
              <a:rPr lang="en" dirty="0">
                <a:solidFill>
                  <a:schemeClr val="dk1"/>
                </a:solidFill>
              </a:rPr>
              <a:t>What has been most useful for me is adapting an Information matrix that connects function</a:t>
            </a:r>
            <a:r>
              <a:rPr lang="en" dirty="0" smtClean="0">
                <a:solidFill>
                  <a:schemeClr val="dk1"/>
                </a:solidFill>
              </a:rPr>
              <a:t>,</a:t>
            </a:r>
            <a:r>
              <a:rPr lang="en-US" dirty="0" smtClean="0">
                <a:solidFill>
                  <a:schemeClr val="dk1"/>
                </a:solidFill>
              </a:rPr>
              <a:t> </a:t>
            </a:r>
            <a:r>
              <a:rPr lang="en" dirty="0" smtClean="0">
                <a:solidFill>
                  <a:schemeClr val="dk1"/>
                </a:solidFill>
              </a:rPr>
              <a:t>form</a:t>
            </a:r>
            <a:r>
              <a:rPr lang="en" dirty="0">
                <a:solidFill>
                  <a:schemeClr val="dk1"/>
                </a:solidFill>
              </a:rPr>
              <a:t>, economy and time to the five procedures looking something like, this: </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u="sng" dirty="0">
                <a:solidFill>
                  <a:srgbClr val="1155CC"/>
                </a:solidFill>
                <a:hlinkClick r:id="rId3"/>
              </a:rPr>
              <a:t>Information Matrix </a:t>
            </a:r>
          </a:p>
          <a:p>
            <a:pPr lvl="0" rtl="0">
              <a:lnSpc>
                <a:spcPct val="115000"/>
              </a:lnSpc>
              <a:spcBef>
                <a:spcPts val="0"/>
              </a:spcBef>
              <a:buClr>
                <a:schemeClr val="dk1"/>
              </a:buClr>
              <a:buSzPct val="100000"/>
              <a:buFont typeface="Arial"/>
              <a:buNone/>
            </a:pPr>
            <a:r>
              <a:rPr lang="en" u="sng" dirty="0">
                <a:solidFill>
                  <a:srgbClr val="1155CC"/>
                </a:solidFill>
                <a:hlinkClick r:id="rId3"/>
              </a:rPr>
              <a:t>https://docs.google.com/document/d/1Wn5ClzZvgCMOLs5KuAtxCjRTVkS-4nmWHHdXH0gK37w/edit?usp=sharing</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dirty="0">
                <a:solidFill>
                  <a:schemeClr val="dk1"/>
                </a:solidFill>
              </a:rPr>
              <a:t>There are many techniques and tactics for information seeking/filling out this matrix that lead to good programming and can include, Analysis cards, focus groups, client surveys, and other facilitated discussions where one periodically summarizes or recaps and keeps everyone on message! </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dirty="0" smtClean="0">
                <a:solidFill>
                  <a:schemeClr val="dk1"/>
                </a:solidFill>
              </a:rPr>
              <a:t>better </a:t>
            </a:r>
            <a:r>
              <a:rPr lang="en" dirty="0">
                <a:solidFill>
                  <a:schemeClr val="dk1"/>
                </a:solidFill>
              </a:rPr>
              <a:t>management </a:t>
            </a:r>
            <a:r>
              <a:rPr lang="en-US" dirty="0" smtClean="0">
                <a:solidFill>
                  <a:schemeClr val="dk1"/>
                </a:solidFill>
              </a:rPr>
              <a:t>planning </a:t>
            </a:r>
            <a:r>
              <a:rPr lang="en" dirty="0" smtClean="0">
                <a:solidFill>
                  <a:schemeClr val="dk1"/>
                </a:solidFill>
              </a:rPr>
              <a:t>as </a:t>
            </a:r>
            <a:r>
              <a:rPr lang="en" dirty="0">
                <a:solidFill>
                  <a:schemeClr val="dk1"/>
                </a:solidFill>
              </a:rPr>
              <a:t>a participatory process,  Better able to work with ideas that are “vague and pliable” because I understand what dealing with, Better able to articulate project goals internally and externally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lnSpc>
                <a:spcPct val="115000"/>
              </a:lnSpc>
              <a:spcBef>
                <a:spcPts val="0"/>
              </a:spcBef>
              <a:buClr>
                <a:schemeClr val="dk1"/>
              </a:buClr>
              <a:buSzPct val="100000"/>
              <a:buFont typeface="Arial"/>
              <a:buNone/>
            </a:pPr>
            <a:r>
              <a:rPr lang="en" dirty="0">
                <a:solidFill>
                  <a:schemeClr val="dk1"/>
                </a:solidFill>
              </a:rPr>
              <a:t>I’ll end with some quotes from Pena’s problem seeking</a:t>
            </a:r>
            <a:r>
              <a:rPr lang="en" dirty="0" smtClean="0">
                <a:solidFill>
                  <a:schemeClr val="dk1"/>
                </a:solidFill>
              </a:rPr>
              <a:t>,</a:t>
            </a:r>
            <a:r>
              <a:rPr lang="en-US" dirty="0" smtClean="0">
                <a:solidFill>
                  <a:schemeClr val="dk1"/>
                </a:solidFill>
              </a:rPr>
              <a:t> </a:t>
            </a:r>
            <a:r>
              <a:rPr lang="en" dirty="0" smtClean="0">
                <a:solidFill>
                  <a:schemeClr val="dk1"/>
                </a:solidFill>
              </a:rPr>
              <a:t>In </a:t>
            </a:r>
            <a:r>
              <a:rPr lang="en" dirty="0">
                <a:solidFill>
                  <a:schemeClr val="dk1"/>
                </a:solidFill>
              </a:rPr>
              <a:t>the introduction to this book,  He stresses the importance of information organization in programming. </a:t>
            </a:r>
          </a:p>
          <a:p>
            <a:pPr lvl="0" rtl="0">
              <a:lnSpc>
                <a:spcPct val="115000"/>
              </a:lnSpc>
              <a:spcBef>
                <a:spcPts val="0"/>
              </a:spcBef>
              <a:buClr>
                <a:schemeClr val="dk1"/>
              </a:buClr>
              <a:buSzPct val="100000"/>
              <a:buFont typeface="Arial"/>
              <a:buNone/>
            </a:pPr>
            <a:endParaRPr dirty="0">
              <a:solidFill>
                <a:schemeClr val="dk1"/>
              </a:solidFill>
            </a:endParaRPr>
          </a:p>
          <a:p>
            <a:pPr lvl="0" rtl="0">
              <a:lnSpc>
                <a:spcPct val="115000"/>
              </a:lnSpc>
              <a:spcBef>
                <a:spcPts val="0"/>
              </a:spcBef>
              <a:buClr>
                <a:schemeClr val="dk1"/>
              </a:buClr>
              <a:buSzPct val="100000"/>
              <a:buFont typeface="Arial"/>
              <a:buNone/>
            </a:pPr>
            <a:r>
              <a:rPr lang="en" dirty="0">
                <a:solidFill>
                  <a:schemeClr val="dk1"/>
                </a:solidFill>
              </a:rPr>
              <a:t>“Programmers establish order so that information can make sense and be used effectively in discussions and decision making. Programmer organize and classify information. They extract information and display it … They organize the client’s vast world of information within a rational framework”. Last, A good programmer has “the sensitivity to know what information will be useful and what should be discarded</a:t>
            </a:r>
            <a:r>
              <a:rPr lang="en" dirty="0" smtClean="0">
                <a:solidFill>
                  <a:schemeClr val="dk1"/>
                </a:solidFill>
              </a:rPr>
              <a:t>.”</a:t>
            </a:r>
            <a:endParaRPr lang="en"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200151" y="1790058"/>
            <a:ext cx="6743700" cy="1234440"/>
          </a:xfrm>
          <a:solidFill>
            <a:srgbClr val="FFFFFF"/>
          </a:solidFill>
          <a:ln w="38100">
            <a:solidFill>
              <a:srgbClr val="404040"/>
            </a:solidFill>
          </a:ln>
        </p:spPr>
        <p:txBody>
          <a:bodyPr lIns="274320" rIns="274320" anchor="ctr" anchorCtr="1">
            <a:normAutofit/>
          </a:bodyPr>
          <a:lstStyle>
            <a:lvl1pPr algn="ctr">
              <a:defRPr sz="2851">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21397" y="3264410"/>
            <a:ext cx="5101209" cy="929921"/>
          </a:xfrm>
          <a:noFill/>
        </p:spPr>
        <p:txBody>
          <a:bodyPr>
            <a:normAutofit/>
          </a:bodyPr>
          <a:lstStyle>
            <a:lvl1pPr marL="0" indent="0" algn="ctr">
              <a:buNone/>
              <a:defRPr sz="1500">
                <a:solidFill>
                  <a:schemeClr val="tx1">
                    <a:lumMod val="75000"/>
                    <a:lumOff val="25000"/>
                  </a:schemeClr>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5" y="702945"/>
            <a:ext cx="973956" cy="373761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673353" y="702945"/>
            <a:ext cx="4648867" cy="373761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1" y="450150"/>
            <a:ext cx="6367800" cy="40908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9" y="4663217"/>
            <a:ext cx="548700" cy="393600"/>
          </a:xfrm>
          <a:prstGeom prst="rect">
            <a:avLst/>
          </a:prstGeom>
        </p:spPr>
        <p:txBody>
          <a:bodyPr wrap="square"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258890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smtClean="0"/>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200151" y="1790058"/>
            <a:ext cx="6743700" cy="1234440"/>
          </a:xfrm>
          <a:solidFill>
            <a:srgbClr val="FFFFFF"/>
          </a:solidFill>
          <a:ln w="38100">
            <a:solidFill>
              <a:srgbClr val="404040"/>
            </a:solidFill>
          </a:ln>
        </p:spPr>
        <p:txBody>
          <a:bodyPr lIns="274320" rIns="274320" anchor="ctr" anchorCtr="1">
            <a:normAutofit/>
          </a:bodyPr>
          <a:lstStyle>
            <a:lvl1pPr>
              <a:defRPr sz="2851">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021397" y="3264349"/>
            <a:ext cx="5101209" cy="948812"/>
          </a:xfrm>
        </p:spPr>
        <p:txBody>
          <a:bodyPr anchor="t" anchorCtr="1">
            <a:normAutofit/>
          </a:bodyPr>
          <a:lstStyle>
            <a:lvl1pPr marL="0" indent="0">
              <a:buNone/>
              <a:defRPr sz="1500">
                <a:solidFill>
                  <a:schemeClr val="tx1"/>
                </a:solidFill>
              </a:defRPr>
            </a:lvl1pPr>
            <a:lvl2pPr marL="342891" indent="0">
              <a:buNone/>
              <a:defRPr sz="1500">
                <a:solidFill>
                  <a:schemeClr val="tx1">
                    <a:tint val="75000"/>
                  </a:schemeClr>
                </a:solidFill>
              </a:defRPr>
            </a:lvl2pPr>
            <a:lvl3pPr marL="685783" indent="0">
              <a:buNone/>
              <a:defRPr sz="1351">
                <a:solidFill>
                  <a:schemeClr val="tx1">
                    <a:tint val="75000"/>
                  </a:schemeClr>
                </a:solidFill>
              </a:defRPr>
            </a:lvl3pPr>
            <a:lvl4pPr marL="1028674"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9" indent="0">
              <a:buNone/>
              <a:defRPr sz="1200">
                <a:solidFill>
                  <a:schemeClr val="tx1">
                    <a:tint val="75000"/>
                  </a:schemeClr>
                </a:solidFill>
              </a:defRPr>
            </a:lvl7pPr>
            <a:lvl8pPr marL="2400240" indent="0">
              <a:buNone/>
              <a:defRPr sz="1200">
                <a:solidFill>
                  <a:schemeClr val="tx1">
                    <a:tint val="75000"/>
                  </a:schemeClr>
                </a:solidFill>
              </a:defRPr>
            </a:lvl8pPr>
            <a:lvl9pPr marL="2743131" indent="0">
              <a:buNone/>
              <a:defRPr sz="12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smtClean="0"/>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86435" y="1978534"/>
            <a:ext cx="3203828" cy="2326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53738" y="1978534"/>
            <a:ext cx="3202685" cy="2326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smtClean="0"/>
              <a:t>10/26/17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87578" y="1735077"/>
            <a:ext cx="3202687" cy="528065"/>
          </a:xfrm>
        </p:spPr>
        <p:txBody>
          <a:bodyPr anchor="b" anchorCtr="1">
            <a:normAutofit/>
          </a:bodyPr>
          <a:lstStyle>
            <a:lvl1pPr marL="0" indent="0" algn="ctr">
              <a:buNone/>
              <a:defRPr sz="1425" b="0" cap="all" spc="75" baseline="0">
                <a:solidFill>
                  <a:schemeClr val="accent2"/>
                </a:solidFill>
              </a:defRPr>
            </a:lvl1pPr>
            <a:lvl2pPr marL="342891" indent="0">
              <a:buNone/>
              <a:defRPr sz="1425"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87578" y="2357438"/>
            <a:ext cx="3202687" cy="19475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753738" y="2357438"/>
            <a:ext cx="3190113" cy="194758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4753738" y="1735077"/>
            <a:ext cx="3202687" cy="528065"/>
          </a:xfrm>
        </p:spPr>
        <p:txBody>
          <a:bodyPr anchor="b" anchorCtr="1">
            <a:normAutofit/>
          </a:bodyPr>
          <a:lstStyle>
            <a:lvl1pPr marL="0" indent="0" algn="ctr">
              <a:buNone/>
              <a:defRPr sz="1425" b="0" cap="all" spc="75" baseline="0">
                <a:solidFill>
                  <a:schemeClr val="accent2"/>
                </a:solidFill>
              </a:defRPr>
            </a:lvl1pPr>
            <a:lvl2pPr marL="342891" indent="0">
              <a:buNone/>
              <a:defRPr sz="1425"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smtClean="0"/>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10/26/17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10/26/17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 smtClean="0"/>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4572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03504" y="1682873"/>
            <a:ext cx="3364992" cy="856123"/>
          </a:xfrm>
          <a:solidFill>
            <a:srgbClr val="FFFFFF"/>
          </a:solidFill>
          <a:ln>
            <a:solidFill>
              <a:srgbClr val="404040"/>
            </a:solidFill>
          </a:ln>
        </p:spPr>
        <p:txBody>
          <a:bodyPr anchor="ctr" anchorCtr="1">
            <a:normAutofit/>
          </a:bodyPr>
          <a:lstStyle>
            <a:lvl1pPr>
              <a:defRPr sz="1651">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052060" y="603504"/>
            <a:ext cx="3611880" cy="3936492"/>
          </a:xfrm>
        </p:spPr>
        <p:txBody>
          <a:bodyPr>
            <a:normAutofit/>
          </a:bodyPr>
          <a:lstStyle>
            <a:lvl1pPr>
              <a:defRPr sz="1425">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6677" y="2662441"/>
            <a:ext cx="2846071" cy="1645527"/>
          </a:xfrm>
        </p:spPr>
        <p:txBody>
          <a:bodyPr anchor="t" anchorCtr="1">
            <a:normAutofit/>
          </a:bodyPr>
          <a:lstStyle>
            <a:lvl1pPr marL="0" indent="0" algn="ctr">
              <a:buNone/>
              <a:defRPr sz="1125">
                <a:solidFill>
                  <a:srgbClr val="FFFFFF"/>
                </a:solidFill>
              </a:defRPr>
            </a:lvl1pPr>
            <a:lvl2pPr marL="342891" indent="0">
              <a:buNone/>
              <a:defRPr sz="1051"/>
            </a:lvl2pPr>
            <a:lvl3pPr marL="685783" indent="0">
              <a:buNone/>
              <a:defRPr sz="900"/>
            </a:lvl3pPr>
            <a:lvl4pPr marL="1028674" indent="0">
              <a:buNone/>
              <a:defRPr sz="751"/>
            </a:lvl4pPr>
            <a:lvl5pPr marL="1371566" indent="0">
              <a:buNone/>
              <a:defRPr sz="751"/>
            </a:lvl5pPr>
            <a:lvl6pPr marL="1714457" indent="0">
              <a:buNone/>
              <a:defRPr sz="751"/>
            </a:lvl6pPr>
            <a:lvl7pPr marL="2057349" indent="0">
              <a:buNone/>
              <a:defRPr sz="751"/>
            </a:lvl7pPr>
            <a:lvl8pPr marL="2400240" indent="0">
              <a:buNone/>
              <a:defRPr sz="751"/>
            </a:lvl8pPr>
            <a:lvl9pPr marL="2743131" indent="0">
              <a:buNone/>
              <a:defRPr sz="751"/>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smtClean="0"/>
              <a:t>10/26/17</a:t>
            </a:fld>
            <a:endParaRPr lang="en-US" dirty="0"/>
          </a:p>
        </p:txBody>
      </p:sp>
      <p:sp>
        <p:nvSpPr>
          <p:cNvPr id="10" name="Footer Placeholder 9"/>
          <p:cNvSpPr>
            <a:spLocks noGrp="1"/>
          </p:cNvSpPr>
          <p:nvPr>
            <p:ph type="ftr" sz="quarter" idx="11"/>
          </p:nvPr>
        </p:nvSpPr>
        <p:spPr>
          <a:xfrm>
            <a:off x="603505" y="4677156"/>
            <a:ext cx="3843599" cy="24003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2" y="0"/>
            <a:ext cx="4571999"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06393" y="1682871"/>
            <a:ext cx="3371249" cy="850980"/>
          </a:xfrm>
          <a:solidFill>
            <a:srgbClr val="FFFFFF"/>
          </a:solidFill>
          <a:ln>
            <a:solidFill>
              <a:srgbClr val="404040"/>
            </a:solidFill>
          </a:ln>
        </p:spPr>
        <p:txBody>
          <a:bodyPr anchor="ctr" anchorCtr="1">
            <a:noAutofit/>
          </a:bodyPr>
          <a:lstStyle>
            <a:lvl1pPr>
              <a:defRPr sz="1651">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572000" y="0"/>
            <a:ext cx="4576573" cy="5143500"/>
          </a:xfrm>
          <a:solidFill>
            <a:schemeClr val="tx1">
              <a:lumMod val="85000"/>
            </a:schemeClr>
          </a:solidFill>
        </p:spPr>
        <p:txBody>
          <a:bodyPr anchor="t"/>
          <a:lstStyle>
            <a:lvl1pPr marL="0" indent="0">
              <a:buNone/>
              <a:defRPr sz="2400">
                <a:solidFill>
                  <a:schemeClr val="bg1">
                    <a:lumMod val="85000"/>
                    <a:lumOff val="15000"/>
                  </a:schemeClr>
                </a:solidFill>
              </a:defRPr>
            </a:lvl1pPr>
            <a:lvl2pPr marL="342891" indent="0">
              <a:buNone/>
              <a:defRPr sz="2100"/>
            </a:lvl2pPr>
            <a:lvl3pPr marL="685783" indent="0">
              <a:buNone/>
              <a:defRPr sz="1800"/>
            </a:lvl3pPr>
            <a:lvl4pPr marL="1028674" indent="0">
              <a:buNone/>
              <a:defRPr sz="1500"/>
            </a:lvl4pPr>
            <a:lvl5pPr marL="1371566" indent="0">
              <a:buNone/>
              <a:defRPr sz="1500"/>
            </a:lvl5pPr>
            <a:lvl6pPr marL="1714457" indent="0">
              <a:buNone/>
              <a:defRPr sz="1500"/>
            </a:lvl6pPr>
            <a:lvl7pPr marL="2057349" indent="0">
              <a:buNone/>
              <a:defRPr sz="1500"/>
            </a:lvl7pPr>
            <a:lvl8pPr marL="2400240" indent="0">
              <a:buNone/>
              <a:defRPr sz="1500"/>
            </a:lvl8pPr>
            <a:lvl9pPr marL="2743131" indent="0">
              <a:buNone/>
              <a:defRPr sz="15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6677" y="2662439"/>
            <a:ext cx="2846071" cy="1645528"/>
          </a:xfrm>
        </p:spPr>
        <p:txBody>
          <a:bodyPr anchor="t" anchorCtr="1">
            <a:normAutofit/>
          </a:bodyPr>
          <a:lstStyle>
            <a:lvl1pPr marL="0" indent="0" algn="ctr">
              <a:buNone/>
              <a:defRPr sz="1125">
                <a:solidFill>
                  <a:srgbClr val="FFFFFF"/>
                </a:solidFill>
              </a:defRPr>
            </a:lvl1pPr>
            <a:lvl2pPr marL="342891" indent="0">
              <a:buNone/>
              <a:defRPr sz="1051"/>
            </a:lvl2pPr>
            <a:lvl3pPr marL="685783" indent="0">
              <a:buNone/>
              <a:defRPr sz="900"/>
            </a:lvl3pPr>
            <a:lvl4pPr marL="1028674" indent="0">
              <a:buNone/>
              <a:defRPr sz="751"/>
            </a:lvl4pPr>
            <a:lvl5pPr marL="1371566" indent="0">
              <a:buNone/>
              <a:defRPr sz="751"/>
            </a:lvl5pPr>
            <a:lvl6pPr marL="1714457" indent="0">
              <a:buNone/>
              <a:defRPr sz="751"/>
            </a:lvl6pPr>
            <a:lvl7pPr marL="2057349" indent="0">
              <a:buNone/>
              <a:defRPr sz="751"/>
            </a:lvl7pPr>
            <a:lvl8pPr marL="2400240" indent="0">
              <a:buNone/>
              <a:defRPr sz="751"/>
            </a:lvl8pPr>
            <a:lvl9pPr marL="2743131" indent="0">
              <a:buNone/>
              <a:defRPr sz="751"/>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smtClean="0"/>
              <a:t>10/26/17</a:t>
            </a:fld>
            <a:endParaRPr lang="en-US" dirty="0"/>
          </a:p>
        </p:txBody>
      </p:sp>
      <p:sp>
        <p:nvSpPr>
          <p:cNvPr id="9" name="Footer Placeholder 8"/>
          <p:cNvSpPr>
            <a:spLocks noGrp="1"/>
          </p:cNvSpPr>
          <p:nvPr>
            <p:ph type="ftr" sz="quarter" idx="11"/>
          </p:nvPr>
        </p:nvSpPr>
        <p:spPr>
          <a:xfrm>
            <a:off x="603505" y="4677156"/>
            <a:ext cx="3843599" cy="24003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r"/>
            <a:fld id="{00000000-1234-1234-1234-123412341234}" type="slidenum">
              <a:rPr lang="en" sz="1000" smtClean="0">
                <a:solidFill>
                  <a:schemeClr val="dk2"/>
                </a:solidFill>
              </a:rPr>
              <a:pPr algn="r"/>
              <a:t>‹#›</a:t>
            </a:fld>
            <a:endParaRPr lang="en" sz="1000">
              <a:solidFill>
                <a:schemeClr val="dk2"/>
              </a:solidFill>
            </a:endParaRPr>
          </a:p>
        </p:txBody>
      </p:sp>
    </p:spTree>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673352" y="723519"/>
            <a:ext cx="5797296" cy="89154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73352" y="1978534"/>
            <a:ext cx="5797296" cy="232648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866073" y="4679112"/>
            <a:ext cx="2065311" cy="242976"/>
          </a:xfrm>
          <a:prstGeom prst="rect">
            <a:avLst/>
          </a:prstGeom>
        </p:spPr>
        <p:txBody>
          <a:bodyPr vert="horz" lIns="91440" tIns="45720" rIns="91440" bIns="45720" rtlCol="0" anchor="ctr"/>
          <a:lstStyle>
            <a:lvl1pPr algn="r">
              <a:defRPr sz="788">
                <a:solidFill>
                  <a:schemeClr val="tx1">
                    <a:alpha val="70000"/>
                  </a:schemeClr>
                </a:solidFill>
              </a:defRPr>
            </a:lvl1pPr>
          </a:lstStyle>
          <a:p>
            <a:fld id="{1160EA64-D806-43AC-9DF2-F8C432F32B4C}" type="datetimeFigureOut">
              <a:rPr lang="en-US" smtClean="0"/>
              <a:t>10/26/17</a:t>
            </a:fld>
            <a:endParaRPr lang="en-US" dirty="0"/>
          </a:p>
        </p:txBody>
      </p:sp>
      <p:sp>
        <p:nvSpPr>
          <p:cNvPr id="5" name="Footer Placeholder 4"/>
          <p:cNvSpPr>
            <a:spLocks noGrp="1"/>
          </p:cNvSpPr>
          <p:nvPr>
            <p:ph type="ftr" sz="quarter" idx="3"/>
          </p:nvPr>
        </p:nvSpPr>
        <p:spPr>
          <a:xfrm>
            <a:off x="1200151" y="4677156"/>
            <a:ext cx="4425892" cy="240030"/>
          </a:xfrm>
          <a:prstGeom prst="rect">
            <a:avLst/>
          </a:prstGeom>
        </p:spPr>
        <p:txBody>
          <a:bodyPr vert="horz" lIns="91440" tIns="45720" rIns="91440" bIns="45720" rtlCol="0" anchor="ctr"/>
          <a:lstStyle>
            <a:lvl1pPr algn="l">
              <a:defRPr sz="788">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8069192" y="4663440"/>
            <a:ext cx="274320" cy="274320"/>
          </a:xfrm>
          <a:prstGeom prst="ellipse">
            <a:avLst/>
          </a:prstGeom>
          <a:solidFill>
            <a:srgbClr val="1D1D1D">
              <a:alpha val="69804"/>
            </a:srgbClr>
          </a:solidFill>
        </p:spPr>
        <p:txBody>
          <a:bodyPr vert="horz" lIns="18288" tIns="45720" rIns="18288" bIns="45720" rtlCol="0" anchor="ctr">
            <a:noAutofit/>
          </a:bodyPr>
          <a:lstStyle>
            <a:lvl1pPr algn="ctr">
              <a:defRPr sz="825" spc="0" baseline="0">
                <a:solidFill>
                  <a:srgbClr val="FFFFFF"/>
                </a:solidFill>
              </a:defRPr>
            </a:lvl1pPr>
          </a:lstStyle>
          <a:p>
            <a:pPr algn="r"/>
            <a:fld id="{00000000-1234-1234-1234-123412341234}" type="slidenum">
              <a:rPr lang="en" sz="1000" smtClean="0">
                <a:solidFill>
                  <a:schemeClr val="dk2"/>
                </a:solidFill>
              </a:rPr>
              <a:pPr algn="r"/>
              <a:t>‹#›</a:t>
            </a:fld>
            <a:endParaRPr lang="en" sz="1000">
              <a:solidFill>
                <a:schemeClr val="dk2"/>
              </a:solidFill>
            </a:endParaRPr>
          </a:p>
        </p:txBody>
      </p:sp>
    </p:spTree>
    <p:extLst>
      <p:ext uri="{BB962C8B-B14F-4D97-AF65-F5344CB8AC3E}">
        <p14:creationId xmlns:p14="http://schemas.microsoft.com/office/powerpoint/2010/main" val="1824420206"/>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685783" rtl="0" eaLnBrk="1" latinLnBrk="0" hangingPunct="1">
        <a:lnSpc>
          <a:spcPct val="90000"/>
        </a:lnSpc>
        <a:spcBef>
          <a:spcPct val="0"/>
        </a:spcBef>
        <a:buNone/>
        <a:defRPr sz="2100" kern="1200" cap="all" spc="151" baseline="0">
          <a:solidFill>
            <a:schemeClr val="tx1">
              <a:lumMod val="85000"/>
              <a:lumOff val="15000"/>
            </a:schemeClr>
          </a:solidFill>
          <a:latin typeface="+mj-lt"/>
          <a:ea typeface="+mj-ea"/>
          <a:cs typeface="+mj-cs"/>
        </a:defRPr>
      </a:lvl1pPr>
    </p:titleStyle>
    <p:bodyStyle>
      <a:lvl1pPr marL="171446" indent="-171446" algn="l" defTabSz="685783" rtl="0" eaLnBrk="1" latinLnBrk="0" hangingPunct="1">
        <a:lnSpc>
          <a:spcPct val="100000"/>
        </a:lnSpc>
        <a:spcBef>
          <a:spcPts val="751"/>
        </a:spcBef>
        <a:buClr>
          <a:schemeClr val="accent2"/>
        </a:buClr>
        <a:buFont typeface="Arial" panose="020B0604020202020204" pitchFamily="34" charset="0"/>
        <a:buChar char="•"/>
        <a:defRPr sz="1351" kern="1200">
          <a:solidFill>
            <a:schemeClr val="tx1">
              <a:lumMod val="85000"/>
              <a:lumOff val="15000"/>
            </a:schemeClr>
          </a:solidFill>
          <a:latin typeface="+mn-lt"/>
          <a:ea typeface="+mn-ea"/>
          <a:cs typeface="+mn-cs"/>
        </a:defRPr>
      </a:lvl1pPr>
      <a:lvl2pPr marL="342891"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2pPr>
      <a:lvl3pPr marL="514338"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3pPr>
      <a:lvl4pPr marL="685783"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4pPr>
      <a:lvl5pPr marL="857229"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a:solidFill>
            <a:schemeClr val="tx1">
              <a:lumMod val="85000"/>
              <a:lumOff val="15000"/>
            </a:schemeClr>
          </a:solidFill>
          <a:latin typeface="+mn-lt"/>
          <a:ea typeface="+mn-ea"/>
          <a:cs typeface="+mn-cs"/>
        </a:defRPr>
      </a:lvl5pPr>
      <a:lvl6pPr marL="984622"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a:solidFill>
            <a:schemeClr val="tx1"/>
          </a:solidFill>
          <a:latin typeface="+mn-lt"/>
          <a:ea typeface="+mn-ea"/>
          <a:cs typeface="+mn-cs"/>
        </a:defRPr>
      </a:lvl6pPr>
      <a:lvl7pPr marL="1113207"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a:solidFill>
            <a:schemeClr val="tx1"/>
          </a:solidFill>
          <a:latin typeface="+mn-lt"/>
          <a:ea typeface="+mn-ea"/>
          <a:cs typeface="+mn-cs"/>
        </a:defRPr>
      </a:lvl7pPr>
      <a:lvl8pPr marL="1242982"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baseline="0">
          <a:solidFill>
            <a:schemeClr val="tx1"/>
          </a:solidFill>
          <a:latin typeface="+mn-lt"/>
          <a:ea typeface="+mn-ea"/>
          <a:cs typeface="+mn-cs"/>
        </a:defRPr>
      </a:lvl8pPr>
      <a:lvl9pPr marL="1412046" indent="-171446" algn="l" defTabSz="685783" rtl="0" eaLnBrk="1" latinLnBrk="0" hangingPunct="1">
        <a:lnSpc>
          <a:spcPct val="100000"/>
        </a:lnSpc>
        <a:spcBef>
          <a:spcPts val="751"/>
        </a:spcBef>
        <a:buClr>
          <a:schemeClr val="accent2"/>
        </a:buClr>
        <a:buFont typeface="Arial" panose="020B0604020202020204" pitchFamily="34" charset="0"/>
        <a:buChar char="•"/>
        <a:defRPr sz="1200" kern="1200" baseline="0">
          <a:solidFill>
            <a:schemeClr val="tx1"/>
          </a:solidFill>
          <a:latin typeface="+mn-lt"/>
          <a:ea typeface="+mn-ea"/>
          <a:cs typeface="+mn-cs"/>
        </a:defRPr>
      </a:lvl9pPr>
    </p:bodyStyle>
    <p:otherStyle>
      <a:defPPr>
        <a:defRPr lang="en-US"/>
      </a:defPPr>
      <a:lvl1pPr marL="0" algn="l" defTabSz="685783" rtl="0" eaLnBrk="1" latinLnBrk="0" hangingPunct="1">
        <a:defRPr sz="1351" kern="1200">
          <a:solidFill>
            <a:schemeClr val="tx1"/>
          </a:solidFill>
          <a:latin typeface="+mn-lt"/>
          <a:ea typeface="+mn-ea"/>
          <a:cs typeface="+mn-cs"/>
        </a:defRPr>
      </a:lvl1pPr>
      <a:lvl2pPr marL="342891" algn="l" defTabSz="685783" rtl="0" eaLnBrk="1" latinLnBrk="0" hangingPunct="1">
        <a:defRPr sz="1351" kern="1200">
          <a:solidFill>
            <a:schemeClr val="tx1"/>
          </a:solidFill>
          <a:latin typeface="+mn-lt"/>
          <a:ea typeface="+mn-ea"/>
          <a:cs typeface="+mn-cs"/>
        </a:defRPr>
      </a:lvl2pPr>
      <a:lvl3pPr marL="685783" algn="l" defTabSz="685783" rtl="0" eaLnBrk="1" latinLnBrk="0" hangingPunct="1">
        <a:defRPr sz="1351" kern="1200">
          <a:solidFill>
            <a:schemeClr val="tx1"/>
          </a:solidFill>
          <a:latin typeface="+mn-lt"/>
          <a:ea typeface="+mn-ea"/>
          <a:cs typeface="+mn-cs"/>
        </a:defRPr>
      </a:lvl3pPr>
      <a:lvl4pPr marL="102867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hyperlink" Target="http://www.wbdg.org/design-disciplines/architectural-programm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prstGeom prst="rect">
            <a:avLst/>
          </a:prstGeom>
        </p:spPr>
        <p:txBody>
          <a:bodyPr vert="horz" wrap="square" lIns="91425" tIns="91425" rIns="91425" bIns="91425" rtlCol="0" anchor="b" anchorCtr="0">
            <a:noAutofit/>
          </a:bodyPr>
          <a:lstStyle/>
          <a:p>
            <a:pPr>
              <a:spcBef>
                <a:spcPts val="0"/>
              </a:spcBef>
            </a:pPr>
            <a:r>
              <a:rPr lang="en"/>
              <a:t>Plan Like An Architect</a:t>
            </a:r>
          </a:p>
        </p:txBody>
      </p:sp>
      <p:pic>
        <p:nvPicPr>
          <p:cNvPr id="55" name="Shape 55" descr="Adobe Spark-4.jpg"/>
          <p:cNvPicPr preferRelativeResize="0"/>
          <p:nvPr/>
        </p:nvPicPr>
        <p:blipFill>
          <a:blip r:embed="rId3">
            <a:alphaModFix/>
          </a:blip>
          <a:stretch>
            <a:fillRect/>
          </a:stretch>
        </p:blipFill>
        <p:spPr>
          <a:xfrm>
            <a:off x="1143001" y="0"/>
            <a:ext cx="6858003" cy="5143503"/>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1" name="Shape 61" descr="Adobe Spark-3.jpg"/>
          <p:cNvPicPr preferRelativeResize="0"/>
          <p:nvPr/>
        </p:nvPicPr>
        <p:blipFill>
          <a:blip r:embed="rId3">
            <a:alphaModFix/>
          </a:blip>
          <a:stretch>
            <a:fillRect/>
          </a:stretch>
        </p:blipFill>
        <p:spPr>
          <a:xfrm>
            <a:off x="-278550" y="0"/>
            <a:ext cx="7044800" cy="5143502"/>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2" name="TextBox 1"/>
          <p:cNvSpPr txBox="1"/>
          <p:nvPr/>
        </p:nvSpPr>
        <p:spPr>
          <a:xfrm>
            <a:off x="212943" y="626304"/>
            <a:ext cx="8417491" cy="1938992"/>
          </a:xfrm>
          <a:prstGeom prst="rect">
            <a:avLst/>
          </a:prstGeom>
          <a:noFill/>
        </p:spPr>
        <p:txBody>
          <a:bodyPr wrap="square" rtlCol="0">
            <a:spAutoFit/>
          </a:bodyPr>
          <a:lstStyle/>
          <a:p>
            <a:r>
              <a:rPr lang="en-US" sz="4000" dirty="0">
                <a:latin typeface="Futura Medium" charset="0"/>
                <a:ea typeface="Futura Medium" charset="0"/>
                <a:cs typeface="Futura Medium" charset="0"/>
              </a:rPr>
              <a:t>The research and decision-making process that defines a problem to be solved by a design.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2" name="TextBox 1"/>
          <p:cNvSpPr txBox="1"/>
          <p:nvPr/>
        </p:nvSpPr>
        <p:spPr>
          <a:xfrm>
            <a:off x="212943" y="1"/>
            <a:ext cx="5912285" cy="5016758"/>
          </a:xfrm>
          <a:prstGeom prst="rect">
            <a:avLst/>
          </a:prstGeom>
          <a:solidFill>
            <a:schemeClr val="bg2">
              <a:alpha val="78000"/>
            </a:schemeClr>
          </a:solidFill>
          <a:ln w="57150">
            <a:solidFill>
              <a:schemeClr val="accent1"/>
            </a:solidFill>
          </a:ln>
        </p:spPr>
        <p:txBody>
          <a:bodyPr wrap="square" rtlCol="0">
            <a:spAutoFit/>
          </a:bodyPr>
          <a:lstStyle/>
          <a:p>
            <a:pPr marL="342891" indent="-342891">
              <a:spcBef>
                <a:spcPts val="25"/>
              </a:spcBef>
              <a:spcAft>
                <a:spcPts val="25"/>
              </a:spcAft>
              <a:buAutoNum type="arabicPeriod"/>
            </a:pPr>
            <a:endParaRPr lang="en-US" sz="2000" dirty="0">
              <a:latin typeface="Futura Medium" charset="0"/>
              <a:ea typeface="Futura Medium" charset="0"/>
              <a:cs typeface="Futura Medium" charset="0"/>
            </a:endParaRPr>
          </a:p>
          <a:p>
            <a:pPr marL="342891" indent="-342891">
              <a:spcBef>
                <a:spcPts val="25"/>
              </a:spcBef>
              <a:spcAft>
                <a:spcPts val="25"/>
              </a:spcAft>
              <a:buAutoNum type="arabicPeriod"/>
            </a:pPr>
            <a:endParaRPr lang="en-US" sz="2600" dirty="0">
              <a:solidFill>
                <a:schemeClr val="tx2">
                  <a:lumMod val="20000"/>
                  <a:lumOff val="80000"/>
                </a:schemeClr>
              </a:solidFill>
              <a:latin typeface="Futura Medium" charset="0"/>
              <a:ea typeface="Futura Medium" charset="0"/>
              <a:cs typeface="Futura Medium" charset="0"/>
            </a:endParaRPr>
          </a:p>
          <a:p>
            <a:pPr marL="342891" indent="-342891">
              <a:spcBef>
                <a:spcPts val="25"/>
              </a:spcBef>
              <a:spcAft>
                <a:spcPts val="25"/>
              </a:spcAft>
              <a:buAutoNum type="arabicPeriod"/>
            </a:pPr>
            <a:r>
              <a:rPr lang="en-US" sz="2600" dirty="0">
                <a:solidFill>
                  <a:schemeClr val="tx2">
                    <a:lumMod val="20000"/>
                    <a:lumOff val="80000"/>
                  </a:schemeClr>
                </a:solidFill>
                <a:latin typeface="Futura Medium" charset="0"/>
                <a:ea typeface="Futura Medium" charset="0"/>
                <a:cs typeface="Futura Medium" charset="0"/>
              </a:rPr>
              <a:t>Establish goals</a:t>
            </a:r>
          </a:p>
          <a:p>
            <a:pPr marL="342891" indent="-342891">
              <a:spcBef>
                <a:spcPts val="25"/>
              </a:spcBef>
              <a:spcAft>
                <a:spcPts val="25"/>
              </a:spcAft>
              <a:buAutoNum type="arabicPeriod"/>
            </a:pPr>
            <a:endParaRPr lang="en-US" sz="2600" dirty="0">
              <a:solidFill>
                <a:schemeClr val="tx2">
                  <a:lumMod val="20000"/>
                  <a:lumOff val="80000"/>
                </a:schemeClr>
              </a:solidFill>
              <a:latin typeface="Futura Medium" charset="0"/>
              <a:ea typeface="Futura Medium" charset="0"/>
              <a:cs typeface="Futura Medium" charset="0"/>
            </a:endParaRPr>
          </a:p>
          <a:p>
            <a:pPr marL="342891" indent="-342891">
              <a:spcBef>
                <a:spcPts val="25"/>
              </a:spcBef>
              <a:spcAft>
                <a:spcPts val="25"/>
              </a:spcAft>
              <a:buAutoNum type="arabicPeriod"/>
            </a:pPr>
            <a:r>
              <a:rPr lang="en-US" sz="2600" dirty="0">
                <a:solidFill>
                  <a:schemeClr val="tx2">
                    <a:lumMod val="20000"/>
                    <a:lumOff val="80000"/>
                  </a:schemeClr>
                </a:solidFill>
                <a:latin typeface="Futura Medium" charset="0"/>
                <a:ea typeface="Futura Medium" charset="0"/>
                <a:cs typeface="Futura Medium" charset="0"/>
              </a:rPr>
              <a:t>Collect and analyze facts</a:t>
            </a:r>
          </a:p>
          <a:p>
            <a:pPr marL="342891" indent="-342891">
              <a:spcBef>
                <a:spcPts val="25"/>
              </a:spcBef>
              <a:spcAft>
                <a:spcPts val="25"/>
              </a:spcAft>
              <a:buAutoNum type="arabicPeriod"/>
            </a:pPr>
            <a:endParaRPr lang="en-US" sz="2600" dirty="0">
              <a:solidFill>
                <a:schemeClr val="tx2">
                  <a:lumMod val="20000"/>
                  <a:lumOff val="80000"/>
                </a:schemeClr>
              </a:solidFill>
              <a:latin typeface="Futura Medium" charset="0"/>
              <a:ea typeface="Futura Medium" charset="0"/>
              <a:cs typeface="Futura Medium" charset="0"/>
            </a:endParaRPr>
          </a:p>
          <a:p>
            <a:pPr marL="342891" indent="-342891">
              <a:spcBef>
                <a:spcPts val="25"/>
              </a:spcBef>
              <a:spcAft>
                <a:spcPts val="25"/>
              </a:spcAft>
              <a:buAutoNum type="arabicPeriod"/>
            </a:pPr>
            <a:r>
              <a:rPr lang="en-US" sz="2600" dirty="0">
                <a:solidFill>
                  <a:schemeClr val="tx2">
                    <a:lumMod val="20000"/>
                    <a:lumOff val="80000"/>
                  </a:schemeClr>
                </a:solidFill>
                <a:latin typeface="Futura Medium" charset="0"/>
                <a:ea typeface="Futura Medium" charset="0"/>
                <a:cs typeface="Futura Medium" charset="0"/>
              </a:rPr>
              <a:t>Uncover and test concepts</a:t>
            </a:r>
          </a:p>
          <a:p>
            <a:pPr marL="342891" indent="-342891">
              <a:spcBef>
                <a:spcPts val="25"/>
              </a:spcBef>
              <a:spcAft>
                <a:spcPts val="25"/>
              </a:spcAft>
              <a:buAutoNum type="arabicPeriod"/>
            </a:pPr>
            <a:endParaRPr lang="en-US" sz="2600" dirty="0">
              <a:solidFill>
                <a:schemeClr val="tx2">
                  <a:lumMod val="20000"/>
                  <a:lumOff val="80000"/>
                </a:schemeClr>
              </a:solidFill>
              <a:latin typeface="Futura Medium" charset="0"/>
              <a:ea typeface="Futura Medium" charset="0"/>
              <a:cs typeface="Futura Medium" charset="0"/>
            </a:endParaRPr>
          </a:p>
          <a:p>
            <a:pPr marL="342891" indent="-342891">
              <a:spcBef>
                <a:spcPts val="25"/>
              </a:spcBef>
              <a:spcAft>
                <a:spcPts val="25"/>
              </a:spcAft>
              <a:buAutoNum type="arabicPeriod"/>
            </a:pPr>
            <a:r>
              <a:rPr lang="en-US" sz="2600" dirty="0">
                <a:solidFill>
                  <a:schemeClr val="tx2">
                    <a:lumMod val="20000"/>
                    <a:lumOff val="80000"/>
                  </a:schemeClr>
                </a:solidFill>
                <a:latin typeface="Futura Medium" charset="0"/>
                <a:ea typeface="Futura Medium" charset="0"/>
                <a:cs typeface="Futura Medium" charset="0"/>
              </a:rPr>
              <a:t>Determine needs</a:t>
            </a:r>
          </a:p>
          <a:p>
            <a:pPr marL="342891" indent="-342891">
              <a:spcBef>
                <a:spcPts val="25"/>
              </a:spcBef>
              <a:spcAft>
                <a:spcPts val="25"/>
              </a:spcAft>
              <a:buAutoNum type="arabicPeriod"/>
            </a:pPr>
            <a:endParaRPr lang="en-US" sz="2600" dirty="0">
              <a:solidFill>
                <a:schemeClr val="tx2">
                  <a:lumMod val="20000"/>
                  <a:lumOff val="80000"/>
                </a:schemeClr>
              </a:solidFill>
              <a:latin typeface="Futura Medium" charset="0"/>
              <a:ea typeface="Futura Medium" charset="0"/>
              <a:cs typeface="Futura Medium" charset="0"/>
            </a:endParaRPr>
          </a:p>
          <a:p>
            <a:pPr marL="342891" indent="-342891">
              <a:spcBef>
                <a:spcPts val="25"/>
              </a:spcBef>
              <a:spcAft>
                <a:spcPts val="25"/>
              </a:spcAft>
              <a:buAutoNum type="arabicPeriod"/>
            </a:pPr>
            <a:r>
              <a:rPr lang="en-US" sz="2600" dirty="0">
                <a:solidFill>
                  <a:schemeClr val="tx2">
                    <a:lumMod val="20000"/>
                    <a:lumOff val="80000"/>
                  </a:schemeClr>
                </a:solidFill>
                <a:latin typeface="Futura Medium" charset="0"/>
                <a:ea typeface="Futura Medium" charset="0"/>
                <a:cs typeface="Futura Medium" charset="0"/>
              </a:rPr>
              <a:t>State the problem</a:t>
            </a:r>
          </a:p>
          <a:p>
            <a:pPr marL="342891" indent="-342891">
              <a:spcBef>
                <a:spcPts val="25"/>
              </a:spcBef>
              <a:spcAft>
                <a:spcPts val="25"/>
              </a:spcAft>
              <a:buAutoNum type="arabicPeriod"/>
            </a:pPr>
            <a:endParaRPr lang="en-US" sz="2000" dirty="0">
              <a:latin typeface="Futura Medium" charset="0"/>
              <a:ea typeface="Futura Medium" charset="0"/>
              <a:cs typeface="Futura Medium" charset="0"/>
            </a:endParaRPr>
          </a:p>
          <a:p>
            <a:pPr marL="342891" indent="-342891">
              <a:buAutoNum type="arabicPeriod"/>
            </a:pPr>
            <a:endParaRPr lang="en-US" sz="2000" dirty="0">
              <a:latin typeface="Futura Medium" charset="0"/>
              <a:ea typeface="Futura Medium" charset="0"/>
              <a:cs typeface="Futura Medium"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Shape 76" descr="Adobe Spark-9.jpg"/>
          <p:cNvPicPr preferRelativeResize="0"/>
          <p:nvPr/>
        </p:nvPicPr>
        <p:blipFill>
          <a:blip r:embed="rId3">
            <a:alphaModFix/>
          </a:blip>
          <a:stretch>
            <a:fillRect/>
          </a:stretch>
        </p:blipFill>
        <p:spPr>
          <a:xfrm>
            <a:off x="152401" y="152400"/>
            <a:ext cx="6451603" cy="4838703"/>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2" name="Shape 82" descr="Screen Shot 2017-10-20 at 3.02.59 PM.png"/>
          <p:cNvPicPr preferRelativeResize="0"/>
          <p:nvPr/>
        </p:nvPicPr>
        <p:blipFill>
          <a:blip r:embed="rId3">
            <a:alphaModFix/>
          </a:blip>
          <a:stretch>
            <a:fillRect/>
          </a:stretch>
        </p:blipFill>
        <p:spPr>
          <a:xfrm>
            <a:off x="773988" y="1"/>
            <a:ext cx="7223475" cy="51435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2" name="TextBox 1"/>
          <p:cNvSpPr txBox="1"/>
          <p:nvPr/>
        </p:nvSpPr>
        <p:spPr>
          <a:xfrm>
            <a:off x="551146" y="713983"/>
            <a:ext cx="7478039" cy="1569660"/>
          </a:xfrm>
          <a:prstGeom prst="rect">
            <a:avLst/>
          </a:prstGeom>
          <a:noFill/>
        </p:spPr>
        <p:txBody>
          <a:bodyPr wrap="square" rtlCol="0">
            <a:spAutoFit/>
          </a:bodyPr>
          <a:lstStyle/>
          <a:p>
            <a:r>
              <a:rPr lang="en-US" sz="2400" dirty="0">
                <a:solidFill>
                  <a:schemeClr val="tx2">
                    <a:lumMod val="20000"/>
                    <a:lumOff val="80000"/>
                  </a:schemeClr>
                </a:solidFill>
                <a:latin typeface="Futura Medium" charset="0"/>
                <a:ea typeface="Futura Medium" charset="0"/>
                <a:cs typeface="Futura Medium" charset="0"/>
              </a:rPr>
              <a:t>"... organize the client’s vast world of information within a rational framework...has the sensitivity to know what information will be useful and what should be discarded."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9925" y="429951"/>
            <a:ext cx="7727400" cy="4329940"/>
          </a:xfrm>
          <a:prstGeom prst="rect">
            <a:avLst/>
          </a:prstGeom>
          <a:solidFill>
            <a:schemeClr val="tx2">
              <a:alpha val="15000"/>
            </a:schemeClr>
          </a:solidFill>
        </p:spPr>
        <p:txBody>
          <a:bodyPr vert="horz" wrap="square" lIns="91425" tIns="91425" rIns="91425" bIns="91425" rtlCol="0" anchor="ctr" anchorCtr="0">
            <a:noAutofit/>
          </a:bodyPr>
          <a:lstStyle/>
          <a:p>
            <a:endParaRPr sz="1200" dirty="0"/>
          </a:p>
          <a:p>
            <a:endParaRPr sz="1200" dirty="0"/>
          </a:p>
          <a:p>
            <a:endParaRPr sz="1200" dirty="0"/>
          </a:p>
          <a:p>
            <a:endParaRPr sz="1200" dirty="0"/>
          </a:p>
          <a:p>
            <a:endParaRPr sz="1200" dirty="0"/>
          </a:p>
          <a:p>
            <a:endParaRPr sz="1200" dirty="0"/>
          </a:p>
          <a:p>
            <a:endParaRPr sz="1200" dirty="0"/>
          </a:p>
          <a:p>
            <a:pPr algn="l"/>
            <a:endParaRPr sz="1200" dirty="0">
              <a:latin typeface="Futura Medium" charset="0"/>
              <a:ea typeface="Futura Medium" charset="0"/>
              <a:cs typeface="Futura Medium" charset="0"/>
            </a:endParaRPr>
          </a:p>
          <a:p>
            <a:pPr algn="l"/>
            <a:endParaRPr sz="1200" dirty="0">
              <a:latin typeface="Futura Medium" charset="0"/>
              <a:ea typeface="Futura Medium" charset="0"/>
              <a:cs typeface="Futura Medium" charset="0"/>
            </a:endParaRPr>
          </a:p>
          <a:p>
            <a:pPr algn="l"/>
            <a:endParaRPr sz="1200" dirty="0">
              <a:latin typeface="Futura Medium" charset="0"/>
              <a:ea typeface="Futura Medium" charset="0"/>
              <a:cs typeface="Futura Medium" charset="0"/>
            </a:endParaRPr>
          </a:p>
          <a:p>
            <a:pPr algn="l"/>
            <a:endParaRPr sz="1200" dirty="0">
              <a:latin typeface="Futura Medium" charset="0"/>
              <a:ea typeface="Futura Medium" charset="0"/>
              <a:cs typeface="Futura Medium" charset="0"/>
            </a:endParaRPr>
          </a:p>
          <a:p>
            <a:pPr algn="l"/>
            <a:endParaRPr sz="1200" dirty="0">
              <a:latin typeface="Futura Medium" charset="0"/>
              <a:ea typeface="Futura Medium" charset="0"/>
              <a:cs typeface="Futura Medium" charset="0"/>
            </a:endParaRPr>
          </a:p>
          <a:p>
            <a:pPr algn="l"/>
            <a:r>
              <a:rPr lang="en-US" sz="1400" i="1" dirty="0" smtClean="0">
                <a:latin typeface="Futura Medium" charset="0"/>
                <a:ea typeface="Futura Medium" charset="0"/>
                <a:cs typeface="Futura Medium" charset="0"/>
              </a:rPr>
              <a:t/>
            </a:r>
            <a:br>
              <a:rPr lang="en-US" sz="1400" i="1" dirty="0" smtClean="0">
                <a:latin typeface="Futura Medium" charset="0"/>
                <a:ea typeface="Futura Medium" charset="0"/>
                <a:cs typeface="Futura Medium" charset="0"/>
              </a:rPr>
            </a:br>
            <a:r>
              <a:rPr lang="en-US" sz="1400" i="1" dirty="0">
                <a:latin typeface="Futura Medium" charset="0"/>
                <a:ea typeface="Futura Medium" charset="0"/>
                <a:cs typeface="Futura Medium" charset="0"/>
              </a:rPr>
              <a:t/>
            </a:r>
            <a:br>
              <a:rPr lang="en-US" sz="1400" i="1" dirty="0">
                <a:latin typeface="Futura Medium" charset="0"/>
                <a:ea typeface="Futura Medium" charset="0"/>
                <a:cs typeface="Futura Medium" charset="0"/>
              </a:rPr>
            </a:br>
            <a:r>
              <a:rPr lang="en-US" sz="1400" i="1" dirty="0" smtClean="0">
                <a:latin typeface="Futura Medium" charset="0"/>
                <a:ea typeface="Futura Medium" charset="0"/>
                <a:cs typeface="Futura Medium" charset="0"/>
              </a:rPr>
              <a:t/>
            </a:r>
            <a:br>
              <a:rPr lang="en-US" sz="1400" i="1" dirty="0" smtClean="0">
                <a:latin typeface="Futura Medium" charset="0"/>
                <a:ea typeface="Futura Medium" charset="0"/>
                <a:cs typeface="Futura Medium" charset="0"/>
              </a:rPr>
            </a:br>
            <a:r>
              <a:rPr lang="en-US" sz="1400" i="1" dirty="0">
                <a:latin typeface="Futura Medium" charset="0"/>
                <a:ea typeface="Futura Medium" charset="0"/>
                <a:cs typeface="Futura Medium" charset="0"/>
              </a:rPr>
              <a:t/>
            </a:r>
            <a:br>
              <a:rPr lang="en-US" sz="1400" i="1" dirty="0">
                <a:latin typeface="Futura Medium" charset="0"/>
                <a:ea typeface="Futura Medium" charset="0"/>
                <a:cs typeface="Futura Medium" charset="0"/>
              </a:rPr>
            </a:br>
            <a:r>
              <a:rPr lang="en" sz="1400" i="1" dirty="0" smtClean="0">
                <a:latin typeface="Futura Medium" charset="0"/>
                <a:ea typeface="Futura Medium" charset="0"/>
                <a:cs typeface="Futura Medium" charset="0"/>
              </a:rPr>
              <a:t>Thank </a:t>
            </a:r>
            <a:r>
              <a:rPr lang="en" sz="1400" i="1" dirty="0">
                <a:latin typeface="Futura Medium" charset="0"/>
                <a:ea typeface="Futura Medium" charset="0"/>
                <a:cs typeface="Futura Medium" charset="0"/>
              </a:rPr>
              <a:t>You! </a:t>
            </a:r>
          </a:p>
          <a:p>
            <a:pPr algn="l"/>
            <a:endParaRPr sz="1400" dirty="0">
              <a:latin typeface="Futura Medium" charset="0"/>
              <a:ea typeface="Futura Medium" charset="0"/>
              <a:cs typeface="Futura Medium" charset="0"/>
            </a:endParaRPr>
          </a:p>
          <a:p>
            <a:pPr algn="l"/>
            <a:r>
              <a:rPr lang="en" sz="1400" b="1" dirty="0">
                <a:latin typeface="Futura Medium" charset="0"/>
                <a:ea typeface="Futura Medium" charset="0"/>
                <a:cs typeface="Futura Medium" charset="0"/>
              </a:rPr>
              <a:t>Resources</a:t>
            </a:r>
          </a:p>
          <a:p>
            <a:pPr algn="l"/>
            <a:r>
              <a:rPr lang="en" sz="1400" dirty="0">
                <a:solidFill>
                  <a:srgbClr val="000000"/>
                </a:solidFill>
                <a:latin typeface="Futura Medium" charset="0"/>
                <a:ea typeface="Futura Medium" charset="0"/>
                <a:cs typeface="Futura Medium" charset="0"/>
              </a:rPr>
              <a:t>Caudill, William W. and William M. Pena. “Architectural Analysis: Prelude to Good Design.” </a:t>
            </a:r>
            <a:r>
              <a:rPr lang="en" sz="1400" i="1" dirty="0">
                <a:solidFill>
                  <a:srgbClr val="000000"/>
                </a:solidFill>
                <a:latin typeface="Futura Medium" charset="0"/>
                <a:ea typeface="Futura Medium" charset="0"/>
                <a:cs typeface="Futura Medium" charset="0"/>
              </a:rPr>
              <a:t>Architectural Record</a:t>
            </a:r>
            <a:r>
              <a:rPr lang="en" sz="1400" dirty="0">
                <a:solidFill>
                  <a:srgbClr val="000000"/>
                </a:solidFill>
                <a:latin typeface="Futura Medium" charset="0"/>
                <a:ea typeface="Futura Medium" charset="0"/>
                <a:cs typeface="Futura Medium" charset="0"/>
              </a:rPr>
              <a:t>, vol. 125, no. 5, May 1959, pp. 178–182.</a:t>
            </a:r>
          </a:p>
          <a:p>
            <a:pPr algn="l">
              <a:buClr>
                <a:schemeClr val="dk1"/>
              </a:buClr>
              <a:buSzPct val="78571"/>
            </a:pPr>
            <a:endParaRPr sz="1400" dirty="0">
              <a:solidFill>
                <a:srgbClr val="000000"/>
              </a:solidFill>
              <a:latin typeface="Futura Medium" charset="0"/>
              <a:ea typeface="Futura Medium" charset="0"/>
              <a:cs typeface="Futura Medium" charset="0"/>
            </a:endParaRPr>
          </a:p>
          <a:p>
            <a:pPr algn="l"/>
            <a:r>
              <a:rPr lang="en" sz="1400" dirty="0">
                <a:solidFill>
                  <a:srgbClr val="000000"/>
                </a:solidFill>
                <a:latin typeface="Futura Medium" charset="0"/>
                <a:ea typeface="Futura Medium" charset="0"/>
                <a:cs typeface="Futura Medium" charset="0"/>
              </a:rPr>
              <a:t>Cherry , Edith, and John </a:t>
            </a:r>
            <a:r>
              <a:rPr lang="en" sz="1400" dirty="0" err="1">
                <a:solidFill>
                  <a:srgbClr val="000000"/>
                </a:solidFill>
                <a:latin typeface="Futura Medium" charset="0"/>
                <a:ea typeface="Futura Medium" charset="0"/>
                <a:cs typeface="Futura Medium" charset="0"/>
              </a:rPr>
              <a:t>Petronis</a:t>
            </a:r>
            <a:r>
              <a:rPr lang="en" sz="1400" dirty="0">
                <a:solidFill>
                  <a:srgbClr val="000000"/>
                </a:solidFill>
                <a:latin typeface="Futura Medium" charset="0"/>
                <a:ea typeface="Futura Medium" charset="0"/>
                <a:cs typeface="Futura Medium" charset="0"/>
              </a:rPr>
              <a:t>. “Architectural Programming  .” </a:t>
            </a:r>
            <a:r>
              <a:rPr lang="en" sz="1400" i="1" dirty="0">
                <a:solidFill>
                  <a:srgbClr val="000000"/>
                </a:solidFill>
                <a:latin typeface="Futura Medium" charset="0"/>
                <a:ea typeface="Futura Medium" charset="0"/>
                <a:cs typeface="Futura Medium" charset="0"/>
              </a:rPr>
              <a:t>Architectural Programming | WBDG Whole Building Design Guide</a:t>
            </a:r>
            <a:r>
              <a:rPr lang="en" sz="1400" dirty="0">
                <a:solidFill>
                  <a:srgbClr val="000000"/>
                </a:solidFill>
                <a:latin typeface="Futura Medium" charset="0"/>
                <a:ea typeface="Futura Medium" charset="0"/>
                <a:cs typeface="Futura Medium" charset="0"/>
              </a:rPr>
              <a:t>, National Institute of Building Sciences, 11 Feb. 2016, </a:t>
            </a:r>
            <a:r>
              <a:rPr lang="en" sz="1400" u="sng" dirty="0">
                <a:solidFill>
                  <a:srgbClr val="000000"/>
                </a:solidFill>
                <a:latin typeface="Futura Medium" charset="0"/>
                <a:ea typeface="Futura Medium" charset="0"/>
                <a:cs typeface="Futura Medium" charset="0"/>
                <a:hlinkClick r:id="rId3"/>
              </a:rPr>
              <a:t>www.wbdg.org/design-disciplines/architectural-programming</a:t>
            </a:r>
            <a:r>
              <a:rPr lang="en" sz="1400" dirty="0">
                <a:solidFill>
                  <a:srgbClr val="000000"/>
                </a:solidFill>
                <a:latin typeface="Futura Medium" charset="0"/>
                <a:ea typeface="Futura Medium" charset="0"/>
                <a:cs typeface="Futura Medium" charset="0"/>
              </a:rPr>
              <a:t>.</a:t>
            </a:r>
          </a:p>
          <a:p>
            <a:pPr algn="l"/>
            <a:endParaRPr sz="1400" dirty="0">
              <a:solidFill>
                <a:srgbClr val="000000"/>
              </a:solidFill>
              <a:latin typeface="Futura Medium" charset="0"/>
              <a:ea typeface="Futura Medium" charset="0"/>
              <a:cs typeface="Futura Medium" charset="0"/>
            </a:endParaRPr>
          </a:p>
          <a:p>
            <a:pPr algn="l"/>
            <a:r>
              <a:rPr lang="en" sz="1400" dirty="0">
                <a:solidFill>
                  <a:srgbClr val="000000"/>
                </a:solidFill>
                <a:latin typeface="Futura Medium" charset="0"/>
                <a:ea typeface="Futura Medium" charset="0"/>
                <a:cs typeface="Futura Medium" charset="0"/>
              </a:rPr>
              <a:t>Cherry, Edith. </a:t>
            </a:r>
            <a:r>
              <a:rPr lang="en" sz="1400" i="1" dirty="0">
                <a:solidFill>
                  <a:srgbClr val="000000"/>
                </a:solidFill>
                <a:latin typeface="Futura Medium" charset="0"/>
                <a:ea typeface="Futura Medium" charset="0"/>
                <a:cs typeface="Futura Medium" charset="0"/>
              </a:rPr>
              <a:t>Programming for Design from Theory to Practice</a:t>
            </a:r>
            <a:r>
              <a:rPr lang="en" sz="1400" dirty="0">
                <a:solidFill>
                  <a:srgbClr val="000000"/>
                </a:solidFill>
                <a:latin typeface="Futura Medium" charset="0"/>
                <a:ea typeface="Futura Medium" charset="0"/>
                <a:cs typeface="Futura Medium" charset="0"/>
              </a:rPr>
              <a:t>. John Wiley &amp; Sons, 1999.</a:t>
            </a:r>
          </a:p>
          <a:p>
            <a:pPr algn="l"/>
            <a:endParaRPr sz="1400" dirty="0">
              <a:solidFill>
                <a:srgbClr val="000000"/>
              </a:solidFill>
              <a:latin typeface="Futura Medium" charset="0"/>
              <a:ea typeface="Futura Medium" charset="0"/>
              <a:cs typeface="Futura Medium" charset="0"/>
            </a:endParaRPr>
          </a:p>
          <a:p>
            <a:pPr algn="l"/>
            <a:r>
              <a:rPr lang="en" sz="1400" dirty="0">
                <a:solidFill>
                  <a:srgbClr val="000000"/>
                </a:solidFill>
                <a:latin typeface="Futura Medium" charset="0"/>
                <a:ea typeface="Futura Medium" charset="0"/>
                <a:cs typeface="Futura Medium" charset="0"/>
              </a:rPr>
              <a:t>Pena, William, and Steven </a:t>
            </a:r>
            <a:r>
              <a:rPr lang="en" sz="1400" dirty="0" err="1">
                <a:solidFill>
                  <a:srgbClr val="000000"/>
                </a:solidFill>
                <a:latin typeface="Futura Medium" charset="0"/>
                <a:ea typeface="Futura Medium" charset="0"/>
                <a:cs typeface="Futura Medium" charset="0"/>
              </a:rPr>
              <a:t>Parshall</a:t>
            </a:r>
            <a:r>
              <a:rPr lang="en" sz="1400" dirty="0">
                <a:solidFill>
                  <a:srgbClr val="000000"/>
                </a:solidFill>
                <a:latin typeface="Futura Medium" charset="0"/>
                <a:ea typeface="Futura Medium" charset="0"/>
                <a:cs typeface="Futura Medium" charset="0"/>
              </a:rPr>
              <a:t>. </a:t>
            </a:r>
            <a:r>
              <a:rPr lang="en" sz="1400" i="1" dirty="0">
                <a:solidFill>
                  <a:srgbClr val="000000"/>
                </a:solidFill>
                <a:latin typeface="Futura Medium" charset="0"/>
                <a:ea typeface="Futura Medium" charset="0"/>
                <a:cs typeface="Futura Medium" charset="0"/>
              </a:rPr>
              <a:t>Problem Seeking: An Architectural Programming Primer</a:t>
            </a:r>
            <a:r>
              <a:rPr lang="en" sz="1400" dirty="0">
                <a:solidFill>
                  <a:srgbClr val="000000"/>
                </a:solidFill>
                <a:latin typeface="Futura Medium" charset="0"/>
                <a:ea typeface="Futura Medium" charset="0"/>
                <a:cs typeface="Futura Medium" charset="0"/>
              </a:rPr>
              <a:t>. John Wiley &amp; Sons, 2012.</a:t>
            </a:r>
          </a:p>
          <a:p>
            <a:endParaRPr sz="1200" dirty="0"/>
          </a:p>
          <a:p>
            <a:endParaRPr sz="1200" dirty="0"/>
          </a:p>
          <a:p>
            <a:endParaRPr dirty="0"/>
          </a:p>
          <a:p>
            <a:endParaRPr dirty="0"/>
          </a:p>
          <a:p>
            <a:endParaRPr dirty="0"/>
          </a:p>
          <a:p>
            <a:endParaRP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Parcel</Template>
  <TotalTime>60</TotalTime>
  <Words>551</Words>
  <Application>Microsoft Macintosh PowerPoint</Application>
  <PresentationFormat>On-screen Show (16:9)</PresentationFormat>
  <Paragraphs>72</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Futura Medium</vt:lpstr>
      <vt:lpstr>Gill Sans MT</vt:lpstr>
      <vt:lpstr>Parcel</vt:lpstr>
      <vt:lpstr>Plan Like An Architect</vt:lpstr>
      <vt:lpstr>PowerPoint Presentation</vt:lpstr>
      <vt:lpstr>PowerPoint Presentation</vt:lpstr>
      <vt:lpstr>PowerPoint Presentation</vt:lpstr>
      <vt:lpstr>PowerPoint Presentation</vt:lpstr>
      <vt:lpstr>PowerPoint Presentation</vt:lpstr>
      <vt:lpstr>PowerPoint Presentation</vt:lpstr>
      <vt:lpstr>                Thank You!   Resources Caudill, William W. and William M. Pena. “Architectural Analysis: Prelude to Good Design.” Architectural Record, vol. 125, no. 5, May 1959, pp. 178–182.  Cherry , Edith, and John Petronis. “Architectural Programming  .” Architectural Programming | WBDG Whole Building Design Guide, National Institute of Building Sciences, 11 Feb. 2016, www.wbdg.org/design-disciplines/architectural-programming.  Cherry, Edith. Programming for Design from Theory to Practice. John Wiley &amp; Sons, 1999.  Pena, William, and Steven Parshall. Problem Seeking: An Architectural Programming Primer. John Wiley &amp; Sons, 2012.      </vt:lpstr>
    </vt:vector>
  </TitlesOfParts>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Like An Architect</dc:title>
  <cp:lastModifiedBy>Gibes, Elizabeth</cp:lastModifiedBy>
  <cp:revision>11</cp:revision>
  <cp:lastPrinted>2017-10-20T21:45:31Z</cp:lastPrinted>
  <dcterms:modified xsi:type="dcterms:W3CDTF">2017-10-26T17:06:21Z</dcterms:modified>
</cp:coreProperties>
</file>