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98" r:id="rId1"/>
  </p:sldMasterIdLst>
  <p:notesMasterIdLst>
    <p:notesMasterId r:id="rId12"/>
  </p:notesMasterIdLst>
  <p:sldIdLst>
    <p:sldId id="264" r:id="rId2"/>
    <p:sldId id="257" r:id="rId3"/>
    <p:sldId id="266" r:id="rId4"/>
    <p:sldId id="258" r:id="rId5"/>
    <p:sldId id="259" r:id="rId6"/>
    <p:sldId id="260" r:id="rId7"/>
    <p:sldId id="261" r:id="rId8"/>
    <p:sldId id="262" r:id="rId9"/>
    <p:sldId id="263"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9E58"/>
    <a:srgbClr val="A7AC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1784" y="-888"/>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ala.org/acrl/sites/ala.org.acrl/files/content/issues/infolit/Framework_ILHE.pdf" TargetMode="External"/><Relationship Id="rId4" Type="http://schemas.openxmlformats.org/officeDocument/2006/relationships/hyperlink" Target="https://www.oercommons.org/courseware/module/10438/overview" TargetMode="External"/><Relationship Id="rId5" Type="http://schemas.openxmlformats.org/officeDocument/2006/relationships/hyperlink" Target="https://docs.google.com/document/d/1pTmFBUFGFFZluxVqBaTKLeIieQ5Uj7jtubVMmPT3Bak/edit"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oercommons.org/courseware/module/10438/overview" TargetMode="External"/><Relationship Id="rId4" Type="http://schemas.openxmlformats.org/officeDocument/2006/relationships/hyperlink" Target="https://docs.google.com/document/d/1pTmFBUFGFFZluxVqBaTKLeIieQ5Uj7jtubVMmPT3Bak/edit" TargetMode="External"/><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87987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Slide 1</a:t>
            </a:r>
            <a:r>
              <a:rPr lang="en-US"/>
              <a:t>: Introduction to us and our project</a:t>
            </a:r>
          </a:p>
          <a:p>
            <a:pPr marL="171450" indent="-171450">
              <a:buFont typeface="Arial" panose="020B0604020202020204" pitchFamily="34" charset="0"/>
              <a:buChar char="•"/>
            </a:pPr>
            <a:r>
              <a:rPr lang="en-US"/>
              <a:t>Marquette-- brief overview of institution </a:t>
            </a:r>
          </a:p>
          <a:p>
            <a:pPr marL="171450" indent="-171450">
              <a:buFont typeface="Arial" panose="020B0604020202020204" pitchFamily="34" charset="0"/>
              <a:buChar char="•"/>
            </a:pPr>
            <a:r>
              <a:rPr lang="en-US"/>
              <a:t>Program we coordinate(d) (previous roles) </a:t>
            </a:r>
          </a:p>
          <a:p>
            <a:pPr marL="171450" indent="-171450">
              <a:buFont typeface="Arial" panose="020B0604020202020204" pitchFamily="34" charset="0"/>
              <a:buChar char="•"/>
            </a:pPr>
            <a:r>
              <a:rPr lang="en-US"/>
              <a:t>Relationship with FYE-- largest instructional program for library, one of the largest general education requirements with reaching over two thirds of incoming first-year and transfer students. </a:t>
            </a:r>
          </a:p>
          <a:p>
            <a:pPr marL="171450" indent="-171450">
              <a:buFont typeface="Arial" panose="020B0604020202020204" pitchFamily="34" charset="0"/>
              <a:buChar char="•"/>
            </a:pPr>
            <a:r>
              <a:rPr lang="en-US"/>
              <a:t>How we will describe our case and share why we think this work is relevant to an audience outside higher </a:t>
            </a:r>
            <a:r>
              <a:rPr lang="en-US" err="1"/>
              <a:t>ed</a:t>
            </a:r>
          </a:p>
          <a:p>
            <a:r>
              <a:rPr lang="en-US" b="1"/>
              <a:t>Slide 2:</a:t>
            </a:r>
            <a:r>
              <a:rPr lang="en-US"/>
              <a:t> Background on Threshold concepts and why we love them </a:t>
            </a:r>
          </a:p>
          <a:p>
            <a:pPr marL="171450" indent="-171450">
              <a:buFont typeface="Arial" panose="020B0604020202020204" pitchFamily="34" charset="0"/>
              <a:buChar char="•"/>
            </a:pPr>
            <a:r>
              <a:rPr lang="en-US"/>
              <a:t>Brief overview of ACRL Framework </a:t>
            </a:r>
          </a:p>
          <a:p>
            <a:pPr marL="171450" indent="-171450">
              <a:buFont typeface="Arial" panose="020B0604020202020204" pitchFamily="34" charset="0"/>
              <a:buChar char="•"/>
            </a:pPr>
            <a:r>
              <a:rPr lang="en-US"/>
              <a:t>Show Threshold Concepts (and perhaps say something about how because these are not static skills they allow these concepts to tailored to your audience-- “Information Creation as Process” can look very different for third graders than graduate students but the conceptual framework remains the same)</a:t>
            </a:r>
          </a:p>
          <a:p>
            <a:pPr marL="171450" indent="-171450">
              <a:buFont typeface="Arial" panose="020B0604020202020204" pitchFamily="34" charset="0"/>
              <a:buChar char="•"/>
            </a:pPr>
            <a:r>
              <a:rPr lang="en-US"/>
              <a:t>“</a:t>
            </a:r>
            <a:r>
              <a:rPr lang="en-US" b="1" i="1"/>
              <a:t>Framework </a:t>
            </a:r>
            <a:r>
              <a:rPr lang="en-US" b="1"/>
              <a:t>is not designed to be implemented in a single information literacy session in a student’s academic career</a:t>
            </a:r>
            <a:r>
              <a:rPr lang="en-US"/>
              <a:t>; it is intended to be developmentally and systematically integrated into the student’s academic program at variety of levels. This may take considerable time to implement fully in many institutions.”</a:t>
            </a:r>
          </a:p>
          <a:p>
            <a:pPr marL="171450" indent="-171450">
              <a:buFont typeface="Arial" panose="020B0604020202020204" pitchFamily="34" charset="0"/>
              <a:buChar char="•"/>
            </a:pPr>
            <a:r>
              <a:rPr lang="en-US" u="sng">
                <a:hlinkClick r:id="rId3"/>
              </a:rPr>
              <a:t>Appendix 1: Implementing the Framework </a:t>
            </a:r>
          </a:p>
          <a:p>
            <a:r>
              <a:rPr lang="en-US" b="1"/>
              <a:t>Slide 3</a:t>
            </a:r>
            <a:r>
              <a:rPr lang="en-US"/>
              <a:t>: What we did and why </a:t>
            </a:r>
          </a:p>
          <a:p>
            <a:pPr marL="171450" indent="-171450">
              <a:buFont typeface="Arial" panose="020B0604020202020204" pitchFamily="34" charset="0"/>
              <a:buChar char="•"/>
            </a:pPr>
            <a:r>
              <a:rPr lang="en-US"/>
              <a:t>Changes in Curriculum → challenge and opportunity </a:t>
            </a:r>
          </a:p>
          <a:p>
            <a:pPr marL="171450" indent="-171450">
              <a:buFont typeface="Arial" panose="020B0604020202020204" pitchFamily="34" charset="0"/>
              <a:buChar char="•"/>
            </a:pPr>
            <a:r>
              <a:rPr lang="en-US"/>
              <a:t>In the previous curriculum, there was a research paper unit where students were required to write a 5-7 page paper containing 3-5 sources. In contrast, the white paper can range from 10-30 pages and students bibliographies typically contain upwards of 25 sources (?).  The white paper research is described to students as a “process” and takes three quarters of the entire semester to complete. Students are expected to  “revise and resubmit” and thus the research and inquiry components of their process are not relegated/contained/partitioned into/ to a particular part of the semester. They are expected to research, research and research again. </a:t>
            </a:r>
          </a:p>
          <a:p>
            <a:pPr marL="171450" indent="-171450">
              <a:buFont typeface="Arial" panose="020B0604020202020204" pitchFamily="34" charset="0"/>
              <a:buChar char="•"/>
            </a:pPr>
            <a:r>
              <a:rPr lang="en-US"/>
              <a:t>Invitation to participate in curricular development team (perhaps slide can say something like, “literally get to the table”)</a:t>
            </a:r>
          </a:p>
          <a:p>
            <a:pPr marL="171450" indent="-171450">
              <a:buFont typeface="Arial" panose="020B0604020202020204" pitchFamily="34" charset="0"/>
              <a:buChar char="•"/>
            </a:pPr>
            <a:r>
              <a:rPr lang="en-US"/>
              <a:t>What *is* the new curriculum </a:t>
            </a:r>
          </a:p>
          <a:p>
            <a:r>
              <a:rPr lang="en-US" b="1"/>
              <a:t>Slide 4</a:t>
            </a:r>
            <a:r>
              <a:rPr lang="en-US"/>
              <a:t>: The pilot version (embedded robust) </a:t>
            </a:r>
          </a:p>
          <a:p>
            <a:pPr marL="171450" indent="-171450">
              <a:buFont typeface="Arial" panose="020B0604020202020204" pitchFamily="34" charset="0"/>
              <a:buChar char="•"/>
            </a:pPr>
            <a:r>
              <a:rPr lang="en-US"/>
              <a:t>8 sections, 6 instructors </a:t>
            </a:r>
          </a:p>
          <a:p>
            <a:pPr marL="171450" indent="-171450">
              <a:buFont typeface="Arial" panose="020B0604020202020204" pitchFamily="34" charset="0"/>
              <a:buChar char="•"/>
            </a:pPr>
            <a:r>
              <a:rPr lang="en-US"/>
              <a:t>Lots and lots of time in the classroom, 130 research consultations between the two of us, co-teaching and co-designing class periods, student feedback on drafts, conferences with instructors, more time than we actually had </a:t>
            </a:r>
          </a:p>
          <a:p>
            <a:pPr marL="171450" indent="-171450">
              <a:buFont typeface="Arial" panose="020B0604020202020204" pitchFamily="34" charset="0"/>
              <a:buChar char="•"/>
            </a:pPr>
            <a:r>
              <a:rPr lang="en-US"/>
              <a:t>Talk about/ show stats (# of research consults, class visits), and how quickly we learned that this model is not sustainable… finite human resources (that could be more taxed for some of our audience (public schools + libraries, school media specialist with no support)</a:t>
            </a:r>
          </a:p>
          <a:p>
            <a:r>
              <a:rPr lang="en-US" b="1"/>
              <a:t>Slide 5:</a:t>
            </a:r>
            <a:r>
              <a:rPr lang="en-US"/>
              <a:t> The scaled version (embedded lite) (include appendix-- maybe as a printout even?) </a:t>
            </a:r>
          </a:p>
          <a:p>
            <a:pPr marL="171450" indent="-171450">
              <a:buFont typeface="Arial" panose="020B0604020202020204" pitchFamily="34" charset="0"/>
              <a:buChar char="•"/>
            </a:pPr>
            <a:r>
              <a:rPr lang="en-US"/>
              <a:t>Limit librarian time to workshop days </a:t>
            </a:r>
          </a:p>
          <a:p>
            <a:pPr marL="171450" indent="-171450">
              <a:buFont typeface="Arial" panose="020B0604020202020204" pitchFamily="34" charset="0"/>
              <a:buChar char="•"/>
            </a:pPr>
            <a:r>
              <a:rPr lang="en-US"/>
              <a:t>Create flipped materials that support the curriculum and stand-in as textbook </a:t>
            </a:r>
          </a:p>
          <a:p>
            <a:pPr marL="171450" indent="-171450">
              <a:buFont typeface="Arial" panose="020B0604020202020204" pitchFamily="34" charset="0"/>
              <a:buChar char="•"/>
            </a:pPr>
            <a:r>
              <a:rPr lang="en-US"/>
              <a:t>Still major focus on developing relationships between instructors, students and librarian, still focused on individualized and responsive teaching</a:t>
            </a:r>
          </a:p>
          <a:p>
            <a:r>
              <a:rPr lang="en-US" b="1"/>
              <a:t>Slide 6</a:t>
            </a:r>
            <a:r>
              <a:rPr lang="en-US"/>
              <a:t>: Lessons Learned: (“If We Did All Over Again, we would…. And In SUM”) Integration into curriculum </a:t>
            </a:r>
            <a:r>
              <a:rPr lang="en-US" i="1"/>
              <a:t>most</a:t>
            </a:r>
            <a:r>
              <a:rPr lang="en-US"/>
              <a:t> important and then integrating assessment of IL as part of larger curricular assessment and LOs</a:t>
            </a:r>
          </a:p>
          <a:p>
            <a:pPr marL="171450" indent="-171450">
              <a:buFont typeface="Arial" panose="020B0604020202020204" pitchFamily="34" charset="0"/>
              <a:buChar char="•"/>
            </a:pPr>
            <a:r>
              <a:rPr lang="en-US"/>
              <a:t>Much of incorporating threshold concepts into information literacy instruction and introducing an embedded pedagogical approach relies heavily on a curriculum that not only embraces these pedagogies but requires it for success.</a:t>
            </a:r>
          </a:p>
          <a:p>
            <a:r>
              <a:rPr lang="en-US" b="1"/>
              <a:t/>
            </a:r>
            <a:br>
              <a:rPr lang="en-US" b="1"/>
            </a:br>
            <a:endParaRPr lang="en-US" b="1"/>
          </a:p>
          <a:p>
            <a:r>
              <a:rPr lang="en-US" b="1"/>
              <a:t>Slide 7</a:t>
            </a:r>
            <a:r>
              <a:rPr lang="en-US"/>
              <a:t>: Positioning this story within larger conversations about k-16 information literacies </a:t>
            </a:r>
          </a:p>
          <a:p>
            <a:pPr marL="171450" indent="-171450">
              <a:buFont typeface="Arial" panose="020B0604020202020204" pitchFamily="34" charset="0"/>
              <a:buChar char="•"/>
            </a:pPr>
            <a:r>
              <a:rPr lang="en-US"/>
              <a:t>Working backwards from University students to how these six concepts can be </a:t>
            </a:r>
            <a:r>
              <a:rPr lang="en-US" err="1"/>
              <a:t>scaffolded</a:t>
            </a:r>
            <a:r>
              <a:rPr lang="en-US"/>
              <a:t> and primed in the middle and high school years </a:t>
            </a:r>
          </a:p>
          <a:p>
            <a:pPr marL="171450" indent="-171450">
              <a:buFont typeface="Arial" panose="020B0604020202020204" pitchFamily="34" charset="0"/>
              <a:buChar char="•"/>
            </a:pPr>
            <a:r>
              <a:rPr lang="en-US"/>
              <a:t>The important role school media specialist and YA librarians in particular have in getting students college ready and introducing threshold concepts in developmentally appropriate and age appropriate ways </a:t>
            </a:r>
          </a:p>
          <a:p>
            <a:pPr marL="171450" indent="-171450">
              <a:buFont typeface="Arial" panose="020B0604020202020204" pitchFamily="34" charset="0"/>
              <a:buChar char="•"/>
            </a:pPr>
            <a:r>
              <a:rPr lang="en-US" u="sng">
                <a:hlinkClick r:id="rId4"/>
              </a:rPr>
              <a:t>https://www.oercommons.org/courseware/module/10438/overview</a:t>
            </a:r>
          </a:p>
          <a:p>
            <a:pPr marL="171450" indent="-171450">
              <a:buFont typeface="Arial" panose="020B0604020202020204" pitchFamily="34" charset="0"/>
              <a:buChar char="•"/>
            </a:pPr>
            <a:r>
              <a:rPr lang="en-US"/>
              <a:t>“A </a:t>
            </a:r>
            <a:r>
              <a:rPr lang="en-US" err="1"/>
              <a:t>scaffolded</a:t>
            </a:r>
            <a:r>
              <a:rPr lang="en-US"/>
              <a:t> information literacy instruction program focused on threshold concepts along with standards and skills could help pave the way for students to be effective college researchers. “</a:t>
            </a:r>
          </a:p>
          <a:p>
            <a:pPr marL="171450" indent="-171450">
              <a:buFont typeface="Arial" panose="020B0604020202020204" pitchFamily="34" charset="0"/>
              <a:buChar char="•"/>
            </a:pPr>
            <a:r>
              <a:rPr lang="en-US" u="sng">
                <a:hlinkClick r:id="rId5"/>
              </a:rPr>
              <a:t>https://docs.google.com/document/d/1pTmFBUFGFFZluxVqBaTKLeIieQ5Uj7jtubVMmPT3Bak/edit</a:t>
            </a:r>
          </a:p>
          <a:p>
            <a:pPr marL="171450" indent="-171450">
              <a:buFont typeface="Arial" panose="020B0604020202020204" pitchFamily="34" charset="0"/>
              <a:buChar char="•"/>
            </a:pPr>
            <a:endParaRPr lang="en-US"/>
          </a:p>
          <a:p>
            <a:r>
              <a:rPr lang="en-US"/>
              <a:t>Questions?</a:t>
            </a:r>
          </a:p>
          <a:p>
            <a:pPr marL="228600" indent="-228600">
              <a:buFont typeface="+mj-lt"/>
              <a:buAutoNum type="arabicPeriod"/>
            </a:pPr>
            <a:r>
              <a:rPr lang="en-US"/>
              <a:t>Why do we love the Framework so much? (lit support) (feeling Dr. Strangelove play/puns here) </a:t>
            </a:r>
            <a:r>
              <a:rPr lang="en-US" i="1"/>
              <a:t>Embracing Threshold Concepts Or How I learned to stop worrying and love the Framework.</a:t>
            </a:r>
          </a:p>
          <a:p>
            <a:pPr marL="228600" indent="-228600">
              <a:buFont typeface="+mj-lt"/>
              <a:buAutoNum type="arabicPeriod"/>
            </a:pPr>
            <a:r>
              <a:rPr lang="en-US"/>
              <a:t>Reactive and individualized approaches that limit prescriptions to specific librarian-instructor partners</a:t>
            </a:r>
          </a:p>
          <a:p>
            <a:pPr marL="228600" indent="-228600">
              <a:buFont typeface="+mj-lt"/>
              <a:buAutoNum type="arabicPeriod"/>
            </a:pPr>
            <a:r>
              <a:rPr lang="en-US"/>
              <a:t>ACRL framework and IL instruction now (useful points to repeat or distinct from lit review)</a:t>
            </a:r>
          </a:p>
          <a:p>
            <a:pPr marL="228600" indent="-228600">
              <a:buFont typeface="+mj-lt"/>
              <a:buAutoNum type="arabicPeriod"/>
            </a:pPr>
            <a:r>
              <a:rPr lang="en-US"/>
              <a:t>What do the threshold concepts look like in classroom planning? How do we distinguish (and communicate) the difference between TCs and “point and click here” skills?</a:t>
            </a:r>
          </a:p>
          <a:p>
            <a:pPr marL="228600" indent="-228600">
              <a:buFont typeface="+mj-lt"/>
              <a:buAutoNum type="arabicPeriod"/>
            </a:pPr>
            <a:r>
              <a:rPr lang="en-US"/>
              <a:t>How many interactions with librarian are necessary to cover threshold concepts?</a:t>
            </a:r>
          </a:p>
          <a:p>
            <a:pPr marL="228600" indent="-228600">
              <a:buFont typeface="+mj-lt"/>
              <a:buAutoNum type="arabicPeriod"/>
            </a:pPr>
            <a:r>
              <a:rPr lang="en-US"/>
              <a:t>What might happen outside the classroom to support TC integration in class?</a:t>
            </a:r>
          </a:p>
          <a:p>
            <a:endParaRPr lang="en-US"/>
          </a:p>
        </p:txBody>
      </p:sp>
    </p:spTree>
    <p:extLst>
      <p:ext uri="{BB962C8B-B14F-4D97-AF65-F5344CB8AC3E}">
        <p14:creationId xmlns:p14="http://schemas.microsoft.com/office/powerpoint/2010/main" val="135810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171450" lvl="0" indent="-171450">
              <a:spcBef>
                <a:spcPts val="0"/>
              </a:spcBef>
              <a:buFont typeface="Arial" panose="020B0604020202020204" pitchFamily="34" charset="0"/>
              <a:buChar char="•"/>
            </a:pPr>
            <a:r>
              <a:rPr lang="en"/>
              <a:t>Marquette: </a:t>
            </a:r>
            <a:r>
              <a:rPr lang="en-US"/>
              <a:t>mid-size, Jesuit university; FTE 8, 238 undergrad</a:t>
            </a:r>
          </a:p>
          <a:p>
            <a:pPr marL="171450" lvl="0" indent="-171450">
              <a:spcBef>
                <a:spcPts val="0"/>
              </a:spcBef>
              <a:buFont typeface="Arial" panose="020B0604020202020204" pitchFamily="34" charset="0"/>
              <a:buChar char="•"/>
            </a:pPr>
            <a:r>
              <a:rPr lang="en"/>
              <a:t>FYE Coordinators for Library participation (past)</a:t>
            </a:r>
            <a:r>
              <a:rPr lang="en-US"/>
              <a:t> </a:t>
            </a:r>
          </a:p>
          <a:p>
            <a:pPr marL="171450" lvl="0" indent="-171450">
              <a:spcBef>
                <a:spcPts val="0"/>
              </a:spcBef>
              <a:buFont typeface="Arial" panose="020B0604020202020204" pitchFamily="34" charset="0"/>
              <a:buChar char="•"/>
            </a:pPr>
            <a:r>
              <a:rPr lang="en"/>
              <a:t>Library’s Relationship with FYE-- largest instructional program for library, one of the largest general education requirements with reaching over two thirds of incoming first-year and transfer students</a:t>
            </a:r>
            <a:r>
              <a:rPr lang="en-US"/>
              <a:t> </a:t>
            </a:r>
          </a:p>
          <a:p>
            <a:pPr marL="171450" lvl="0" indent="-171450">
              <a:spcBef>
                <a:spcPts val="0"/>
              </a:spcBef>
              <a:buFont typeface="Arial" panose="020B0604020202020204" pitchFamily="34" charset="0"/>
              <a:buChar char="•"/>
            </a:pPr>
            <a:r>
              <a:rPr lang="en"/>
              <a:t>Why we think this work is relevant to an audience outside higher ed: student success in  transition from secondary to higher ed, studies that show students rely on their public libraries when school libraries aren't available and when academic libraries cause anxiety, fostering life-long learning across populations involves thinking of ourselves as life-long instructors to some degree</a:t>
            </a:r>
          </a:p>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32576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914400" indent="-298450">
              <a:lnSpc>
                <a:spcPct val="138000"/>
              </a:lnSpc>
              <a:buClr>
                <a:schemeClr val="dk1"/>
              </a:buClr>
              <a:buSzPct val="100000"/>
              <a:buChar char="●"/>
            </a:pPr>
            <a:r>
              <a:rPr lang="en">
                <a:solidFill>
                  <a:schemeClr val="dk1"/>
                </a:solidFill>
              </a:rPr>
              <a:t>Framework adopted by ACRL board Jan 11, 2016.</a:t>
            </a:r>
          </a:p>
          <a:p>
            <a:pPr marL="914400" indent="-298450">
              <a:lnSpc>
                <a:spcPct val="138000"/>
              </a:lnSpc>
              <a:buClr>
                <a:schemeClr val="dk1"/>
              </a:buClr>
              <a:buSzPct val="100000"/>
              <a:buChar char="●"/>
            </a:pPr>
            <a:r>
              <a:rPr lang="en">
                <a:solidFill>
                  <a:schemeClr val="dk1"/>
                </a:solidFill>
              </a:rPr>
              <a:t>Distinct departure from the retired Standards for Information Literacy in Higher Education – focus on threshold concepts with expectation that,like research, the teaching that supports students achieving these threshold concepts will be iterative</a:t>
            </a:r>
          </a:p>
          <a:p>
            <a:pPr marL="914400" lvl="0" indent="-298450" rtl="0">
              <a:lnSpc>
                <a:spcPct val="138000"/>
              </a:lnSpc>
              <a:spcBef>
                <a:spcPts val="0"/>
              </a:spcBef>
              <a:buClr>
                <a:schemeClr val="dk1"/>
              </a:buClr>
              <a:buSzPct val="100000"/>
              <a:buChar char="●"/>
            </a:pPr>
            <a:r>
              <a:rPr lang="en">
                <a:solidFill>
                  <a:schemeClr val="dk1"/>
                </a:solidFill>
              </a:rPr>
              <a:t>These are not static skills that a learner can or cannot perform, rather the Framework intends these concepts to be tailored to your audience-- “Information Creation as Process” can look very different for third graders than graduate students but the conceptual framework remains the same</a:t>
            </a:r>
          </a:p>
          <a:p>
            <a:pPr marL="914400" indent="-298450">
              <a:lnSpc>
                <a:spcPct val="138000"/>
              </a:lnSpc>
              <a:buClr>
                <a:schemeClr val="dk1"/>
              </a:buClr>
              <a:buSzPct val="100000"/>
              <a:buChar char="●"/>
            </a:pPr>
            <a:r>
              <a:rPr lang="en">
                <a:solidFill>
                  <a:schemeClr val="dk1"/>
                </a:solidFill>
              </a:rPr>
              <a:t>Framework often looks familiar, or at least compatible, with other guiding documents, such as WPA Outcomes for First-Year Composition, WPA Framework for Success in Postsecondary Writing, and AASL Standards for the 21st Century Learner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r>
              <a:rPr lang="en-US"/>
              <a:t>(End 10 min)</a:t>
            </a:r>
          </a:p>
          <a:p>
            <a:pPr lvl="0">
              <a:spcBef>
                <a:spcPts val="0"/>
              </a:spcBef>
              <a:buNone/>
            </a:pPr>
            <a:r>
              <a:rPr lang="en-US"/>
              <a:t>A key component of incorporating the Framework, as we see it, is the intention to provide multiple opportunities for learners to engage with threshold concepts until they actually internalize them. Meyer and Land (2010) caution instructors against taking mimicry for actual understanding, and we believe that the best way to foster actual understanding is through repeated interaction around iterative processes, specifically research, evaluation, and composition of new information. This is why we see the Framework and an embedded model, at least in school and academic libraries, to be linked approaches.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914400" lvl="0" indent="-298450" rtl="0">
              <a:lnSpc>
                <a:spcPct val="138000"/>
              </a:lnSpc>
              <a:spcBef>
                <a:spcPts val="0"/>
              </a:spcBef>
              <a:buClr>
                <a:schemeClr val="dk1"/>
              </a:buClr>
              <a:buSzPct val="100000"/>
              <a:buChar char="●"/>
            </a:pPr>
            <a:r>
              <a:rPr lang="en">
                <a:solidFill>
                  <a:schemeClr val="dk1"/>
                </a:solidFill>
              </a:rPr>
              <a:t>Changes in Curriculum → challenge and opportunity </a:t>
            </a:r>
          </a:p>
          <a:p>
            <a:pPr marL="1371600" lvl="1" indent="-298450" rtl="0">
              <a:lnSpc>
                <a:spcPct val="138000"/>
              </a:lnSpc>
              <a:spcBef>
                <a:spcPts val="0"/>
              </a:spcBef>
              <a:buClr>
                <a:schemeClr val="dk1"/>
              </a:buClr>
              <a:buSzPct val="100000"/>
              <a:buChar char="○"/>
            </a:pPr>
            <a:r>
              <a:rPr lang="en">
                <a:solidFill>
                  <a:schemeClr val="dk1"/>
                </a:solidFill>
              </a:rPr>
              <a:t>In the previous curriculum, there was a research paper unit where students were required to write a 5-7 page paper containing 3-5 sources. In contrast, the white paper can range from 10-30 pages and students bibliographies typically contain upwards of 25 sources.   The white paper research is described to students as a “process” and takes three quarters of the entire semester to complete. Students are expected to  “revise and resubmit” and thus the research and inquiry components of their process are not relegated/contained/partitioned intoa particular part of the semester. They are expected to research,analyze, synthesize and then repeat. </a:t>
            </a:r>
          </a:p>
          <a:p>
            <a:pPr marL="914400" lvl="0" indent="-298450" rtl="0">
              <a:lnSpc>
                <a:spcPct val="138000"/>
              </a:lnSpc>
              <a:spcBef>
                <a:spcPts val="0"/>
              </a:spcBef>
              <a:buClr>
                <a:schemeClr val="dk1"/>
              </a:buClr>
              <a:buSzPct val="100000"/>
              <a:buChar char="●"/>
            </a:pPr>
            <a:r>
              <a:rPr lang="en">
                <a:solidFill>
                  <a:schemeClr val="dk1"/>
                </a:solidFill>
              </a:rPr>
              <a:t>Invitation to participate in curricular development team along with 5 instructors and FYE Director (ENGL tenured faculty) </a:t>
            </a:r>
          </a:p>
          <a:p>
            <a:pPr marL="914400" indent="-298450">
              <a:lnSpc>
                <a:spcPct val="138000"/>
              </a:lnSpc>
              <a:buClr>
                <a:schemeClr val="dk1"/>
              </a:buClr>
              <a:buSzPct val="100000"/>
              <a:buChar char="●"/>
            </a:pPr>
            <a:r>
              <a:rPr lang="en">
                <a:solidFill>
                  <a:schemeClr val="dk1"/>
                </a:solidFill>
              </a:rPr>
              <a:t>The pilot version (embedded robust) </a:t>
            </a:r>
          </a:p>
          <a:p>
            <a:pPr marL="1371600" lvl="1" indent="-298450">
              <a:lnSpc>
                <a:spcPct val="138000"/>
              </a:lnSpc>
              <a:buClr>
                <a:schemeClr val="dk1"/>
              </a:buClr>
              <a:buSzPct val="100000"/>
              <a:buChar char="●"/>
            </a:pPr>
            <a:r>
              <a:rPr lang="en">
                <a:solidFill>
                  <a:schemeClr val="dk1"/>
                </a:solidFill>
              </a:rPr>
              <a:t>8 sections, 6 instructors </a:t>
            </a:r>
          </a:p>
          <a:p>
            <a:pPr marL="1371600" lvl="1" indent="-298450">
              <a:lnSpc>
                <a:spcPct val="138000"/>
              </a:lnSpc>
              <a:buClr>
                <a:schemeClr val="dk1"/>
              </a:buClr>
              <a:buSzPct val="100000"/>
              <a:buChar char="●"/>
            </a:pPr>
            <a:r>
              <a:rPr lang="en">
                <a:solidFill>
                  <a:schemeClr val="dk1"/>
                </a:solidFill>
              </a:rPr>
              <a:t>Lots and lots of time in the classroom, 130 research consultations between the two of us, co-teaching and co-designing class periods, student feedback on drafts, conferences with instructors, more time than we actually had </a:t>
            </a:r>
          </a:p>
          <a:p>
            <a:pPr marL="1371600" lvl="1" indent="-298450">
              <a:lnSpc>
                <a:spcPct val="138000"/>
              </a:lnSpc>
              <a:buClr>
                <a:schemeClr val="dk1"/>
              </a:buClr>
              <a:buSzPct val="100000"/>
              <a:buChar char="●"/>
            </a:pPr>
            <a:endParaRPr lang="en">
              <a:solidFill>
                <a:schemeClr val="dk1"/>
              </a:solidFill>
            </a:endParaRPr>
          </a:p>
          <a:p>
            <a:pPr marL="914400" indent="-298450">
              <a:lnSpc>
                <a:spcPct val="138000"/>
              </a:lnSpc>
              <a:buClr>
                <a:schemeClr val="dk1"/>
              </a:buClr>
              <a:buSzPct val="100000"/>
              <a:buChar char="●"/>
            </a:pPr>
            <a:endParaRPr lang="en">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
              <a:t>We quickly learned that this model is not sustainable… finite human resources (that could be even more taxed for some of our audience (i.e. public schools + libraries, school media specialist with no support)</a:t>
            </a:r>
          </a:p>
        </p:txBody>
      </p:sp>
    </p:spTree>
    <p:extLst>
      <p:ext uri="{BB962C8B-B14F-4D97-AF65-F5344CB8AC3E}">
        <p14:creationId xmlns:p14="http://schemas.microsoft.com/office/powerpoint/2010/main" val="780431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(End 20 min)</a:t>
            </a:r>
          </a:p>
          <a:p>
            <a:r>
              <a:rPr lang="en-US"/>
              <a:t>The scaled version (embedded light)</a:t>
            </a:r>
          </a:p>
          <a:p>
            <a:pPr marL="171450" indent="-171450">
              <a:buFont typeface="Arial" panose="020B0604020202020204" pitchFamily="34" charset="0"/>
              <a:buChar char="•"/>
            </a:pPr>
            <a:r>
              <a:rPr lang="en-US"/>
              <a:t>Limit librarian time to workshop days </a:t>
            </a:r>
          </a:p>
          <a:p>
            <a:pPr marL="171450" indent="-171450">
              <a:buFont typeface="Arial" panose="020B0604020202020204" pitchFamily="34" charset="0"/>
              <a:buChar char="•"/>
            </a:pPr>
            <a:r>
              <a:rPr lang="en-US"/>
              <a:t>Create flipped materials that support the curriculum and stand-in as textbook </a:t>
            </a:r>
          </a:p>
          <a:p>
            <a:pPr marL="171450" indent="-171450">
              <a:buFont typeface="Arial" panose="020B0604020202020204" pitchFamily="34" charset="0"/>
              <a:buChar char="•"/>
            </a:pPr>
            <a:r>
              <a:rPr lang="en-US"/>
              <a:t>Still major focus on developing relationships between instructors, students and librarian, still focused on individualized and responsive teaching</a:t>
            </a:r>
          </a:p>
          <a:p>
            <a:endParaRPr lang="en-US"/>
          </a:p>
          <a:p>
            <a:r>
              <a:rPr lang="en-US"/>
              <a:t>Lessons Learned: (“If We Did All Over Again, we would…. And In SUM”)</a:t>
            </a:r>
          </a:p>
          <a:p>
            <a:pPr marL="171450" indent="-171450">
              <a:buFont typeface="Arial" panose="020B0604020202020204" pitchFamily="34" charset="0"/>
              <a:buChar char="•"/>
            </a:pPr>
            <a:r>
              <a:rPr lang="en-US"/>
              <a:t>There isn't much room for change in our particular case – the relationship had to be developed over time, the pilot had to test the limits of embedding and the curricular needs, and the scaling had to adjust for available resources</a:t>
            </a:r>
          </a:p>
          <a:p>
            <a:pPr marL="171450" indent="-171450">
              <a:buFont typeface="Arial" panose="020B0604020202020204" pitchFamily="34" charset="0"/>
              <a:buChar char="•"/>
            </a:pPr>
            <a:r>
              <a:rPr lang="en-US"/>
              <a:t>Much of incorporating threshold concepts into information literacy instruction and introducing an embedded pedagogical approach relies heavily on a curriculum that not only embraces these pedagogies but requires it for success.</a:t>
            </a:r>
          </a:p>
          <a:p>
            <a:pPr marL="171450" indent="-171450">
              <a:buFont typeface="Arial" panose="020B0604020202020204" pitchFamily="34" charset="0"/>
              <a:buChar char="•"/>
            </a:pPr>
            <a:r>
              <a:rPr lang="en-US"/>
              <a:t>Integration into curriculum </a:t>
            </a:r>
            <a:r>
              <a:rPr lang="en-US" i="1"/>
              <a:t>most</a:t>
            </a:r>
            <a:r>
              <a:rPr lang="en-US"/>
              <a:t> important and then integrating assessment of IL as part of larger curricular assessment and LOs</a:t>
            </a:r>
          </a:p>
          <a:p>
            <a:pPr marL="171450" indent="-171450">
              <a:buFont typeface="Arial" panose="020B0604020202020204" pitchFamily="34" charset="0"/>
              <a:buChar char="•"/>
            </a:pPr>
            <a:r>
              <a:rPr lang="en-US"/>
              <a:t>Genuine assessment of threshold concepts requires longitudinal research, so use assessment to serve the questions and needs that you have about your own immediate program</a:t>
            </a:r>
          </a:p>
          <a:p>
            <a:endParaRPr lang="en-US"/>
          </a:p>
        </p:txBody>
      </p:sp>
    </p:spTree>
    <p:extLst>
      <p:ext uri="{BB962C8B-B14F-4D97-AF65-F5344CB8AC3E}">
        <p14:creationId xmlns:p14="http://schemas.microsoft.com/office/powerpoint/2010/main" val="2562565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Working backwards from University students to how these six concepts can be </a:t>
            </a:r>
            <a:r>
              <a:rPr lang="en-US" err="1"/>
              <a:t>scaffolded</a:t>
            </a:r>
            <a:r>
              <a:rPr lang="en-US"/>
              <a:t> and primed in the middle and high school years </a:t>
            </a:r>
          </a:p>
          <a:p>
            <a:pPr marL="171450" indent="-171450">
              <a:buFont typeface="Arial" panose="020B0604020202020204" pitchFamily="34" charset="0"/>
              <a:buChar char="•"/>
            </a:pPr>
            <a:r>
              <a:rPr lang="en-US"/>
              <a:t>The important role school media specialist and YA librarians in particular have in getting students college ready and introducing threshold concepts in developmentally appropriate and age appropriate ways </a:t>
            </a:r>
          </a:p>
          <a:p>
            <a:pPr marL="171450" indent="-171450">
              <a:buFont typeface="Arial" panose="020B0604020202020204" pitchFamily="34" charset="0"/>
              <a:buChar char="•"/>
            </a:pPr>
            <a:r>
              <a:rPr lang="en-US" u="sng">
                <a:hlinkClick r:id="rId3"/>
              </a:rPr>
              <a:t>https://www.oercommons.org/courseware/module/10438/overview</a:t>
            </a:r>
          </a:p>
          <a:p>
            <a:pPr marL="171450" indent="-171450">
              <a:buFont typeface="Arial" panose="020B0604020202020204" pitchFamily="34" charset="0"/>
              <a:buChar char="•"/>
            </a:pPr>
            <a:r>
              <a:rPr lang="en-US" u="sng">
                <a:hlinkClick r:id="rId4"/>
              </a:rPr>
              <a:t>https://docs.google.com/document/d/1pTmFBUFGFFZluxVqBaTKLeIieQ5Uj7jtubVMmPT3Bak/edit</a:t>
            </a:r>
          </a:p>
          <a:p>
            <a:endParaRPr lang="en-US"/>
          </a:p>
        </p:txBody>
      </p:sp>
    </p:spTree>
    <p:extLst>
      <p:ext uri="{BB962C8B-B14F-4D97-AF65-F5344CB8AC3E}">
        <p14:creationId xmlns:p14="http://schemas.microsoft.com/office/powerpoint/2010/main" val="2117250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3028950"/>
            <a:ext cx="6477000" cy="13716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lstStyle>
          <a:p>
            <a:fld id="{6AD8D91A-A2EE-4B54-B3C6-F6C67903BA9C}" type="datetime1">
              <a:rPr lang="en-US" smtClean="0"/>
              <a:pPr/>
              <a:t>2/8/17</a:t>
            </a:fld>
            <a:endParaRPr lang="en-US"/>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19785C6-EBAF-49D5-AD4D-BABF4DFAAD59}" type="datetime1">
              <a:rPr lang="en-US" smtClean="0"/>
              <a:pPr/>
              <a:t>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4686302"/>
            <a:ext cx="2209800" cy="273844"/>
          </a:xfrm>
        </p:spPr>
        <p:txBody>
          <a:bodyPr/>
          <a:lstStyle/>
          <a:p>
            <a:fld id="{6A404122-9A3A-4FD8-98B8-22631F32846C}" type="datetime1">
              <a:rPr lang="en-US" smtClean="0"/>
              <a:pPr/>
              <a:t>2/8/17</a:t>
            </a:fld>
            <a:endParaRPr lang="en-US"/>
          </a:p>
        </p:txBody>
      </p:sp>
      <p:sp>
        <p:nvSpPr>
          <p:cNvPr id="5" name="Footer Placeholder 4"/>
          <p:cNvSpPr>
            <a:spLocks noGrp="1"/>
          </p:cNvSpPr>
          <p:nvPr>
            <p:ph type="ftr" sz="quarter" idx="11"/>
          </p:nvPr>
        </p:nvSpPr>
        <p:spPr>
          <a:xfrm>
            <a:off x="457202" y="4686156"/>
            <a:ext cx="5573483" cy="273844"/>
          </a:xfrm>
        </p:spPr>
        <p:txBody>
          <a:bodyPr/>
          <a:lstStyle/>
          <a:p>
            <a:endParaRPr lang="en-US"/>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056313" y="77787"/>
            <a:ext cx="400050" cy="244476"/>
          </a:xfrm>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transition xmlns:p14="http://schemas.microsoft.com/office/powerpoint/2010/mai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transition xmlns:p14="http://schemas.microsoft.com/office/powerpoint/2010/mai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transition xmlns:p14="http://schemas.microsoft.com/office/powerpoint/2010/mai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71450"/>
            <a:ext cx="8153400" cy="74295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C259A7B8-0EC4-44C9-AFEF-25E144F11C06}" type="datetime1">
              <a:rPr lang="en-US" smtClean="0"/>
              <a:pPr/>
              <a:t>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057400"/>
            <a:ext cx="7123113" cy="1254919"/>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200150"/>
            <a:ext cx="7620000" cy="74295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2BB47B5-C739-4DAE-AACD-CC58CA843AC4}" type="datetime1">
              <a:rPr lang="en-US" smtClean="0"/>
              <a:pPr/>
              <a:t>2/8/17</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4" name="Footer Placeholder 13"/>
          <p:cNvSpPr>
            <a:spLocks noGrp="1"/>
          </p:cNvSpPr>
          <p:nvPr>
            <p:ph type="ftr" sz="quarter" idx="12"/>
          </p:nvPr>
        </p:nvSpPr>
        <p:spPr/>
        <p:txBody>
          <a:bodyPr/>
          <a:lstStyle/>
          <a:p>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3E72AE48-94E6-46E0-BE32-5F0716DE9115}" type="datetime1">
              <a:rPr lang="en-US" smtClean="0"/>
              <a:pPr/>
              <a:t>2/8/17</a:t>
            </a:fld>
            <a:endParaRPr lang="en-US"/>
          </a:p>
        </p:txBody>
      </p:sp>
      <p:sp>
        <p:nvSpPr>
          <p:cNvPr id="10" name="Slide Number Placeholder 9"/>
          <p:cNvSpPr>
            <a:spLocks noGrp="1"/>
          </p:cNvSpPr>
          <p:nvPr>
            <p:ph type="sldNum" sz="quarter" idx="16"/>
          </p:nvPr>
        </p:nvSpPr>
        <p:spPr/>
        <p:txBody>
          <a:bodyPr rtlCol="0"/>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04787"/>
            <a:ext cx="8153400" cy="652463"/>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0884C285-8BCE-48FC-97D9-E2837AF38351}" type="datetime1">
              <a:rPr lang="en-US" smtClean="0"/>
              <a:pPr/>
              <a:t>2/8/17</a:t>
            </a:fld>
            <a:endParaRPr lang="en-US"/>
          </a:p>
        </p:txBody>
      </p:sp>
      <p:sp>
        <p:nvSpPr>
          <p:cNvPr id="12" name="Slide Number Placeholder 11"/>
          <p:cNvSpPr>
            <a:spLocks noGrp="1"/>
          </p:cNvSpPr>
          <p:nvPr>
            <p:ph type="sldNum" sz="quarter" idx="16"/>
          </p:nvPr>
        </p:nvSpPr>
        <p:spPr/>
        <p:txBody>
          <a:bodyPr rtlCol="0"/>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0E70D3E6-EF16-4488-94A4-211508FE4682}" type="datetime1">
              <a:rPr lang="en-US" smtClean="0"/>
              <a:pPr/>
              <a:t>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2/8/17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lstStyle>
          <a:p>
            <a:pPr lvl="0">
              <a:spcBef>
                <a:spcPts val="0"/>
              </a:spcBef>
              <a:buNone/>
            </a:pPr>
            <a:fld id="{00000000-1234-1234-1234-123412341234}" type="slidenum">
              <a:rPr lang="en" smtClean="0"/>
              <a:t>‹#›</a:t>
            </a:fld>
            <a:endParaRPr lang="en"/>
          </a:p>
        </p:txBody>
      </p:sp>
    </p:spTree>
  </p:cSld>
  <p:clrMapOvr>
    <a:masterClrMapping/>
  </p:clrMapOvr>
  <p:transition xmlns:p14="http://schemas.microsoft.com/office/powerpoint/2010/mai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8C273C2C-6BD0-40EC-8D8D-4D51F089C5EB}" type="datetime1">
              <a:rPr lang="en-US" smtClean="0"/>
              <a:pPr/>
              <a:t>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3486150"/>
            <a:ext cx="7315200" cy="51435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4686300"/>
            <a:ext cx="2667000" cy="273844"/>
          </a:xfrm>
        </p:spPr>
        <p:txBody>
          <a:bodyPr rtlCol="0"/>
          <a:lstStyle/>
          <a:p>
            <a:fld id="{2D377F5C-EDA7-4864-9756-35769B0E62CF}" type="datetime1">
              <a:rPr lang="en-US" smtClean="0"/>
              <a:pPr/>
              <a:t>2/8/17</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4" name="Footer Placeholder 13"/>
          <p:cNvSpPr>
            <a:spLocks noGrp="1"/>
          </p:cNvSpPr>
          <p:nvPr>
            <p:ph type="ftr" sz="quarter" idx="12"/>
          </p:nvPr>
        </p:nvSpPr>
        <p:spPr>
          <a:xfrm>
            <a:off x="1600200" y="4686155"/>
            <a:ext cx="4572000" cy="273844"/>
          </a:xfrm>
        </p:spPr>
        <p:txBody>
          <a:bodyPr rtlCol="0"/>
          <a:lstStyle/>
          <a:p>
            <a:endParaRPr lang="en-US"/>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3200"/>
            </a:lvl1pPr>
          </a:lstStyle>
          <a:p>
            <a:r>
              <a:rPr kumimoji="0" lang="en-US"/>
              <a:t>Drag picture to placeholder or click icon to add</a:t>
            </a: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71450"/>
            <a:ext cx="8153400" cy="74295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sz="1400">
                <a:solidFill>
                  <a:schemeClr val="tx2"/>
                </a:solidFill>
              </a:defRPr>
            </a:lvl1pPr>
          </a:lstStyle>
          <a:p>
            <a:fld id="{88B99C93-F56F-46AB-9EB8-53614A95B15F}" type="datetime1">
              <a:rPr lang="en-US" smtClean="0"/>
              <a:pPr/>
              <a:t>2/8/17</a:t>
            </a:fld>
            <a:endParaRPr lang="en-US"/>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Lst>
  <p:transition xmlns:p14="http://schemas.microsoft.com/office/powerpoint/2010/main" spd="slow">
    <p:push dir="u"/>
  </p:transition>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bit.ly/2lnQxS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www.ala.org/acrl/standards/ilframework" TargetMode="External"/><Relationship Id="rId4" Type="http://schemas.openxmlformats.org/officeDocument/2006/relationships/hyperlink" Target="http://www.ala.org/acrl/standards/ilframework%23inquiry" TargetMode="External"/><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bit.ly/2lnQxSY" TargetMode="External"/><Relationship Id="rId4" Type="http://schemas.openxmlformats.org/officeDocument/2006/relationships/image" Target="../media/image10.jpg"/><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obe Spark-6.jpg"/>
          <p:cNvPicPr>
            <a:picLocks noChangeAspect="1"/>
          </p:cNvPicPr>
          <p:nvPr/>
        </p:nvPicPr>
        <p:blipFill>
          <a:blip r:embed="rId3"/>
          <a:stretch>
            <a:fillRect/>
          </a:stretch>
        </p:blipFill>
        <p:spPr>
          <a:xfrm>
            <a:off x="0" y="-152400"/>
            <a:ext cx="9144000" cy="5227439"/>
          </a:xfrm>
          <a:prstGeom prst="rect">
            <a:avLst/>
          </a:prstGeom>
        </p:spPr>
      </p:pic>
    </p:spTree>
    <p:extLst>
      <p:ext uri="{BB962C8B-B14F-4D97-AF65-F5344CB8AC3E}">
        <p14:creationId xmlns:p14="http://schemas.microsoft.com/office/powerpoint/2010/main" val="51918362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Resources: </a:t>
            </a:r>
            <a:r>
              <a:rPr lang="en-US" dirty="0">
                <a:solidFill>
                  <a:schemeClr val="tx1"/>
                </a:solidFill>
                <a:hlinkClick r:id="rId3"/>
              </a:rPr>
              <a:t>http://bit.ly/2lnQxSY</a:t>
            </a:r>
          </a:p>
          <a:p>
            <a:endParaRPr lang="en-US" dirty="0">
              <a:solidFill>
                <a:schemeClr val="tx1"/>
              </a:solidFill>
            </a:endParaRPr>
          </a:p>
        </p:txBody>
      </p:sp>
      <p:sp>
        <p:nvSpPr>
          <p:cNvPr id="3" name="Title 2"/>
          <p:cNvSpPr>
            <a:spLocks noGrp="1"/>
          </p:cNvSpPr>
          <p:nvPr>
            <p:ph type="title"/>
          </p:nvPr>
        </p:nvSpPr>
        <p:spPr/>
        <p:txBody>
          <a:bodyPr>
            <a:normAutofit fontScale="90000"/>
          </a:bodyPr>
          <a:lstStyle/>
          <a:p>
            <a:r>
              <a:rPr lang="en-US"/>
              <a:t>Thank you! </a:t>
            </a:r>
          </a:p>
        </p:txBody>
      </p:sp>
    </p:spTree>
    <p:extLst>
      <p:ext uri="{BB962C8B-B14F-4D97-AF65-F5344CB8AC3E}">
        <p14:creationId xmlns:p14="http://schemas.microsoft.com/office/powerpoint/2010/main" val="29024991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 name="Picture 5" descr="raynor-library.jpg"/>
          <p:cNvPicPr>
            <a:picLocks noChangeAspect="1"/>
          </p:cNvPicPr>
          <p:nvPr/>
        </p:nvPicPr>
        <p:blipFill>
          <a:blip r:embed="rId3"/>
          <a:stretch>
            <a:fillRect/>
          </a:stretch>
        </p:blipFill>
        <p:spPr>
          <a:xfrm>
            <a:off x="-142941" y="0"/>
            <a:ext cx="9277431" cy="2264997"/>
          </a:xfrm>
          <a:prstGeom prst="rect">
            <a:avLst/>
          </a:prstGeom>
        </p:spPr>
      </p:pic>
      <p:pic>
        <p:nvPicPr>
          <p:cNvPr id="3" name="Picture 2" descr="Marquette_Golden_Eagles.png"/>
          <p:cNvPicPr>
            <a:picLocks noChangeAspect="1"/>
          </p:cNvPicPr>
          <p:nvPr/>
        </p:nvPicPr>
        <p:blipFill>
          <a:blip r:embed="rId4"/>
          <a:stretch>
            <a:fillRect/>
          </a:stretch>
        </p:blipFill>
        <p:spPr>
          <a:xfrm>
            <a:off x="-171530" y="1047750"/>
            <a:ext cx="2743200" cy="2063849"/>
          </a:xfrm>
          <a:prstGeom prst="rect">
            <a:avLst/>
          </a:prstGeom>
        </p:spPr>
      </p:pic>
      <p:pic>
        <p:nvPicPr>
          <p:cNvPr id="4" name="Picture 3" descr="FYE.png"/>
          <p:cNvPicPr>
            <a:picLocks noChangeAspect="1"/>
          </p:cNvPicPr>
          <p:nvPr/>
        </p:nvPicPr>
        <p:blipFill>
          <a:blip r:embed="rId5"/>
          <a:stretch>
            <a:fillRect/>
          </a:stretch>
        </p:blipFill>
        <p:spPr>
          <a:xfrm>
            <a:off x="7242365" y="1712109"/>
            <a:ext cx="1221284" cy="1090878"/>
          </a:xfrm>
          <a:prstGeom prst="rect">
            <a:avLst/>
          </a:prstGeom>
        </p:spPr>
      </p:pic>
      <p:sp>
        <p:nvSpPr>
          <p:cNvPr id="2" name="TextBox 1"/>
          <p:cNvSpPr txBox="1"/>
          <p:nvPr/>
        </p:nvSpPr>
        <p:spPr>
          <a:xfrm>
            <a:off x="2593974" y="2343150"/>
            <a:ext cx="4264025" cy="2031325"/>
          </a:xfrm>
          <a:prstGeom prst="rect">
            <a:avLst/>
          </a:prstGeom>
        </p:spPr>
        <p:txBody>
          <a:bodyPr wrap="square" rtlCol="0">
            <a:spAutoFit/>
          </a:bodyPr>
          <a:lstStyle/>
          <a:p>
            <a:r>
              <a:rPr lang="en-US">
                <a:latin typeface="+mn-lt"/>
              </a:rPr>
              <a:t>First-Year English, the library's largest instructional program and one of the largest general education requirements </a:t>
            </a:r>
          </a:p>
          <a:p>
            <a:endParaRPr lang="en-US">
              <a:latin typeface="+mn-lt"/>
            </a:endParaRPr>
          </a:p>
          <a:p>
            <a:r>
              <a:rPr lang="en-US">
                <a:latin typeface="+mn-lt"/>
              </a:rPr>
              <a:t>Reaches two-thirds of incoming first-year and transfer students (over 1000 students)</a:t>
            </a:r>
          </a:p>
          <a:p>
            <a:endParaRPr lang="en-US">
              <a:latin typeface="+mn-lt"/>
            </a:endParaRPr>
          </a:p>
          <a:p>
            <a:r>
              <a:rPr lang="en-US">
                <a:latin typeface="+mn-lt"/>
              </a:rPr>
              <a:t>A new curriculum introduces research as a process and new opportunities for library involvement </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obe Spark-9.jpg"/>
          <p:cNvPicPr>
            <a:picLocks noChangeAspect="1"/>
          </p:cNvPicPr>
          <p:nvPr/>
        </p:nvPicPr>
        <p:blipFill>
          <a:blip r:embed="rId3"/>
          <a:stretch>
            <a:fillRect/>
          </a:stretch>
        </p:blipFill>
        <p:spPr>
          <a:xfrm>
            <a:off x="0" y="-17463"/>
            <a:ext cx="9190865" cy="5164138"/>
          </a:xfrm>
          <a:prstGeom prst="rect">
            <a:avLst/>
          </a:prstGeom>
        </p:spPr>
      </p:pic>
    </p:spTree>
    <p:extLst>
      <p:ext uri="{BB962C8B-B14F-4D97-AF65-F5344CB8AC3E}">
        <p14:creationId xmlns:p14="http://schemas.microsoft.com/office/powerpoint/2010/main" val="3349158568"/>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285750" y="190500"/>
            <a:ext cx="8520600" cy="572700"/>
          </a:xfrm>
          <a:prstGeom prst="rect">
            <a:avLst/>
          </a:prstGeom>
        </p:spPr>
        <p:txBody>
          <a:bodyPr lIns="91425" tIns="91425" rIns="91425" bIns="91425" anchor="t" anchorCtr="0">
            <a:noAutofit/>
          </a:bodyPr>
          <a:lstStyle/>
          <a:p>
            <a:pPr lvl="0" rtl="0">
              <a:lnSpc>
                <a:spcPct val="138000"/>
              </a:lnSpc>
              <a:spcBef>
                <a:spcPts val="0"/>
              </a:spcBef>
              <a:buNone/>
            </a:pPr>
            <a:r>
              <a:rPr lang="en" sz="1600" dirty="0"/>
              <a:t>ACRL Framework: "Information literacy as an educational reform movement..." </a:t>
            </a:r>
          </a:p>
        </p:txBody>
      </p:sp>
      <p:sp>
        <p:nvSpPr>
          <p:cNvPr id="67" name="Shape 67"/>
          <p:cNvSpPr txBox="1">
            <a:spLocks noGrp="1"/>
          </p:cNvSpPr>
          <p:nvPr>
            <p:ph type="body" idx="1"/>
          </p:nvPr>
        </p:nvSpPr>
        <p:spPr>
          <a:xfrm>
            <a:off x="133350" y="977900"/>
            <a:ext cx="8520113" cy="3952875"/>
          </a:xfrm>
          <a:prstGeom prst="rect">
            <a:avLst/>
          </a:prstGeom>
        </p:spPr>
        <p:txBody>
          <a:bodyPr lIns="91425" tIns="91425" rIns="91425" bIns="91425" anchor="t" anchorCtr="0">
            <a:noAutofit/>
          </a:bodyPr>
          <a:lstStyle/>
          <a:p>
            <a:pPr>
              <a:lnSpc>
                <a:spcPct val="138000"/>
              </a:lnSpc>
            </a:pPr>
            <a:r>
              <a:rPr lang="en" sz="1200" dirty="0">
                <a:hlinkClick r:id="rId3"/>
              </a:rPr>
              <a:t>Authority Is Constructed and Contextual</a:t>
            </a:r>
            <a:endParaRPr lang="en-US" sz="1200" dirty="0">
              <a:hlinkClick r:id="rId3"/>
            </a:endParaRPr>
          </a:p>
          <a:p>
            <a:pPr lvl="1">
              <a:lnSpc>
                <a:spcPct val="138000"/>
              </a:lnSpc>
            </a:pPr>
            <a:r>
              <a:rPr lang="en" sz="1200" dirty="0"/>
              <a:t>Experts view authority with an attitude of informed skepticism and an openness to new perspectives...</a:t>
            </a:r>
            <a:endParaRPr lang="en-US" sz="1200" dirty="0"/>
          </a:p>
          <a:p>
            <a:pPr>
              <a:lnSpc>
                <a:spcPct val="138000"/>
              </a:lnSpc>
            </a:pPr>
            <a:r>
              <a:rPr lang="en" sz="1200" dirty="0">
                <a:hlinkClick r:id="rId3"/>
              </a:rPr>
              <a:t>Information Creation as a Process</a:t>
            </a:r>
          </a:p>
          <a:p>
            <a:pPr lvl="1">
              <a:lnSpc>
                <a:spcPct val="138000"/>
              </a:lnSpc>
            </a:pPr>
            <a:r>
              <a:rPr lang="en" sz="1200" dirty="0"/>
              <a:t>The unique capabilities and constraints of each creation process as well as the specific information need determine how the product is used.</a:t>
            </a:r>
          </a:p>
          <a:p>
            <a:pPr>
              <a:lnSpc>
                <a:spcPct val="138000"/>
              </a:lnSpc>
            </a:pPr>
            <a:r>
              <a:rPr lang="en" sz="1200" dirty="0">
                <a:hlinkClick r:id="rId3"/>
              </a:rPr>
              <a:t>Information Has Value</a:t>
            </a:r>
          </a:p>
          <a:p>
            <a:pPr lvl="1">
              <a:lnSpc>
                <a:spcPct val="138000"/>
              </a:lnSpc>
            </a:pPr>
            <a:r>
              <a:rPr lang="en" sz="1200" dirty="0"/>
              <a:t>Information possesses several dimensions of value...</a:t>
            </a:r>
          </a:p>
          <a:p>
            <a:pPr>
              <a:lnSpc>
                <a:spcPct val="138000"/>
              </a:lnSpc>
            </a:pPr>
            <a:r>
              <a:rPr lang="en" sz="1200" dirty="0">
                <a:hlinkClick r:id="rId4"/>
              </a:rPr>
              <a:t>Research as Inquiry</a:t>
            </a:r>
            <a:endParaRPr lang="en" sz="1200" dirty="0">
              <a:hlinkClick r:id="rId3"/>
            </a:endParaRPr>
          </a:p>
          <a:p>
            <a:pPr lvl="1">
              <a:lnSpc>
                <a:spcPct val="138000"/>
              </a:lnSpc>
            </a:pPr>
            <a:r>
              <a:rPr lang="en" sz="1200" dirty="0"/>
              <a:t>Research is iterative and depends upon asking increasingly complex or new questions whose answers in turn develop additional questions...</a:t>
            </a:r>
          </a:p>
          <a:p>
            <a:pPr>
              <a:lnSpc>
                <a:spcPct val="138000"/>
              </a:lnSpc>
            </a:pPr>
            <a:r>
              <a:rPr lang="en" sz="1200" dirty="0">
                <a:hlinkClick r:id="rId3"/>
              </a:rPr>
              <a:t>Scholarship as Conversation</a:t>
            </a:r>
          </a:p>
          <a:p>
            <a:pPr lvl="1">
              <a:lnSpc>
                <a:spcPct val="138000"/>
              </a:lnSpc>
            </a:pPr>
            <a:r>
              <a:rPr lang="en" sz="1200" dirty="0"/>
              <a:t>[E]xperts understand that a given issue may be characterized by several competing perspectives as part of an ongoing conversation in which information users and creators come together and negotiate meaning</a:t>
            </a:r>
          </a:p>
          <a:p>
            <a:pPr>
              <a:lnSpc>
                <a:spcPct val="138000"/>
              </a:lnSpc>
            </a:pPr>
            <a:r>
              <a:rPr lang="en" sz="1200" dirty="0">
                <a:hlinkClick r:id="rId4"/>
              </a:rPr>
              <a:t>Searching as Strategic Exploration</a:t>
            </a:r>
            <a:endParaRPr lang="en" sz="1200" dirty="0"/>
          </a:p>
          <a:p>
            <a:pPr lvl="1">
              <a:lnSpc>
                <a:spcPct val="138000"/>
              </a:lnSpc>
            </a:pPr>
            <a:r>
              <a:rPr lang="en" sz="1200" dirty="0"/>
              <a:t>Searching for information is often nonlinear and iterative </a:t>
            </a:r>
          </a:p>
          <a:p>
            <a:pPr marL="0" indent="0">
              <a:lnSpc>
                <a:spcPct val="138000"/>
              </a:lnSpc>
              <a:buNone/>
            </a:pPr>
            <a:endParaRPr lang="en" sz="1000" u="sng" dirty="0">
              <a:solidFill>
                <a:srgbClr val="384A9D"/>
              </a:solidFill>
            </a:endParaRPr>
          </a:p>
          <a:p>
            <a:pPr>
              <a:lnSpc>
                <a:spcPct val="138000"/>
              </a:lnSpc>
              <a:spcAft>
                <a:spcPts val="0"/>
              </a:spcAft>
            </a:pPr>
            <a:endParaRPr lang="en" dirty="0">
              <a:solidFill>
                <a:srgbClr val="595959"/>
              </a:solidFil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3" name="Picture 2" descr="Adobe Spark-5.jpg"/>
          <p:cNvPicPr>
            <a:picLocks noChangeAspect="1"/>
          </p:cNvPicPr>
          <p:nvPr/>
        </p:nvPicPr>
        <p:blipFill>
          <a:blip r:embed="rId3"/>
          <a:stretch>
            <a:fillRect/>
          </a:stretch>
        </p:blipFill>
        <p:spPr>
          <a:xfrm>
            <a:off x="161925" y="61913"/>
            <a:ext cx="5775960" cy="4868862"/>
          </a:xfrm>
          <a:prstGeom prst="rect">
            <a:avLst/>
          </a:prstGeom>
        </p:spPr>
      </p:pic>
      <p:sp>
        <p:nvSpPr>
          <p:cNvPr id="5" name="TextBox 4"/>
          <p:cNvSpPr txBox="1"/>
          <p:nvPr/>
        </p:nvSpPr>
        <p:spPr>
          <a:xfrm>
            <a:off x="6017201" y="77307"/>
            <a:ext cx="2842011" cy="5047535"/>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t">
            <a:spAutoFit/>
          </a:bodyPr>
          <a:lstStyle/>
          <a:p>
            <a:pPr marL="285750" indent="-285750">
              <a:buFont typeface="Arial" panose="020B0604020202020204" pitchFamily="34" charset="0"/>
              <a:buChar char="•"/>
            </a:pPr>
            <a:r>
              <a:rPr lang="en-US"/>
              <a:t>The </a:t>
            </a:r>
            <a:r>
              <a:rPr lang="en-US" i="1"/>
              <a:t>Framework</a:t>
            </a:r>
            <a:r>
              <a:rPr lang="en-US"/>
              <a:t> opens the way for librarians, faculty, and other institutional partners to redesign instruction sessions, assignments, courses, and even curricula...</a:t>
            </a:r>
          </a:p>
          <a:p>
            <a:endParaRPr lang="en-US">
              <a:solidFill>
                <a:srgbClr val="000000"/>
              </a:solidFill>
              <a:latin typeface="Calisto MT"/>
            </a:endParaRPr>
          </a:p>
          <a:p>
            <a:pPr marL="285750" indent="-285750">
              <a:buFont typeface="Arial" panose="020B0604020202020204" pitchFamily="34" charset="0"/>
              <a:buChar char="•"/>
            </a:pPr>
            <a:r>
              <a:rPr lang="en-US"/>
              <a:t>…to collaborate on pedagogical research... and to create wider conversations about student learning, the scholarship of teaching and learning, and the assessment of learning…</a:t>
            </a:r>
          </a:p>
          <a:p>
            <a:pPr marL="285750" indent="-285750">
              <a:buFont typeface="Arial" panose="020B0604020202020204" pitchFamily="34" charset="0"/>
              <a:buChar char="•"/>
            </a:pPr>
            <a:endParaRPr lang="en-US"/>
          </a:p>
          <a:p>
            <a:endParaRPr lang="en-US"/>
          </a:p>
          <a:p>
            <a:pPr marL="285750" indent="-285750">
              <a:buFont typeface="Arial" panose="020B0604020202020204" pitchFamily="34" charset="0"/>
              <a:buChar char="•"/>
            </a:pPr>
            <a:r>
              <a:rPr lang="en-US"/>
              <a:t>ACRL recommends piloting the implementation of the </a:t>
            </a:r>
            <a:r>
              <a:rPr lang="en-US" i="1"/>
              <a:t>Framework</a:t>
            </a:r>
            <a:r>
              <a:rPr lang="en-US"/>
              <a:t> in a context that is useful to a specific institution</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a:p>
            <a:endParaRPr lang="en-US"/>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n"/>
              <a:t>What we did...</a:t>
            </a:r>
          </a:p>
        </p:txBody>
      </p:sp>
      <p:pic>
        <p:nvPicPr>
          <p:cNvPr id="4" name="Picture Placeholder 3" descr="Adobe Spark-7.jpg"/>
          <p:cNvPicPr>
            <a:picLocks noGrp="1" noChangeAspect="1"/>
          </p:cNvPicPr>
          <p:nvPr>
            <p:ph type="pic" idx="1"/>
          </p:nvPr>
        </p:nvPicPr>
        <p:blipFill>
          <a:blip r:embed="rId3">
            <a:extLst>
              <a:ext uri="{28A0092B-C50C-407E-A947-70E740481C1C}">
                <a14:useLocalDpi xmlns:a14="http://schemas.microsoft.com/office/drawing/2010/main" val="0"/>
              </a:ext>
            </a:extLst>
          </a:blip>
          <a:srcRect t="19870" b="19870"/>
          <a:stretch>
            <a:fillRect/>
          </a:stretch>
        </p:blipFill>
        <p:spPr/>
      </p:pic>
      <p:sp>
        <p:nvSpPr>
          <p:cNvPr id="5" name="TextBox 4"/>
          <p:cNvSpPr txBox="1"/>
          <p:nvPr/>
        </p:nvSpPr>
        <p:spPr>
          <a:xfrm>
            <a:off x="169332" y="4020115"/>
            <a:ext cx="8104909" cy="1169551"/>
          </a:xfrm>
          <a:prstGeom prst="rect">
            <a:avLst/>
          </a:prstGeom>
          <a:noFill/>
        </p:spPr>
        <p:txBody>
          <a:bodyPr wrap="square" rtlCol="0" anchor="t">
            <a:spAutoFit/>
          </a:bodyPr>
          <a:lstStyle/>
          <a:p>
            <a:pPr marL="971550" lvl="1" indent="-285750">
              <a:buFont typeface="Arial"/>
              <a:buChar char="•"/>
            </a:pPr>
            <a:r>
              <a:rPr lang="en-US">
                <a:latin typeface="Calisto MT"/>
              </a:rPr>
              <a:t>New curriculum includes white paper research project:</a:t>
            </a:r>
            <a:r>
              <a:rPr lang="en">
                <a:latin typeface="Calisto MT"/>
              </a:rPr>
              <a:t>10-30 </a:t>
            </a:r>
            <a:r>
              <a:rPr lang="en" err="1">
                <a:latin typeface="Calisto MT"/>
              </a:rPr>
              <a:t>pgs</a:t>
            </a:r>
            <a:r>
              <a:rPr lang="en">
                <a:latin typeface="Calisto MT"/>
              </a:rPr>
              <a:t>; 25+ sources</a:t>
            </a:r>
            <a:endParaRPr lang="en-US">
              <a:latin typeface="Calisto MT"/>
            </a:endParaRPr>
          </a:p>
          <a:p>
            <a:pPr marL="971550" lvl="1" indent="-285750">
              <a:buFont typeface="Arial"/>
              <a:buChar char="•"/>
            </a:pPr>
            <a:r>
              <a:rPr lang="en-US">
                <a:latin typeface="Calisto MT"/>
              </a:rPr>
              <a:t>Curriculum development offered a s</a:t>
            </a:r>
            <a:r>
              <a:rPr lang="en">
                <a:latin typeface="Calisto MT"/>
              </a:rPr>
              <a:t>eat at the table for librarians</a:t>
            </a:r>
            <a:endParaRPr lang="en-US">
              <a:latin typeface="Calisto MT"/>
            </a:endParaRPr>
          </a:p>
          <a:p>
            <a:pPr marL="971550" lvl="1" indent="-285750">
              <a:buFont typeface="Arial"/>
              <a:buChar char="•"/>
            </a:pPr>
            <a:r>
              <a:rPr lang="en-US">
                <a:latin typeface="Calisto MT"/>
              </a:rPr>
              <a:t>From one-shot to Embedded (“Class Librarian”)</a:t>
            </a:r>
          </a:p>
          <a:p>
            <a:pPr marL="971550" lvl="1" indent="-285750">
              <a:buFont typeface="Arial"/>
              <a:buChar char="•"/>
            </a:pPr>
            <a:r>
              <a:rPr lang="en">
                <a:latin typeface="Calisto MT"/>
              </a:rPr>
              <a:t>Pilot semester: 6 instructors, 2 librarians, 8 sections, "Embedded Robust"</a:t>
            </a:r>
          </a:p>
          <a:p>
            <a:endParaRPr lang="en-US"/>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a:solidFill>
                  <a:schemeClr val="tx1"/>
                </a:solidFill>
              </a:rPr>
              <a:t>Just the Stats: from former curriculum to pilot</a:t>
            </a:r>
            <a:endParaRPr lang="en-US" sz="2800">
              <a:solidFill>
                <a:srgbClr val="0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891393269"/>
              </p:ext>
            </p:extLst>
          </p:nvPr>
        </p:nvGraphicFramePr>
        <p:xfrm>
          <a:off x="802216" y="1238250"/>
          <a:ext cx="7354320" cy="2950318"/>
        </p:xfrm>
        <a:graphic>
          <a:graphicData uri="http://schemas.openxmlformats.org/drawingml/2006/table">
            <a:tbl>
              <a:tblPr firstRow="1" bandRow="1">
                <a:tableStyleId>{5C22544A-7EE6-4342-B048-85BDC9FD1C3A}</a:tableStyleId>
              </a:tblPr>
              <a:tblGrid>
                <a:gridCol w="2451440">
                  <a:extLst>
                    <a:ext uri="{9D8B030D-6E8A-4147-A177-3AD203B41FA5}">
                      <a16:colId xmlns="" xmlns:a16="http://schemas.microsoft.com/office/drawing/2014/main" val="2165784595"/>
                    </a:ext>
                  </a:extLst>
                </a:gridCol>
                <a:gridCol w="2451440">
                  <a:extLst>
                    <a:ext uri="{9D8B030D-6E8A-4147-A177-3AD203B41FA5}">
                      <a16:colId xmlns="" xmlns:a16="http://schemas.microsoft.com/office/drawing/2014/main" val="458524124"/>
                    </a:ext>
                  </a:extLst>
                </a:gridCol>
                <a:gridCol w="2451440">
                  <a:extLst>
                    <a:ext uri="{9D8B030D-6E8A-4147-A177-3AD203B41FA5}">
                      <a16:colId xmlns="" xmlns:a16="http://schemas.microsoft.com/office/drawing/2014/main" val="1296637321"/>
                    </a:ext>
                  </a:extLst>
                </a:gridCol>
              </a:tblGrid>
              <a:tr h="615107">
                <a:tc>
                  <a:txBody>
                    <a:bodyPr/>
                    <a:lstStyle/>
                    <a:p>
                      <a:r>
                        <a:rPr lang="en-US"/>
                        <a:t>Types of face-to-face Librarian Interactions</a:t>
                      </a:r>
                    </a:p>
                  </a:txBody>
                  <a:tcPr/>
                </a:tc>
                <a:tc>
                  <a:txBody>
                    <a:bodyPr/>
                    <a:lstStyle/>
                    <a:p>
                      <a:r>
                        <a:rPr lang="en-US"/>
                        <a:t>Spring 2015 </a:t>
                      </a:r>
                    </a:p>
                    <a:p>
                      <a:r>
                        <a:rPr lang="en-US"/>
                        <a:t>(under former curriculum)</a:t>
                      </a:r>
                    </a:p>
                  </a:txBody>
                  <a:tcPr/>
                </a:tc>
                <a:tc>
                  <a:txBody>
                    <a:bodyPr/>
                    <a:lstStyle/>
                    <a:p>
                      <a:r>
                        <a:rPr lang="en-US"/>
                        <a:t>Spring 2016</a:t>
                      </a:r>
                    </a:p>
                    <a:p>
                      <a:r>
                        <a:rPr lang="en-US"/>
                        <a:t>(during pilot) </a:t>
                      </a:r>
                    </a:p>
                  </a:txBody>
                  <a:tcPr/>
                </a:tc>
                <a:extLst>
                  <a:ext uri="{0D108BD9-81ED-4DB2-BD59-A6C34878D82A}">
                    <a16:rowId xmlns="" xmlns:a16="http://schemas.microsoft.com/office/drawing/2014/main" val="4226017636"/>
                  </a:ext>
                </a:extLst>
              </a:tr>
              <a:tr h="1325513">
                <a:tc>
                  <a:txBody>
                    <a:bodyPr/>
                    <a:lstStyle/>
                    <a:p>
                      <a:r>
                        <a:rPr lang="en-US"/>
                        <a:t>Instructional sessions with a librarian</a:t>
                      </a:r>
                    </a:p>
                  </a:txBody>
                  <a:tcPr/>
                </a:tc>
                <a:tc>
                  <a:txBody>
                    <a:bodyPr/>
                    <a:lstStyle/>
                    <a:p>
                      <a:r>
                        <a:rPr lang="en-US" dirty="0"/>
                        <a:t>29 (including </a:t>
                      </a:r>
                      <a:r>
                        <a:rPr lang="en-US" dirty="0" smtClean="0"/>
                        <a:t>6 </a:t>
                      </a:r>
                      <a:r>
                        <a:rPr lang="en-US" dirty="0"/>
                        <a:t>follow-up/additional sessions)</a:t>
                      </a:r>
                    </a:p>
                  </a:txBody>
                  <a:tcPr/>
                </a:tc>
                <a:tc>
                  <a:txBody>
                    <a:bodyPr/>
                    <a:lstStyle/>
                    <a:p>
                      <a:r>
                        <a:rPr lang="en-US"/>
                        <a:t>100 (includes 68 follow-up/additional sessions)</a:t>
                      </a:r>
                    </a:p>
                  </a:txBody>
                  <a:tcPr/>
                </a:tc>
                <a:extLst>
                  <a:ext uri="{0D108BD9-81ED-4DB2-BD59-A6C34878D82A}">
                    <a16:rowId xmlns="" xmlns:a16="http://schemas.microsoft.com/office/drawing/2014/main" val="858732396"/>
                  </a:ext>
                </a:extLst>
              </a:tr>
              <a:tr h="710406">
                <a:tc>
                  <a:txBody>
                    <a:bodyPr/>
                    <a:lstStyle/>
                    <a:p>
                      <a:r>
                        <a:rPr lang="en-US"/>
                        <a:t>Research Consultations</a:t>
                      </a:r>
                    </a:p>
                  </a:txBody>
                  <a:tcPr/>
                </a:tc>
                <a:tc>
                  <a:txBody>
                    <a:bodyPr/>
                    <a:lstStyle/>
                    <a:p>
                      <a:r>
                        <a:rPr lang="en-US"/>
                        <a:t>4</a:t>
                      </a:r>
                    </a:p>
                  </a:txBody>
                  <a:tcPr/>
                </a:tc>
                <a:tc>
                  <a:txBody>
                    <a:bodyPr/>
                    <a:lstStyle/>
                    <a:p>
                      <a:r>
                        <a:rPr lang="en-US" dirty="0"/>
                        <a:t>134</a:t>
                      </a:r>
                    </a:p>
                  </a:txBody>
                  <a:tcPr/>
                </a:tc>
                <a:extLst>
                  <a:ext uri="{0D108BD9-81ED-4DB2-BD59-A6C34878D82A}">
                    <a16:rowId xmlns="" xmlns:a16="http://schemas.microsoft.com/office/drawing/2014/main" val="3668239021"/>
                  </a:ext>
                </a:extLst>
              </a:tr>
            </a:tbl>
          </a:graphicData>
        </a:graphic>
      </p:graphicFrame>
    </p:spTree>
    <p:extLst>
      <p:ext uri="{BB962C8B-B14F-4D97-AF65-F5344CB8AC3E}">
        <p14:creationId xmlns:p14="http://schemas.microsoft.com/office/powerpoint/2010/main" val="274925227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Creating a Sustainable Program</a:t>
            </a:r>
          </a:p>
        </p:txBody>
      </p:sp>
      <p:sp>
        <p:nvSpPr>
          <p:cNvPr id="4" name="Content Placeholder 5"/>
          <p:cNvSpPr>
            <a:spLocks noGrp="1"/>
          </p:cNvSpPr>
          <p:nvPr>
            <p:ph type="body" idx="1"/>
          </p:nvPr>
        </p:nvSpPr>
        <p:spPr>
          <a:xfrm>
            <a:off x="4700540" y="1236133"/>
            <a:ext cx="3886200" cy="2686050"/>
          </a:xfrm>
        </p:spPr>
        <p:txBody>
          <a:bodyPr>
            <a:normAutofit fontScale="85000" lnSpcReduction="10000"/>
          </a:bodyPr>
          <a:lstStyle/>
          <a:p>
            <a:r>
              <a:rPr lang="en-US" dirty="0"/>
              <a:t>Full scale semester: 43 instructors, 11 librarians, 68 sections (Embedded Light)</a:t>
            </a:r>
          </a:p>
          <a:p>
            <a:r>
              <a:rPr lang="en-US" dirty="0"/>
              <a:t>A manageable role in the classroom (</a:t>
            </a:r>
            <a:r>
              <a:rPr lang="en-US" dirty="0">
                <a:hlinkClick r:id="rId3"/>
              </a:rPr>
              <a:t>Handout</a:t>
            </a:r>
            <a:r>
              <a:rPr lang="en-US" dirty="0"/>
              <a:t>)</a:t>
            </a:r>
          </a:p>
          <a:p>
            <a:r>
              <a:rPr lang="en-US" dirty="0"/>
              <a:t>Lessons learned...</a:t>
            </a:r>
          </a:p>
          <a:p>
            <a:endParaRPr lang="en-US" dirty="0"/>
          </a:p>
          <a:p>
            <a:endParaRPr lang="en-US" dirty="0"/>
          </a:p>
        </p:txBody>
      </p:sp>
      <p:pic>
        <p:nvPicPr>
          <p:cNvPr id="3" name="Content Placeholder 6" descr="Adobe Spark-8.jpg"/>
          <p:cNvPicPr>
            <a:picLocks noGrp="1" noChangeAspect="1"/>
          </p:cNvPicPr>
          <p:nvPr>
            <p:ph sz="quarter" idx="4294967295"/>
          </p:nvPr>
        </p:nvPicPr>
        <p:blipFill>
          <a:blip r:embed="rId4">
            <a:extLst>
              <a:ext uri="{28A0092B-C50C-407E-A947-70E740481C1C}">
                <a14:useLocalDpi xmlns:a14="http://schemas.microsoft.com/office/drawing/2010/main" val="0"/>
              </a:ext>
            </a:extLst>
          </a:blip>
          <a:srcRect t="3922" b="3922"/>
          <a:stretch>
            <a:fillRect/>
          </a:stretch>
        </p:blipFill>
        <p:spPr>
          <a:xfrm>
            <a:off x="0" y="1236663"/>
            <a:ext cx="3886200" cy="2686050"/>
          </a:xfrm>
        </p:spPr>
      </p:pic>
    </p:spTree>
    <p:extLst>
      <p:ext uri="{BB962C8B-B14F-4D97-AF65-F5344CB8AC3E}">
        <p14:creationId xmlns:p14="http://schemas.microsoft.com/office/powerpoint/2010/main" val="1686128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a:t>Our story within larger K-16 conversations...</a:t>
            </a:r>
          </a:p>
        </p:txBody>
      </p:sp>
      <p:sp>
        <p:nvSpPr>
          <p:cNvPr id="3" name="Text Placeholder 2"/>
          <p:cNvSpPr>
            <a:spLocks noGrp="1"/>
          </p:cNvSpPr>
          <p:nvPr>
            <p:ph type="body" idx="1"/>
          </p:nvPr>
        </p:nvSpPr>
        <p:spPr>
          <a:xfrm>
            <a:off x="774700" y="3530599"/>
            <a:ext cx="7899400" cy="1241475"/>
          </a:xfrm>
          <a:solidFill>
            <a:schemeClr val="bg1"/>
          </a:solidFill>
        </p:spPr>
        <p:txBody>
          <a:bodyPr>
            <a:normAutofit fontScale="92500" lnSpcReduction="20000"/>
          </a:bodyPr>
          <a:lstStyle/>
          <a:p>
            <a:pPr marL="0" indent="0">
              <a:buNone/>
            </a:pPr>
            <a:endParaRPr lang="en-US" sz="2400" dirty="0"/>
          </a:p>
          <a:p>
            <a:pPr lvl="1"/>
            <a:r>
              <a:rPr lang="en-US" sz="2100" dirty="0" smtClean="0"/>
              <a:t>Consider </a:t>
            </a:r>
            <a:r>
              <a:rPr lang="en-US" sz="2100" dirty="0"/>
              <a:t>how threshold concepts work within existing standards and outcomes  (AASL, common core, WPA)</a:t>
            </a:r>
          </a:p>
          <a:p>
            <a:pPr lvl="1"/>
            <a:r>
              <a:rPr lang="en-US" sz="2100" dirty="0"/>
              <a:t>Seek out available resources for considering TCs for secondary </a:t>
            </a:r>
            <a:r>
              <a:rPr lang="en-US" sz="2100" dirty="0" err="1" smtClean="0"/>
              <a:t>ed</a:t>
            </a:r>
            <a:endParaRPr lang="en-US" sz="2100" dirty="0"/>
          </a:p>
          <a:p>
            <a:pPr lvl="1"/>
            <a:endParaRPr lang="en-US" sz="2100" dirty="0"/>
          </a:p>
          <a:p>
            <a:endParaRPr lang="en-US" dirty="0"/>
          </a:p>
        </p:txBody>
      </p:sp>
      <p:sp>
        <p:nvSpPr>
          <p:cNvPr id="4" name="Rectangle 3"/>
          <p:cNvSpPr/>
          <p:nvPr/>
        </p:nvSpPr>
        <p:spPr>
          <a:xfrm>
            <a:off x="698500" y="1409700"/>
            <a:ext cx="8115300" cy="2123658"/>
          </a:xfrm>
          <a:prstGeom prst="rect">
            <a:avLst/>
          </a:prstGeom>
          <a:solidFill>
            <a:schemeClr val="tx2"/>
          </a:solidFill>
          <a:ln w="57150" cap="rnd" cmpd="sng">
            <a:solidFill>
              <a:schemeClr val="accent1">
                <a:alpha val="91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lIns="91440" tIns="45720" rIns="91440" bIns="45720">
            <a:spAutoFit/>
          </a:bodyPr>
          <a:lstStyle/>
          <a:p>
            <a:r>
              <a:rPr lang="en-US" sz="2800" dirty="0"/>
              <a:t>“A </a:t>
            </a:r>
            <a:r>
              <a:rPr lang="en-US" sz="2800" dirty="0" err="1"/>
              <a:t>scaffolded</a:t>
            </a:r>
            <a:r>
              <a:rPr lang="en-US" sz="2800" dirty="0"/>
              <a:t> information literacy instruction program focused on threshold concepts along with standards and skills could help pave the way for students to be effective college researchers.”</a:t>
            </a:r>
            <a:r>
              <a:rPr lang="en-US" sz="2000" dirty="0"/>
              <a:t>(</a:t>
            </a:r>
            <a:r>
              <a:rPr lang="en-US" sz="2000" dirty="0" err="1" smtClean="0"/>
              <a:t>Mikkelsen</a:t>
            </a:r>
            <a:r>
              <a:rPr lang="en-US" sz="2000" dirty="0"/>
              <a:t>, </a:t>
            </a:r>
            <a:r>
              <a:rPr lang="en-US" sz="2000" dirty="0" smtClean="0"/>
              <a:t>OER Commons)</a:t>
            </a:r>
            <a:endParaRPr lang="en-US" sz="2000" dirty="0"/>
          </a:p>
        </p:txBody>
      </p:sp>
    </p:spTree>
    <p:extLst>
      <p:ext uri="{BB962C8B-B14F-4D97-AF65-F5344CB8AC3E}">
        <p14:creationId xmlns:p14="http://schemas.microsoft.com/office/powerpoint/2010/main" val="1308304742"/>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ultimodal1">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786</Words>
  <Application>Microsoft Macintosh PowerPoint</Application>
  <PresentationFormat>On-screen Show (16:9)</PresentationFormat>
  <Paragraphs>125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multimodal1</vt:lpstr>
      <vt:lpstr>PowerPoint Presentation</vt:lpstr>
      <vt:lpstr>PowerPoint Presentation</vt:lpstr>
      <vt:lpstr>PowerPoint Presentation</vt:lpstr>
      <vt:lpstr>ACRL Framework: "Information literacy as an educational reform movement..." </vt:lpstr>
      <vt:lpstr>PowerPoint Presentation</vt:lpstr>
      <vt:lpstr>What we did...</vt:lpstr>
      <vt:lpstr>Just the Stats: from former curriculum to pilot</vt:lpstr>
      <vt:lpstr>Creating a Sustainable Program</vt:lpstr>
      <vt:lpstr>Our story within larger K-16 conversations...</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Elizabeth Gibes</cp:lastModifiedBy>
  <cp:revision>14</cp:revision>
  <dcterms:modified xsi:type="dcterms:W3CDTF">2017-02-08T16:40:48Z</dcterms:modified>
</cp:coreProperties>
</file>