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3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022" autoAdjust="0"/>
  </p:normalViewPr>
  <p:slideViewPr>
    <p:cSldViewPr snapToGrid="0">
      <p:cViewPr varScale="1">
        <p:scale>
          <a:sx n="82" d="100"/>
          <a:sy n="82" d="100"/>
        </p:scale>
        <p:origin x="105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273550388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208454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4" name="Shape 1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Clr>
                <a:schemeClr val="dk1"/>
              </a:buClr>
              <a:buSzPct val="110000"/>
              <a:buFont typeface="Arial"/>
              <a:buNone/>
            </a:pPr>
            <a:r>
              <a:rPr lang="en" sz="1000">
                <a:solidFill>
                  <a:schemeClr val="dk1"/>
                </a:solidFill>
                <a:latin typeface="Times New Roman"/>
                <a:ea typeface="Times New Roman"/>
                <a:cs typeface="Times New Roman"/>
                <a:sym typeface="Times New Roman"/>
              </a:rPr>
              <a:t>The plan aimed to allow “students [to] apply principles learned in the classroom in a real-world setting” and provide faculty with “professional development opportunities related to … problem-solving, critical/creative thinking, and integrative learning” (Murray &amp; Pervine, 2014, p. 7).</a:t>
            </a:r>
          </a:p>
        </p:txBody>
      </p:sp>
    </p:spTree>
    <p:extLst>
      <p:ext uri="{BB962C8B-B14F-4D97-AF65-F5344CB8AC3E}">
        <p14:creationId xmlns:p14="http://schemas.microsoft.com/office/powerpoint/2010/main" val="28440457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0" name="Shape 1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sz="1200">
                <a:solidFill>
                  <a:schemeClr val="dk1"/>
                </a:solidFill>
              </a:rPr>
              <a:t>Harris 2013 - described libraries’ roles in QEPs with info lit as primary or secondary component. </a:t>
            </a:r>
          </a:p>
          <a:p>
            <a:pPr rtl="0">
              <a:spcBef>
                <a:spcPts val="0"/>
              </a:spcBef>
              <a:buNone/>
            </a:pPr>
            <a:endParaRPr sz="1200">
              <a:solidFill>
                <a:schemeClr val="dk1"/>
              </a:solidFill>
            </a:endParaRPr>
          </a:p>
          <a:p>
            <a:pPr rtl="0">
              <a:spcBef>
                <a:spcPts val="0"/>
              </a:spcBef>
              <a:buNone/>
            </a:pPr>
            <a:r>
              <a:rPr lang="en" sz="1200">
                <a:solidFill>
                  <a:schemeClr val="dk1"/>
                </a:solidFill>
              </a:rPr>
              <a:t>Only one that specifically detailed experiential QEP.</a:t>
            </a:r>
          </a:p>
          <a:p>
            <a:pPr rtl="0">
              <a:spcBef>
                <a:spcPts val="0"/>
              </a:spcBef>
              <a:buNone/>
            </a:pPr>
            <a:endParaRPr sz="1200">
              <a:solidFill>
                <a:schemeClr val="dk1"/>
              </a:solidFill>
            </a:endParaRPr>
          </a:p>
          <a:p>
            <a:pPr rtl="0">
              <a:spcBef>
                <a:spcPts val="0"/>
              </a:spcBef>
              <a:buNone/>
            </a:pPr>
            <a:r>
              <a:rPr lang="en" sz="1200">
                <a:solidFill>
                  <a:schemeClr val="dk1"/>
                </a:solidFill>
              </a:rPr>
              <a:t>At MTSU: </a:t>
            </a:r>
          </a:p>
          <a:p>
            <a:pPr rtl="0">
              <a:spcBef>
                <a:spcPts val="0"/>
              </a:spcBef>
              <a:buNone/>
            </a:pPr>
            <a:r>
              <a:rPr lang="en" sz="1200">
                <a:solidFill>
                  <a:schemeClr val="dk1"/>
                </a:solidFill>
              </a:rPr>
              <a:t>art students participated in a public awareness project using waste paper from the library; </a:t>
            </a:r>
          </a:p>
          <a:p>
            <a:pPr rtl="0">
              <a:spcBef>
                <a:spcPts val="0"/>
              </a:spcBef>
              <a:buNone/>
            </a:pPr>
            <a:r>
              <a:rPr lang="en" sz="1200">
                <a:solidFill>
                  <a:schemeClr val="dk1"/>
                </a:solidFill>
              </a:rPr>
              <a:t>anthropology students conducted focus groups about how students use the library and its resources to complete assignments; </a:t>
            </a:r>
          </a:p>
          <a:p>
            <a:pPr rtl="0">
              <a:spcBef>
                <a:spcPts val="0"/>
              </a:spcBef>
              <a:buNone/>
            </a:pPr>
            <a:r>
              <a:rPr lang="en" sz="1200">
                <a:solidFill>
                  <a:schemeClr val="dk1"/>
                </a:solidFill>
              </a:rPr>
              <a:t>marketing students conducted an extensive student survey about possible additions or alterations to the library’s facility and services. </a:t>
            </a:r>
          </a:p>
          <a:p>
            <a:pPr rtl="0">
              <a:spcBef>
                <a:spcPts val="0"/>
              </a:spcBef>
              <a:buNone/>
            </a:pPr>
            <a:endParaRPr sz="1200">
              <a:solidFill>
                <a:schemeClr val="dk1"/>
              </a:solidFill>
            </a:endParaRPr>
          </a:p>
          <a:p>
            <a:pPr rtl="0">
              <a:spcBef>
                <a:spcPts val="0"/>
              </a:spcBef>
              <a:buNone/>
            </a:pPr>
            <a:r>
              <a:rPr lang="en" sz="1200">
                <a:solidFill>
                  <a:schemeClr val="dk1"/>
                </a:solidFill>
              </a:rPr>
              <a:t>In addition, the library created a student advisory board through a for-credit course. Only four students enrolled. </a:t>
            </a:r>
          </a:p>
          <a:p>
            <a:pPr lvl="0" rtl="0">
              <a:spcBef>
                <a:spcPts val="600"/>
              </a:spcBef>
              <a:buNone/>
            </a:pPr>
            <a:endParaRPr sz="1200">
              <a:solidFill>
                <a:schemeClr val="dk1"/>
              </a:solidFill>
            </a:endParaRPr>
          </a:p>
        </p:txBody>
      </p:sp>
    </p:spTree>
    <p:extLst>
      <p:ext uri="{BB962C8B-B14F-4D97-AF65-F5344CB8AC3E}">
        <p14:creationId xmlns:p14="http://schemas.microsoft.com/office/powerpoint/2010/main" val="1300420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3763009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4" name="Shape 12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Purpose of our talk today is to help you think about where your library can align itself in an experiential initiative. This can help demonstrate your value in student engagement and retention. </a:t>
            </a:r>
          </a:p>
          <a:p>
            <a:pPr>
              <a:spcBef>
                <a:spcPts val="0"/>
              </a:spcBef>
              <a:buNone/>
            </a:pPr>
            <a:r>
              <a:rPr lang="en"/>
              <a:t>Four-year, master’s level university. About 10,000 FTE</a:t>
            </a:r>
          </a:p>
        </p:txBody>
      </p:sp>
    </p:spTree>
    <p:extLst>
      <p:ext uri="{BB962C8B-B14F-4D97-AF65-F5344CB8AC3E}">
        <p14:creationId xmlns:p14="http://schemas.microsoft.com/office/powerpoint/2010/main" val="30257578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8" name="Shape 1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Dean benefit</a:t>
            </a:r>
          </a:p>
          <a:p>
            <a:pPr rtl="0">
              <a:spcBef>
                <a:spcPts val="0"/>
              </a:spcBef>
              <a:buNone/>
            </a:pPr>
            <a:r>
              <a:rPr lang="en"/>
              <a:t>Topic selection from six to two.</a:t>
            </a:r>
          </a:p>
          <a:p>
            <a:pPr rtl="0">
              <a:spcBef>
                <a:spcPts val="0"/>
              </a:spcBef>
              <a:buNone/>
            </a:pPr>
            <a:r>
              <a:rPr lang="en"/>
              <a:t>Collegiate ambassador - libraries are considered the equivalent of a college for most purposes. </a:t>
            </a:r>
          </a:p>
          <a:p>
            <a:pPr rtl="0">
              <a:spcBef>
                <a:spcPts val="0"/>
              </a:spcBef>
              <a:buNone/>
            </a:pPr>
            <a:r>
              <a:rPr lang="en"/>
              <a:t>Committee approves Experience Rich Activities in each major. Also award mini-grants and faculty development fellowships to individuals on campus who are trying to integrate experiential learning. Valuable information about how it’s being applied on campus and whom to approch.</a:t>
            </a:r>
          </a:p>
          <a:p>
            <a:pPr rtl="0">
              <a:spcBef>
                <a:spcPts val="0"/>
              </a:spcBef>
              <a:buNone/>
            </a:pPr>
            <a:r>
              <a:rPr lang="en"/>
              <a:t>I am serving as the SL coordinator. I know of several others around the country who are doing this as well, which I think speaks to our profession’s dedication to serving others. </a:t>
            </a:r>
          </a:p>
          <a:p>
            <a:pPr>
              <a:spcBef>
                <a:spcPts val="0"/>
              </a:spcBef>
              <a:buNone/>
            </a:pPr>
            <a:endParaRPr/>
          </a:p>
        </p:txBody>
      </p:sp>
    </p:spTree>
    <p:extLst>
      <p:ext uri="{BB962C8B-B14F-4D97-AF65-F5344CB8AC3E}">
        <p14:creationId xmlns:p14="http://schemas.microsoft.com/office/powerpoint/2010/main" val="2351043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5" name="Shape 1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38000"/>
              </a:lnSpc>
              <a:spcBef>
                <a:spcPts val="0"/>
              </a:spcBef>
              <a:buClr>
                <a:schemeClr val="dk1"/>
              </a:buClr>
              <a:buSzPct val="110000"/>
              <a:buFont typeface="Arial"/>
              <a:buNone/>
            </a:pPr>
            <a:r>
              <a:rPr lang="en" sz="1000">
                <a:solidFill>
                  <a:schemeClr val="dk1"/>
                </a:solidFill>
                <a:latin typeface="Times New Roman"/>
                <a:ea typeface="Times New Roman"/>
                <a:cs typeface="Times New Roman"/>
                <a:sym typeface="Times New Roman"/>
              </a:rPr>
              <a:t>For the last three years, it has provided an internship experience for History majors. These are typically undergraduate students who are considering an advanced degree in archival studies, museum studies or public history. These students work between 100-300 hours per semester and often participate in specialized projects such as conducting oral histories or digitizing print collections.</a:t>
            </a:r>
          </a:p>
          <a:p>
            <a:pPr>
              <a:spcBef>
                <a:spcPts val="0"/>
              </a:spcBef>
              <a:buNone/>
            </a:pPr>
            <a:endParaRPr/>
          </a:p>
        </p:txBody>
      </p:sp>
    </p:spTree>
    <p:extLst>
      <p:ext uri="{BB962C8B-B14F-4D97-AF65-F5344CB8AC3E}">
        <p14:creationId xmlns:p14="http://schemas.microsoft.com/office/powerpoint/2010/main" val="31135523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5" name="Shape 1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38000"/>
              </a:lnSpc>
              <a:spcBef>
                <a:spcPts val="0"/>
              </a:spcBef>
              <a:buClr>
                <a:schemeClr val="dk1"/>
              </a:buClr>
              <a:buSzPct val="110000"/>
              <a:buFont typeface="Arial"/>
              <a:buNone/>
            </a:pPr>
            <a:r>
              <a:rPr lang="en" sz="1000">
                <a:solidFill>
                  <a:schemeClr val="dk1"/>
                </a:solidFill>
                <a:latin typeface="Times New Roman"/>
                <a:ea typeface="Times New Roman"/>
                <a:cs typeface="Times New Roman"/>
                <a:sym typeface="Times New Roman"/>
              </a:rPr>
              <a:t>Lastly, Pogue Library is home to the Jesse Stuart Collection. This collection comprises handwritten manuscripts, correspondence, scrapbooks, etc. In Fall 2014, an English major wrote a biography of Stuart for use in the finding aid for this collection.</a:t>
            </a:r>
          </a:p>
          <a:p>
            <a:pPr rtl="0">
              <a:spcBef>
                <a:spcPts val="0"/>
              </a:spcBef>
              <a:buNone/>
            </a:pPr>
            <a:endParaRPr/>
          </a:p>
          <a:p>
            <a:pPr lvl="0" rtl="0">
              <a:spcBef>
                <a:spcPts val="0"/>
              </a:spcBef>
              <a:buClr>
                <a:schemeClr val="dk1"/>
              </a:buClr>
              <a:buSzPct val="110000"/>
              <a:buFont typeface="Arial"/>
              <a:buNone/>
            </a:pPr>
            <a:r>
              <a:rPr lang="en" sz="1000">
                <a:solidFill>
                  <a:schemeClr val="dk1"/>
                </a:solidFill>
                <a:latin typeface="Times New Roman"/>
                <a:ea typeface="Times New Roman"/>
                <a:cs typeface="Times New Roman"/>
                <a:sym typeface="Times New Roman"/>
              </a:rPr>
              <a:t>Pogue also has hosted directed studies that provided real-life applications of knowledge for undergraduate students in Mass Communications and English. The Mass Communication student worked with a specialized collection of vintage science fiction magazines. Her project was to create a marketing plan to make the public more aware of this collection that is housed out of the sight of the average visitor. </a:t>
            </a:r>
          </a:p>
          <a:p>
            <a:pPr rtl="0">
              <a:spcBef>
                <a:spcPts val="0"/>
              </a:spcBef>
              <a:buNone/>
            </a:pPr>
            <a:endParaRPr/>
          </a:p>
          <a:p>
            <a:pPr lvl="0" rtl="0">
              <a:spcBef>
                <a:spcPts val="0"/>
              </a:spcBef>
              <a:buClr>
                <a:schemeClr val="dk1"/>
              </a:buClr>
              <a:buSzPct val="110000"/>
              <a:buFont typeface="Arial"/>
              <a:buNone/>
            </a:pPr>
            <a:r>
              <a:rPr lang="en" sz="1000">
                <a:solidFill>
                  <a:schemeClr val="dk1"/>
                </a:solidFill>
                <a:latin typeface="Times New Roman"/>
                <a:ea typeface="Times New Roman"/>
                <a:cs typeface="Times New Roman"/>
                <a:sym typeface="Times New Roman"/>
              </a:rPr>
              <a:t>Pogue Library and Wrather Museum together comprise the special collections component of the University Libraries - within these two areas there are numerous opportunities for student internships and directed studies from many different departments on campus. Art  - Wells Photography Collection / museum curration - History / Education - School Programs / Traveling Trunk - Theatre / Art - Costume Curation</a:t>
            </a:r>
          </a:p>
          <a:p>
            <a:pPr>
              <a:spcBef>
                <a:spcPts val="0"/>
              </a:spcBef>
              <a:buNone/>
            </a:pPr>
            <a:endParaRPr/>
          </a:p>
        </p:txBody>
      </p:sp>
    </p:spTree>
    <p:extLst>
      <p:ext uri="{BB962C8B-B14F-4D97-AF65-F5344CB8AC3E}">
        <p14:creationId xmlns:p14="http://schemas.microsoft.com/office/powerpoint/2010/main" val="12479673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3" name="Shape 1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9618566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1" name="Shape 1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38000"/>
              </a:lnSpc>
              <a:spcBef>
                <a:spcPts val="0"/>
              </a:spcBef>
              <a:buNone/>
            </a:pPr>
            <a:r>
              <a:rPr lang="en" sz="1000">
                <a:solidFill>
                  <a:schemeClr val="dk1"/>
                </a:solidFill>
                <a:latin typeface="Times New Roman"/>
                <a:ea typeface="Times New Roman"/>
                <a:cs typeface="Times New Roman"/>
                <a:sym typeface="Times New Roman"/>
              </a:rPr>
              <a:t>In Spring 2015, the University Libraries offered an internship for a non-profit leadership studies student. His interest centered on library services for students on the autism spectrum. He researched the library and education literature for best practices, observed at Waterfield Library’s information desk and an area public library.</a:t>
            </a:r>
          </a:p>
          <a:p>
            <a:pPr marL="457200" lvl="0" indent="-292100" rtl="0">
              <a:lnSpc>
                <a:spcPct val="138000"/>
              </a:lnSpc>
              <a:spcBef>
                <a:spcPts val="0"/>
              </a:spcBef>
              <a:buClr>
                <a:schemeClr val="dk1"/>
              </a:buClr>
              <a:buSzPct val="100000"/>
              <a:buFont typeface="Times New Roman"/>
              <a:buChar char="●"/>
            </a:pPr>
            <a:r>
              <a:rPr lang="en" sz="1000">
                <a:solidFill>
                  <a:schemeClr val="dk1"/>
                </a:solidFill>
                <a:latin typeface="Times New Roman"/>
                <a:ea typeface="Times New Roman"/>
                <a:cs typeface="Times New Roman"/>
                <a:sym typeface="Times New Roman"/>
              </a:rPr>
              <a:t>Included observing interactions at the Information Desk in Waterfield Library </a:t>
            </a:r>
          </a:p>
          <a:p>
            <a:pPr marL="457200" lvl="0" indent="-292100" rtl="0">
              <a:lnSpc>
                <a:spcPct val="138000"/>
              </a:lnSpc>
              <a:spcBef>
                <a:spcPts val="0"/>
              </a:spcBef>
              <a:buClr>
                <a:schemeClr val="dk1"/>
              </a:buClr>
              <a:buSzPct val="100000"/>
              <a:buFont typeface="Times New Roman"/>
              <a:buChar char="●"/>
            </a:pPr>
            <a:r>
              <a:rPr lang="en" sz="1000">
                <a:solidFill>
                  <a:schemeClr val="dk1"/>
                </a:solidFill>
                <a:latin typeface="Times New Roman"/>
                <a:ea typeface="Times New Roman"/>
                <a:cs typeface="Times New Roman"/>
                <a:sym typeface="Times New Roman"/>
              </a:rPr>
              <a:t>Observing for a couple of days at the Marshall County Public Library</a:t>
            </a:r>
          </a:p>
          <a:p>
            <a:pPr marL="457200" lvl="0" indent="-292100" rtl="0">
              <a:lnSpc>
                <a:spcPct val="138000"/>
              </a:lnSpc>
              <a:spcBef>
                <a:spcPts val="0"/>
              </a:spcBef>
              <a:buClr>
                <a:schemeClr val="dk1"/>
              </a:buClr>
              <a:buSzPct val="100000"/>
              <a:buFont typeface="Times New Roman"/>
              <a:buChar char="●"/>
            </a:pPr>
            <a:r>
              <a:rPr lang="en" sz="1000">
                <a:solidFill>
                  <a:schemeClr val="dk1"/>
                </a:solidFill>
                <a:latin typeface="Times New Roman"/>
                <a:ea typeface="Times New Roman"/>
                <a:cs typeface="Times New Roman"/>
                <a:sym typeface="Times New Roman"/>
              </a:rPr>
              <a:t>Presenting findings to staff / faculty</a:t>
            </a:r>
          </a:p>
          <a:p>
            <a:pPr marL="457200" lvl="0" indent="-292100" rtl="0">
              <a:lnSpc>
                <a:spcPct val="138000"/>
              </a:lnSpc>
              <a:spcBef>
                <a:spcPts val="0"/>
              </a:spcBef>
              <a:buClr>
                <a:schemeClr val="dk1"/>
              </a:buClr>
              <a:buSzPct val="100000"/>
              <a:buFont typeface="Times New Roman"/>
              <a:buChar char="●"/>
            </a:pPr>
            <a:r>
              <a:rPr lang="en" sz="1000">
                <a:solidFill>
                  <a:schemeClr val="dk1"/>
                </a:solidFill>
                <a:latin typeface="Times New Roman"/>
                <a:ea typeface="Times New Roman"/>
                <a:cs typeface="Times New Roman"/>
                <a:sym typeface="Times New Roman"/>
              </a:rPr>
              <a:t>and he is working on a library guide of resources on the topic for faculty / staff</a:t>
            </a:r>
          </a:p>
          <a:p>
            <a:pPr lvl="0" rtl="0">
              <a:lnSpc>
                <a:spcPct val="138000"/>
              </a:lnSpc>
              <a:spcBef>
                <a:spcPts val="0"/>
              </a:spcBef>
              <a:buClr>
                <a:schemeClr val="dk1"/>
              </a:buClr>
              <a:buFont typeface="Arial"/>
              <a:buNone/>
            </a:pPr>
            <a:endParaRPr sz="1000">
              <a:solidFill>
                <a:schemeClr val="dk1"/>
              </a:solidFill>
              <a:latin typeface="Times New Roman"/>
              <a:ea typeface="Times New Roman"/>
              <a:cs typeface="Times New Roman"/>
              <a:sym typeface="Times New Roman"/>
            </a:endParaRPr>
          </a:p>
          <a:p>
            <a:pPr>
              <a:spcBef>
                <a:spcPts val="0"/>
              </a:spcBef>
              <a:buNone/>
            </a:pPr>
            <a:endParaRPr/>
          </a:p>
        </p:txBody>
      </p:sp>
    </p:spTree>
    <p:extLst>
      <p:ext uri="{BB962C8B-B14F-4D97-AF65-F5344CB8AC3E}">
        <p14:creationId xmlns:p14="http://schemas.microsoft.com/office/powerpoint/2010/main" val="37838783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2" name="Shape 1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sz="1000">
                <a:solidFill>
                  <a:schemeClr val="dk1"/>
                </a:solidFill>
                <a:latin typeface="Times New Roman"/>
                <a:ea typeface="Times New Roman"/>
                <a:cs typeface="Times New Roman"/>
                <a:sym typeface="Times New Roman"/>
              </a:rPr>
              <a:t>In Spring 2014, the University Libraries acted as the client for the capstone public relations course, Advanced Public Relations. Students created their own mini PR agencies that were tasked with creating a plan book and communication campaign for the libraries. The campaign also engaged students from capstone courses in Advertising and Television Production to develop commercials and advertising plans. Four PR teams ultimately presented their plan books to a panel of library employees, and we provided feedback on their final products. Elements of the campaigns were worked into the libraries’ 2014-15 marketing and social media campaigns. </a:t>
            </a:r>
          </a:p>
        </p:txBody>
      </p:sp>
    </p:spTree>
    <p:extLst>
      <p:ext uri="{BB962C8B-B14F-4D97-AF65-F5344CB8AC3E}">
        <p14:creationId xmlns:p14="http://schemas.microsoft.com/office/powerpoint/2010/main" val="1831277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5" name="Shape 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7212641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9" name="Shape 1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469544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6" name="Shape 1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sz="1000">
                <a:solidFill>
                  <a:schemeClr val="dk1"/>
                </a:solidFill>
                <a:latin typeface="Times New Roman"/>
                <a:ea typeface="Times New Roman"/>
                <a:cs typeface="Times New Roman"/>
                <a:sym typeface="Times New Roman"/>
              </a:rPr>
              <a:t>Explain instruction scaffold</a:t>
            </a:r>
          </a:p>
          <a:p>
            <a:pPr rtl="0">
              <a:spcBef>
                <a:spcPts val="0"/>
              </a:spcBef>
              <a:buNone/>
            </a:pPr>
            <a:r>
              <a:rPr lang="en" sz="1000">
                <a:solidFill>
                  <a:schemeClr val="dk1"/>
                </a:solidFill>
                <a:latin typeface="Times New Roman"/>
                <a:ea typeface="Times New Roman"/>
                <a:cs typeface="Times New Roman"/>
                <a:sym typeface="Times New Roman"/>
              </a:rPr>
              <a:t>-Series of classes that range from beginner to senior course. </a:t>
            </a:r>
          </a:p>
          <a:p>
            <a:pPr rtl="0">
              <a:spcBef>
                <a:spcPts val="0"/>
              </a:spcBef>
              <a:buNone/>
            </a:pPr>
            <a:r>
              <a:rPr lang="en" sz="1000">
                <a:solidFill>
                  <a:schemeClr val="dk1"/>
                </a:solidFill>
                <a:latin typeface="Times New Roman"/>
                <a:ea typeface="Times New Roman"/>
                <a:cs typeface="Times New Roman"/>
                <a:sym typeface="Times New Roman"/>
              </a:rPr>
              <a:t>-Determined by librarians and departments.</a:t>
            </a:r>
          </a:p>
          <a:p>
            <a:pPr rtl="0">
              <a:spcBef>
                <a:spcPts val="0"/>
              </a:spcBef>
              <a:buNone/>
            </a:pPr>
            <a:r>
              <a:rPr lang="en" sz="1000">
                <a:solidFill>
                  <a:schemeClr val="dk1"/>
                </a:solidFill>
                <a:latin typeface="Times New Roman"/>
                <a:ea typeface="Times New Roman"/>
                <a:cs typeface="Times New Roman"/>
                <a:sym typeface="Times New Roman"/>
              </a:rPr>
              <a:t>-One for each major</a:t>
            </a:r>
          </a:p>
          <a:p>
            <a:pPr rtl="0">
              <a:spcBef>
                <a:spcPts val="0"/>
              </a:spcBef>
              <a:buNone/>
            </a:pPr>
            <a:r>
              <a:rPr lang="en" sz="1000">
                <a:solidFill>
                  <a:schemeClr val="dk1"/>
                </a:solidFill>
                <a:latin typeface="Times New Roman"/>
                <a:ea typeface="Times New Roman"/>
                <a:cs typeface="Times New Roman"/>
                <a:sym typeface="Times New Roman"/>
              </a:rPr>
              <a:t>-Becky choose one - ESL</a:t>
            </a:r>
          </a:p>
          <a:p>
            <a:pPr rtl="0">
              <a:spcBef>
                <a:spcPts val="0"/>
              </a:spcBef>
              <a:buNone/>
            </a:pPr>
            <a:endParaRPr sz="1000">
              <a:solidFill>
                <a:schemeClr val="dk1"/>
              </a:solidFill>
              <a:latin typeface="Times New Roman"/>
              <a:ea typeface="Times New Roman"/>
              <a:cs typeface="Times New Roman"/>
              <a:sym typeface="Times New Roman"/>
            </a:endParaRPr>
          </a:p>
          <a:p>
            <a:pPr>
              <a:spcBef>
                <a:spcPts val="0"/>
              </a:spcBef>
              <a:buNone/>
            </a:pPr>
            <a:endParaRPr sz="1000">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14456230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Shape 2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6" name="Shape 2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38000"/>
              </a:lnSpc>
              <a:spcBef>
                <a:spcPts val="0"/>
              </a:spcBef>
              <a:buClr>
                <a:schemeClr val="dk1"/>
              </a:buClr>
              <a:buSzPct val="110000"/>
              <a:buFont typeface="Arial"/>
              <a:buNone/>
            </a:pPr>
            <a:r>
              <a:rPr lang="en" sz="1000">
                <a:solidFill>
                  <a:schemeClr val="dk1"/>
                </a:solidFill>
                <a:latin typeface="Times New Roman"/>
                <a:ea typeface="Times New Roman"/>
                <a:cs typeface="Times New Roman"/>
                <a:sym typeface="Times New Roman"/>
              </a:rPr>
              <a:t>In Spring 2015, one librarian decided to pilot a service learning assignment into the minor’s core course, INF 101. This University Studies elective is intended to educate students about “Social and Self-Awareness and Responsible Citizenship - Ethics, Social Responsibility and Civic Engagement.” University Studies courses are designed to provide “students with a broad-based, liberal arts and sciences foundation for their academic specialty” (Murray State University, 2015). This particular section has content structured around the theme “Digital Footprints,” and the end result of the assignment was to produce a visual object (a brochure, infographic poster, or slideshow) that would inform the campus community about various aspects of digital citizenship. This assignment comprised evaluating resources, producing an annotated bibliography related to their topic, and a visual. The visual products were presented to the Head of Public Services at Waterfield Library. And, following a discussion on copyright, the students were given the opportunity to license the visual to the library for reproduction and distribution.</a:t>
            </a:r>
          </a:p>
          <a:p>
            <a:pPr lvl="0" rtl="0">
              <a:spcBef>
                <a:spcPts val="0"/>
              </a:spcBef>
              <a:buNone/>
            </a:pPr>
            <a:endParaRPr/>
          </a:p>
        </p:txBody>
      </p:sp>
    </p:spTree>
    <p:extLst>
      <p:ext uri="{BB962C8B-B14F-4D97-AF65-F5344CB8AC3E}">
        <p14:creationId xmlns:p14="http://schemas.microsoft.com/office/powerpoint/2010/main" val="14802883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5037376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Shape 2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4" name="Shape 22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292100" rtl="0">
              <a:lnSpc>
                <a:spcPct val="138000"/>
              </a:lnSpc>
              <a:spcBef>
                <a:spcPts val="0"/>
              </a:spcBef>
              <a:buClr>
                <a:schemeClr val="dk1"/>
              </a:buClr>
              <a:buSzPct val="90909"/>
              <a:buFont typeface="Arial"/>
              <a:buChar char="●"/>
            </a:pPr>
            <a:r>
              <a:rPr lang="en">
                <a:solidFill>
                  <a:schemeClr val="dk1"/>
                </a:solidFill>
              </a:rPr>
              <a:t>Minor possibilities: </a:t>
            </a:r>
            <a:r>
              <a:rPr lang="en" sz="1000">
                <a:solidFill>
                  <a:schemeClr val="dk1"/>
                </a:solidFill>
                <a:latin typeface="Times New Roman"/>
                <a:ea typeface="Times New Roman"/>
                <a:cs typeface="Times New Roman"/>
                <a:sym typeface="Times New Roman"/>
              </a:rPr>
              <a:t>INF 101 - Research in the Information Age - preparing visual resources using an annotated bibliography to share on campus.</a:t>
            </a:r>
          </a:p>
          <a:p>
            <a:pPr marL="457200" lvl="0" indent="-292100" rtl="0">
              <a:lnSpc>
                <a:spcPct val="138000"/>
              </a:lnSpc>
              <a:spcBef>
                <a:spcPts val="0"/>
              </a:spcBef>
              <a:buClr>
                <a:schemeClr val="dk1"/>
              </a:buClr>
              <a:buSzPct val="100000"/>
              <a:buFont typeface="Arial"/>
              <a:buChar char="●"/>
            </a:pPr>
            <a:r>
              <a:rPr lang="en" sz="1000">
                <a:solidFill>
                  <a:schemeClr val="dk1"/>
                </a:solidFill>
                <a:latin typeface="Times New Roman"/>
                <a:ea typeface="Times New Roman"/>
                <a:cs typeface="Times New Roman"/>
                <a:sym typeface="Times New Roman"/>
              </a:rPr>
              <a:t>INF 310 - Medical Information for Practitioners and Consumers - producing brochures or leading presentations for the local senior center or public library on health resources.</a:t>
            </a:r>
          </a:p>
          <a:p>
            <a:pPr marL="457200" lvl="0" indent="-292100">
              <a:lnSpc>
                <a:spcPct val="115000"/>
              </a:lnSpc>
              <a:spcBef>
                <a:spcPts val="0"/>
              </a:spcBef>
              <a:buClr>
                <a:schemeClr val="dk1"/>
              </a:buClr>
              <a:buSzPct val="100000"/>
              <a:buFont typeface="Arial"/>
              <a:buChar char="●"/>
            </a:pPr>
            <a:r>
              <a:rPr lang="en" sz="1000">
                <a:solidFill>
                  <a:schemeClr val="dk1"/>
                </a:solidFill>
                <a:latin typeface="Times New Roman"/>
                <a:ea typeface="Times New Roman"/>
                <a:cs typeface="Times New Roman"/>
                <a:sym typeface="Times New Roman"/>
              </a:rPr>
              <a:t>INF 340 - Children’s and Young Adult Literature and Storytelling - preparing and implementing a story time or book talk to a school, library or youth center.</a:t>
            </a:r>
          </a:p>
        </p:txBody>
      </p:sp>
    </p:spTree>
    <p:extLst>
      <p:ext uri="{BB962C8B-B14F-4D97-AF65-F5344CB8AC3E}">
        <p14:creationId xmlns:p14="http://schemas.microsoft.com/office/powerpoint/2010/main" val="40603535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Shape 2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31" name="Shape 2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00000"/>
              </a:lnSpc>
              <a:spcBef>
                <a:spcPts val="0"/>
              </a:spcBef>
              <a:buClr>
                <a:schemeClr val="dk1"/>
              </a:buClr>
              <a:buSzPct val="110000"/>
              <a:buFont typeface="Arial"/>
              <a:buNone/>
            </a:pPr>
            <a:r>
              <a:rPr lang="en" sz="1000">
                <a:solidFill>
                  <a:schemeClr val="dk1"/>
                </a:solidFill>
                <a:latin typeface="Times New Roman"/>
                <a:ea typeface="Times New Roman"/>
                <a:cs typeface="Times New Roman"/>
                <a:sym typeface="Times New Roman"/>
              </a:rPr>
              <a:t>The course that reaches the most students on campus is our basic composition course (ENG 105). In some sections, the liaison librarian for English has experimented with bypassing database searching altogether in her information literacy instruction. Instead, the librarian focuses the instruction on evaluating information from Google. The reasoning lies in the purpose of the course: to teach writing and improve communication for multiple purposes. These instructors aren’t focusing on traditional academic writing, but rather on professional writing skills. By using Google, the librarian was teaching students to re-learn a familiar resource in a way that could lead them to better sources that would serve them beyond their college careers.</a:t>
            </a:r>
          </a:p>
          <a:p>
            <a:pPr lvl="0" rtl="0">
              <a:lnSpc>
                <a:spcPct val="115000"/>
              </a:lnSpc>
              <a:spcBef>
                <a:spcPts val="0"/>
              </a:spcBef>
              <a:buClr>
                <a:schemeClr val="dk1"/>
              </a:buClr>
              <a:buFont typeface="Arial"/>
              <a:buNone/>
            </a:pPr>
            <a:endParaRPr sz="1000">
              <a:solidFill>
                <a:schemeClr val="dk1"/>
              </a:solidFill>
              <a:latin typeface="Times New Roman"/>
              <a:ea typeface="Times New Roman"/>
              <a:cs typeface="Times New Roman"/>
              <a:sym typeface="Times New Roman"/>
            </a:endParaRPr>
          </a:p>
          <a:p>
            <a:pPr rtl="0">
              <a:spcBef>
                <a:spcPts val="0"/>
              </a:spcBef>
              <a:buNone/>
            </a:pPr>
            <a:r>
              <a:rPr lang="en" sz="1000">
                <a:solidFill>
                  <a:schemeClr val="dk1"/>
                </a:solidFill>
                <a:latin typeface="Times New Roman"/>
                <a:ea typeface="Times New Roman"/>
                <a:cs typeface="Times New Roman"/>
                <a:sym typeface="Times New Roman"/>
              </a:rPr>
              <a:t>In some upper-level classes within the College of Business, one librarian has worked with faculty to discuss information strategies for graduating seniors. In Strategic Management, the capstone course for management majors, the librarian discussed how to identify and access popular business periodicals, how to leverage Google News and social media to follow business news, and how to take advantage of alumni access to Business Source Complete after graduation. In the Communication Research course and the Advanced Public Relations course, the instructors have asked the librarian to discuss advanced Google search strategies relevant to their disciplines and the information services that a public library or academic library can provide once students depart campus. </a:t>
            </a:r>
          </a:p>
          <a:p>
            <a:pPr rtl="0">
              <a:spcBef>
                <a:spcPts val="0"/>
              </a:spcBef>
              <a:buNone/>
            </a:pPr>
            <a:endParaRPr sz="1000">
              <a:solidFill>
                <a:schemeClr val="dk1"/>
              </a:solidFill>
              <a:latin typeface="Times New Roman"/>
              <a:ea typeface="Times New Roman"/>
              <a:cs typeface="Times New Roman"/>
              <a:sym typeface="Times New Roman"/>
            </a:endParaRPr>
          </a:p>
          <a:p>
            <a:pPr>
              <a:spcBef>
                <a:spcPts val="0"/>
              </a:spcBef>
              <a:buNone/>
            </a:pPr>
            <a:endParaRPr sz="1000">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42079136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39" name="Shape 2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sz="1000">
                <a:solidFill>
                  <a:schemeClr val="dk1"/>
                </a:solidFill>
                <a:latin typeface="Times New Roman"/>
                <a:ea typeface="Times New Roman"/>
                <a:cs typeface="Times New Roman"/>
                <a:sym typeface="Times New Roman"/>
              </a:rPr>
              <a:t>In order to persuade faculty that students will have different information needs once they leave the academic environment, one librarian made several faculty development presentations during 2014-15. The content was based on a presentation given by librarian Megan R. Stark and discussed “Information in the Real World: Building a bridge between academic and professional information needs” (Stark, 2014). It also drew on studies about workplace information literacy from Project Information Literacy (Head, 2012) and the Association of American Colleges and Universities (Hart Research Associates, 2015). </a:t>
            </a:r>
          </a:p>
        </p:txBody>
      </p:sp>
    </p:spTree>
    <p:extLst>
      <p:ext uri="{BB962C8B-B14F-4D97-AF65-F5344CB8AC3E}">
        <p14:creationId xmlns:p14="http://schemas.microsoft.com/office/powerpoint/2010/main" val="27114556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Shape 2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46" name="Shape 2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775774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Shape 2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54" name="Shape 2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None/>
            </a:pPr>
            <a:r>
              <a:rPr lang="en" sz="1000">
                <a:solidFill>
                  <a:schemeClr val="dk1"/>
                </a:solidFill>
                <a:latin typeface="Times New Roman"/>
                <a:ea typeface="Times New Roman"/>
                <a:cs typeface="Times New Roman"/>
                <a:sym typeface="Times New Roman"/>
              </a:rPr>
              <a:t>QEP goes into effect this fall and runs through 2019</a:t>
            </a:r>
          </a:p>
          <a:p>
            <a:pPr rtl="0">
              <a:spcBef>
                <a:spcPts val="0"/>
              </a:spcBef>
              <a:buNone/>
            </a:pPr>
            <a:endParaRPr/>
          </a:p>
          <a:p>
            <a:pPr>
              <a:spcBef>
                <a:spcPts val="0"/>
              </a:spcBef>
              <a:buNone/>
            </a:pPr>
            <a:r>
              <a:rPr lang="en" sz="1200">
                <a:solidFill>
                  <a:schemeClr val="dk1"/>
                </a:solidFill>
              </a:rPr>
              <a:t>York, Grove, and Black recommend that libraries  “actively seek out experiential learning partnerships on campus. Not only are there quantifiable benefits for both parties—the library gets free help on projects and students get real-life experience and often grades—but it also strengthens the library's role as a holistic learning place” (p. 201). </a:t>
            </a:r>
          </a:p>
        </p:txBody>
      </p:sp>
    </p:spTree>
    <p:extLst>
      <p:ext uri="{BB962C8B-B14F-4D97-AF65-F5344CB8AC3E}">
        <p14:creationId xmlns:p14="http://schemas.microsoft.com/office/powerpoint/2010/main" val="7790857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Shape 2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62" name="Shape 2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501690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3" name="Shape 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7148677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Shape 2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69" name="Shape 2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0872225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75" name="Shape 2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2885969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Shape 2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81" name="Shape 2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0772420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Shape 2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87" name="Shape 2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2716058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Shape 2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93" name="Shape 2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5062763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Shape 2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99" name="Shape 2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0958956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Shape 3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05" name="Shape 3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9558801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sz="1400">
                <a:solidFill>
                  <a:schemeClr val="dk1"/>
                </a:solidFill>
              </a:rPr>
              <a:t>The parameters of the QEP topic are flexible, but the theme must pinpoint issues that affect student learning and develop a plan to address them (Southern Association of Colleges and Schools [SACS], 2012). An appropriate initiative must involve a variety of campus constituencies and explain how it will be implemented, completed and assessed. </a:t>
            </a:r>
          </a:p>
          <a:p>
            <a:pPr rtl="0">
              <a:spcBef>
                <a:spcPts val="0"/>
              </a:spcBef>
              <a:buNone/>
            </a:pPr>
            <a:endParaRPr sz="1400"/>
          </a:p>
          <a:p>
            <a:pPr rtl="0">
              <a:spcBef>
                <a:spcPts val="0"/>
              </a:spcBef>
              <a:buNone/>
            </a:pPr>
            <a:r>
              <a:rPr lang="en" sz="1400"/>
              <a:t>Starts fall 2015 and runs for five years. So everything we’ve been doing up to now is groundwork.</a:t>
            </a:r>
          </a:p>
          <a:p>
            <a:pPr rtl="0">
              <a:spcBef>
                <a:spcPts val="0"/>
              </a:spcBef>
              <a:buNone/>
            </a:pPr>
            <a:endParaRPr sz="1400"/>
          </a:p>
          <a:p>
            <a:pPr lvl="0" rtl="0">
              <a:lnSpc>
                <a:spcPct val="115000"/>
              </a:lnSpc>
              <a:spcBef>
                <a:spcPts val="0"/>
              </a:spcBef>
              <a:buClr>
                <a:schemeClr val="dk1"/>
              </a:buClr>
              <a:buSzPct val="91666"/>
              <a:buFont typeface="Arial"/>
              <a:buNone/>
            </a:pPr>
            <a:r>
              <a:rPr lang="en" sz="1200">
                <a:solidFill>
                  <a:schemeClr val="dk1"/>
                </a:solidFill>
                <a:latin typeface="Times New Roman"/>
                <a:ea typeface="Times New Roman"/>
                <a:cs typeface="Times New Roman"/>
                <a:sym typeface="Times New Roman"/>
              </a:rPr>
              <a:t>Based on institutional assessment data and an environmental study that included feedback from external partners, a selection committee of students, faculty and staff overwhelmingly chose experiential learning as the topic. </a:t>
            </a:r>
          </a:p>
          <a:p>
            <a:pPr>
              <a:spcBef>
                <a:spcPts val="0"/>
              </a:spcBef>
              <a:buNone/>
            </a:pPr>
            <a:endParaRPr sz="1400"/>
          </a:p>
        </p:txBody>
      </p:sp>
    </p:spTree>
    <p:extLst>
      <p:ext uri="{BB962C8B-B14F-4D97-AF65-F5344CB8AC3E}">
        <p14:creationId xmlns:p14="http://schemas.microsoft.com/office/powerpoint/2010/main" val="501060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6" name="Shape 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711200" lvl="0" indent="-298450" rtl="0">
              <a:lnSpc>
                <a:spcPct val="136363"/>
              </a:lnSpc>
              <a:spcBef>
                <a:spcPts val="500"/>
              </a:spcBef>
              <a:spcAft>
                <a:spcPts val="900"/>
              </a:spcAft>
              <a:buClr>
                <a:srgbClr val="333333"/>
              </a:buClr>
              <a:buSzPct val="100000"/>
              <a:buFont typeface="Arial"/>
              <a:buAutoNum type="arabicPeriod"/>
            </a:pPr>
            <a:r>
              <a:rPr lang="en">
                <a:solidFill>
                  <a:srgbClr val="333333"/>
                </a:solidFill>
              </a:rPr>
              <a:t>Reflection, critical analysis and synthesis</a:t>
            </a:r>
          </a:p>
          <a:p>
            <a:pPr marL="711200" lvl="0" indent="-298450" rtl="0">
              <a:lnSpc>
                <a:spcPct val="136363"/>
              </a:lnSpc>
              <a:spcBef>
                <a:spcPts val="500"/>
              </a:spcBef>
              <a:spcAft>
                <a:spcPts val="900"/>
              </a:spcAft>
              <a:buClr>
                <a:srgbClr val="333333"/>
              </a:buClr>
              <a:buSzPct val="100000"/>
              <a:buFont typeface="Arial"/>
              <a:buAutoNum type="arabicPeriod"/>
            </a:pPr>
            <a:r>
              <a:rPr lang="en">
                <a:solidFill>
                  <a:srgbClr val="333333"/>
                </a:solidFill>
              </a:rPr>
              <a:t>Opportunities for students to take initiative, make decisions, and be accountable for the results</a:t>
            </a:r>
          </a:p>
          <a:p>
            <a:pPr marL="711200" lvl="0" indent="-298450" rtl="0">
              <a:lnSpc>
                <a:spcPct val="136363"/>
              </a:lnSpc>
              <a:spcBef>
                <a:spcPts val="500"/>
              </a:spcBef>
              <a:spcAft>
                <a:spcPts val="900"/>
              </a:spcAft>
              <a:buClr>
                <a:srgbClr val="333333"/>
              </a:buClr>
              <a:buSzPct val="100000"/>
              <a:buFont typeface="Arial"/>
              <a:buAutoNum type="arabicPeriod"/>
            </a:pPr>
            <a:r>
              <a:rPr lang="en">
                <a:solidFill>
                  <a:srgbClr val="333333"/>
                </a:solidFill>
              </a:rPr>
              <a:t>Opportunities for students to engage intellectually, creatively, emotionally, socially, or physically</a:t>
            </a:r>
          </a:p>
          <a:p>
            <a:pPr marL="711200" lvl="0" indent="-298450" rtl="0">
              <a:lnSpc>
                <a:spcPct val="136363"/>
              </a:lnSpc>
              <a:spcBef>
                <a:spcPts val="500"/>
              </a:spcBef>
              <a:spcAft>
                <a:spcPts val="900"/>
              </a:spcAft>
              <a:buClr>
                <a:srgbClr val="333333"/>
              </a:buClr>
              <a:buSzPct val="100000"/>
              <a:buFont typeface="Arial"/>
              <a:buAutoNum type="arabicPeriod"/>
            </a:pPr>
            <a:r>
              <a:rPr lang="en">
                <a:solidFill>
                  <a:srgbClr val="333333"/>
                </a:solidFill>
              </a:rPr>
              <a:t>A designed learning experience that includes the possibility to learn from natural consequences, mistakes, and successes</a:t>
            </a:r>
          </a:p>
          <a:p>
            <a:pPr marL="457200" lvl="0" indent="-228600" rtl="0">
              <a:spcBef>
                <a:spcPts val="600"/>
              </a:spcBef>
              <a:buClr>
                <a:schemeClr val="dk1"/>
              </a:buClr>
              <a:buSzPct val="100000"/>
              <a:buFont typeface="Arial"/>
              <a:buNone/>
            </a:pPr>
            <a:r>
              <a:rPr lang="en" sz="2200">
                <a:solidFill>
                  <a:schemeClr val="dk1"/>
                </a:solidFill>
              </a:rPr>
              <a:t>Stimulate academic inquiry by promoting </a:t>
            </a:r>
            <a:br>
              <a:rPr lang="en" sz="2200">
                <a:solidFill>
                  <a:schemeClr val="dk1"/>
                </a:solidFill>
              </a:rPr>
            </a:br>
            <a:r>
              <a:rPr lang="en" sz="2200">
                <a:solidFill>
                  <a:schemeClr val="dk1"/>
                </a:solidFill>
              </a:rPr>
              <a:t>interdisciplinary learning, civic engagement, </a:t>
            </a:r>
            <a:br>
              <a:rPr lang="en" sz="2200">
                <a:solidFill>
                  <a:schemeClr val="dk1"/>
                </a:solidFill>
              </a:rPr>
            </a:br>
            <a:r>
              <a:rPr lang="en" sz="2200">
                <a:solidFill>
                  <a:schemeClr val="dk1"/>
                </a:solidFill>
              </a:rPr>
              <a:t>career development, cultural awareness, leadership, </a:t>
            </a:r>
            <a:br>
              <a:rPr lang="en" sz="2200">
                <a:solidFill>
                  <a:schemeClr val="dk1"/>
                </a:solidFill>
              </a:rPr>
            </a:br>
            <a:r>
              <a:rPr lang="en" sz="2200">
                <a:solidFill>
                  <a:schemeClr val="dk1"/>
                </a:solidFill>
              </a:rPr>
              <a:t>and other professional and intellectual skills.</a:t>
            </a:r>
          </a:p>
          <a:p>
            <a:pPr rtl="0">
              <a:lnSpc>
                <a:spcPct val="115000"/>
              </a:lnSpc>
              <a:spcBef>
                <a:spcPts val="0"/>
              </a:spcBef>
              <a:buNone/>
            </a:pPr>
            <a:endParaRPr sz="1200">
              <a:solidFill>
                <a:srgbClr val="333333"/>
              </a:solidFill>
              <a:latin typeface="Times New Roman"/>
              <a:ea typeface="Times New Roman"/>
              <a:cs typeface="Times New Roman"/>
              <a:sym typeface="Times New Roman"/>
            </a:endParaRPr>
          </a:p>
          <a:p>
            <a:pPr rtl="0">
              <a:lnSpc>
                <a:spcPct val="115000"/>
              </a:lnSpc>
              <a:spcBef>
                <a:spcPts val="0"/>
              </a:spcBef>
              <a:buNone/>
            </a:pPr>
            <a:endParaRPr sz="1200">
              <a:solidFill>
                <a:srgbClr val="333333"/>
              </a:solidFill>
              <a:latin typeface="Times New Roman"/>
              <a:ea typeface="Times New Roman"/>
              <a:cs typeface="Times New Roman"/>
              <a:sym typeface="Times New Roman"/>
            </a:endParaRPr>
          </a:p>
          <a:p>
            <a:pPr rtl="0">
              <a:lnSpc>
                <a:spcPct val="115000"/>
              </a:lnSpc>
              <a:spcBef>
                <a:spcPts val="0"/>
              </a:spcBef>
              <a:buNone/>
            </a:pPr>
            <a:r>
              <a:rPr lang="en" sz="1200">
                <a:solidFill>
                  <a:srgbClr val="333333"/>
                </a:solidFill>
                <a:latin typeface="Times New Roman"/>
                <a:ea typeface="Times New Roman"/>
                <a:cs typeface="Times New Roman"/>
                <a:sym typeface="Times New Roman"/>
              </a:rPr>
              <a:t>Examples Montrose provided included: cooperative education, internships, clinical experience, service learning, outdoor leadership, organizational development, and activity-based learning.</a:t>
            </a:r>
          </a:p>
          <a:p>
            <a:pPr rtl="0">
              <a:lnSpc>
                <a:spcPct val="115000"/>
              </a:lnSpc>
              <a:spcBef>
                <a:spcPts val="0"/>
              </a:spcBef>
              <a:buNone/>
            </a:pPr>
            <a:endParaRPr sz="1200">
              <a:solidFill>
                <a:srgbClr val="333333"/>
              </a:solidFill>
              <a:latin typeface="Times New Roman"/>
              <a:ea typeface="Times New Roman"/>
              <a:cs typeface="Times New Roman"/>
              <a:sym typeface="Times New Roman"/>
            </a:endParaRPr>
          </a:p>
          <a:p>
            <a:pPr lvl="0" rtl="0">
              <a:spcBef>
                <a:spcPts val="600"/>
              </a:spcBef>
              <a:buClr>
                <a:schemeClr val="dk1"/>
              </a:buClr>
              <a:buSzPct val="91666"/>
              <a:buFont typeface="Arial"/>
              <a:buNone/>
            </a:pPr>
            <a:r>
              <a:rPr lang="en" sz="1200">
                <a:solidFill>
                  <a:schemeClr val="dk1"/>
                </a:solidFill>
                <a:latin typeface="Times New Roman"/>
                <a:ea typeface="Times New Roman"/>
                <a:cs typeface="Times New Roman"/>
                <a:sym typeface="Times New Roman"/>
              </a:rPr>
              <a:t>“A pedagogy that actively engages the student in the phenomena that they are studying. … [It] engages students in a deliberate process of hands-on problem solving and critical thinking” (Montrose, 2002).</a:t>
            </a:r>
          </a:p>
          <a:p>
            <a:pPr lvl="0" rtl="0">
              <a:lnSpc>
                <a:spcPct val="115000"/>
              </a:lnSpc>
              <a:spcBef>
                <a:spcPts val="0"/>
              </a:spcBef>
              <a:buNone/>
            </a:pPr>
            <a:endParaRPr sz="1200">
              <a:solidFill>
                <a:srgbClr val="333333"/>
              </a:solidFill>
              <a:latin typeface="Times New Roman"/>
              <a:ea typeface="Times New Roman"/>
              <a:cs typeface="Times New Roman"/>
              <a:sym typeface="Times New Roman"/>
            </a:endParaRPr>
          </a:p>
          <a:p>
            <a:pPr lvl="0" rtl="0">
              <a:lnSpc>
                <a:spcPct val="115000"/>
              </a:lnSpc>
              <a:spcBef>
                <a:spcPts val="0"/>
              </a:spcBef>
              <a:buNone/>
            </a:pPr>
            <a:endParaRPr sz="1200">
              <a:solidFill>
                <a:schemeClr val="dk1"/>
              </a:solidFill>
              <a:latin typeface="Times New Roman"/>
              <a:ea typeface="Times New Roman"/>
              <a:cs typeface="Times New Roman"/>
              <a:sym typeface="Times New Roman"/>
            </a:endParaRPr>
          </a:p>
          <a:p>
            <a:pPr rtl="0">
              <a:lnSpc>
                <a:spcPct val="115000"/>
              </a:lnSpc>
              <a:spcBef>
                <a:spcPts val="0"/>
              </a:spcBef>
              <a:buNone/>
            </a:pPr>
            <a:endParaRPr sz="1200">
              <a:solidFill>
                <a:schemeClr val="dk1"/>
              </a:solidFill>
              <a:latin typeface="Times New Roman"/>
              <a:ea typeface="Times New Roman"/>
              <a:cs typeface="Times New Roman"/>
              <a:sym typeface="Times New Roman"/>
            </a:endParaRPr>
          </a:p>
          <a:p>
            <a:pPr lvl="0" rtl="0">
              <a:lnSpc>
                <a:spcPct val="115000"/>
              </a:lnSpc>
              <a:spcBef>
                <a:spcPts val="1800"/>
              </a:spcBef>
              <a:spcAft>
                <a:spcPts val="400"/>
              </a:spcAft>
              <a:buClr>
                <a:schemeClr val="dk1"/>
              </a:buClr>
              <a:buSzPct val="64705"/>
              <a:buFont typeface="Arial"/>
              <a:buNone/>
            </a:pPr>
            <a:r>
              <a:rPr lang="en" sz="1700" b="1">
                <a:solidFill>
                  <a:schemeClr val="dk1"/>
                </a:solidFill>
              </a:rPr>
              <a:t>What is experiential learning?</a:t>
            </a:r>
          </a:p>
          <a:p>
            <a:pPr lvl="0" rtl="0">
              <a:lnSpc>
                <a:spcPct val="115000"/>
              </a:lnSpc>
              <a:spcBef>
                <a:spcPts val="0"/>
              </a:spcBef>
              <a:buNone/>
            </a:pPr>
            <a:r>
              <a:rPr lang="en">
                <a:solidFill>
                  <a:schemeClr val="dk1"/>
                </a:solidFill>
              </a:rPr>
              <a:t>UT Center for Teaching and Learning</a:t>
            </a:r>
          </a:p>
          <a:p>
            <a:pPr lvl="0" rtl="0">
              <a:lnSpc>
                <a:spcPct val="115000"/>
              </a:lnSpc>
              <a:spcBef>
                <a:spcPts val="0"/>
              </a:spcBef>
              <a:buClr>
                <a:schemeClr val="dk1"/>
              </a:buClr>
              <a:buSzPct val="100000"/>
              <a:buFont typeface="Arial"/>
              <a:buNone/>
            </a:pPr>
            <a:r>
              <a:rPr lang="en">
                <a:solidFill>
                  <a:schemeClr val="dk1"/>
                </a:solidFill>
              </a:rPr>
              <a:t>Broadly, experiential learning is any learning that supports students in applying their knowledge and conceptual understanding to real-world problems or situations where the instructor directs and facilitates learning. The classroom, laboratory, or studio can serve as a setting for experiential learning through embedded activities such as case and problem-based studies, guided inquiry, simulations, experiments, or art projects (Wurdinger &amp; Carlson, 2010).</a:t>
            </a:r>
          </a:p>
          <a:p>
            <a:pPr lvl="0" rtl="0">
              <a:lnSpc>
                <a:spcPct val="115000"/>
              </a:lnSpc>
              <a:spcBef>
                <a:spcPts val="0"/>
              </a:spcBef>
              <a:buClr>
                <a:schemeClr val="dk1"/>
              </a:buClr>
              <a:buSzPct val="100000"/>
              <a:buFont typeface="Arial"/>
              <a:buNone/>
            </a:pPr>
            <a:r>
              <a:rPr lang="en">
                <a:solidFill>
                  <a:schemeClr val="dk1"/>
                </a:solidFill>
              </a:rPr>
              <a:t>However, when students are given opportunities to learn in authentic situations on campus or in the community like those provided in internships, field placements, clinical experiences, research and service-learning projects, the learning becomes significantly more powerful.  By engaging in formal, guided, authentic, real-world experiences, individuals:</a:t>
            </a:r>
          </a:p>
          <a:p>
            <a:pPr marL="457200" lvl="0" indent="-298450" rtl="0">
              <a:lnSpc>
                <a:spcPct val="115000"/>
              </a:lnSpc>
              <a:spcBef>
                <a:spcPts val="0"/>
              </a:spcBef>
              <a:buClr>
                <a:schemeClr val="dk1"/>
              </a:buClr>
              <a:buSzPct val="100000"/>
              <a:buFont typeface="Arial"/>
              <a:buChar char="●"/>
            </a:pPr>
            <a:r>
              <a:rPr lang="en">
                <a:solidFill>
                  <a:schemeClr val="dk1"/>
                </a:solidFill>
              </a:rPr>
              <a:t>deepen their knowledge through repeatedly acting and then reflecting on this action,</a:t>
            </a:r>
          </a:p>
          <a:p>
            <a:pPr marL="457200" lvl="0" indent="-298450" rtl="0">
              <a:lnSpc>
                <a:spcPct val="115000"/>
              </a:lnSpc>
              <a:spcBef>
                <a:spcPts val="0"/>
              </a:spcBef>
              <a:buClr>
                <a:schemeClr val="dk1"/>
              </a:buClr>
              <a:buSzPct val="100000"/>
              <a:buFont typeface="Arial"/>
              <a:buChar char="●"/>
            </a:pPr>
            <a:r>
              <a:rPr lang="en">
                <a:solidFill>
                  <a:schemeClr val="dk1"/>
                </a:solidFill>
              </a:rPr>
              <a:t>develop skills through practice and reflection,</a:t>
            </a:r>
          </a:p>
          <a:p>
            <a:pPr marL="457200" lvl="0" indent="-298450" rtl="0">
              <a:lnSpc>
                <a:spcPct val="115000"/>
              </a:lnSpc>
              <a:spcBef>
                <a:spcPts val="0"/>
              </a:spcBef>
              <a:buClr>
                <a:schemeClr val="dk1"/>
              </a:buClr>
              <a:buSzPct val="100000"/>
              <a:buFont typeface="Arial"/>
              <a:buChar char="●"/>
            </a:pPr>
            <a:r>
              <a:rPr lang="en">
                <a:solidFill>
                  <a:schemeClr val="dk1"/>
                </a:solidFill>
              </a:rPr>
              <a:t>support the construction of new understandings when placed in novel situations, and</a:t>
            </a:r>
          </a:p>
          <a:p>
            <a:pPr marL="457200" lvl="0" indent="-298450" rtl="0">
              <a:lnSpc>
                <a:spcPct val="115000"/>
              </a:lnSpc>
              <a:spcBef>
                <a:spcPts val="0"/>
              </a:spcBef>
              <a:buClr>
                <a:schemeClr val="dk1"/>
              </a:buClr>
              <a:buSzPct val="100000"/>
              <a:buFont typeface="Arial"/>
              <a:buChar char="●"/>
            </a:pPr>
            <a:r>
              <a:rPr lang="en">
                <a:solidFill>
                  <a:schemeClr val="dk1"/>
                </a:solidFill>
              </a:rPr>
              <a:t>extend their learning as they bring their learning back to the classroom.</a:t>
            </a:r>
          </a:p>
          <a:p>
            <a:pPr rtl="0">
              <a:lnSpc>
                <a:spcPct val="115000"/>
              </a:lnSpc>
              <a:spcBef>
                <a:spcPts val="0"/>
              </a:spcBef>
              <a:buNone/>
            </a:pPr>
            <a:endParaRPr sz="1200">
              <a:solidFill>
                <a:schemeClr val="dk1"/>
              </a:solidFill>
              <a:latin typeface="Times New Roman"/>
              <a:ea typeface="Times New Roman"/>
              <a:cs typeface="Times New Roman"/>
              <a:sym typeface="Times New Roman"/>
            </a:endParaRPr>
          </a:p>
          <a:p>
            <a:pPr lvl="0" rtl="0">
              <a:lnSpc>
                <a:spcPct val="115000"/>
              </a:lnSpc>
              <a:spcBef>
                <a:spcPts val="0"/>
              </a:spcBef>
              <a:buNone/>
            </a:pPr>
            <a:r>
              <a:rPr lang="en" sz="1200">
                <a:solidFill>
                  <a:schemeClr val="dk1"/>
                </a:solidFill>
                <a:latin typeface="Times New Roman"/>
                <a:ea typeface="Times New Roman"/>
                <a:cs typeface="Times New Roman"/>
                <a:sym typeface="Times New Roman"/>
              </a:rPr>
              <a:t>http://ctl.utexas.edu/teaching/engagement/experiential-learning/defined</a:t>
            </a:r>
          </a:p>
        </p:txBody>
      </p:sp>
    </p:spTree>
    <p:extLst>
      <p:ext uri="{BB962C8B-B14F-4D97-AF65-F5344CB8AC3E}">
        <p14:creationId xmlns:p14="http://schemas.microsoft.com/office/powerpoint/2010/main" val="2770099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Example in library context - </a:t>
            </a:r>
          </a:p>
          <a:p>
            <a:pPr marL="457200" lvl="0" indent="-317500" rtl="0">
              <a:spcBef>
                <a:spcPts val="0"/>
              </a:spcBef>
              <a:buClr>
                <a:srgbClr val="000000"/>
              </a:buClr>
              <a:buSzPct val="127272"/>
              <a:buFont typeface="Arial"/>
              <a:buChar char="●"/>
            </a:pPr>
            <a:r>
              <a:rPr lang="en"/>
              <a:t>One shot session teaching students to search the databases and having them do it is active learning. </a:t>
            </a:r>
          </a:p>
          <a:p>
            <a:pPr marL="457200" lvl="0" indent="-317500" rtl="0">
              <a:spcBef>
                <a:spcPts val="0"/>
              </a:spcBef>
              <a:buClr>
                <a:srgbClr val="000000"/>
              </a:buClr>
              <a:buSzPct val="127272"/>
              <a:buFont typeface="Arial"/>
              <a:buChar char="●"/>
            </a:pPr>
            <a:r>
              <a:rPr lang="en"/>
              <a:t>Helping students conduct research in a course with an end product outside of an academic context would be considered experiential. It might still involve teaching database searching. But the purpose of the research isn’t an academic paper or necessarily a class presentation. Examples might be a brochure, a community poster, a report for stakeholders/practitioners. Some of this is not in our control - it’s up to the instructor’s final project.</a:t>
            </a:r>
          </a:p>
          <a:p>
            <a:pPr>
              <a:spcBef>
                <a:spcPts val="0"/>
              </a:spcBef>
              <a:buNone/>
            </a:pPr>
            <a:endParaRPr/>
          </a:p>
        </p:txBody>
      </p:sp>
    </p:spTree>
    <p:extLst>
      <p:ext uri="{BB962C8B-B14F-4D97-AF65-F5344CB8AC3E}">
        <p14:creationId xmlns:p14="http://schemas.microsoft.com/office/powerpoint/2010/main" val="30115885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865072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Clr>
                <a:schemeClr val="dk1"/>
              </a:buClr>
              <a:buSzPct val="110000"/>
              <a:buFont typeface="Arial"/>
              <a:buNone/>
            </a:pPr>
            <a:r>
              <a:rPr lang="en" sz="1000">
                <a:solidFill>
                  <a:schemeClr val="dk1"/>
                </a:solidFill>
                <a:latin typeface="Times New Roman"/>
                <a:ea typeface="Times New Roman"/>
                <a:cs typeface="Times New Roman"/>
                <a:sym typeface="Times New Roman"/>
              </a:rPr>
              <a:t>The plan aimed to allow “students [to] apply principles learned in the classroom in a real-world setting” and provide faculty with “professional development opportunities related to … problem-solving, critical/creative thinking, and integrative learning” (Murray &amp; Pervine, 2014, p. 7). The learning experiences were selected from Kuh’s high-impact educational practices (HIPs) that have been shown to increase student learning, engagement and retention (Kuh, 2008). The practices are:</a:t>
            </a:r>
          </a:p>
          <a:p>
            <a:pPr lvl="0" rtl="0">
              <a:lnSpc>
                <a:spcPct val="115000"/>
              </a:lnSpc>
              <a:spcBef>
                <a:spcPts val="0"/>
              </a:spcBef>
              <a:buClr>
                <a:schemeClr val="dk1"/>
              </a:buClr>
              <a:buFont typeface="Arial"/>
              <a:buNone/>
            </a:pPr>
            <a:endParaRPr sz="1000">
              <a:solidFill>
                <a:schemeClr val="dk1"/>
              </a:solidFill>
              <a:latin typeface="Times New Roman"/>
              <a:ea typeface="Times New Roman"/>
              <a:cs typeface="Times New Roman"/>
              <a:sym typeface="Times New Roman"/>
            </a:endParaRPr>
          </a:p>
          <a:p>
            <a:pPr marL="457200" lvl="0" indent="-292100" rtl="0">
              <a:lnSpc>
                <a:spcPct val="115000"/>
              </a:lnSpc>
              <a:spcBef>
                <a:spcPts val="0"/>
              </a:spcBef>
              <a:buClr>
                <a:schemeClr val="dk1"/>
              </a:buClr>
              <a:buSzPct val="100000"/>
              <a:buFont typeface="Times New Roman"/>
              <a:buChar char="●"/>
            </a:pPr>
            <a:r>
              <a:rPr lang="en" sz="1000">
                <a:solidFill>
                  <a:schemeClr val="dk1"/>
                </a:solidFill>
                <a:latin typeface="Times New Roman"/>
                <a:ea typeface="Times New Roman"/>
                <a:cs typeface="Times New Roman"/>
                <a:sym typeface="Times New Roman"/>
              </a:rPr>
              <a:t>Capstone courses and projects</a:t>
            </a:r>
          </a:p>
          <a:p>
            <a:pPr marL="457200" lvl="0" indent="-292100" rtl="0">
              <a:lnSpc>
                <a:spcPct val="115000"/>
              </a:lnSpc>
              <a:spcBef>
                <a:spcPts val="0"/>
              </a:spcBef>
              <a:buClr>
                <a:schemeClr val="dk1"/>
              </a:buClr>
              <a:buSzPct val="100000"/>
              <a:buFont typeface="Times New Roman"/>
              <a:buChar char="●"/>
            </a:pPr>
            <a:r>
              <a:rPr lang="en" sz="1000">
                <a:solidFill>
                  <a:schemeClr val="dk1"/>
                </a:solidFill>
                <a:latin typeface="Times New Roman"/>
                <a:ea typeface="Times New Roman"/>
                <a:cs typeface="Times New Roman"/>
                <a:sym typeface="Times New Roman"/>
              </a:rPr>
              <a:t>Collaborative assignments and projects</a:t>
            </a:r>
          </a:p>
          <a:p>
            <a:pPr marL="457200" lvl="0" indent="-292100" rtl="0">
              <a:lnSpc>
                <a:spcPct val="115000"/>
              </a:lnSpc>
              <a:spcBef>
                <a:spcPts val="0"/>
              </a:spcBef>
              <a:buClr>
                <a:schemeClr val="dk1"/>
              </a:buClr>
              <a:buSzPct val="100000"/>
              <a:buFont typeface="Times New Roman"/>
              <a:buChar char="●"/>
            </a:pPr>
            <a:r>
              <a:rPr lang="en" sz="1000">
                <a:solidFill>
                  <a:schemeClr val="dk1"/>
                </a:solidFill>
                <a:latin typeface="Times New Roman"/>
                <a:ea typeface="Times New Roman"/>
                <a:cs typeface="Times New Roman"/>
                <a:sym typeface="Times New Roman"/>
              </a:rPr>
              <a:t>Common intellectual experiences</a:t>
            </a:r>
          </a:p>
          <a:p>
            <a:pPr marL="457200" lvl="0" indent="-292100" rtl="0">
              <a:lnSpc>
                <a:spcPct val="115000"/>
              </a:lnSpc>
              <a:spcBef>
                <a:spcPts val="0"/>
              </a:spcBef>
              <a:buClr>
                <a:schemeClr val="dk1"/>
              </a:buClr>
              <a:buSzPct val="100000"/>
              <a:buFont typeface="Times New Roman"/>
              <a:buChar char="●"/>
            </a:pPr>
            <a:r>
              <a:rPr lang="en" sz="1000">
                <a:solidFill>
                  <a:schemeClr val="dk1"/>
                </a:solidFill>
                <a:latin typeface="Times New Roman"/>
                <a:ea typeface="Times New Roman"/>
                <a:cs typeface="Times New Roman"/>
                <a:sym typeface="Times New Roman"/>
              </a:rPr>
              <a:t>Diversity/global learning</a:t>
            </a:r>
          </a:p>
          <a:p>
            <a:pPr marL="457200" lvl="0" indent="-292100" rtl="0">
              <a:lnSpc>
                <a:spcPct val="115000"/>
              </a:lnSpc>
              <a:spcBef>
                <a:spcPts val="0"/>
              </a:spcBef>
              <a:buClr>
                <a:schemeClr val="dk1"/>
              </a:buClr>
              <a:buSzPct val="100000"/>
              <a:buFont typeface="Times New Roman"/>
              <a:buChar char="●"/>
            </a:pPr>
            <a:r>
              <a:rPr lang="en" sz="1000">
                <a:solidFill>
                  <a:schemeClr val="dk1"/>
                </a:solidFill>
                <a:latin typeface="Times New Roman"/>
                <a:ea typeface="Times New Roman"/>
                <a:cs typeface="Times New Roman"/>
                <a:sym typeface="Times New Roman"/>
              </a:rPr>
              <a:t>First-year seminars and experiences</a:t>
            </a:r>
          </a:p>
          <a:p>
            <a:pPr marL="457200" lvl="0" indent="-292100" rtl="0">
              <a:lnSpc>
                <a:spcPct val="115000"/>
              </a:lnSpc>
              <a:spcBef>
                <a:spcPts val="0"/>
              </a:spcBef>
              <a:buClr>
                <a:schemeClr val="dk1"/>
              </a:buClr>
              <a:buSzPct val="100000"/>
              <a:buFont typeface="Times New Roman"/>
              <a:buChar char="●"/>
            </a:pPr>
            <a:r>
              <a:rPr lang="en" sz="1000">
                <a:solidFill>
                  <a:schemeClr val="dk1"/>
                </a:solidFill>
                <a:latin typeface="Times New Roman"/>
                <a:ea typeface="Times New Roman"/>
                <a:cs typeface="Times New Roman"/>
                <a:sym typeface="Times New Roman"/>
              </a:rPr>
              <a:t>Internships</a:t>
            </a:r>
          </a:p>
          <a:p>
            <a:pPr marL="457200" lvl="0" indent="-292100" rtl="0">
              <a:lnSpc>
                <a:spcPct val="115000"/>
              </a:lnSpc>
              <a:spcBef>
                <a:spcPts val="0"/>
              </a:spcBef>
              <a:buClr>
                <a:schemeClr val="dk1"/>
              </a:buClr>
              <a:buSzPct val="100000"/>
              <a:buFont typeface="Times New Roman"/>
              <a:buChar char="●"/>
            </a:pPr>
            <a:r>
              <a:rPr lang="en" sz="1000">
                <a:solidFill>
                  <a:schemeClr val="dk1"/>
                </a:solidFill>
                <a:latin typeface="Times New Roman"/>
                <a:ea typeface="Times New Roman"/>
                <a:cs typeface="Times New Roman"/>
                <a:sym typeface="Times New Roman"/>
              </a:rPr>
              <a:t>Learning communities</a:t>
            </a:r>
          </a:p>
          <a:p>
            <a:pPr marL="457200" lvl="0" indent="-292100" rtl="0">
              <a:lnSpc>
                <a:spcPct val="115000"/>
              </a:lnSpc>
              <a:spcBef>
                <a:spcPts val="0"/>
              </a:spcBef>
              <a:buClr>
                <a:schemeClr val="dk1"/>
              </a:buClr>
              <a:buSzPct val="100000"/>
              <a:buFont typeface="Times New Roman"/>
              <a:buChar char="●"/>
            </a:pPr>
            <a:r>
              <a:rPr lang="en" sz="1000">
                <a:solidFill>
                  <a:schemeClr val="dk1"/>
                </a:solidFill>
                <a:latin typeface="Times New Roman"/>
                <a:ea typeface="Times New Roman"/>
                <a:cs typeface="Times New Roman"/>
                <a:sym typeface="Times New Roman"/>
              </a:rPr>
              <a:t>Service learning and community-based learning</a:t>
            </a:r>
          </a:p>
          <a:p>
            <a:pPr marL="457200" lvl="0" indent="-292100" rtl="0">
              <a:lnSpc>
                <a:spcPct val="115000"/>
              </a:lnSpc>
              <a:spcBef>
                <a:spcPts val="0"/>
              </a:spcBef>
              <a:buClr>
                <a:schemeClr val="dk1"/>
              </a:buClr>
              <a:buSzPct val="100000"/>
              <a:buFont typeface="Times New Roman"/>
              <a:buChar char="●"/>
            </a:pPr>
            <a:r>
              <a:rPr lang="en" sz="1000">
                <a:solidFill>
                  <a:schemeClr val="dk1"/>
                </a:solidFill>
                <a:latin typeface="Times New Roman"/>
                <a:ea typeface="Times New Roman"/>
                <a:cs typeface="Times New Roman"/>
                <a:sym typeface="Times New Roman"/>
              </a:rPr>
              <a:t>Undergraduate research</a:t>
            </a:r>
          </a:p>
          <a:p>
            <a:pPr marL="457200" lvl="0" indent="-292100" rtl="0">
              <a:lnSpc>
                <a:spcPct val="115000"/>
              </a:lnSpc>
              <a:spcBef>
                <a:spcPts val="0"/>
              </a:spcBef>
              <a:buClr>
                <a:schemeClr val="dk1"/>
              </a:buClr>
              <a:buSzPct val="100000"/>
              <a:buFont typeface="Times New Roman"/>
              <a:buChar char="●"/>
            </a:pPr>
            <a:r>
              <a:rPr lang="en" sz="1000">
                <a:solidFill>
                  <a:schemeClr val="dk1"/>
                </a:solidFill>
                <a:latin typeface="Times New Roman"/>
                <a:ea typeface="Times New Roman"/>
                <a:cs typeface="Times New Roman"/>
                <a:sym typeface="Times New Roman"/>
              </a:rPr>
              <a:t>Writing intensive courses (Kuh, 2008)</a:t>
            </a:r>
          </a:p>
          <a:p>
            <a:pPr lvl="0" rtl="0">
              <a:spcBef>
                <a:spcPts val="0"/>
              </a:spcBef>
              <a:buNone/>
            </a:pPr>
            <a:endParaRPr/>
          </a:p>
        </p:txBody>
      </p:sp>
    </p:spTree>
    <p:extLst>
      <p:ext uri="{BB962C8B-B14F-4D97-AF65-F5344CB8AC3E}">
        <p14:creationId xmlns:p14="http://schemas.microsoft.com/office/powerpoint/2010/main" val="3116595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7868389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685800" y="1583342"/>
            <a:ext cx="7772400" cy="1159799"/>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10" name="Shape 10"/>
          <p:cNvSpPr txBox="1">
            <a:spLocks noGrp="1"/>
          </p:cNvSpPr>
          <p:nvPr>
            <p:ph type="subTitle" idx="1"/>
          </p:nvPr>
        </p:nvSpPr>
        <p:spPr>
          <a:xfrm>
            <a:off x="685800" y="2840053"/>
            <a:ext cx="7772400" cy="784799"/>
          </a:xfrm>
          <a:prstGeom prst="rect">
            <a:avLst/>
          </a:prstGeom>
        </p:spPr>
        <p:txBody>
          <a:bodyPr lIns="91425" tIns="91425" rIns="91425" b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a:endParaRPr/>
          </a:p>
        </p:txBody>
      </p:sp>
      <p:sp>
        <p:nvSpPr>
          <p:cNvPr id="11" name="Shape 11"/>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4"/>
        <p:cNvGrpSpPr/>
        <p:nvPr/>
      </p:nvGrpSpPr>
      <p:grpSpPr>
        <a:xfrm>
          <a:off x="0" y="0"/>
          <a:ext cx="0" cy="0"/>
          <a:chOff x="0" y="0"/>
          <a:chExt cx="0" cy="0"/>
        </a:xfrm>
      </p:grpSpPr>
      <p:sp>
        <p:nvSpPr>
          <p:cNvPr id="25" name="Shape 25"/>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algn="ctr">
              <a:spcBef>
                <a:spcPts val="360"/>
              </a:spcBef>
              <a:buSzPct val="100000"/>
              <a:buNone/>
              <a:defRPr sz="1800"/>
            </a:lvl1pPr>
          </a:lstStyle>
          <a:p>
            <a:endParaRPr/>
          </a:p>
        </p:txBody>
      </p:sp>
      <p:sp>
        <p:nvSpPr>
          <p:cNvPr id="26" name="Shape 26"/>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7"/>
        <p:cNvGrpSpPr/>
        <p:nvPr/>
      </p:nvGrpSpPr>
      <p:grpSpPr>
        <a:xfrm>
          <a:off x="0" y="0"/>
          <a:ext cx="0" cy="0"/>
          <a:chOff x="0" y="0"/>
          <a:chExt cx="0" cy="0"/>
        </a:xfrm>
      </p:grpSpPr>
      <p:sp>
        <p:nvSpPr>
          <p:cNvPr id="28" name="Shape 28"/>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a:spcBef>
                <a:spcPts val="0"/>
              </a:spcBef>
              <a:buClr>
                <a:schemeClr val="dk1"/>
              </a:buClr>
              <a:buSzPct val="100000"/>
              <a:buNone/>
              <a:defRPr sz="3600" b="1">
                <a:solidFill>
                  <a:schemeClr val="dk1"/>
                </a:solidFill>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sp>
        <p:nvSpPr>
          <p:cNvPr id="7" name="Shape 7"/>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lvl1pPr algn="r">
              <a:spcBef>
                <a:spcPts val="0"/>
              </a:spcBef>
              <a:buNone/>
              <a:defRPr sz="1300">
                <a:solidFill>
                  <a:schemeClr val="dk1"/>
                </a:solidFill>
              </a:defRPr>
            </a:lvl1pPr>
          </a:lstStyle>
          <a:p>
            <a:pPr>
              <a:spcBef>
                <a:spcPts val="0"/>
              </a:spcBef>
              <a:buNone/>
            </a:pPr>
            <a:fld id="{00000000-1234-1234-1234-123412341234}" type="slidenum">
              <a:rPr lang="en"/>
              <a:t>‹#›</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flic.kr/p/f9xt7B" TargetMode="External"/><Relationship Id="rId4" Type="http://schemas.openxmlformats.org/officeDocument/2006/relationships/hyperlink" Target="http://tinyurl.com/HIPSlib"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hyperlink" Target="https://books.google.com/books?id=OFUEAAAAMBAJ&amp;pg=PA126&amp;dq=%22Jesse+stuart%22&amp;hl=en&amp;sa=X&amp;ei=ciJBVenkJ5KJNsXvgfAF&amp;ved=0CCcQ6AEwAA#v=onepage&amp;q=%22Jesse%20stuart%22&amp;f=false"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hyperlink" Target="http://creativecommons.org/licenses/by-sa/2.0/" TargetMode="External"/><Relationship Id="rId4" Type="http://schemas.openxmlformats.org/officeDocument/2006/relationships/hyperlink" Target="http://www.geograph.org.uk/profile/307"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flic.kr/p/6qdgKH"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flic.kr/p/bYEk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hyperlink" Target="https://www.flickr.com/photos/degreezero2000/"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mailto:eprice4@murraystate.edu"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mailto:rrichardson5@murraystate.edu"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dx.doi.org/10.1108/RSR-01-2014-0001"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aacu.org/leap/hips"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hyperlink" Target="http://murraystate.edu/docs/Strategic-Plan/QualityEnhancementPlan_BringLearningtoLife.pdf" TargetMode="External"/><Relationship Id="rId5" Type="http://schemas.openxmlformats.org/officeDocument/2006/relationships/hyperlink" Target="http://www.frontiersjournal.com/issues/vol8/vol8-08_montrose.htm" TargetMode="External"/><Relationship Id="rId4" Type="http://schemas.openxmlformats.org/officeDocument/2006/relationships/hyperlink" Target="http://commons.emich.edu/"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digitalcommons.trinity.edu"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hyperlink" Target="http://libguides.murraystate.edu/c.php?g=55154&amp;p=353551" TargetMode="External"/><Relationship Id="rId5" Type="http://schemas.openxmlformats.org/officeDocument/2006/relationships/hyperlink" Target="http://projectinfolit.org/images/pdfs/pil_fall2012_workplacestudy_fullreport_revised.pdf" TargetMode="External"/><Relationship Id="rId4" Type="http://schemas.openxmlformats.org/officeDocument/2006/relationships/hyperlink" Target="http://www.aacu.org/leap/public-opinion-research/2015-survey-results"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digitalcommons.trinity.edu"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hyperlink" Target="http://libguides.murraystate.edu/c.php?g=55154&amp;p=353551" TargetMode="External"/><Relationship Id="rId5" Type="http://schemas.openxmlformats.org/officeDocument/2006/relationships/hyperlink" Target="http://projectinfolit.org/images/pdfs/pil_fall2012_workplacestudy_fullreport_revised.pdf" TargetMode="External"/><Relationship Id="rId4" Type="http://schemas.openxmlformats.org/officeDocument/2006/relationships/hyperlink" Target="http://www.aacu.org/leap/public-opinion-research/2015-survey-results"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digitalcommons.wku.edu/diss/57"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http://www.murraystate.edu/academics/UniversityStudies/index.aspx"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www.sacscoc.org/pdf/2012PrinciplesOfAcreditation.pdf"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hyperlink" Target="http://collaborativelibrarianship.org/" TargetMode="External"/><Relationship Id="rId4" Type="http://schemas.openxmlformats.org/officeDocument/2006/relationships/hyperlink" Target="http://digitalcommons.lmu.edu/libraries-and-service-learning/2014/sessions/18/"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ucdenver.edu/life/services/ExperientialLearning/about/Pages/WhatisExperientialLearning.asp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aacu.org/leap/hip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flic.kr/p/abU65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pic>
        <p:nvPicPr>
          <p:cNvPr id="30" name="Shape 30"/>
          <p:cNvPicPr preferRelativeResize="0"/>
          <p:nvPr/>
        </p:nvPicPr>
        <p:blipFill>
          <a:blip r:embed="rId3">
            <a:alphaModFix/>
          </a:blip>
          <a:stretch>
            <a:fillRect/>
          </a:stretch>
        </p:blipFill>
        <p:spPr>
          <a:xfrm>
            <a:off x="0" y="-282950"/>
            <a:ext cx="9144002" cy="6072179"/>
          </a:xfrm>
          <a:prstGeom prst="rect">
            <a:avLst/>
          </a:prstGeom>
          <a:noFill/>
          <a:ln>
            <a:noFill/>
          </a:ln>
        </p:spPr>
      </p:pic>
      <p:sp>
        <p:nvSpPr>
          <p:cNvPr id="31" name="Shape 31"/>
          <p:cNvSpPr txBox="1">
            <a:spLocks noGrp="1"/>
          </p:cNvSpPr>
          <p:nvPr>
            <p:ph type="ctrTitle"/>
          </p:nvPr>
        </p:nvSpPr>
        <p:spPr>
          <a:xfrm>
            <a:off x="348125" y="564075"/>
            <a:ext cx="5751899" cy="1674299"/>
          </a:xfrm>
          <a:prstGeom prst="rect">
            <a:avLst/>
          </a:prstGeom>
        </p:spPr>
        <p:txBody>
          <a:bodyPr lIns="91425" tIns="91425" rIns="91425" bIns="91425" anchor="b" anchorCtr="0">
            <a:noAutofit/>
          </a:bodyPr>
          <a:lstStyle/>
          <a:p>
            <a:pPr lvl="0" rtl="0">
              <a:spcBef>
                <a:spcPts val="0"/>
              </a:spcBef>
              <a:buNone/>
            </a:pPr>
            <a:r>
              <a:rPr lang="en" sz="5000"/>
              <a:t>Where knowledge meets experience</a:t>
            </a:r>
          </a:p>
        </p:txBody>
      </p:sp>
      <p:sp>
        <p:nvSpPr>
          <p:cNvPr id="32" name="Shape 32"/>
          <p:cNvSpPr txBox="1">
            <a:spLocks noGrp="1"/>
          </p:cNvSpPr>
          <p:nvPr>
            <p:ph type="subTitle" idx="1"/>
          </p:nvPr>
        </p:nvSpPr>
        <p:spPr>
          <a:xfrm>
            <a:off x="625550" y="2399425"/>
            <a:ext cx="2745900" cy="2190900"/>
          </a:xfrm>
          <a:prstGeom prst="rect">
            <a:avLst/>
          </a:prstGeom>
        </p:spPr>
        <p:txBody>
          <a:bodyPr lIns="91425" tIns="91425" rIns="91425" bIns="91425" anchor="t" anchorCtr="0">
            <a:noAutofit/>
          </a:bodyPr>
          <a:lstStyle/>
          <a:p>
            <a:pPr lvl="0" algn="l" rtl="0">
              <a:spcBef>
                <a:spcPts val="0"/>
              </a:spcBef>
              <a:buNone/>
            </a:pPr>
            <a:r>
              <a:rPr lang="en" sz="2600">
                <a:solidFill>
                  <a:srgbClr val="000000"/>
                </a:solidFill>
              </a:rPr>
              <a:t>Emphasizing </a:t>
            </a:r>
            <a:br>
              <a:rPr lang="en" sz="2600">
                <a:solidFill>
                  <a:srgbClr val="000000"/>
                </a:solidFill>
              </a:rPr>
            </a:br>
            <a:r>
              <a:rPr lang="en" sz="2600">
                <a:solidFill>
                  <a:srgbClr val="000000"/>
                </a:solidFill>
              </a:rPr>
              <a:t>the library’s role </a:t>
            </a:r>
            <a:br>
              <a:rPr lang="en" sz="2600">
                <a:solidFill>
                  <a:srgbClr val="000000"/>
                </a:solidFill>
              </a:rPr>
            </a:br>
            <a:r>
              <a:rPr lang="en" sz="2600">
                <a:solidFill>
                  <a:srgbClr val="000000"/>
                </a:solidFill>
              </a:rPr>
              <a:t>in an experiential learning initiative</a:t>
            </a:r>
          </a:p>
        </p:txBody>
      </p:sp>
      <p:sp>
        <p:nvSpPr>
          <p:cNvPr id="33" name="Shape 33"/>
          <p:cNvSpPr txBox="1"/>
          <p:nvPr/>
        </p:nvSpPr>
        <p:spPr>
          <a:xfrm>
            <a:off x="6537700" y="2818726"/>
            <a:ext cx="1800299" cy="1016400"/>
          </a:xfrm>
          <a:prstGeom prst="rect">
            <a:avLst/>
          </a:prstGeom>
          <a:noFill/>
          <a:ln>
            <a:noFill/>
          </a:ln>
        </p:spPr>
        <p:txBody>
          <a:bodyPr lIns="91425" tIns="91425" rIns="91425" bIns="91425" anchor="t" anchorCtr="0">
            <a:noAutofit/>
          </a:bodyPr>
          <a:lstStyle/>
          <a:p>
            <a:pPr lvl="0" algn="ctr" rtl="0">
              <a:spcBef>
                <a:spcPts val="0"/>
              </a:spcBef>
              <a:buNone/>
            </a:pPr>
            <a:r>
              <a:rPr lang="en" sz="1800" i="1" dirty="0"/>
              <a:t>Murray State University</a:t>
            </a:r>
          </a:p>
        </p:txBody>
      </p:sp>
      <p:pic>
        <p:nvPicPr>
          <p:cNvPr id="34" name="Shape 34"/>
          <p:cNvPicPr preferRelativeResize="0"/>
          <p:nvPr/>
        </p:nvPicPr>
        <p:blipFill>
          <a:blip r:embed="rId4">
            <a:alphaModFix/>
          </a:blip>
          <a:stretch>
            <a:fillRect/>
          </a:stretch>
        </p:blipFill>
        <p:spPr>
          <a:xfrm>
            <a:off x="6640375" y="410575"/>
            <a:ext cx="1448724" cy="1470449"/>
          </a:xfrm>
          <a:prstGeom prst="rect">
            <a:avLst/>
          </a:prstGeom>
          <a:noFill/>
          <a:ln>
            <a:noFill/>
          </a:ln>
        </p:spPr>
      </p:pic>
      <p:sp>
        <p:nvSpPr>
          <p:cNvPr id="35" name="Shape 35"/>
          <p:cNvSpPr txBox="1"/>
          <p:nvPr/>
        </p:nvSpPr>
        <p:spPr>
          <a:xfrm>
            <a:off x="755275" y="4732225"/>
            <a:ext cx="2846400" cy="321300"/>
          </a:xfrm>
          <a:prstGeom prst="rect">
            <a:avLst/>
          </a:prstGeom>
          <a:noFill/>
          <a:ln>
            <a:noFill/>
          </a:ln>
        </p:spPr>
        <p:txBody>
          <a:bodyPr lIns="91425" tIns="91425" rIns="91425" bIns="91425" anchor="t" anchorCtr="0">
            <a:noAutofit/>
          </a:bodyPr>
          <a:lstStyle/>
          <a:p>
            <a:pPr lvl="0" rtl="0">
              <a:spcBef>
                <a:spcPts val="0"/>
              </a:spcBef>
              <a:buNone/>
            </a:pPr>
            <a:r>
              <a:rPr lang="en" sz="1200" b="1"/>
              <a:t>medically_irrelevent/Flickr</a:t>
            </a:r>
          </a:p>
        </p:txBody>
      </p:sp>
      <p:sp>
        <p:nvSpPr>
          <p:cNvPr id="36" name="Shape 36"/>
          <p:cNvSpPr txBox="1"/>
          <p:nvPr/>
        </p:nvSpPr>
        <p:spPr>
          <a:xfrm>
            <a:off x="3999450" y="2924225"/>
            <a:ext cx="1800299" cy="1674299"/>
          </a:xfrm>
          <a:prstGeom prst="rect">
            <a:avLst/>
          </a:prstGeom>
          <a:noFill/>
          <a:ln>
            <a:noFill/>
          </a:ln>
        </p:spPr>
        <p:txBody>
          <a:bodyPr lIns="91425" tIns="91425" rIns="91425" bIns="91425" anchor="t" anchorCtr="0">
            <a:noAutofit/>
          </a:bodyPr>
          <a:lstStyle/>
          <a:p>
            <a:pPr lvl="0" algn="ctr" rtl="0">
              <a:spcBef>
                <a:spcPts val="0"/>
              </a:spcBef>
              <a:buNone/>
            </a:pPr>
            <a:r>
              <a:rPr lang="en" sz="1900" i="1"/>
              <a:t>Becky Richardson </a:t>
            </a:r>
            <a:br>
              <a:rPr lang="en" sz="1900" i="1"/>
            </a:br>
            <a:r>
              <a:rPr lang="en" sz="1900" i="1"/>
              <a:t>and</a:t>
            </a:r>
            <a:br>
              <a:rPr lang="en" sz="1900" i="1"/>
            </a:br>
            <a:r>
              <a:rPr lang="en" sz="1900" i="1"/>
              <a:t>Elizabeth </a:t>
            </a:r>
            <a:br>
              <a:rPr lang="en" sz="1900" i="1"/>
            </a:br>
            <a:r>
              <a:rPr lang="en" sz="1900" i="1"/>
              <a:t>Price</a:t>
            </a:r>
          </a:p>
        </p:txBody>
      </p:sp>
      <p:sp>
        <p:nvSpPr>
          <p:cNvPr id="2" name="AutoShape 2" descr="Image result for murray state discover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8" name="Picture 4" descr="http://lib.murraystate.edu/images/discove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6813" y="3386126"/>
            <a:ext cx="1986349" cy="14125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p:nvPr/>
        </p:nvSpPr>
        <p:spPr>
          <a:xfrm>
            <a:off x="5196675" y="3002207"/>
            <a:ext cx="3498000" cy="380700"/>
          </a:xfrm>
          <a:prstGeom prst="rect">
            <a:avLst/>
          </a:prstGeom>
          <a:solidFill>
            <a:srgbClr val="F1C232"/>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solidFill>
                <a:srgbClr val="F1C232"/>
              </a:solidFill>
            </a:endParaRPr>
          </a:p>
        </p:txBody>
      </p:sp>
      <p:sp>
        <p:nvSpPr>
          <p:cNvPr id="95" name="Shape 95"/>
          <p:cNvSpPr/>
          <p:nvPr/>
        </p:nvSpPr>
        <p:spPr>
          <a:xfrm>
            <a:off x="5196675" y="2165134"/>
            <a:ext cx="3498000" cy="743699"/>
          </a:xfrm>
          <a:prstGeom prst="rect">
            <a:avLst/>
          </a:prstGeom>
          <a:solidFill>
            <a:srgbClr val="F1C232"/>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solidFill>
                <a:srgbClr val="F1C232"/>
              </a:solidFill>
            </a:endParaRPr>
          </a:p>
        </p:txBody>
      </p:sp>
      <p:sp>
        <p:nvSpPr>
          <p:cNvPr id="96" name="Shape 96"/>
          <p:cNvSpPr/>
          <p:nvPr/>
        </p:nvSpPr>
        <p:spPr>
          <a:xfrm>
            <a:off x="5196675" y="1241727"/>
            <a:ext cx="3498000" cy="468600"/>
          </a:xfrm>
          <a:prstGeom prst="rect">
            <a:avLst/>
          </a:prstGeom>
          <a:solidFill>
            <a:srgbClr val="F1C232"/>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solidFill>
                <a:srgbClr val="F1C232"/>
              </a:solidFill>
            </a:endParaRPr>
          </a:p>
        </p:txBody>
      </p:sp>
      <p:sp>
        <p:nvSpPr>
          <p:cNvPr id="97" name="Shape 97"/>
          <p:cNvSpPr/>
          <p:nvPr/>
        </p:nvSpPr>
        <p:spPr>
          <a:xfrm>
            <a:off x="1043675" y="3511996"/>
            <a:ext cx="3090900" cy="468600"/>
          </a:xfrm>
          <a:prstGeom prst="rect">
            <a:avLst/>
          </a:prstGeom>
          <a:solidFill>
            <a:srgbClr val="F1C232"/>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solidFill>
                <a:srgbClr val="F1C232"/>
              </a:solidFill>
            </a:endParaRPr>
          </a:p>
        </p:txBody>
      </p:sp>
      <p:sp>
        <p:nvSpPr>
          <p:cNvPr id="98" name="Shape 98"/>
          <p:cNvSpPr/>
          <p:nvPr/>
        </p:nvSpPr>
        <p:spPr>
          <a:xfrm>
            <a:off x="1081625" y="1163888"/>
            <a:ext cx="3014999" cy="743699"/>
          </a:xfrm>
          <a:prstGeom prst="rect">
            <a:avLst/>
          </a:prstGeom>
          <a:solidFill>
            <a:srgbClr val="F1C232"/>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solidFill>
                <a:srgbClr val="F1C232"/>
              </a:solidFill>
            </a:endParaRPr>
          </a:p>
        </p:txBody>
      </p:sp>
      <p:sp>
        <p:nvSpPr>
          <p:cNvPr id="99" name="Shape 9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How did MSU define experiential?</a:t>
            </a:r>
          </a:p>
        </p:txBody>
      </p:sp>
      <p:sp>
        <p:nvSpPr>
          <p:cNvPr id="100" name="Shape 100"/>
          <p:cNvSpPr txBox="1">
            <a:spLocks noGrp="1"/>
          </p:cNvSpPr>
          <p:nvPr>
            <p:ph type="body" idx="1"/>
          </p:nvPr>
        </p:nvSpPr>
        <p:spPr>
          <a:xfrm>
            <a:off x="579129" y="1123950"/>
            <a:ext cx="3807299" cy="3801900"/>
          </a:xfrm>
          <a:prstGeom prst="rect">
            <a:avLst/>
          </a:prstGeom>
        </p:spPr>
        <p:txBody>
          <a:bodyPr lIns="91425" tIns="91425" rIns="91425" bIns="91425" anchor="t" anchorCtr="0">
            <a:noAutofit/>
          </a:bodyPr>
          <a:lstStyle/>
          <a:p>
            <a:pPr marL="457200" lvl="0" indent="-368300" rtl="0">
              <a:spcBef>
                <a:spcPts val="1200"/>
              </a:spcBef>
              <a:spcAft>
                <a:spcPts val="1000"/>
              </a:spcAft>
              <a:buClr>
                <a:schemeClr val="dk1"/>
              </a:buClr>
              <a:buSzPct val="100000"/>
              <a:buFont typeface="Arial"/>
              <a:buChar char="●"/>
            </a:pPr>
            <a:r>
              <a:rPr lang="en" sz="2200" dirty="0"/>
              <a:t>Capstone courses </a:t>
            </a:r>
            <a:br>
              <a:rPr lang="en" sz="2200" dirty="0"/>
            </a:br>
            <a:r>
              <a:rPr lang="en" sz="2200" dirty="0"/>
              <a:t>and projects</a:t>
            </a:r>
          </a:p>
          <a:p>
            <a:pPr marL="457200" lvl="0" indent="-368300" rtl="0">
              <a:spcBef>
                <a:spcPts val="0"/>
              </a:spcBef>
              <a:spcAft>
                <a:spcPts val="1000"/>
              </a:spcAft>
              <a:buClr>
                <a:schemeClr val="dk1"/>
              </a:buClr>
              <a:buSzPct val="100000"/>
              <a:buFont typeface="Arial"/>
              <a:buChar char="●"/>
            </a:pPr>
            <a:r>
              <a:rPr lang="en" sz="2200" dirty="0"/>
              <a:t>Collaborative assignments/projects</a:t>
            </a:r>
          </a:p>
          <a:p>
            <a:pPr marL="457200" lvl="0" indent="-368300" rtl="0">
              <a:spcBef>
                <a:spcPts val="0"/>
              </a:spcBef>
              <a:spcAft>
                <a:spcPts val="1000"/>
              </a:spcAft>
              <a:buClr>
                <a:schemeClr val="dk1"/>
              </a:buClr>
              <a:buSzPct val="100000"/>
              <a:buFont typeface="Arial"/>
              <a:buChar char="●"/>
            </a:pPr>
            <a:r>
              <a:rPr lang="en" sz="2200" dirty="0"/>
              <a:t>Common intellectual experiences</a:t>
            </a:r>
          </a:p>
          <a:p>
            <a:pPr marL="457200" lvl="0" indent="-368300" rtl="0">
              <a:spcBef>
                <a:spcPts val="0"/>
              </a:spcBef>
              <a:spcAft>
                <a:spcPts val="1000"/>
              </a:spcAft>
              <a:buClr>
                <a:schemeClr val="dk1"/>
              </a:buClr>
              <a:buSzPct val="100000"/>
              <a:buFont typeface="Arial"/>
              <a:buChar char="●"/>
            </a:pPr>
            <a:r>
              <a:rPr lang="en" sz="2200" dirty="0"/>
              <a:t>Diversity/global learning</a:t>
            </a:r>
          </a:p>
          <a:p>
            <a:pPr marL="457200" lvl="0" indent="-368300" rtl="0">
              <a:spcBef>
                <a:spcPts val="0"/>
              </a:spcBef>
              <a:spcAft>
                <a:spcPts val="1000"/>
              </a:spcAft>
              <a:buClr>
                <a:schemeClr val="dk1"/>
              </a:buClr>
              <a:buSzPct val="100000"/>
              <a:buFont typeface="Arial"/>
              <a:buChar char="●"/>
            </a:pPr>
            <a:r>
              <a:rPr lang="en" sz="2200" dirty="0"/>
              <a:t>First-year seminars </a:t>
            </a:r>
            <a:br>
              <a:rPr lang="en" sz="2200" dirty="0"/>
            </a:br>
            <a:r>
              <a:rPr lang="en" sz="2200" dirty="0"/>
              <a:t>and experiences</a:t>
            </a:r>
          </a:p>
        </p:txBody>
      </p:sp>
      <p:sp>
        <p:nvSpPr>
          <p:cNvPr id="101" name="Shape 101"/>
          <p:cNvSpPr txBox="1">
            <a:spLocks noGrp="1"/>
          </p:cNvSpPr>
          <p:nvPr>
            <p:ph type="body" idx="2"/>
          </p:nvPr>
        </p:nvSpPr>
        <p:spPr>
          <a:xfrm>
            <a:off x="4717025" y="1186825"/>
            <a:ext cx="3967499" cy="3629400"/>
          </a:xfrm>
          <a:prstGeom prst="rect">
            <a:avLst/>
          </a:prstGeom>
        </p:spPr>
        <p:txBody>
          <a:bodyPr lIns="91425" tIns="91425" rIns="91425" bIns="91425" anchor="t" anchorCtr="0">
            <a:noAutofit/>
          </a:bodyPr>
          <a:lstStyle/>
          <a:p>
            <a:pPr marL="457200" lvl="0" indent="-368300" rtl="0">
              <a:spcBef>
                <a:spcPts val="0"/>
              </a:spcBef>
              <a:spcAft>
                <a:spcPts val="1000"/>
              </a:spcAft>
              <a:buClr>
                <a:schemeClr val="dk1"/>
              </a:buClr>
              <a:buSzPct val="100000"/>
              <a:buFont typeface="Arial"/>
              <a:buChar char="●"/>
            </a:pPr>
            <a:r>
              <a:rPr lang="en" sz="2200" dirty="0"/>
              <a:t>Internships</a:t>
            </a:r>
          </a:p>
          <a:p>
            <a:pPr marL="457200" lvl="0" indent="-368300" rtl="0">
              <a:spcBef>
                <a:spcPts val="0"/>
              </a:spcBef>
              <a:spcAft>
                <a:spcPts val="1000"/>
              </a:spcAft>
              <a:buClr>
                <a:schemeClr val="dk1"/>
              </a:buClr>
              <a:buSzPct val="100000"/>
              <a:buFont typeface="Arial"/>
              <a:buChar char="●"/>
            </a:pPr>
            <a:r>
              <a:rPr lang="en" sz="2200" dirty="0"/>
              <a:t>Learning communities</a:t>
            </a:r>
          </a:p>
          <a:p>
            <a:pPr marL="457200" lvl="0" indent="-368300" rtl="0">
              <a:spcBef>
                <a:spcPts val="0"/>
              </a:spcBef>
              <a:spcAft>
                <a:spcPts val="1000"/>
              </a:spcAft>
              <a:buClr>
                <a:schemeClr val="dk1"/>
              </a:buClr>
              <a:buSzPct val="100000"/>
              <a:buFont typeface="Arial"/>
              <a:buChar char="●"/>
            </a:pPr>
            <a:r>
              <a:rPr lang="en" sz="2200" dirty="0"/>
              <a:t>Service learning and community-based learning</a:t>
            </a:r>
          </a:p>
          <a:p>
            <a:pPr marL="457200" lvl="0" indent="-368300" rtl="0">
              <a:spcBef>
                <a:spcPts val="0"/>
              </a:spcBef>
              <a:spcAft>
                <a:spcPts val="1000"/>
              </a:spcAft>
              <a:buClr>
                <a:schemeClr val="dk1"/>
              </a:buClr>
              <a:buSzPct val="100000"/>
              <a:buFont typeface="Arial"/>
              <a:buChar char="●"/>
            </a:pPr>
            <a:r>
              <a:rPr lang="en" sz="2200" dirty="0"/>
              <a:t>Undergraduate research</a:t>
            </a:r>
          </a:p>
          <a:p>
            <a:pPr marL="457200" lvl="0" indent="-368300" rtl="0">
              <a:spcBef>
                <a:spcPts val="0"/>
              </a:spcBef>
              <a:spcAft>
                <a:spcPts val="1000"/>
              </a:spcAft>
              <a:buClr>
                <a:schemeClr val="dk1"/>
              </a:buClr>
              <a:buSzPct val="100000"/>
              <a:buFont typeface="Arial"/>
              <a:buChar char="●"/>
            </a:pPr>
            <a:r>
              <a:rPr lang="en" sz="2200" dirty="0"/>
              <a:t>Writing intensive courses</a:t>
            </a:r>
          </a:p>
          <a:p>
            <a:pPr lvl="0" algn="r" rtl="0">
              <a:spcBef>
                <a:spcPts val="0"/>
              </a:spcBef>
              <a:spcAft>
                <a:spcPts val="1000"/>
              </a:spcAft>
              <a:buNone/>
            </a:pPr>
            <a:r>
              <a:rPr lang="en" sz="2200" dirty="0"/>
              <a:t>(Kuh, 2008)</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1000"/>
                                        <p:tgtEl>
                                          <p:spTgt spid="94"/>
                                        </p:tgtEl>
                                      </p:cBhvr>
                                    </p:animEffect>
                                  </p:childTnLst>
                                </p:cTn>
                              </p:par>
                              <p:par>
                                <p:cTn id="8" presetID="10" presetClass="entr" presetSubtype="0" fill="hold" nodeType="withEffect">
                                  <p:stCondLst>
                                    <p:cond delay="0"/>
                                  </p:stCondLst>
                                  <p:childTnLst>
                                    <p:set>
                                      <p:cBhvr>
                                        <p:cTn id="9" dur="1" fill="hold">
                                          <p:stCondLst>
                                            <p:cond delay="0"/>
                                          </p:stCondLst>
                                        </p:cTn>
                                        <p:tgtEl>
                                          <p:spTgt spid="95"/>
                                        </p:tgtEl>
                                        <p:attrNameLst>
                                          <p:attrName>style.visibility</p:attrName>
                                        </p:attrNameLst>
                                      </p:cBhvr>
                                      <p:to>
                                        <p:strVal val="visible"/>
                                      </p:to>
                                    </p:set>
                                    <p:animEffect transition="in" filter="fade">
                                      <p:cBhvr>
                                        <p:cTn id="10" dur="1000"/>
                                        <p:tgtEl>
                                          <p:spTgt spid="95"/>
                                        </p:tgtEl>
                                      </p:cBhvr>
                                    </p:animEffect>
                                  </p:childTnLst>
                                </p:cTn>
                              </p:par>
                              <p:par>
                                <p:cTn id="11" presetID="10" presetClass="entr" presetSubtype="0" fill="hold" nodeType="withEffect">
                                  <p:stCondLst>
                                    <p:cond delay="0"/>
                                  </p:stCondLst>
                                  <p:childTnLst>
                                    <p:set>
                                      <p:cBhvr>
                                        <p:cTn id="12" dur="1" fill="hold">
                                          <p:stCondLst>
                                            <p:cond delay="0"/>
                                          </p:stCondLst>
                                        </p:cTn>
                                        <p:tgtEl>
                                          <p:spTgt spid="96"/>
                                        </p:tgtEl>
                                        <p:attrNameLst>
                                          <p:attrName>style.visibility</p:attrName>
                                        </p:attrNameLst>
                                      </p:cBhvr>
                                      <p:to>
                                        <p:strVal val="visible"/>
                                      </p:to>
                                    </p:set>
                                    <p:animEffect transition="in" filter="fade">
                                      <p:cBhvr>
                                        <p:cTn id="13" dur="1000"/>
                                        <p:tgtEl>
                                          <p:spTgt spid="96"/>
                                        </p:tgtEl>
                                      </p:cBhvr>
                                    </p:animEffect>
                                  </p:childTnLst>
                                </p:cTn>
                              </p:par>
                              <p:par>
                                <p:cTn id="14" presetID="10" presetClass="entr" presetSubtype="0" fill="hold" nodeType="withEffect">
                                  <p:stCondLst>
                                    <p:cond delay="0"/>
                                  </p:stCondLst>
                                  <p:childTnLst>
                                    <p:set>
                                      <p:cBhvr>
                                        <p:cTn id="15" dur="1" fill="hold">
                                          <p:stCondLst>
                                            <p:cond delay="0"/>
                                          </p:stCondLst>
                                        </p:cTn>
                                        <p:tgtEl>
                                          <p:spTgt spid="98"/>
                                        </p:tgtEl>
                                        <p:attrNameLst>
                                          <p:attrName>style.visibility</p:attrName>
                                        </p:attrNameLst>
                                      </p:cBhvr>
                                      <p:to>
                                        <p:strVal val="visible"/>
                                      </p:to>
                                    </p:set>
                                    <p:animEffect transition="in" filter="fade">
                                      <p:cBhvr>
                                        <p:cTn id="16" dur="1000"/>
                                        <p:tgtEl>
                                          <p:spTgt spid="98"/>
                                        </p:tgtEl>
                                      </p:cBhvr>
                                    </p:animEffect>
                                  </p:childTnLst>
                                </p:cTn>
                              </p:par>
                              <p:par>
                                <p:cTn id="17" presetID="10" presetClass="entr" presetSubtype="0" fill="hold" nodeType="withEffect">
                                  <p:stCondLst>
                                    <p:cond delay="0"/>
                                  </p:stCondLst>
                                  <p:childTnLst>
                                    <p:set>
                                      <p:cBhvr>
                                        <p:cTn id="18" dur="1" fill="hold">
                                          <p:stCondLst>
                                            <p:cond delay="0"/>
                                          </p:stCondLst>
                                        </p:cTn>
                                        <p:tgtEl>
                                          <p:spTgt spid="97"/>
                                        </p:tgtEl>
                                        <p:attrNameLst>
                                          <p:attrName>style.visibility</p:attrName>
                                        </p:attrNameLst>
                                      </p:cBhvr>
                                      <p:to>
                                        <p:strVal val="visible"/>
                                      </p:to>
                                    </p:set>
                                    <p:animEffect transition="in" filter="fade">
                                      <p:cBhvr>
                                        <p:cTn id="19" dur="10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Lit review: “Experiential” libraries</a:t>
            </a:r>
          </a:p>
        </p:txBody>
      </p:sp>
      <p:sp>
        <p:nvSpPr>
          <p:cNvPr id="107" name="Shape 107"/>
          <p:cNvSpPr txBox="1">
            <a:spLocks noGrp="1"/>
          </p:cNvSpPr>
          <p:nvPr>
            <p:ph type="body" idx="1"/>
          </p:nvPr>
        </p:nvSpPr>
        <p:spPr>
          <a:xfrm>
            <a:off x="457200" y="1116150"/>
            <a:ext cx="8229600" cy="38096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a:t>Library's role in an experiential QEP</a:t>
            </a:r>
          </a:p>
          <a:p>
            <a:pPr marL="457200" lvl="0" indent="-419100" rtl="0">
              <a:spcBef>
                <a:spcPts val="0"/>
              </a:spcBef>
              <a:buClr>
                <a:schemeClr val="dk1"/>
              </a:buClr>
              <a:buSzPct val="100000"/>
              <a:buFont typeface="Arial"/>
              <a:buChar char="●"/>
            </a:pPr>
            <a:r>
              <a:rPr lang="en"/>
              <a:t>Middle Tennessee State University</a:t>
            </a:r>
          </a:p>
          <a:p>
            <a:pPr marL="914400" lvl="1" indent="-381000" rtl="0">
              <a:spcBef>
                <a:spcPts val="0"/>
              </a:spcBef>
              <a:buClr>
                <a:schemeClr val="dk1"/>
              </a:buClr>
              <a:buSzPct val="80000"/>
              <a:buFont typeface="Courier New"/>
              <a:buChar char="o"/>
            </a:pPr>
            <a:r>
              <a:rPr lang="en"/>
              <a:t>York, Groves and Black (2010) </a:t>
            </a:r>
          </a:p>
          <a:p>
            <a:pPr marL="457200" lvl="0" indent="-419100" rtl="0">
              <a:spcBef>
                <a:spcPts val="0"/>
              </a:spcBef>
              <a:buClr>
                <a:schemeClr val="dk1"/>
              </a:buClr>
              <a:buSzPct val="100000"/>
              <a:buFont typeface="Arial"/>
              <a:buChar char="●"/>
            </a:pPr>
            <a:r>
              <a:rPr lang="en"/>
              <a:t>Partnered with classes in diverse majors to provide hands-on experiences for students that also benefited the libraries</a:t>
            </a:r>
          </a:p>
          <a:p>
            <a:pPr marL="457200" lvl="0" indent="-419100" rtl="0">
              <a:spcBef>
                <a:spcPts val="0"/>
              </a:spcBef>
              <a:buClr>
                <a:schemeClr val="dk1"/>
              </a:buClr>
              <a:buSzPct val="100000"/>
              <a:buFont typeface="Arial"/>
              <a:buChar char="●"/>
            </a:pPr>
            <a:r>
              <a:rPr lang="en"/>
              <a:t>Created a student advisory board through a for-credit course taught by a librarian.</a:t>
            </a:r>
          </a:p>
          <a:p>
            <a:pPr lvl="0" rtl="0">
              <a:spcBef>
                <a:spcPts val="0"/>
              </a:spcBef>
              <a:buClr>
                <a:schemeClr val="dk1"/>
              </a:buClr>
              <a:buFont typeface="Arial"/>
              <a:buNone/>
            </a:pPr>
            <a:endParaRPr/>
          </a:p>
          <a:p>
            <a:pPr lvl="0" rtl="0">
              <a:lnSpc>
                <a:spcPct val="115000"/>
              </a:lnSpc>
              <a:spcBef>
                <a:spcPts val="0"/>
              </a:spcBef>
              <a:buClr>
                <a:schemeClr val="dk1"/>
              </a:buClr>
              <a:buFont typeface="Arial"/>
              <a:buNone/>
            </a:pPr>
            <a:endParaRPr sz="1000">
              <a:solidFill>
                <a:srgbClr val="333333"/>
              </a:solidFill>
              <a:latin typeface="Times New Roman"/>
              <a:ea typeface="Times New Roman"/>
              <a:cs typeface="Times New Roman"/>
              <a:sym typeface="Times New Roman"/>
            </a:endParaRPr>
          </a:p>
          <a:p>
            <a:pPr lvl="0">
              <a:lnSpc>
                <a:spcPct val="115000"/>
              </a:lnSpc>
              <a:spcBef>
                <a:spcPts val="0"/>
              </a:spcBef>
              <a:buClr>
                <a:schemeClr val="dk1"/>
              </a:buClr>
              <a:buFont typeface="Arial"/>
              <a:buNone/>
            </a:pPr>
            <a:endParaRPr/>
          </a:p>
        </p:txBody>
      </p:sp>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pic>
        <p:nvPicPr>
          <p:cNvPr id="112" name="Shape 112"/>
          <p:cNvPicPr preferRelativeResize="0"/>
          <p:nvPr/>
        </p:nvPicPr>
        <p:blipFill>
          <a:blip r:embed="rId3">
            <a:alphaModFix/>
          </a:blip>
          <a:stretch>
            <a:fillRect/>
          </a:stretch>
        </p:blipFill>
        <p:spPr>
          <a:xfrm>
            <a:off x="-4361075" y="-174500"/>
            <a:ext cx="13804026" cy="5250650"/>
          </a:xfrm>
          <a:prstGeom prst="rect">
            <a:avLst/>
          </a:prstGeom>
          <a:noFill/>
          <a:ln>
            <a:noFill/>
          </a:ln>
        </p:spPr>
      </p:pic>
      <p:sp>
        <p:nvSpPr>
          <p:cNvPr id="113" name="Shape 113"/>
          <p:cNvSpPr txBox="1">
            <a:spLocks noGrp="1"/>
          </p:cNvSpPr>
          <p:nvPr>
            <p:ph type="title"/>
          </p:nvPr>
        </p:nvSpPr>
        <p:spPr>
          <a:xfrm>
            <a:off x="457200" y="53578"/>
            <a:ext cx="8229600" cy="857400"/>
          </a:xfrm>
          <a:prstGeom prst="rect">
            <a:avLst/>
          </a:prstGeom>
        </p:spPr>
        <p:txBody>
          <a:bodyPr lIns="91425" tIns="91425" rIns="91425" bIns="91425" anchor="b" anchorCtr="0">
            <a:noAutofit/>
          </a:bodyPr>
          <a:lstStyle/>
          <a:p>
            <a:pPr lvl="0" rtl="0">
              <a:spcBef>
                <a:spcPts val="0"/>
              </a:spcBef>
              <a:buNone/>
            </a:pPr>
            <a:r>
              <a:rPr lang="en">
                <a:solidFill>
                  <a:srgbClr val="FFFFFF"/>
                </a:solidFill>
              </a:rPr>
              <a:t>Lit review: HIPs in action</a:t>
            </a:r>
          </a:p>
        </p:txBody>
      </p:sp>
      <p:sp>
        <p:nvSpPr>
          <p:cNvPr id="114" name="Shape 114"/>
          <p:cNvSpPr txBox="1">
            <a:spLocks noGrp="1"/>
          </p:cNvSpPr>
          <p:nvPr>
            <p:ph type="body" idx="1"/>
          </p:nvPr>
        </p:nvSpPr>
        <p:spPr>
          <a:xfrm>
            <a:off x="4525050" y="1004200"/>
            <a:ext cx="4347600" cy="3794100"/>
          </a:xfrm>
          <a:prstGeom prst="rect">
            <a:avLst/>
          </a:prstGeom>
          <a:solidFill>
            <a:srgbClr val="FFFFFF"/>
          </a:solidFill>
        </p:spPr>
        <p:txBody>
          <a:bodyPr lIns="91425" tIns="91425" rIns="91425" bIns="91425" anchor="t" anchorCtr="0">
            <a:noAutofit/>
          </a:bodyPr>
          <a:lstStyle/>
          <a:p>
            <a:pPr marL="457200" lvl="0" indent="-368300" rtl="0">
              <a:spcBef>
                <a:spcPts val="0"/>
              </a:spcBef>
              <a:buClr>
                <a:schemeClr val="dk1"/>
              </a:buClr>
              <a:buSzPct val="100000"/>
              <a:buFont typeface="Arial"/>
              <a:buChar char="●"/>
            </a:pPr>
            <a:r>
              <a:rPr lang="en" sz="2200"/>
              <a:t>Articles examining how libraries have embraced HIPs</a:t>
            </a:r>
          </a:p>
          <a:p>
            <a:pPr marL="457200" lvl="0" indent="-368300" rtl="0">
              <a:spcBef>
                <a:spcPts val="0"/>
              </a:spcBef>
              <a:buClr>
                <a:schemeClr val="dk1"/>
              </a:buClr>
              <a:buSzPct val="100000"/>
              <a:buFont typeface="Arial"/>
              <a:buChar char="●"/>
            </a:pPr>
            <a:r>
              <a:rPr lang="en" sz="2200"/>
              <a:t>Focuses on our HIPs:</a:t>
            </a:r>
          </a:p>
          <a:p>
            <a:pPr marL="914400" lvl="1" indent="-368300" rtl="0">
              <a:spcBef>
                <a:spcPts val="0"/>
              </a:spcBef>
              <a:buClr>
                <a:schemeClr val="dk1"/>
              </a:buClr>
              <a:buSzPct val="100000"/>
              <a:buFont typeface="Courier New"/>
              <a:buChar char="o"/>
            </a:pPr>
            <a:r>
              <a:rPr lang="en" sz="2200"/>
              <a:t>capstone courses</a:t>
            </a:r>
          </a:p>
          <a:p>
            <a:pPr marL="914400" lvl="1" indent="-368300" rtl="0">
              <a:spcBef>
                <a:spcPts val="0"/>
              </a:spcBef>
              <a:buClr>
                <a:schemeClr val="dk1"/>
              </a:buClr>
              <a:buSzPct val="100000"/>
              <a:buFont typeface="Courier New"/>
              <a:buChar char="o"/>
            </a:pPr>
            <a:r>
              <a:rPr lang="en" sz="2200"/>
              <a:t>internships</a:t>
            </a:r>
          </a:p>
          <a:p>
            <a:pPr marL="914400" lvl="1" indent="-368300" rtl="0">
              <a:spcBef>
                <a:spcPts val="0"/>
              </a:spcBef>
              <a:buClr>
                <a:schemeClr val="dk1"/>
              </a:buClr>
              <a:buSzPct val="100000"/>
              <a:buFont typeface="Courier New"/>
              <a:buChar char="o"/>
            </a:pPr>
            <a:r>
              <a:rPr lang="en" sz="2200"/>
              <a:t>service learning</a:t>
            </a:r>
          </a:p>
          <a:p>
            <a:pPr marL="914400" lvl="1" indent="-368300" rtl="0">
              <a:spcBef>
                <a:spcPts val="0"/>
              </a:spcBef>
              <a:buClr>
                <a:schemeClr val="dk1"/>
              </a:buClr>
              <a:buSzPct val="100000"/>
              <a:buFont typeface="Courier New"/>
              <a:buChar char="o"/>
            </a:pPr>
            <a:r>
              <a:rPr lang="en" sz="2200"/>
              <a:t>study abroad</a:t>
            </a:r>
          </a:p>
          <a:p>
            <a:pPr marL="914400" lvl="1" indent="-368300" rtl="0">
              <a:spcBef>
                <a:spcPts val="0"/>
              </a:spcBef>
              <a:buClr>
                <a:schemeClr val="dk1"/>
              </a:buClr>
              <a:buSzPct val="100000"/>
              <a:buFont typeface="Courier New"/>
              <a:buChar char="o"/>
            </a:pPr>
            <a:r>
              <a:rPr lang="en" sz="2200"/>
              <a:t>undergraduate research</a:t>
            </a:r>
          </a:p>
          <a:p>
            <a:pPr marL="457200" lvl="0" indent="-368300" rtl="0">
              <a:spcBef>
                <a:spcPts val="0"/>
              </a:spcBef>
              <a:buClr>
                <a:schemeClr val="dk1"/>
              </a:buClr>
              <a:buSzPct val="100000"/>
              <a:buFont typeface="Arial"/>
              <a:buChar char="●"/>
            </a:pPr>
            <a:r>
              <a:rPr lang="en" sz="2200"/>
              <a:t>Find it at </a:t>
            </a:r>
            <a:r>
              <a:rPr lang="en" sz="2200" u="sng">
                <a:solidFill>
                  <a:srgbClr val="980000"/>
                </a:solidFill>
                <a:hlinkClick r:id="rId4"/>
              </a:rPr>
              <a:t>http://tinyurl.com/HIPSlib</a:t>
            </a:r>
          </a:p>
        </p:txBody>
      </p:sp>
      <p:sp>
        <p:nvSpPr>
          <p:cNvPr id="115" name="Shape 115"/>
          <p:cNvSpPr txBox="1"/>
          <p:nvPr/>
        </p:nvSpPr>
        <p:spPr>
          <a:xfrm>
            <a:off x="2464600" y="4403275"/>
            <a:ext cx="1928699" cy="306299"/>
          </a:xfrm>
          <a:prstGeom prst="rect">
            <a:avLst/>
          </a:prstGeom>
          <a:noFill/>
          <a:ln>
            <a:noFill/>
          </a:ln>
        </p:spPr>
        <p:txBody>
          <a:bodyPr lIns="91425" tIns="91425" rIns="91425" bIns="91425" anchor="t" anchorCtr="0">
            <a:noAutofit/>
          </a:bodyPr>
          <a:lstStyle/>
          <a:p>
            <a:pPr lvl="0" algn="r" rtl="0">
              <a:spcBef>
                <a:spcPts val="0"/>
              </a:spcBef>
              <a:buNone/>
            </a:pPr>
            <a:r>
              <a:rPr lang="en" u="sng">
                <a:solidFill>
                  <a:schemeClr val="hlink"/>
                </a:solidFill>
                <a:hlinkClick r:id="rId5"/>
              </a:rPr>
              <a:t>Ian Rees/Flickr</a:t>
            </a:r>
          </a:p>
        </p:txBody>
      </p:sp>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Shape 120"/>
          <p:cNvPicPr preferRelativeResize="0"/>
          <p:nvPr/>
        </p:nvPicPr>
        <p:blipFill>
          <a:blip r:embed="rId3">
            <a:alphaModFix/>
          </a:blip>
          <a:stretch>
            <a:fillRect/>
          </a:stretch>
        </p:blipFill>
        <p:spPr>
          <a:xfrm>
            <a:off x="0" y="-687581"/>
            <a:ext cx="9144000" cy="5831080"/>
          </a:xfrm>
          <a:prstGeom prst="rect">
            <a:avLst/>
          </a:prstGeom>
          <a:noFill/>
          <a:ln>
            <a:noFill/>
          </a:ln>
        </p:spPr>
      </p:pic>
      <p:sp>
        <p:nvSpPr>
          <p:cNvPr id="121" name="Shape 121"/>
          <p:cNvSpPr txBox="1">
            <a:spLocks noGrp="1"/>
          </p:cNvSpPr>
          <p:nvPr>
            <p:ph type="title"/>
          </p:nvPr>
        </p:nvSpPr>
        <p:spPr>
          <a:xfrm>
            <a:off x="457200" y="358375"/>
            <a:ext cx="8229600" cy="672000"/>
          </a:xfrm>
          <a:prstGeom prst="rect">
            <a:avLst/>
          </a:prstGeom>
          <a:solidFill>
            <a:srgbClr val="FFFFFF"/>
          </a:solidFill>
        </p:spPr>
        <p:txBody>
          <a:bodyPr lIns="91425" tIns="91425" rIns="91425" bIns="91425" anchor="b" anchorCtr="0">
            <a:noAutofit/>
          </a:bodyPr>
          <a:lstStyle/>
          <a:p>
            <a:pPr>
              <a:spcBef>
                <a:spcPts val="0"/>
              </a:spcBef>
              <a:buNone/>
            </a:pPr>
            <a:r>
              <a:rPr lang="en"/>
              <a:t>Case study: Murray State University</a:t>
            </a:r>
          </a:p>
        </p:txBody>
      </p:sp>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The libraries’ involvement</a:t>
            </a:r>
          </a:p>
        </p:txBody>
      </p:sp>
      <p:sp>
        <p:nvSpPr>
          <p:cNvPr id="127" name="Shape 12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spcBef>
                <a:spcPts val="0"/>
              </a:spcBef>
              <a:buNone/>
            </a:pPr>
            <a:r>
              <a:rPr lang="en"/>
              <a:t>Participated on QEP Committee </a:t>
            </a:r>
            <a:br>
              <a:rPr lang="en"/>
            </a:br>
            <a:r>
              <a:rPr lang="en"/>
              <a:t>from development to implementation</a:t>
            </a:r>
          </a:p>
          <a:p>
            <a:pPr marL="0" lvl="0" indent="0">
              <a:spcBef>
                <a:spcPts val="0"/>
              </a:spcBef>
              <a:buNone/>
            </a:pPr>
            <a:endParaRPr/>
          </a:p>
        </p:txBody>
      </p:sp>
      <p:sp>
        <p:nvSpPr>
          <p:cNvPr id="128" name="Shape 128"/>
          <p:cNvSpPr/>
          <p:nvPr/>
        </p:nvSpPr>
        <p:spPr>
          <a:xfrm>
            <a:off x="323200" y="2693400"/>
            <a:ext cx="2332200" cy="2020500"/>
          </a:xfrm>
          <a:prstGeom prst="ellipse">
            <a:avLst/>
          </a:prstGeom>
          <a:solidFill>
            <a:srgbClr val="FCE5CD"/>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29" name="Shape 129"/>
          <p:cNvSpPr txBox="1"/>
          <p:nvPr/>
        </p:nvSpPr>
        <p:spPr>
          <a:xfrm>
            <a:off x="506125" y="2997050"/>
            <a:ext cx="1812600" cy="1106700"/>
          </a:xfrm>
          <a:prstGeom prst="rect">
            <a:avLst/>
          </a:prstGeom>
          <a:noFill/>
          <a:ln>
            <a:noFill/>
          </a:ln>
        </p:spPr>
        <p:txBody>
          <a:bodyPr lIns="91425" tIns="91425" rIns="91425" bIns="91425" anchor="t" anchorCtr="0">
            <a:noAutofit/>
          </a:bodyPr>
          <a:lstStyle/>
          <a:p>
            <a:pPr algn="ctr">
              <a:spcBef>
                <a:spcPts val="0"/>
              </a:spcBef>
              <a:buNone/>
            </a:pPr>
            <a:r>
              <a:rPr lang="en" sz="2600" b="1" dirty="0"/>
              <a:t>Dean as QEP </a:t>
            </a:r>
            <a:r>
              <a:rPr lang="en" sz="2600" b="1" dirty="0" smtClean="0"/>
              <a:t/>
            </a:r>
            <a:br>
              <a:rPr lang="en" sz="2600" b="1" dirty="0" smtClean="0"/>
            </a:br>
            <a:r>
              <a:rPr lang="en" sz="2600" b="1" dirty="0" smtClean="0"/>
              <a:t>Co-Chair</a:t>
            </a:r>
            <a:endParaRPr lang="en" sz="2600" b="1" dirty="0"/>
          </a:p>
        </p:txBody>
      </p:sp>
      <p:sp>
        <p:nvSpPr>
          <p:cNvPr id="130" name="Shape 130"/>
          <p:cNvSpPr/>
          <p:nvPr/>
        </p:nvSpPr>
        <p:spPr>
          <a:xfrm>
            <a:off x="3008975" y="2867300"/>
            <a:ext cx="1746900" cy="1517700"/>
          </a:xfrm>
          <a:prstGeom prst="ellipse">
            <a:avLst/>
          </a:prstGeom>
          <a:solidFill>
            <a:srgbClr val="D9EAD3"/>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1" name="Shape 131"/>
          <p:cNvSpPr txBox="1"/>
          <p:nvPr/>
        </p:nvSpPr>
        <p:spPr>
          <a:xfrm>
            <a:off x="3220225" y="3073250"/>
            <a:ext cx="1344900" cy="1035299"/>
          </a:xfrm>
          <a:prstGeom prst="rect">
            <a:avLst/>
          </a:prstGeom>
          <a:noFill/>
          <a:ln>
            <a:noFill/>
          </a:ln>
        </p:spPr>
        <p:txBody>
          <a:bodyPr lIns="91425" tIns="91425" rIns="91425" bIns="91425" anchor="t" anchorCtr="0">
            <a:noAutofit/>
          </a:bodyPr>
          <a:lstStyle/>
          <a:p>
            <a:pPr algn="ctr">
              <a:spcBef>
                <a:spcPts val="0"/>
              </a:spcBef>
              <a:buNone/>
            </a:pPr>
            <a:r>
              <a:rPr lang="en" b="1"/>
              <a:t>Topic selection committee member</a:t>
            </a:r>
          </a:p>
        </p:txBody>
      </p:sp>
      <p:sp>
        <p:nvSpPr>
          <p:cNvPr id="132" name="Shape 132"/>
          <p:cNvSpPr/>
          <p:nvPr/>
        </p:nvSpPr>
        <p:spPr>
          <a:xfrm>
            <a:off x="5158000" y="2843300"/>
            <a:ext cx="1652999" cy="1517700"/>
          </a:xfrm>
          <a:prstGeom prst="ellipse">
            <a:avLst/>
          </a:prstGeom>
          <a:solidFill>
            <a:srgbClr val="CFE2F3"/>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3" name="Shape 133"/>
          <p:cNvSpPr txBox="1"/>
          <p:nvPr/>
        </p:nvSpPr>
        <p:spPr>
          <a:xfrm>
            <a:off x="5312050" y="3233425"/>
            <a:ext cx="1344900" cy="857400"/>
          </a:xfrm>
          <a:prstGeom prst="rect">
            <a:avLst/>
          </a:prstGeom>
          <a:noFill/>
          <a:ln>
            <a:noFill/>
          </a:ln>
        </p:spPr>
        <p:txBody>
          <a:bodyPr lIns="91425" tIns="91425" rIns="91425" bIns="91425" anchor="t" anchorCtr="0">
            <a:noAutofit/>
          </a:bodyPr>
          <a:lstStyle/>
          <a:p>
            <a:pPr algn="ctr">
              <a:spcBef>
                <a:spcPts val="0"/>
              </a:spcBef>
              <a:buNone/>
            </a:pPr>
            <a:r>
              <a:rPr lang="en" b="1"/>
              <a:t>Collegiate ambassador</a:t>
            </a:r>
          </a:p>
        </p:txBody>
      </p:sp>
      <p:sp>
        <p:nvSpPr>
          <p:cNvPr id="134" name="Shape 134"/>
          <p:cNvSpPr/>
          <p:nvPr/>
        </p:nvSpPr>
        <p:spPr>
          <a:xfrm>
            <a:off x="7186200" y="2843300"/>
            <a:ext cx="1652999" cy="1517700"/>
          </a:xfrm>
          <a:prstGeom prst="ellipse">
            <a:avLst/>
          </a:prstGeom>
          <a:solidFill>
            <a:srgbClr val="EAD1DC"/>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5" name="Shape 135"/>
          <p:cNvSpPr txBox="1"/>
          <p:nvPr/>
        </p:nvSpPr>
        <p:spPr>
          <a:xfrm>
            <a:off x="7340250" y="3217400"/>
            <a:ext cx="1344900" cy="720899"/>
          </a:xfrm>
          <a:prstGeom prst="rect">
            <a:avLst/>
          </a:prstGeom>
          <a:noFill/>
          <a:ln>
            <a:noFill/>
          </a:ln>
        </p:spPr>
        <p:txBody>
          <a:bodyPr lIns="91425" tIns="91425" rIns="91425" bIns="91425" anchor="t" anchorCtr="0">
            <a:noAutofit/>
          </a:bodyPr>
          <a:lstStyle/>
          <a:p>
            <a:pPr lvl="0" algn="ctr" rtl="0">
              <a:spcBef>
                <a:spcPts val="0"/>
              </a:spcBef>
              <a:buNone/>
            </a:pPr>
            <a:r>
              <a:rPr lang="en" b="1"/>
              <a:t>Service learning coordinator</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fade">
                                      <p:cBhvr>
                                        <p:cTn id="7" dur="1000"/>
                                        <p:tgtEl>
                                          <p:spTgt spid="128"/>
                                        </p:tgtEl>
                                      </p:cBhvr>
                                    </p:animEffect>
                                  </p:childTnLst>
                                </p:cTn>
                              </p:par>
                              <p:par>
                                <p:cTn id="8" presetID="10" presetClass="entr" presetSubtype="0" fill="hold" nodeType="withEffect">
                                  <p:stCondLst>
                                    <p:cond delay="0"/>
                                  </p:stCondLst>
                                  <p:childTnLst>
                                    <p:set>
                                      <p:cBhvr>
                                        <p:cTn id="9" dur="1" fill="hold">
                                          <p:stCondLst>
                                            <p:cond delay="0"/>
                                          </p:stCondLst>
                                        </p:cTn>
                                        <p:tgtEl>
                                          <p:spTgt spid="129"/>
                                        </p:tgtEl>
                                        <p:attrNameLst>
                                          <p:attrName>style.visibility</p:attrName>
                                        </p:attrNameLst>
                                      </p:cBhvr>
                                      <p:to>
                                        <p:strVal val="visible"/>
                                      </p:to>
                                    </p:set>
                                    <p:animEffect transition="in" filter="fade">
                                      <p:cBhvr>
                                        <p:cTn id="10" dur="1000"/>
                                        <p:tgtEl>
                                          <p:spTgt spid="12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1"/>
                                        </p:tgtEl>
                                        <p:attrNameLst>
                                          <p:attrName>style.visibility</p:attrName>
                                        </p:attrNameLst>
                                      </p:cBhvr>
                                      <p:to>
                                        <p:strVal val="visible"/>
                                      </p:to>
                                    </p:set>
                                    <p:animEffect transition="in" filter="fade">
                                      <p:cBhvr>
                                        <p:cTn id="15" dur="1000"/>
                                        <p:tgtEl>
                                          <p:spTgt spid="131"/>
                                        </p:tgtEl>
                                      </p:cBhvr>
                                    </p:animEffect>
                                  </p:childTnLst>
                                </p:cTn>
                              </p:par>
                              <p:par>
                                <p:cTn id="16" presetID="10" presetClass="entr" presetSubtype="0" fill="hold" nodeType="withEffect">
                                  <p:stCondLst>
                                    <p:cond delay="0"/>
                                  </p:stCondLst>
                                  <p:childTnLst>
                                    <p:set>
                                      <p:cBhvr>
                                        <p:cTn id="17" dur="1" fill="hold">
                                          <p:stCondLst>
                                            <p:cond delay="0"/>
                                          </p:stCondLst>
                                        </p:cTn>
                                        <p:tgtEl>
                                          <p:spTgt spid="130"/>
                                        </p:tgtEl>
                                        <p:attrNameLst>
                                          <p:attrName>style.visibility</p:attrName>
                                        </p:attrNameLst>
                                      </p:cBhvr>
                                      <p:to>
                                        <p:strVal val="visible"/>
                                      </p:to>
                                    </p:set>
                                    <p:animEffect transition="in" filter="fade">
                                      <p:cBhvr>
                                        <p:cTn id="18" dur="1000"/>
                                        <p:tgtEl>
                                          <p:spTgt spid="1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33"/>
                                        </p:tgtEl>
                                        <p:attrNameLst>
                                          <p:attrName>style.visibility</p:attrName>
                                        </p:attrNameLst>
                                      </p:cBhvr>
                                      <p:to>
                                        <p:strVal val="visible"/>
                                      </p:to>
                                    </p:set>
                                    <p:animEffect transition="in" filter="fade">
                                      <p:cBhvr>
                                        <p:cTn id="23" dur="1000"/>
                                        <p:tgtEl>
                                          <p:spTgt spid="133"/>
                                        </p:tgtEl>
                                      </p:cBhvr>
                                    </p:animEffect>
                                  </p:childTnLst>
                                </p:cTn>
                              </p:par>
                              <p:par>
                                <p:cTn id="24" presetID="10" presetClass="entr" presetSubtype="0" fill="hold" nodeType="withEffect">
                                  <p:stCondLst>
                                    <p:cond delay="0"/>
                                  </p:stCondLst>
                                  <p:childTnLst>
                                    <p:set>
                                      <p:cBhvr>
                                        <p:cTn id="25" dur="1" fill="hold">
                                          <p:stCondLst>
                                            <p:cond delay="0"/>
                                          </p:stCondLst>
                                        </p:cTn>
                                        <p:tgtEl>
                                          <p:spTgt spid="132"/>
                                        </p:tgtEl>
                                        <p:attrNameLst>
                                          <p:attrName>style.visibility</p:attrName>
                                        </p:attrNameLst>
                                      </p:cBhvr>
                                      <p:to>
                                        <p:strVal val="visible"/>
                                      </p:to>
                                    </p:set>
                                    <p:animEffect transition="in" filter="fade">
                                      <p:cBhvr>
                                        <p:cTn id="26" dur="1000"/>
                                        <p:tgtEl>
                                          <p:spTgt spid="13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35"/>
                                        </p:tgtEl>
                                        <p:attrNameLst>
                                          <p:attrName>style.visibility</p:attrName>
                                        </p:attrNameLst>
                                      </p:cBhvr>
                                      <p:to>
                                        <p:strVal val="visible"/>
                                      </p:to>
                                    </p:set>
                                    <p:animEffect transition="in" filter="fade">
                                      <p:cBhvr>
                                        <p:cTn id="31" dur="1000"/>
                                        <p:tgtEl>
                                          <p:spTgt spid="135"/>
                                        </p:tgtEl>
                                      </p:cBhvr>
                                    </p:animEffect>
                                  </p:childTnLst>
                                </p:cTn>
                              </p:par>
                              <p:par>
                                <p:cTn id="32" presetID="10" presetClass="entr" presetSubtype="0" fill="hold" nodeType="withEffect">
                                  <p:stCondLst>
                                    <p:cond delay="0"/>
                                  </p:stCondLst>
                                  <p:childTnLst>
                                    <p:set>
                                      <p:cBhvr>
                                        <p:cTn id="33" dur="1" fill="hold">
                                          <p:stCondLst>
                                            <p:cond delay="0"/>
                                          </p:stCondLst>
                                        </p:cTn>
                                        <p:tgtEl>
                                          <p:spTgt spid="134"/>
                                        </p:tgtEl>
                                        <p:attrNameLst>
                                          <p:attrName>style.visibility</p:attrName>
                                        </p:attrNameLst>
                                      </p:cBhvr>
                                      <p:to>
                                        <p:strVal val="visible"/>
                                      </p:to>
                                    </p:set>
                                    <p:animEffect transition="in" filter="fade">
                                      <p:cBhvr>
                                        <p:cTn id="34" dur="10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215550" y="205975"/>
            <a:ext cx="8878799" cy="857400"/>
          </a:xfrm>
          <a:prstGeom prst="rect">
            <a:avLst/>
          </a:prstGeom>
        </p:spPr>
        <p:txBody>
          <a:bodyPr lIns="91425" tIns="91425" rIns="91425" bIns="91425" anchor="b" anchorCtr="0">
            <a:noAutofit/>
          </a:bodyPr>
          <a:lstStyle/>
          <a:p>
            <a:pPr>
              <a:spcBef>
                <a:spcPts val="0"/>
              </a:spcBef>
              <a:buNone/>
            </a:pPr>
            <a:r>
              <a:rPr lang="en" sz="3000"/>
              <a:t>Pogue Library (Special Collections &amp; Archives)</a:t>
            </a:r>
          </a:p>
        </p:txBody>
      </p:sp>
      <p:sp>
        <p:nvSpPr>
          <p:cNvPr id="141" name="Shape 141"/>
          <p:cNvSpPr txBox="1">
            <a:spLocks noGrp="1"/>
          </p:cNvSpPr>
          <p:nvPr>
            <p:ph type="body" idx="1"/>
          </p:nvPr>
        </p:nvSpPr>
        <p:spPr>
          <a:xfrm>
            <a:off x="215550" y="1383800"/>
            <a:ext cx="3988799" cy="2503799"/>
          </a:xfrm>
          <a:prstGeom prst="rect">
            <a:avLst/>
          </a:prstGeom>
        </p:spPr>
        <p:txBody>
          <a:bodyPr lIns="91425" tIns="91425" rIns="91425" bIns="91425" anchor="t" anchorCtr="0">
            <a:noAutofit/>
          </a:bodyPr>
          <a:lstStyle/>
          <a:p>
            <a:pPr marL="0" lvl="0" indent="0" rtl="0">
              <a:spcBef>
                <a:spcPts val="0"/>
              </a:spcBef>
              <a:buNone/>
            </a:pPr>
            <a:r>
              <a:rPr lang="en" sz="2400"/>
              <a:t>Internship opportunity for undergraduate history majors:</a:t>
            </a:r>
          </a:p>
          <a:p>
            <a:pPr marL="914400" lvl="1" indent="-381000" rtl="0">
              <a:spcBef>
                <a:spcPts val="0"/>
              </a:spcBef>
              <a:buClr>
                <a:schemeClr val="dk1"/>
              </a:buClr>
              <a:buSzPct val="80000"/>
              <a:buFont typeface="Arial"/>
              <a:buChar char="○"/>
            </a:pPr>
            <a:r>
              <a:rPr lang="en"/>
              <a:t>public history</a:t>
            </a:r>
          </a:p>
          <a:p>
            <a:pPr marL="914400" lvl="1" indent="-381000">
              <a:spcBef>
                <a:spcPts val="0"/>
              </a:spcBef>
              <a:buClr>
                <a:schemeClr val="dk1"/>
              </a:buClr>
              <a:buSzPct val="80000"/>
              <a:buFont typeface="Arial"/>
              <a:buChar char="○"/>
            </a:pPr>
            <a:r>
              <a:rPr lang="en"/>
              <a:t>archival experience</a:t>
            </a:r>
          </a:p>
        </p:txBody>
      </p:sp>
      <p:pic>
        <p:nvPicPr>
          <p:cNvPr id="142" name="Shape 142"/>
          <p:cNvPicPr preferRelativeResize="0"/>
          <p:nvPr/>
        </p:nvPicPr>
        <p:blipFill>
          <a:blip r:embed="rId3">
            <a:alphaModFix/>
          </a:blip>
          <a:stretch>
            <a:fillRect/>
          </a:stretch>
        </p:blipFill>
        <p:spPr>
          <a:xfrm>
            <a:off x="4165975" y="1383800"/>
            <a:ext cx="4632122" cy="3474097"/>
          </a:xfrm>
          <a:prstGeom prst="rect">
            <a:avLst/>
          </a:prstGeom>
          <a:noFill/>
          <a:ln w="19050" cap="flat">
            <a:solidFill>
              <a:srgbClr val="000000"/>
            </a:solidFill>
            <a:prstDash val="solid"/>
            <a:round/>
            <a:headEnd type="none" w="med" len="med"/>
            <a:tailEnd type="none" w="med" len="med"/>
          </a:ln>
        </p:spPr>
      </p:pic>
    </p:spTree>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Directed Study @ Pogue Library</a:t>
            </a:r>
          </a:p>
        </p:txBody>
      </p:sp>
      <p:sp>
        <p:nvSpPr>
          <p:cNvPr id="148" name="Shape 148"/>
          <p:cNvSpPr txBox="1">
            <a:spLocks noGrp="1"/>
          </p:cNvSpPr>
          <p:nvPr>
            <p:ph type="body" idx="1"/>
          </p:nvPr>
        </p:nvSpPr>
        <p:spPr>
          <a:xfrm>
            <a:off x="334925" y="1383825"/>
            <a:ext cx="3479100" cy="2347500"/>
          </a:xfrm>
          <a:prstGeom prst="rect">
            <a:avLst/>
          </a:prstGeom>
        </p:spPr>
        <p:txBody>
          <a:bodyPr lIns="91425" tIns="91425" rIns="91425" bIns="91425" anchor="t" anchorCtr="0">
            <a:noAutofit/>
          </a:bodyPr>
          <a:lstStyle/>
          <a:p>
            <a:pPr marL="457200" lvl="0" indent="-368300" rtl="0">
              <a:spcBef>
                <a:spcPts val="0"/>
              </a:spcBef>
              <a:buClr>
                <a:schemeClr val="dk1"/>
              </a:buClr>
              <a:buSzPct val="100000"/>
              <a:buFont typeface="Arial"/>
              <a:buChar char="●"/>
            </a:pPr>
            <a:r>
              <a:rPr lang="en" sz="2200"/>
              <a:t>Creative Writing major from English Dept.</a:t>
            </a:r>
          </a:p>
          <a:p>
            <a:pPr marL="457200" lvl="0" indent="-368300" rtl="0">
              <a:spcBef>
                <a:spcPts val="0"/>
              </a:spcBef>
              <a:buClr>
                <a:schemeClr val="dk1"/>
              </a:buClr>
              <a:buSzPct val="100000"/>
              <a:buFont typeface="Arial"/>
              <a:buChar char="●"/>
            </a:pPr>
            <a:r>
              <a:rPr lang="en" sz="2200"/>
              <a:t>Mass Communications major</a:t>
            </a:r>
          </a:p>
          <a:p>
            <a:pPr marL="457200" lvl="0" indent="-368300">
              <a:spcBef>
                <a:spcPts val="0"/>
              </a:spcBef>
              <a:buClr>
                <a:schemeClr val="dk1"/>
              </a:buClr>
              <a:buSzPct val="100000"/>
              <a:buFont typeface="Arial"/>
              <a:buChar char="●"/>
            </a:pPr>
            <a:r>
              <a:rPr lang="en" sz="2200"/>
              <a:t>Future opportunities</a:t>
            </a:r>
          </a:p>
        </p:txBody>
      </p:sp>
      <p:pic>
        <p:nvPicPr>
          <p:cNvPr id="149" name="Shape 149"/>
          <p:cNvPicPr preferRelativeResize="0"/>
          <p:nvPr/>
        </p:nvPicPr>
        <p:blipFill>
          <a:blip r:embed="rId3">
            <a:alphaModFix/>
          </a:blip>
          <a:stretch>
            <a:fillRect/>
          </a:stretch>
        </p:blipFill>
        <p:spPr>
          <a:xfrm>
            <a:off x="3977300" y="1383825"/>
            <a:ext cx="4597449" cy="3201799"/>
          </a:xfrm>
          <a:prstGeom prst="rect">
            <a:avLst/>
          </a:prstGeom>
          <a:noFill/>
          <a:ln>
            <a:noFill/>
          </a:ln>
        </p:spPr>
      </p:pic>
      <p:sp>
        <p:nvSpPr>
          <p:cNvPr id="150" name="Shape 150"/>
          <p:cNvSpPr txBox="1"/>
          <p:nvPr/>
        </p:nvSpPr>
        <p:spPr>
          <a:xfrm>
            <a:off x="4009500" y="4693275"/>
            <a:ext cx="4597500" cy="232500"/>
          </a:xfrm>
          <a:prstGeom prst="rect">
            <a:avLst/>
          </a:prstGeom>
          <a:noFill/>
          <a:ln>
            <a:noFill/>
          </a:ln>
        </p:spPr>
        <p:txBody>
          <a:bodyPr lIns="91425" tIns="91425" rIns="91425" bIns="91425" anchor="t" anchorCtr="0">
            <a:noAutofit/>
          </a:bodyPr>
          <a:lstStyle/>
          <a:p>
            <a:pPr>
              <a:spcBef>
                <a:spcPts val="0"/>
              </a:spcBef>
              <a:buNone/>
            </a:pPr>
            <a:r>
              <a:rPr lang="en" sz="700"/>
              <a:t>Photo: </a:t>
            </a:r>
            <a:r>
              <a:rPr lang="en" sz="700" u="sng">
                <a:solidFill>
                  <a:schemeClr val="hlink"/>
                </a:solidFill>
                <a:hlinkClick r:id="rId4"/>
              </a:rPr>
              <a:t>Life Magazine </a:t>
            </a:r>
            <a:r>
              <a:rPr lang="en" sz="700"/>
              <a:t>(Vol. 15, No. 23), December 6, 1943, p. 127</a:t>
            </a:r>
          </a:p>
        </p:txBody>
      </p:sp>
      <p:pic>
        <p:nvPicPr>
          <p:cNvPr id="151" name="Shape 151"/>
          <p:cNvPicPr preferRelativeResize="0"/>
          <p:nvPr/>
        </p:nvPicPr>
        <p:blipFill>
          <a:blip r:embed="rId5">
            <a:alphaModFix/>
          </a:blip>
          <a:stretch>
            <a:fillRect/>
          </a:stretch>
        </p:blipFill>
        <p:spPr>
          <a:xfrm>
            <a:off x="4009502" y="1383825"/>
            <a:ext cx="4869450" cy="3398965"/>
          </a:xfrm>
          <a:prstGeom prst="rect">
            <a:avLst/>
          </a:prstGeom>
          <a:noFill/>
          <a:ln w="19050" cap="flat">
            <a:solidFill>
              <a:srgbClr val="000000"/>
            </a:solidFill>
            <a:prstDash val="solid"/>
            <a:round/>
            <a:headEnd type="none" w="med" len="med"/>
            <a:tailEnd type="none" w="med" len="med"/>
          </a:ln>
        </p:spPr>
      </p:pic>
      <p:pic>
        <p:nvPicPr>
          <p:cNvPr id="152" name="Shape 152"/>
          <p:cNvPicPr preferRelativeResize="0"/>
          <p:nvPr/>
        </p:nvPicPr>
        <p:blipFill>
          <a:blip r:embed="rId6">
            <a:alphaModFix/>
          </a:blip>
          <a:stretch>
            <a:fillRect/>
          </a:stretch>
        </p:blipFill>
        <p:spPr>
          <a:xfrm>
            <a:off x="4502087" y="1063375"/>
            <a:ext cx="3547874" cy="3992999"/>
          </a:xfrm>
          <a:prstGeom prst="rect">
            <a:avLst/>
          </a:prstGeom>
          <a:noFill/>
          <a:ln w="19050" cap="flat">
            <a:solidFill>
              <a:srgbClr val="000000"/>
            </a:solidFill>
            <a:prstDash val="solid"/>
            <a:round/>
            <a:headEnd type="none" w="med" len="med"/>
            <a:tailEnd type="none" w="med" len="med"/>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9"/>
                                        </p:tgtEl>
                                        <p:attrNameLst>
                                          <p:attrName>style.visibility</p:attrName>
                                        </p:attrNameLst>
                                      </p:cBhvr>
                                      <p:to>
                                        <p:strVal val="visible"/>
                                      </p:to>
                                    </p:set>
                                    <p:animEffect transition="in" filter="fade">
                                      <p:cBhvr>
                                        <p:cTn id="7" dur="1000"/>
                                        <p:tgtEl>
                                          <p:spTgt spid="149"/>
                                        </p:tgtEl>
                                      </p:cBhvr>
                                    </p:animEffect>
                                  </p:childTnLst>
                                </p:cTn>
                              </p:par>
                              <p:par>
                                <p:cTn id="8" presetID="10" presetClass="entr" presetSubtype="0" fill="hold" nodeType="withEffect">
                                  <p:stCondLst>
                                    <p:cond delay="0"/>
                                  </p:stCondLst>
                                  <p:childTnLst>
                                    <p:set>
                                      <p:cBhvr>
                                        <p:cTn id="9" dur="1" fill="hold">
                                          <p:stCondLst>
                                            <p:cond delay="0"/>
                                          </p:stCondLst>
                                        </p:cTn>
                                        <p:tgtEl>
                                          <p:spTgt spid="150"/>
                                        </p:tgtEl>
                                        <p:attrNameLst>
                                          <p:attrName>style.visibility</p:attrName>
                                        </p:attrNameLst>
                                      </p:cBhvr>
                                      <p:to>
                                        <p:strVal val="visible"/>
                                      </p:to>
                                    </p:set>
                                    <p:animEffect transition="in" filter="fade">
                                      <p:cBhvr>
                                        <p:cTn id="10" dur="1000"/>
                                        <p:tgtEl>
                                          <p:spTgt spid="1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1000"/>
                                        <p:tgtEl>
                                          <p:spTgt spid="149"/>
                                        </p:tgtEl>
                                      </p:cBhvr>
                                    </p:animEffect>
                                    <p:set>
                                      <p:cBhvr>
                                        <p:cTn id="15" dur="1" fill="hold">
                                          <p:stCondLst>
                                            <p:cond delay="1000"/>
                                          </p:stCondLst>
                                        </p:cTn>
                                        <p:tgtEl>
                                          <p:spTgt spid="149"/>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1000"/>
                                        <p:tgtEl>
                                          <p:spTgt spid="150"/>
                                        </p:tgtEl>
                                      </p:cBhvr>
                                    </p:animEffect>
                                    <p:set>
                                      <p:cBhvr>
                                        <p:cTn id="18" dur="1" fill="hold">
                                          <p:stCondLst>
                                            <p:cond delay="1000"/>
                                          </p:stCondLst>
                                        </p:cTn>
                                        <p:tgtEl>
                                          <p:spTgt spid="15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51"/>
                                        </p:tgtEl>
                                        <p:attrNameLst>
                                          <p:attrName>style.visibility</p:attrName>
                                        </p:attrNameLst>
                                      </p:cBhvr>
                                      <p:to>
                                        <p:strVal val="visible"/>
                                      </p:to>
                                    </p:set>
                                    <p:animEffect transition="in" filter="fade">
                                      <p:cBhvr>
                                        <p:cTn id="23" dur="1000"/>
                                        <p:tgtEl>
                                          <p:spTgt spid="15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1000"/>
                                        <p:tgtEl>
                                          <p:spTgt spid="151"/>
                                        </p:tgtEl>
                                      </p:cBhvr>
                                    </p:animEffect>
                                    <p:set>
                                      <p:cBhvr>
                                        <p:cTn id="28" dur="1" fill="hold">
                                          <p:stCondLst>
                                            <p:cond delay="1000"/>
                                          </p:stCondLst>
                                        </p:cTn>
                                        <p:tgtEl>
                                          <p:spTgt spid="151"/>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52"/>
                                        </p:tgtEl>
                                        <p:attrNameLst>
                                          <p:attrName>style.visibility</p:attrName>
                                        </p:attrNameLst>
                                      </p:cBhvr>
                                      <p:to>
                                        <p:strVal val="visible"/>
                                      </p:to>
                                    </p:set>
                                    <p:animEffect transition="in" filter="fade">
                                      <p:cBhvr>
                                        <p:cTn id="33" dur="10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Helping students gain experience</a:t>
            </a:r>
          </a:p>
        </p:txBody>
      </p:sp>
      <p:sp>
        <p:nvSpPr>
          <p:cNvPr id="158" name="Shape 158"/>
          <p:cNvSpPr txBox="1">
            <a:spLocks noGrp="1"/>
          </p:cNvSpPr>
          <p:nvPr>
            <p:ph type="body" idx="1"/>
          </p:nvPr>
        </p:nvSpPr>
        <p:spPr>
          <a:xfrm>
            <a:off x="457200" y="1183825"/>
            <a:ext cx="8552400" cy="754199"/>
          </a:xfrm>
          <a:prstGeom prst="rect">
            <a:avLst/>
          </a:prstGeom>
        </p:spPr>
        <p:txBody>
          <a:bodyPr lIns="91425" tIns="91425" rIns="91425" bIns="91425" anchor="t" anchorCtr="0">
            <a:noAutofit/>
          </a:bodyPr>
          <a:lstStyle/>
          <a:p>
            <a:pPr marR="0" lvl="0" rtl="0">
              <a:lnSpc>
                <a:spcPct val="100000"/>
              </a:lnSpc>
              <a:spcBef>
                <a:spcPts val="480"/>
              </a:spcBef>
              <a:spcAft>
                <a:spcPts val="0"/>
              </a:spcAft>
              <a:buNone/>
            </a:pPr>
            <a:r>
              <a:rPr lang="en"/>
              <a:t>Waterfield Library (traditional academic)</a:t>
            </a:r>
          </a:p>
        </p:txBody>
      </p:sp>
      <p:pic>
        <p:nvPicPr>
          <p:cNvPr id="159" name="Shape 159"/>
          <p:cNvPicPr preferRelativeResize="0"/>
          <p:nvPr/>
        </p:nvPicPr>
        <p:blipFill rotWithShape="1">
          <a:blip r:embed="rId3">
            <a:alphaModFix/>
          </a:blip>
          <a:srcRect l="4331" t="12856" r="12694" b="18682"/>
          <a:stretch/>
        </p:blipFill>
        <p:spPr>
          <a:xfrm>
            <a:off x="4115475" y="2477875"/>
            <a:ext cx="4629975" cy="2431650"/>
          </a:xfrm>
          <a:prstGeom prst="rect">
            <a:avLst/>
          </a:prstGeom>
          <a:noFill/>
          <a:ln w="19050" cap="flat">
            <a:solidFill>
              <a:srgbClr val="000000"/>
            </a:solidFill>
            <a:prstDash val="solid"/>
            <a:round/>
            <a:headEnd type="none" w="med" len="med"/>
            <a:tailEnd type="none" w="med" len="med"/>
          </a:ln>
        </p:spPr>
      </p:pic>
      <p:sp>
        <p:nvSpPr>
          <p:cNvPr id="160" name="Shape 160"/>
          <p:cNvSpPr txBox="1"/>
          <p:nvPr/>
        </p:nvSpPr>
        <p:spPr>
          <a:xfrm>
            <a:off x="129450" y="2818425"/>
            <a:ext cx="3896399" cy="1190099"/>
          </a:xfrm>
          <a:prstGeom prst="rect">
            <a:avLst/>
          </a:prstGeom>
          <a:noFill/>
          <a:ln>
            <a:noFill/>
          </a:ln>
        </p:spPr>
        <p:txBody>
          <a:bodyPr lIns="91425" tIns="91425" rIns="91425" bIns="91425" anchor="t" anchorCtr="0">
            <a:noAutofit/>
          </a:bodyPr>
          <a:lstStyle/>
          <a:p>
            <a:pPr marL="457200" lvl="0" indent="-381000" rtl="0">
              <a:spcBef>
                <a:spcPts val="480"/>
              </a:spcBef>
              <a:buClr>
                <a:schemeClr val="dk1"/>
              </a:buClr>
              <a:buSzPct val="100000"/>
              <a:buFont typeface="Arial"/>
              <a:buChar char="●"/>
            </a:pPr>
            <a:r>
              <a:rPr lang="en" sz="2400">
                <a:solidFill>
                  <a:schemeClr val="dk1"/>
                </a:solidFill>
              </a:rPr>
              <a:t>Internship and directed studies opportunities</a:t>
            </a:r>
          </a:p>
          <a:p>
            <a:pPr marL="457200" lvl="0" indent="-381000" rtl="0">
              <a:spcBef>
                <a:spcPts val="480"/>
              </a:spcBef>
              <a:buClr>
                <a:schemeClr val="dk1"/>
              </a:buClr>
              <a:buSzPct val="100000"/>
              <a:buFont typeface="Arial"/>
              <a:buChar char="●"/>
            </a:pPr>
            <a:r>
              <a:rPr lang="en" sz="2400">
                <a:solidFill>
                  <a:schemeClr val="dk1"/>
                </a:solidFill>
              </a:rPr>
              <a:t>Third-party client</a:t>
            </a:r>
          </a:p>
        </p:txBody>
      </p:sp>
    </p:spTree>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457200" y="205973"/>
            <a:ext cx="8229600" cy="1251300"/>
          </a:xfrm>
          <a:prstGeom prst="rect">
            <a:avLst/>
          </a:prstGeom>
        </p:spPr>
        <p:txBody>
          <a:bodyPr lIns="91425" tIns="91425" rIns="91425" bIns="91425" anchor="b" anchorCtr="0">
            <a:noAutofit/>
          </a:bodyPr>
          <a:lstStyle/>
          <a:p>
            <a:pPr rtl="0">
              <a:spcBef>
                <a:spcPts val="0"/>
              </a:spcBef>
              <a:buNone/>
            </a:pPr>
            <a:r>
              <a:rPr lang="en"/>
              <a:t>Autistic People in Libraries: </a:t>
            </a:r>
          </a:p>
          <a:p>
            <a:pPr>
              <a:spcBef>
                <a:spcPts val="0"/>
              </a:spcBef>
              <a:buNone/>
            </a:pPr>
            <a:r>
              <a:rPr lang="en"/>
              <a:t>The Connection</a:t>
            </a:r>
          </a:p>
        </p:txBody>
      </p:sp>
      <p:sp>
        <p:nvSpPr>
          <p:cNvPr id="166" name="Shape 166"/>
          <p:cNvSpPr txBox="1">
            <a:spLocks noGrp="1"/>
          </p:cNvSpPr>
          <p:nvPr>
            <p:ph type="body" idx="1"/>
          </p:nvPr>
        </p:nvSpPr>
        <p:spPr>
          <a:xfrm>
            <a:off x="457200" y="1615850"/>
            <a:ext cx="3090600" cy="2514899"/>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a:t>Non-Profit Leadership Studies student</a:t>
            </a:r>
          </a:p>
          <a:p>
            <a:pPr marL="457200" lvl="0" indent="-381000" rtl="0">
              <a:spcBef>
                <a:spcPts val="0"/>
              </a:spcBef>
              <a:buClr>
                <a:schemeClr val="dk1"/>
              </a:buClr>
              <a:buSzPct val="100000"/>
              <a:buFont typeface="Arial"/>
              <a:buChar char="●"/>
            </a:pPr>
            <a:r>
              <a:rPr lang="en" sz="2400"/>
              <a:t>Library services for students on autism spectrum</a:t>
            </a:r>
          </a:p>
        </p:txBody>
      </p:sp>
      <p:sp>
        <p:nvSpPr>
          <p:cNvPr id="167" name="Shape 167"/>
          <p:cNvSpPr txBox="1"/>
          <p:nvPr/>
        </p:nvSpPr>
        <p:spPr>
          <a:xfrm>
            <a:off x="6185925" y="2190800"/>
            <a:ext cx="2396399" cy="1785000"/>
          </a:xfrm>
          <a:prstGeom prst="rect">
            <a:avLst/>
          </a:prstGeom>
          <a:noFill/>
          <a:ln>
            <a:noFill/>
          </a:ln>
        </p:spPr>
        <p:txBody>
          <a:bodyPr lIns="91425" tIns="91425" rIns="91425" bIns="91425" anchor="t" anchorCtr="0">
            <a:noAutofit/>
          </a:bodyPr>
          <a:lstStyle/>
          <a:p>
            <a:pPr>
              <a:spcBef>
                <a:spcPts val="0"/>
              </a:spcBef>
              <a:buNone/>
            </a:pPr>
            <a:r>
              <a:rPr lang="en"/>
              <a:t>Elizabeth, do you have a photo from this presentation?</a:t>
            </a:r>
          </a:p>
        </p:txBody>
      </p:sp>
      <p:pic>
        <p:nvPicPr>
          <p:cNvPr id="168" name="Shape 168"/>
          <p:cNvPicPr preferRelativeResize="0"/>
          <p:nvPr/>
        </p:nvPicPr>
        <p:blipFill rotWithShape="1">
          <a:blip r:embed="rId3">
            <a:alphaModFix/>
          </a:blip>
          <a:srcRect t="5712" r="16736" b="35756"/>
          <a:stretch/>
        </p:blipFill>
        <p:spPr>
          <a:xfrm>
            <a:off x="4023150" y="1720837"/>
            <a:ext cx="4770025" cy="2514922"/>
          </a:xfrm>
          <a:prstGeom prst="rect">
            <a:avLst/>
          </a:prstGeom>
          <a:noFill/>
          <a:ln w="19050" cap="flat">
            <a:solidFill>
              <a:srgbClr val="000000"/>
            </a:solidFill>
            <a:prstDash val="solid"/>
            <a:round/>
            <a:headEnd type="none" w="med" len="med"/>
            <a:tailEnd type="none" w="med" len="med"/>
          </a:ln>
        </p:spPr>
      </p:pic>
    </p:spTree>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txBox="1">
            <a:spLocks noGrp="1"/>
          </p:cNvSpPr>
          <p:nvPr>
            <p:ph type="title"/>
          </p:nvPr>
        </p:nvSpPr>
        <p:spPr>
          <a:xfrm>
            <a:off x="468923" y="862463"/>
            <a:ext cx="8456100" cy="857400"/>
          </a:xfrm>
          <a:prstGeom prst="rect">
            <a:avLst/>
          </a:prstGeom>
        </p:spPr>
        <p:txBody>
          <a:bodyPr lIns="91425" tIns="91425" rIns="91425" bIns="91425" anchor="b" anchorCtr="0">
            <a:noAutofit/>
          </a:bodyPr>
          <a:lstStyle/>
          <a:p>
            <a:pPr>
              <a:spcBef>
                <a:spcPts val="0"/>
              </a:spcBef>
              <a:buNone/>
            </a:pPr>
            <a:r>
              <a:rPr lang="en" dirty="0"/>
              <a:t>Advanced Public Relations course		</a:t>
            </a:r>
          </a:p>
        </p:txBody>
      </p:sp>
      <p:sp>
        <p:nvSpPr>
          <p:cNvPr id="174" name="Shape 174"/>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a:t>Libraries serve as client</a:t>
            </a:r>
          </a:p>
          <a:p>
            <a:pPr marL="457200" lvl="0" indent="-419100">
              <a:spcBef>
                <a:spcPts val="0"/>
              </a:spcBef>
              <a:buClr>
                <a:schemeClr val="dk1"/>
              </a:buClr>
              <a:buSzPct val="100000"/>
              <a:buFont typeface="Arial"/>
              <a:buChar char="●"/>
            </a:pPr>
            <a:r>
              <a:rPr lang="en"/>
              <a:t>Four PR teams create plan book, </a:t>
            </a:r>
            <a:br>
              <a:rPr lang="en"/>
            </a:br>
            <a:r>
              <a:rPr lang="en"/>
              <a:t>strategic communication campaign</a:t>
            </a:r>
          </a:p>
        </p:txBody>
      </p:sp>
      <p:pic>
        <p:nvPicPr>
          <p:cNvPr id="175" name="Shape 175"/>
          <p:cNvPicPr preferRelativeResize="0"/>
          <p:nvPr/>
        </p:nvPicPr>
        <p:blipFill rotWithShape="1">
          <a:blip r:embed="rId3">
            <a:alphaModFix/>
          </a:blip>
          <a:srcRect r="4888" b="68926"/>
          <a:stretch/>
        </p:blipFill>
        <p:spPr>
          <a:xfrm>
            <a:off x="99975" y="3120624"/>
            <a:ext cx="8813325" cy="1314699"/>
          </a:xfrm>
          <a:prstGeom prst="rect">
            <a:avLst/>
          </a:prstGeom>
          <a:noFill/>
          <a:ln>
            <a:noFill/>
          </a:ln>
        </p:spPr>
      </p:pic>
      <p:pic>
        <p:nvPicPr>
          <p:cNvPr id="176" name="Shape 176"/>
          <p:cNvPicPr preferRelativeResize="0"/>
          <p:nvPr/>
        </p:nvPicPr>
        <p:blipFill rotWithShape="1">
          <a:blip r:embed="rId4">
            <a:alphaModFix/>
          </a:blip>
          <a:srcRect l="8600" t="36011" r="6918" b="37381"/>
          <a:stretch/>
        </p:blipFill>
        <p:spPr>
          <a:xfrm>
            <a:off x="936925" y="2914675"/>
            <a:ext cx="7063424" cy="1719049"/>
          </a:xfrm>
          <a:prstGeom prst="rect">
            <a:avLst/>
          </a:prstGeom>
          <a:noFill/>
          <a:ln>
            <a:noFill/>
          </a:ln>
        </p:spPr>
      </p:pic>
      <p:pic>
        <p:nvPicPr>
          <p:cNvPr id="177" name="Shape 177"/>
          <p:cNvPicPr preferRelativeResize="0"/>
          <p:nvPr/>
        </p:nvPicPr>
        <p:blipFill>
          <a:blip r:embed="rId5">
            <a:alphaModFix/>
          </a:blip>
          <a:stretch>
            <a:fillRect/>
          </a:stretch>
        </p:blipFill>
        <p:spPr>
          <a:xfrm>
            <a:off x="487925" y="5143500"/>
            <a:ext cx="8394650" cy="1190424"/>
          </a:xfrm>
          <a:prstGeom prst="rect">
            <a:avLst/>
          </a:prstGeom>
          <a:noFill/>
          <a:ln>
            <a:noFill/>
          </a:ln>
        </p:spPr>
      </p:pic>
      <p:sp>
        <p:nvSpPr>
          <p:cNvPr id="178" name="Shape 178"/>
          <p:cNvSpPr txBox="1"/>
          <p:nvPr/>
        </p:nvSpPr>
        <p:spPr>
          <a:xfrm>
            <a:off x="6777225" y="4204425"/>
            <a:ext cx="19799" cy="229199"/>
          </a:xfrm>
          <a:prstGeom prst="rect">
            <a:avLst/>
          </a:prstGeom>
          <a:noFill/>
          <a:ln>
            <a:noFill/>
          </a:ln>
        </p:spPr>
        <p:txBody>
          <a:bodyPr lIns="91425" tIns="91425" rIns="91425" bIns="91425" anchor="t" anchorCtr="0">
            <a:noAutofit/>
          </a:bodyPr>
          <a:lstStyle/>
          <a:p>
            <a:pPr>
              <a:spcBef>
                <a:spcPts val="0"/>
              </a:spcBef>
              <a:buNone/>
            </a:pPr>
            <a:endParaRPr/>
          </a:p>
        </p:txBody>
      </p:sp>
      <p:sp>
        <p:nvSpPr>
          <p:cNvPr id="179" name="Shape 179"/>
          <p:cNvSpPr txBox="1"/>
          <p:nvPr/>
        </p:nvSpPr>
        <p:spPr>
          <a:xfrm>
            <a:off x="2112175" y="4861200"/>
            <a:ext cx="249299" cy="220499"/>
          </a:xfrm>
          <a:prstGeom prst="rect">
            <a:avLst/>
          </a:prstGeom>
          <a:noFill/>
          <a:ln>
            <a:noFill/>
          </a:ln>
        </p:spPr>
        <p:txBody>
          <a:bodyPr lIns="91425" tIns="91425" rIns="91425" bIns="91425" anchor="t" anchorCtr="0">
            <a:noAutofit/>
          </a:bodyPr>
          <a:lstStyle/>
          <a:p>
            <a:pPr>
              <a:spcBef>
                <a:spcPts val="0"/>
              </a:spcBef>
              <a:buNone/>
            </a:pPr>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176"/>
                                        </p:tgtEl>
                                      </p:cBhvr>
                                    </p:animEffect>
                                    <p:set>
                                      <p:cBhvr>
                                        <p:cTn id="7" dur="1" fill="hold">
                                          <p:stCondLst>
                                            <p:cond delay="1000"/>
                                          </p:stCondLst>
                                        </p:cTn>
                                        <p:tgtEl>
                                          <p:spTgt spid="17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5"/>
                                        </p:tgtEl>
                                        <p:attrNameLst>
                                          <p:attrName>style.visibility</p:attrName>
                                        </p:attrNameLst>
                                      </p:cBhvr>
                                      <p:to>
                                        <p:strVal val="visible"/>
                                      </p:to>
                                    </p:set>
                                    <p:animEffect transition="in" filter="fade">
                                      <p:cBhvr>
                                        <p:cTn id="12" dur="1000"/>
                                        <p:tgtEl>
                                          <p:spTgt spid="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Learning outcomes</a:t>
            </a:r>
          </a:p>
        </p:txBody>
      </p:sp>
      <p:sp>
        <p:nvSpPr>
          <p:cNvPr id="42" name="Shape 42"/>
          <p:cNvSpPr txBox="1">
            <a:spLocks noGrp="1"/>
          </p:cNvSpPr>
          <p:nvPr>
            <p:ph type="body" idx="1"/>
          </p:nvPr>
        </p:nvSpPr>
        <p:spPr>
          <a:xfrm>
            <a:off x="457200" y="1063375"/>
            <a:ext cx="8229600" cy="3862200"/>
          </a:xfrm>
          <a:prstGeom prst="rect">
            <a:avLst/>
          </a:prstGeom>
        </p:spPr>
        <p:txBody>
          <a:bodyPr lIns="91425" tIns="91425" rIns="91425" bIns="91425" anchor="t" anchorCtr="0">
            <a:noAutofit/>
          </a:bodyPr>
          <a:lstStyle/>
          <a:p>
            <a:pPr lvl="0" rtl="0">
              <a:spcBef>
                <a:spcPts val="0"/>
              </a:spcBef>
              <a:buNone/>
            </a:pPr>
            <a:r>
              <a:rPr lang="en" sz="2800"/>
              <a:t>At the end of the session, attendees will be able to:</a:t>
            </a:r>
          </a:p>
          <a:p>
            <a:pPr marL="457200" lvl="0" indent="-406400" rtl="0">
              <a:spcBef>
                <a:spcPts val="0"/>
              </a:spcBef>
              <a:buClr>
                <a:schemeClr val="dk1"/>
              </a:buClr>
              <a:buSzPct val="100000"/>
              <a:buFont typeface="Arial"/>
              <a:buChar char="●"/>
            </a:pPr>
            <a:r>
              <a:rPr lang="en" sz="2800"/>
              <a:t>Analyze existing information literacy courses to see where experiential learning could be added.</a:t>
            </a:r>
          </a:p>
          <a:p>
            <a:pPr marL="457200" lvl="0" indent="-406400" rtl="0">
              <a:spcBef>
                <a:spcPts val="0"/>
              </a:spcBef>
              <a:buClr>
                <a:schemeClr val="dk1"/>
              </a:buClr>
              <a:buSzPct val="100000"/>
              <a:buFont typeface="Arial"/>
              <a:buChar char="●"/>
            </a:pPr>
            <a:r>
              <a:rPr lang="en" sz="2800"/>
              <a:t>Identify possible library-community or library-university partnerships as part of a campus-wide initiative.</a:t>
            </a:r>
          </a:p>
          <a:p>
            <a:pPr marL="457200" lvl="0" indent="-406400" rtl="0">
              <a:spcBef>
                <a:spcPts val="0"/>
              </a:spcBef>
              <a:buClr>
                <a:schemeClr val="dk1"/>
              </a:buClr>
              <a:buSzPct val="100000"/>
              <a:buFont typeface="Arial"/>
              <a:buChar char="●"/>
            </a:pPr>
            <a:r>
              <a:rPr lang="en" sz="2800"/>
              <a:t>Identify ways librarians can be embedded into disciplinary experiential learning courses. </a:t>
            </a:r>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spcBef>
                <a:spcPts val="0"/>
              </a:spcBef>
              <a:buNone/>
            </a:pPr>
            <a:r>
              <a:rPr lang="en"/>
              <a:t>Your turn</a:t>
            </a:r>
          </a:p>
        </p:txBody>
      </p:sp>
      <p:sp>
        <p:nvSpPr>
          <p:cNvPr id="185" name="Shape 185"/>
          <p:cNvSpPr txBox="1">
            <a:spLocks noGrp="1"/>
          </p:cNvSpPr>
          <p:nvPr>
            <p:ph type="body" idx="1"/>
          </p:nvPr>
        </p:nvSpPr>
        <p:spPr>
          <a:xfrm>
            <a:off x="457200" y="1200150"/>
            <a:ext cx="8457000" cy="3725699"/>
          </a:xfrm>
          <a:prstGeom prst="rect">
            <a:avLst/>
          </a:prstGeom>
        </p:spPr>
        <p:txBody>
          <a:bodyPr lIns="91425" tIns="91425" rIns="91425" bIns="91425" anchor="t" anchorCtr="0">
            <a:noAutofit/>
          </a:bodyPr>
          <a:lstStyle/>
          <a:p>
            <a:pPr marL="457200" lvl="0" indent="-406400" rtl="0">
              <a:spcBef>
                <a:spcPts val="0"/>
              </a:spcBef>
              <a:buClr>
                <a:schemeClr val="dk1"/>
              </a:buClr>
              <a:buSzPct val="100000"/>
              <a:buFont typeface="Arial"/>
              <a:buChar char="●"/>
            </a:pPr>
            <a:r>
              <a:rPr lang="en" sz="2800"/>
              <a:t>With others at your table, discuss:</a:t>
            </a:r>
          </a:p>
          <a:p>
            <a:pPr marL="914400" lvl="1" indent="-406400" rtl="0">
              <a:spcBef>
                <a:spcPts val="0"/>
              </a:spcBef>
              <a:buClr>
                <a:schemeClr val="dk1"/>
              </a:buClr>
              <a:buSzPct val="100000"/>
              <a:buFont typeface="Arial"/>
              <a:buChar char="○"/>
            </a:pPr>
            <a:r>
              <a:rPr lang="en" sz="2800"/>
              <a:t>Possible partnerships with other areas of the university to help students gain professional experience or project management skills</a:t>
            </a:r>
          </a:p>
          <a:p>
            <a:pPr marL="457200" lvl="0" indent="0" algn="ctr" rtl="0">
              <a:spcBef>
                <a:spcPts val="0"/>
              </a:spcBef>
              <a:buNone/>
            </a:pPr>
            <a:r>
              <a:rPr lang="en" sz="2800"/>
              <a:t>OR</a:t>
            </a:r>
          </a:p>
          <a:p>
            <a:pPr marL="914400" lvl="1" indent="-406400" rtl="0">
              <a:spcBef>
                <a:spcPts val="0"/>
              </a:spcBef>
              <a:buClr>
                <a:schemeClr val="dk1"/>
              </a:buClr>
              <a:buSzPct val="100000"/>
              <a:buFont typeface="Arial"/>
              <a:buChar char="○"/>
            </a:pPr>
            <a:r>
              <a:rPr lang="en" sz="2800"/>
              <a:t>Possible partnerships with community groups, events or businesses that help students apply knowledge in real-world settings</a:t>
            </a:r>
          </a:p>
        </p:txBody>
      </p:sp>
      <p:sp>
        <p:nvSpPr>
          <p:cNvPr id="186" name="Shape 186"/>
          <p:cNvSpPr/>
          <p:nvPr/>
        </p:nvSpPr>
        <p:spPr>
          <a:xfrm>
            <a:off x="2795325" y="450175"/>
            <a:ext cx="1293300" cy="541500"/>
          </a:xfrm>
          <a:prstGeom prst="rightArrow">
            <a:avLst>
              <a:gd name="adj1" fmla="val 50000"/>
              <a:gd name="adj2" fmla="val 50000"/>
            </a:avLst>
          </a:prstGeom>
          <a:solidFill>
            <a:srgbClr val="980000"/>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457200" y="586978"/>
            <a:ext cx="8229600" cy="857400"/>
          </a:xfrm>
          <a:prstGeom prst="rect">
            <a:avLst/>
          </a:prstGeom>
        </p:spPr>
        <p:txBody>
          <a:bodyPr lIns="91425" tIns="91425" rIns="91425" bIns="91425" anchor="b" anchorCtr="0">
            <a:noAutofit/>
          </a:bodyPr>
          <a:lstStyle/>
          <a:p>
            <a:pPr>
              <a:spcBef>
                <a:spcPts val="0"/>
              </a:spcBef>
              <a:buNone/>
            </a:pPr>
            <a:r>
              <a:rPr lang="en"/>
              <a:t>Integrating info lit instruction: </a:t>
            </a:r>
            <a:br>
              <a:rPr lang="en"/>
            </a:br>
            <a:r>
              <a:rPr lang="en" sz="3000" b="0"/>
              <a:t>Two ways to approach</a:t>
            </a:r>
          </a:p>
        </p:txBody>
      </p:sp>
      <p:sp>
        <p:nvSpPr>
          <p:cNvPr id="192" name="Shape 192"/>
          <p:cNvSpPr txBox="1">
            <a:spLocks noGrp="1"/>
          </p:cNvSpPr>
          <p:nvPr>
            <p:ph type="body" idx="1"/>
          </p:nvPr>
        </p:nvSpPr>
        <p:spPr>
          <a:xfrm>
            <a:off x="457125" y="1428750"/>
            <a:ext cx="3994500" cy="3725699"/>
          </a:xfrm>
          <a:prstGeom prst="rect">
            <a:avLst/>
          </a:prstGeom>
        </p:spPr>
        <p:txBody>
          <a:bodyPr lIns="91425" tIns="91425" rIns="91425" bIns="91425" anchor="t" anchorCtr="0">
            <a:noAutofit/>
          </a:bodyPr>
          <a:lstStyle/>
          <a:p>
            <a:pPr lvl="0" rtl="0">
              <a:spcBef>
                <a:spcPts val="0"/>
              </a:spcBef>
              <a:buNone/>
            </a:pPr>
            <a:r>
              <a:rPr lang="en" b="1">
                <a:solidFill>
                  <a:srgbClr val="980000"/>
                </a:solidFill>
              </a:rPr>
              <a:t>Librarian-taught course offerings</a:t>
            </a:r>
          </a:p>
          <a:p>
            <a:pPr marL="457200" lvl="0" indent="-419100" rtl="0">
              <a:spcBef>
                <a:spcPts val="0"/>
              </a:spcBef>
              <a:buClr>
                <a:schemeClr val="dk1"/>
              </a:buClr>
              <a:buSzPct val="100000"/>
              <a:buFont typeface="Arial"/>
              <a:buChar char="●"/>
            </a:pPr>
            <a:r>
              <a:rPr lang="en"/>
              <a:t>For-credit information literacy class (INF 101)</a:t>
            </a:r>
          </a:p>
          <a:p>
            <a:pPr marL="457200" lvl="0" indent="-419100" rtl="0">
              <a:spcBef>
                <a:spcPts val="0"/>
              </a:spcBef>
              <a:buClr>
                <a:schemeClr val="dk1"/>
              </a:buClr>
              <a:buSzPct val="100000"/>
              <a:buFont typeface="Arial"/>
              <a:buChar char="●"/>
            </a:pPr>
            <a:r>
              <a:rPr lang="en"/>
              <a:t>Information studies minor (21 hours)</a:t>
            </a:r>
          </a:p>
        </p:txBody>
      </p:sp>
      <p:sp>
        <p:nvSpPr>
          <p:cNvPr id="193" name="Shape 193"/>
          <p:cNvSpPr txBox="1">
            <a:spLocks noGrp="1"/>
          </p:cNvSpPr>
          <p:nvPr>
            <p:ph type="body" idx="2"/>
          </p:nvPr>
        </p:nvSpPr>
        <p:spPr>
          <a:xfrm>
            <a:off x="4768500" y="1428750"/>
            <a:ext cx="3994500" cy="3943199"/>
          </a:xfrm>
          <a:prstGeom prst="rect">
            <a:avLst/>
          </a:prstGeom>
        </p:spPr>
        <p:txBody>
          <a:bodyPr lIns="91425" tIns="91425" rIns="91425" bIns="91425" anchor="t" anchorCtr="0">
            <a:noAutofit/>
          </a:bodyPr>
          <a:lstStyle/>
          <a:p>
            <a:pPr lvl="0" rtl="0">
              <a:spcBef>
                <a:spcPts val="0"/>
              </a:spcBef>
              <a:buNone/>
            </a:pPr>
            <a:r>
              <a:rPr lang="en" b="1">
                <a:solidFill>
                  <a:srgbClr val="980000"/>
                </a:solidFill>
              </a:rPr>
              <a:t>One-shot sessions</a:t>
            </a:r>
          </a:p>
          <a:p>
            <a:pPr marL="457200" lvl="0" indent="-419100" rtl="0">
              <a:spcBef>
                <a:spcPts val="0"/>
              </a:spcBef>
              <a:buClr>
                <a:schemeClr val="dk1"/>
              </a:buClr>
              <a:buSzPct val="100000"/>
              <a:buFont typeface="Arial"/>
              <a:buChar char="●"/>
            </a:pPr>
            <a:r>
              <a:rPr lang="en"/>
              <a:t>Instruction scaffold</a:t>
            </a:r>
          </a:p>
          <a:p>
            <a:pPr marL="457200" lvl="0" indent="-419100">
              <a:spcBef>
                <a:spcPts val="0"/>
              </a:spcBef>
              <a:buClr>
                <a:schemeClr val="dk1"/>
              </a:buClr>
              <a:buSzPct val="100000"/>
              <a:buFont typeface="Arial"/>
              <a:buChar char="●"/>
            </a:pPr>
            <a:r>
              <a:rPr lang="en"/>
              <a:t>Two or three courses that liaison librarian targets for instruction in each major</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1000"/>
                                        <p:tgtEl>
                                          <p:spTgt spid="19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3"/>
                                        </p:tgtEl>
                                        <p:attrNameLst>
                                          <p:attrName>style.visibility</p:attrName>
                                        </p:attrNameLst>
                                      </p:cBhvr>
                                      <p:to>
                                        <p:strVal val="visible"/>
                                      </p:to>
                                    </p:set>
                                    <p:animEffect transition="in" filter="fade">
                                      <p:cBhvr>
                                        <p:cTn id="12" dur="1000"/>
                                        <p:tgtEl>
                                          <p:spTgt spid="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spcBef>
                <a:spcPts val="0"/>
              </a:spcBef>
              <a:buNone/>
            </a:pPr>
            <a:r>
              <a:rPr lang="en"/>
              <a:t>Integrating info lit instruction</a:t>
            </a:r>
          </a:p>
        </p:txBody>
      </p:sp>
      <p:sp>
        <p:nvSpPr>
          <p:cNvPr id="199" name="Shape 199"/>
          <p:cNvSpPr txBox="1">
            <a:spLocks noGrp="1"/>
          </p:cNvSpPr>
          <p:nvPr>
            <p:ph type="body" idx="1"/>
          </p:nvPr>
        </p:nvSpPr>
        <p:spPr>
          <a:xfrm>
            <a:off x="347550" y="1238250"/>
            <a:ext cx="8229600" cy="37256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a:t>Information Studies Minor</a:t>
            </a:r>
          </a:p>
          <a:p>
            <a:pPr marL="914400" lvl="1" indent="-381000" rtl="0">
              <a:spcBef>
                <a:spcPts val="0"/>
              </a:spcBef>
              <a:buClr>
                <a:schemeClr val="dk1"/>
              </a:buClr>
              <a:buSzPct val="80000"/>
              <a:buFont typeface="Arial"/>
              <a:buChar char="○"/>
            </a:pPr>
            <a:r>
              <a:rPr lang="en"/>
              <a:t>INF 101</a:t>
            </a:r>
          </a:p>
          <a:p>
            <a:pPr marL="914400" lvl="1" indent="-381000" rtl="0">
              <a:spcBef>
                <a:spcPts val="0"/>
              </a:spcBef>
              <a:buClr>
                <a:schemeClr val="dk1"/>
              </a:buClr>
              <a:buSzPct val="80000"/>
              <a:buFont typeface="Arial"/>
              <a:buChar char="○"/>
            </a:pPr>
            <a:r>
              <a:rPr lang="en"/>
              <a:t>University Studies Course</a:t>
            </a:r>
          </a:p>
          <a:p>
            <a:pPr marL="914400" lvl="1" indent="-381000" rtl="0">
              <a:spcBef>
                <a:spcPts val="0"/>
              </a:spcBef>
              <a:buClr>
                <a:schemeClr val="dk1"/>
              </a:buClr>
              <a:buSzPct val="80000"/>
              <a:buFont typeface="Arial"/>
              <a:buChar char="○"/>
            </a:pPr>
            <a:r>
              <a:rPr lang="en"/>
              <a:t>Taught on the theme of Digital Footprints</a:t>
            </a:r>
          </a:p>
          <a:p>
            <a:pPr marL="914400" lvl="1" indent="-381000" rtl="0">
              <a:spcBef>
                <a:spcPts val="0"/>
              </a:spcBef>
              <a:buClr>
                <a:schemeClr val="dk1"/>
              </a:buClr>
              <a:buSzPct val="80000"/>
              <a:buFont typeface="Arial"/>
              <a:buChar char="○"/>
            </a:pPr>
            <a:r>
              <a:rPr lang="en"/>
              <a:t>Experimental assignment</a:t>
            </a:r>
          </a:p>
        </p:txBody>
      </p:sp>
      <p:sp>
        <p:nvSpPr>
          <p:cNvPr id="200" name="Shape 200"/>
          <p:cNvSpPr txBox="1"/>
          <p:nvPr/>
        </p:nvSpPr>
        <p:spPr>
          <a:xfrm rot="787759">
            <a:off x="6588026" y="1344665"/>
            <a:ext cx="2257100" cy="1058799"/>
          </a:xfrm>
          <a:prstGeom prst="rect">
            <a:avLst/>
          </a:prstGeom>
          <a:noFill/>
          <a:ln>
            <a:noFill/>
          </a:ln>
        </p:spPr>
        <p:txBody>
          <a:bodyPr lIns="91425" tIns="91425" rIns="91425" bIns="91425" anchor="t" anchorCtr="0">
            <a:noAutofit/>
          </a:bodyPr>
          <a:lstStyle/>
          <a:p>
            <a:pPr lvl="0" algn="ctr" rtl="0">
              <a:spcBef>
                <a:spcPts val="0"/>
              </a:spcBef>
              <a:buNone/>
            </a:pPr>
            <a:r>
              <a:rPr lang="en" sz="1800" b="1">
                <a:solidFill>
                  <a:srgbClr val="0000FF"/>
                </a:solidFill>
                <a:latin typeface="Comic Sans MS"/>
                <a:ea typeface="Comic Sans MS"/>
                <a:cs typeface="Comic Sans MS"/>
                <a:sym typeface="Comic Sans MS"/>
              </a:rPr>
              <a:t>Digital Communications:</a:t>
            </a:r>
          </a:p>
          <a:p>
            <a:pPr lvl="0" algn="ctr" rtl="0">
              <a:spcBef>
                <a:spcPts val="0"/>
              </a:spcBef>
              <a:buNone/>
            </a:pPr>
            <a:r>
              <a:rPr lang="en" sz="1800" b="1">
                <a:solidFill>
                  <a:srgbClr val="0000FF"/>
                </a:solidFill>
                <a:latin typeface="Comic Sans MS"/>
                <a:ea typeface="Comic Sans MS"/>
                <a:cs typeface="Comic Sans MS"/>
                <a:sym typeface="Comic Sans MS"/>
              </a:rPr>
              <a:t>Social Media</a:t>
            </a:r>
          </a:p>
        </p:txBody>
      </p:sp>
      <p:sp>
        <p:nvSpPr>
          <p:cNvPr id="201" name="Shape 201"/>
          <p:cNvSpPr txBox="1"/>
          <p:nvPr/>
        </p:nvSpPr>
        <p:spPr>
          <a:xfrm rot="-1378424">
            <a:off x="5616597" y="3473398"/>
            <a:ext cx="2850815" cy="734113"/>
          </a:xfrm>
          <a:prstGeom prst="rect">
            <a:avLst/>
          </a:prstGeom>
          <a:noFill/>
          <a:ln>
            <a:noFill/>
          </a:ln>
        </p:spPr>
        <p:txBody>
          <a:bodyPr lIns="91425" tIns="91425" rIns="91425" bIns="91425" anchor="t" anchorCtr="0">
            <a:noAutofit/>
          </a:bodyPr>
          <a:lstStyle/>
          <a:p>
            <a:pPr lvl="0" algn="ctr" rtl="0">
              <a:spcBef>
                <a:spcPts val="0"/>
              </a:spcBef>
              <a:buNone/>
            </a:pPr>
            <a:r>
              <a:rPr lang="en" sz="1800" b="1">
                <a:solidFill>
                  <a:srgbClr val="FF0000"/>
                </a:solidFill>
                <a:latin typeface="Oswald"/>
                <a:ea typeface="Oswald"/>
                <a:cs typeface="Oswald"/>
                <a:sym typeface="Oswald"/>
              </a:rPr>
              <a:t>Have any of your online accounts ever been hacked?</a:t>
            </a:r>
          </a:p>
        </p:txBody>
      </p:sp>
      <p:sp>
        <p:nvSpPr>
          <p:cNvPr id="202" name="Shape 202"/>
          <p:cNvSpPr txBox="1"/>
          <p:nvPr/>
        </p:nvSpPr>
        <p:spPr>
          <a:xfrm>
            <a:off x="2969425" y="3529900"/>
            <a:ext cx="2257199" cy="1514999"/>
          </a:xfrm>
          <a:prstGeom prst="rect">
            <a:avLst/>
          </a:prstGeom>
          <a:noFill/>
          <a:ln>
            <a:noFill/>
          </a:ln>
        </p:spPr>
        <p:txBody>
          <a:bodyPr lIns="91425" tIns="91425" rIns="91425" bIns="91425" anchor="t" anchorCtr="0">
            <a:noAutofit/>
          </a:bodyPr>
          <a:lstStyle/>
          <a:p>
            <a:pPr lvl="0" algn="ctr" rtl="0">
              <a:spcBef>
                <a:spcPts val="0"/>
              </a:spcBef>
              <a:buNone/>
            </a:pPr>
            <a:r>
              <a:rPr lang="en" sz="2400">
                <a:solidFill>
                  <a:srgbClr val="0C343D"/>
                </a:solidFill>
                <a:latin typeface="Corsiva"/>
                <a:ea typeface="Corsiva"/>
                <a:cs typeface="Corsiva"/>
                <a:sym typeface="Corsiva"/>
              </a:rPr>
              <a:t>Digital Rights </a:t>
            </a:r>
          </a:p>
          <a:p>
            <a:pPr lvl="0" algn="ctr" rtl="0">
              <a:spcBef>
                <a:spcPts val="0"/>
              </a:spcBef>
              <a:buNone/>
            </a:pPr>
            <a:r>
              <a:rPr lang="en" sz="2400">
                <a:solidFill>
                  <a:srgbClr val="0C343D"/>
                </a:solidFill>
                <a:latin typeface="Corsiva"/>
                <a:ea typeface="Corsiva"/>
                <a:cs typeface="Corsiva"/>
                <a:sym typeface="Corsiva"/>
              </a:rPr>
              <a:t>and Responsibilities</a:t>
            </a:r>
          </a:p>
        </p:txBody>
      </p:sp>
      <p:sp>
        <p:nvSpPr>
          <p:cNvPr id="203" name="Shape 203"/>
          <p:cNvSpPr txBox="1"/>
          <p:nvPr/>
        </p:nvSpPr>
        <p:spPr>
          <a:xfrm rot="1337294">
            <a:off x="228117" y="3792339"/>
            <a:ext cx="2452102" cy="734043"/>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4C1130"/>
                </a:solidFill>
                <a:latin typeface="Merriweather"/>
                <a:ea typeface="Merriweather"/>
                <a:cs typeface="Merriweather"/>
                <a:sym typeface="Merriweather"/>
              </a:rPr>
              <a:t>SPEAK UP! </a:t>
            </a:r>
          </a:p>
          <a:p>
            <a:pPr lvl="0" algn="ctr" rtl="0">
              <a:spcBef>
                <a:spcPts val="0"/>
              </a:spcBef>
              <a:buNone/>
            </a:pPr>
            <a:r>
              <a:rPr lang="en" sz="1800">
                <a:solidFill>
                  <a:srgbClr val="4C1130"/>
                </a:solidFill>
                <a:latin typeface="Merriweather"/>
                <a:ea typeface="Merriweather"/>
                <a:cs typeface="Merriweather"/>
                <a:sym typeface="Merriweather"/>
              </a:rPr>
              <a:t>Your Life Matters</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Shape 20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Nine tenets of digital citizenship</a:t>
            </a:r>
          </a:p>
        </p:txBody>
      </p:sp>
      <p:sp>
        <p:nvSpPr>
          <p:cNvPr id="209" name="Shape 209"/>
          <p:cNvSpPr txBox="1">
            <a:spLocks noGrp="1"/>
          </p:cNvSpPr>
          <p:nvPr>
            <p:ph type="body" idx="1"/>
          </p:nvPr>
        </p:nvSpPr>
        <p:spPr>
          <a:xfrm>
            <a:off x="457200" y="1200150"/>
            <a:ext cx="3994500" cy="3725699"/>
          </a:xfrm>
          <a:prstGeom prst="rect">
            <a:avLst/>
          </a:prstGeom>
          <a:ln w="19050" cap="flat">
            <a:solidFill>
              <a:srgbClr val="666666"/>
            </a:solidFill>
            <a:prstDash val="solid"/>
            <a:round/>
            <a:headEnd type="none" w="med" len="med"/>
            <a:tailEnd type="none" w="med" len="med"/>
          </a:ln>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a:t>Access</a:t>
            </a:r>
          </a:p>
          <a:p>
            <a:pPr marL="457200" lvl="0" indent="-419100" rtl="0">
              <a:spcBef>
                <a:spcPts val="0"/>
              </a:spcBef>
              <a:buClr>
                <a:schemeClr val="dk1"/>
              </a:buClr>
              <a:buSzPct val="100000"/>
              <a:buFont typeface="Arial"/>
              <a:buChar char="●"/>
            </a:pPr>
            <a:r>
              <a:rPr lang="en"/>
              <a:t>Literacy</a:t>
            </a:r>
          </a:p>
          <a:p>
            <a:pPr marL="457200" lvl="0" indent="-419100" rtl="0">
              <a:spcBef>
                <a:spcPts val="0"/>
              </a:spcBef>
              <a:buClr>
                <a:schemeClr val="dk1"/>
              </a:buClr>
              <a:buSzPct val="100000"/>
              <a:buFont typeface="Arial"/>
              <a:buChar char="●"/>
            </a:pPr>
            <a:r>
              <a:rPr lang="en"/>
              <a:t>Commerce</a:t>
            </a:r>
          </a:p>
          <a:p>
            <a:pPr marL="457200" lvl="0" indent="-419100" rtl="0">
              <a:spcBef>
                <a:spcPts val="0"/>
              </a:spcBef>
              <a:buClr>
                <a:schemeClr val="dk1"/>
              </a:buClr>
              <a:buSzPct val="100000"/>
              <a:buFont typeface="Arial"/>
              <a:buChar char="●"/>
            </a:pPr>
            <a:r>
              <a:rPr lang="en"/>
              <a:t>Law</a:t>
            </a:r>
          </a:p>
          <a:p>
            <a:pPr marL="457200" lvl="0" indent="-419100" rtl="0">
              <a:spcBef>
                <a:spcPts val="0"/>
              </a:spcBef>
              <a:buClr>
                <a:schemeClr val="dk1"/>
              </a:buClr>
              <a:buSzPct val="100000"/>
              <a:buFont typeface="Arial"/>
              <a:buChar char="●"/>
            </a:pPr>
            <a:r>
              <a:rPr lang="en"/>
              <a:t>Health &amp; Wellness</a:t>
            </a:r>
          </a:p>
          <a:p>
            <a:pPr marL="457200" lvl="0" indent="-419100" rtl="0">
              <a:spcBef>
                <a:spcPts val="0"/>
              </a:spcBef>
              <a:buClr>
                <a:schemeClr val="dk1"/>
              </a:buClr>
              <a:buSzPct val="100000"/>
              <a:buFont typeface="Arial"/>
              <a:buChar char="●"/>
            </a:pPr>
            <a:r>
              <a:rPr lang="en"/>
              <a:t>Communication</a:t>
            </a:r>
          </a:p>
          <a:p>
            <a:pPr marL="457200" lvl="0" indent="-419100" rtl="0">
              <a:spcBef>
                <a:spcPts val="0"/>
              </a:spcBef>
              <a:buClr>
                <a:schemeClr val="dk1"/>
              </a:buClr>
              <a:buSzPct val="100000"/>
              <a:buFont typeface="Arial"/>
              <a:buChar char="●"/>
            </a:pPr>
            <a:r>
              <a:rPr lang="en"/>
              <a:t>Etiquette</a:t>
            </a:r>
          </a:p>
          <a:p>
            <a:pPr lvl="0" rtl="0">
              <a:spcBef>
                <a:spcPts val="0"/>
              </a:spcBef>
              <a:buNone/>
            </a:pPr>
            <a:endParaRPr/>
          </a:p>
        </p:txBody>
      </p:sp>
      <p:sp>
        <p:nvSpPr>
          <p:cNvPr id="210" name="Shape 210"/>
          <p:cNvSpPr txBox="1">
            <a:spLocks noGrp="1"/>
          </p:cNvSpPr>
          <p:nvPr>
            <p:ph type="body" idx="2"/>
          </p:nvPr>
        </p:nvSpPr>
        <p:spPr>
          <a:xfrm>
            <a:off x="4692275" y="3353800"/>
            <a:ext cx="3994500" cy="15719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a:t>Rights &amp; Responsibilities</a:t>
            </a:r>
          </a:p>
          <a:p>
            <a:pPr marL="457200" lvl="0" indent="-419100" rtl="0">
              <a:spcBef>
                <a:spcPts val="0"/>
              </a:spcBef>
              <a:buClr>
                <a:schemeClr val="dk1"/>
              </a:buClr>
              <a:buSzPct val="100000"/>
              <a:buFont typeface="Arial"/>
              <a:buChar char="●"/>
            </a:pPr>
            <a:r>
              <a:rPr lang="en"/>
              <a:t>Security</a:t>
            </a:r>
          </a:p>
          <a:p>
            <a:pPr>
              <a:spcBef>
                <a:spcPts val="0"/>
              </a:spcBef>
              <a:buNone/>
            </a:pPr>
            <a:endParaRPr/>
          </a:p>
        </p:txBody>
      </p:sp>
      <p:pic>
        <p:nvPicPr>
          <p:cNvPr id="211" name="Shape 211"/>
          <p:cNvPicPr preferRelativeResize="0"/>
          <p:nvPr/>
        </p:nvPicPr>
        <p:blipFill>
          <a:blip r:embed="rId3">
            <a:alphaModFix/>
          </a:blip>
          <a:stretch>
            <a:fillRect/>
          </a:stretch>
        </p:blipFill>
        <p:spPr>
          <a:xfrm>
            <a:off x="4997075" y="1094162"/>
            <a:ext cx="3276600" cy="2228850"/>
          </a:xfrm>
          <a:prstGeom prst="rect">
            <a:avLst/>
          </a:prstGeom>
          <a:noFill/>
          <a:ln>
            <a:noFill/>
          </a:ln>
        </p:spPr>
      </p:pic>
      <p:sp>
        <p:nvSpPr>
          <p:cNvPr id="212" name="Shape 212"/>
          <p:cNvSpPr txBox="1"/>
          <p:nvPr/>
        </p:nvSpPr>
        <p:spPr>
          <a:xfrm rot="-5400485">
            <a:off x="7912949" y="1653576"/>
            <a:ext cx="2125200" cy="1127999"/>
          </a:xfrm>
          <a:prstGeom prst="rect">
            <a:avLst/>
          </a:prstGeom>
          <a:noFill/>
          <a:ln w="19050" cap="flat">
            <a:solidFill>
              <a:srgbClr val="666666"/>
            </a:solidFill>
            <a:prstDash val="solid"/>
            <a:round/>
            <a:headEnd type="none" w="med" len="med"/>
            <a:tailEnd type="none" w="med" len="med"/>
          </a:ln>
        </p:spPr>
        <p:txBody>
          <a:bodyPr lIns="91425" tIns="91425" rIns="91425" bIns="91425" anchor="t" anchorCtr="0">
            <a:noAutofit/>
          </a:bodyPr>
          <a:lstStyle/>
          <a:p>
            <a:pPr>
              <a:spcBef>
                <a:spcPts val="0"/>
              </a:spcBef>
              <a:buNone/>
            </a:pPr>
            <a:r>
              <a:rPr lang="en" b="1"/>
              <a:t>http://www.njea.org/</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Your turn</a:t>
            </a:r>
          </a:p>
        </p:txBody>
      </p:sp>
      <p:sp>
        <p:nvSpPr>
          <p:cNvPr id="218" name="Shape 218"/>
          <p:cNvSpPr txBox="1">
            <a:spLocks noGrp="1"/>
          </p:cNvSpPr>
          <p:nvPr>
            <p:ph type="body" idx="1"/>
          </p:nvPr>
        </p:nvSpPr>
        <p:spPr>
          <a:xfrm>
            <a:off x="457200" y="2239375"/>
            <a:ext cx="3994500" cy="2610000"/>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a:t>101 - Research in the Information Age</a:t>
            </a:r>
          </a:p>
          <a:p>
            <a:pPr marL="457200" lvl="0" indent="-381000" rtl="0">
              <a:spcBef>
                <a:spcPts val="0"/>
              </a:spcBef>
              <a:buClr>
                <a:schemeClr val="dk1"/>
              </a:buClr>
              <a:buSzPct val="100000"/>
              <a:buFont typeface="Arial"/>
              <a:buChar char="●"/>
            </a:pPr>
            <a:r>
              <a:rPr lang="en" sz="2400"/>
              <a:t>260 - Propaganda, Censorship, and Privacy</a:t>
            </a:r>
          </a:p>
          <a:p>
            <a:pPr marL="457200" lvl="0" indent="-381000" rtl="0">
              <a:spcBef>
                <a:spcPts val="0"/>
              </a:spcBef>
              <a:buClr>
                <a:schemeClr val="dk1"/>
              </a:buClr>
              <a:buSzPct val="100000"/>
              <a:buFont typeface="Arial"/>
              <a:buChar char="●"/>
            </a:pPr>
            <a:r>
              <a:rPr lang="en" sz="2400"/>
              <a:t>270 - Intellectual Property in the Information Age</a:t>
            </a:r>
          </a:p>
        </p:txBody>
      </p:sp>
      <p:sp>
        <p:nvSpPr>
          <p:cNvPr id="219" name="Shape 219"/>
          <p:cNvSpPr txBox="1">
            <a:spLocks noGrp="1"/>
          </p:cNvSpPr>
          <p:nvPr>
            <p:ph type="body" idx="2"/>
          </p:nvPr>
        </p:nvSpPr>
        <p:spPr>
          <a:xfrm>
            <a:off x="4305150" y="2239475"/>
            <a:ext cx="4381500" cy="2610000"/>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a:t>310 - Medical Information for Practitioners and Consumers</a:t>
            </a:r>
          </a:p>
          <a:p>
            <a:pPr marL="457200" lvl="0" indent="-381000" rtl="0">
              <a:spcBef>
                <a:spcPts val="0"/>
              </a:spcBef>
              <a:buClr>
                <a:schemeClr val="dk1"/>
              </a:buClr>
              <a:buSzPct val="100000"/>
              <a:buFont typeface="Arial"/>
              <a:buChar char="●"/>
            </a:pPr>
            <a:r>
              <a:rPr lang="en" sz="2400"/>
              <a:t>320 - Examination of Scientific Communication</a:t>
            </a:r>
          </a:p>
          <a:p>
            <a:pPr marL="457200" lvl="0" indent="-381000">
              <a:spcBef>
                <a:spcPts val="0"/>
              </a:spcBef>
              <a:buClr>
                <a:schemeClr val="dk1"/>
              </a:buClr>
              <a:buSzPct val="100000"/>
              <a:buFont typeface="Arial"/>
              <a:buChar char="●"/>
            </a:pPr>
            <a:r>
              <a:rPr lang="en" sz="2400"/>
              <a:t>340 - Children’s and YA Literature and Storytelling</a:t>
            </a:r>
          </a:p>
        </p:txBody>
      </p:sp>
      <p:sp>
        <p:nvSpPr>
          <p:cNvPr id="220" name="Shape 220"/>
          <p:cNvSpPr txBox="1"/>
          <p:nvPr/>
        </p:nvSpPr>
        <p:spPr>
          <a:xfrm>
            <a:off x="596275" y="1063375"/>
            <a:ext cx="8090399" cy="1252200"/>
          </a:xfrm>
          <a:prstGeom prst="rect">
            <a:avLst/>
          </a:prstGeom>
          <a:noFill/>
          <a:ln>
            <a:noFill/>
          </a:ln>
        </p:spPr>
        <p:txBody>
          <a:bodyPr lIns="91425" tIns="91425" rIns="91425" bIns="91425" anchor="t" anchorCtr="0">
            <a:noAutofit/>
          </a:bodyPr>
          <a:lstStyle/>
          <a:p>
            <a:pPr lvl="0" rtl="0">
              <a:spcBef>
                <a:spcPts val="600"/>
              </a:spcBef>
              <a:buClr>
                <a:schemeClr val="dk1"/>
              </a:buClr>
              <a:buSzPct val="36666"/>
              <a:buFont typeface="Arial"/>
              <a:buNone/>
            </a:pPr>
            <a:r>
              <a:rPr lang="en" sz="3000">
                <a:solidFill>
                  <a:schemeClr val="dk1"/>
                </a:solidFill>
              </a:rPr>
              <a:t>These are some courses in our minor: </a:t>
            </a:r>
            <a:br>
              <a:rPr lang="en" sz="3000">
                <a:solidFill>
                  <a:schemeClr val="dk1"/>
                </a:solidFill>
              </a:rPr>
            </a:br>
            <a:r>
              <a:rPr lang="en" sz="3000">
                <a:solidFill>
                  <a:schemeClr val="dk1"/>
                </a:solidFill>
              </a:rPr>
              <a:t>Where could experiential learning be applied?</a:t>
            </a:r>
          </a:p>
          <a:p>
            <a:pPr>
              <a:spcBef>
                <a:spcPts val="0"/>
              </a:spcBef>
              <a:buNone/>
            </a:pPr>
            <a:endParaRPr/>
          </a:p>
        </p:txBody>
      </p:sp>
      <p:sp>
        <p:nvSpPr>
          <p:cNvPr id="221" name="Shape 221"/>
          <p:cNvSpPr/>
          <p:nvPr/>
        </p:nvSpPr>
        <p:spPr>
          <a:xfrm>
            <a:off x="2795325" y="450175"/>
            <a:ext cx="1293300" cy="541500"/>
          </a:xfrm>
          <a:prstGeom prst="rightArrow">
            <a:avLst>
              <a:gd name="adj1" fmla="val 50000"/>
              <a:gd name="adj2" fmla="val 50000"/>
            </a:avLst>
          </a:prstGeom>
          <a:solidFill>
            <a:srgbClr val="980000"/>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Shape 226"/>
          <p:cNvSpPr txBox="1">
            <a:spLocks noGrp="1"/>
          </p:cNvSpPr>
          <p:nvPr>
            <p:ph type="title"/>
          </p:nvPr>
        </p:nvSpPr>
        <p:spPr>
          <a:xfrm>
            <a:off x="422925" y="205950"/>
            <a:ext cx="8467799" cy="994200"/>
          </a:xfrm>
          <a:prstGeom prst="rect">
            <a:avLst/>
          </a:prstGeom>
        </p:spPr>
        <p:txBody>
          <a:bodyPr lIns="91425" tIns="91425" rIns="91425" bIns="91425" anchor="b" anchorCtr="0">
            <a:noAutofit/>
          </a:bodyPr>
          <a:lstStyle/>
          <a:p>
            <a:pPr>
              <a:spcBef>
                <a:spcPts val="0"/>
              </a:spcBef>
              <a:buNone/>
            </a:pPr>
            <a:r>
              <a:rPr lang="en"/>
              <a:t>Integrating info lit instruction</a:t>
            </a:r>
          </a:p>
        </p:txBody>
      </p:sp>
      <p:sp>
        <p:nvSpPr>
          <p:cNvPr id="227" name="Shape 227"/>
          <p:cNvSpPr txBox="1">
            <a:spLocks noGrp="1"/>
          </p:cNvSpPr>
          <p:nvPr>
            <p:ph type="body" idx="1"/>
          </p:nvPr>
        </p:nvSpPr>
        <p:spPr>
          <a:xfrm>
            <a:off x="457200" y="1200150"/>
            <a:ext cx="8467799" cy="38354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a:t>ENG 105</a:t>
            </a:r>
          </a:p>
          <a:p>
            <a:pPr marL="914400" lvl="1" indent="-381000" rtl="0">
              <a:spcBef>
                <a:spcPts val="0"/>
              </a:spcBef>
              <a:buClr>
                <a:schemeClr val="dk1"/>
              </a:buClr>
              <a:buSzPct val="80000"/>
              <a:buFont typeface="Arial"/>
              <a:buChar char="○"/>
            </a:pPr>
            <a:r>
              <a:rPr lang="en"/>
              <a:t>Using                 instead of library databases</a:t>
            </a:r>
          </a:p>
          <a:p>
            <a:pPr marL="457200" lvl="0" indent="-419100" rtl="0">
              <a:spcBef>
                <a:spcPts val="0"/>
              </a:spcBef>
              <a:buClr>
                <a:schemeClr val="dk1"/>
              </a:buClr>
              <a:buSzPct val="100000"/>
              <a:buFont typeface="Arial"/>
              <a:buChar char="●"/>
            </a:pPr>
            <a:r>
              <a:rPr lang="en"/>
              <a:t>History</a:t>
            </a:r>
          </a:p>
          <a:p>
            <a:pPr marL="914400" lvl="1" indent="-381000" rtl="0">
              <a:spcBef>
                <a:spcPts val="0"/>
              </a:spcBef>
              <a:buClr>
                <a:schemeClr val="dk1"/>
              </a:buClr>
              <a:buSzPct val="80000"/>
              <a:buFont typeface="Arial"/>
              <a:buChar char="○"/>
            </a:pPr>
            <a:r>
              <a:rPr lang="en"/>
              <a:t>Source gathering for seniors &amp; grad students</a:t>
            </a:r>
          </a:p>
          <a:p>
            <a:pPr marL="457200" lvl="0" indent="-419100" rtl="0">
              <a:spcBef>
                <a:spcPts val="0"/>
              </a:spcBef>
              <a:buClr>
                <a:schemeClr val="dk1"/>
              </a:buClr>
              <a:buSzPct val="100000"/>
              <a:buFont typeface="Arial"/>
              <a:buChar char="●"/>
            </a:pPr>
            <a:r>
              <a:rPr lang="en"/>
              <a:t>Business</a:t>
            </a:r>
          </a:p>
          <a:p>
            <a:pPr marL="914400" lvl="1" indent="-381000" rtl="0">
              <a:spcBef>
                <a:spcPts val="0"/>
              </a:spcBef>
              <a:buClr>
                <a:schemeClr val="dk1"/>
              </a:buClr>
              <a:buSzPct val="80000"/>
              <a:buFont typeface="Arial"/>
              <a:buChar char="○"/>
            </a:pPr>
            <a:r>
              <a:rPr lang="en"/>
              <a:t>Information strategies for graduating seniors</a:t>
            </a:r>
          </a:p>
          <a:p>
            <a:pPr marL="457200" lvl="0" indent="-419100" rtl="0">
              <a:spcBef>
                <a:spcPts val="0"/>
              </a:spcBef>
              <a:buClr>
                <a:schemeClr val="dk1"/>
              </a:buClr>
              <a:buSzPct val="100000"/>
              <a:buFont typeface="Arial"/>
              <a:buChar char="●"/>
            </a:pPr>
            <a:r>
              <a:rPr lang="en"/>
              <a:t>Philosophy / Engineering interdisciplinary</a:t>
            </a:r>
          </a:p>
          <a:p>
            <a:pPr marL="914400" lvl="1" indent="-381000" rtl="0">
              <a:spcBef>
                <a:spcPts val="0"/>
              </a:spcBef>
              <a:buClr>
                <a:schemeClr val="dk1"/>
              </a:buClr>
              <a:buSzPct val="80000"/>
              <a:buFont typeface="Arial"/>
              <a:buChar char="○"/>
            </a:pPr>
            <a:r>
              <a:rPr lang="en"/>
              <a:t>Ethics of homebuilding: Habitat for Humanity</a:t>
            </a:r>
          </a:p>
        </p:txBody>
      </p:sp>
      <p:pic>
        <p:nvPicPr>
          <p:cNvPr id="228" name="Shape 228"/>
          <p:cNvPicPr preferRelativeResize="0"/>
          <p:nvPr/>
        </p:nvPicPr>
        <p:blipFill>
          <a:blip r:embed="rId3">
            <a:alphaModFix/>
          </a:blip>
          <a:stretch>
            <a:fillRect/>
          </a:stretch>
        </p:blipFill>
        <p:spPr>
          <a:xfrm>
            <a:off x="2309875" y="1743425"/>
            <a:ext cx="1359924" cy="591200"/>
          </a:xfrm>
          <a:prstGeom prst="rect">
            <a:avLst/>
          </a:prstGeom>
          <a:noFill/>
          <a:ln>
            <a:noFill/>
          </a:ln>
        </p:spPr>
      </p:pic>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Shape 23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Cultivating campus partnerships</a:t>
            </a:r>
          </a:p>
        </p:txBody>
      </p:sp>
      <p:sp>
        <p:nvSpPr>
          <p:cNvPr id="234" name="Shape 234"/>
          <p:cNvSpPr txBox="1">
            <a:spLocks noGrp="1"/>
          </p:cNvSpPr>
          <p:nvPr>
            <p:ph type="body" idx="1"/>
          </p:nvPr>
        </p:nvSpPr>
        <p:spPr>
          <a:xfrm>
            <a:off x="3186850" y="1112537"/>
            <a:ext cx="5666100" cy="3725699"/>
          </a:xfrm>
          <a:prstGeom prst="rect">
            <a:avLst/>
          </a:prstGeom>
        </p:spPr>
        <p:txBody>
          <a:bodyPr lIns="91425" tIns="91425" rIns="91425" bIns="91425" anchor="t" anchorCtr="0">
            <a:noAutofit/>
          </a:bodyPr>
          <a:lstStyle/>
          <a:p>
            <a:pPr marL="457200" lvl="0" indent="-406400" rtl="0">
              <a:spcBef>
                <a:spcPts val="0"/>
              </a:spcBef>
              <a:buClr>
                <a:schemeClr val="dk1"/>
              </a:buClr>
              <a:buSzPct val="100000"/>
              <a:buFont typeface="Arial"/>
              <a:buChar char="●"/>
            </a:pPr>
            <a:r>
              <a:rPr lang="en" sz="2800"/>
              <a:t>Faculty Development workshop</a:t>
            </a:r>
          </a:p>
          <a:p>
            <a:pPr marL="914400" lvl="1" indent="-381000" rtl="0">
              <a:spcBef>
                <a:spcPts val="0"/>
              </a:spcBef>
              <a:buClr>
                <a:schemeClr val="dk1"/>
              </a:buClr>
              <a:buSzPct val="80000"/>
              <a:buFont typeface="Arial"/>
              <a:buChar char="○"/>
            </a:pPr>
            <a:r>
              <a:rPr lang="en"/>
              <a:t>Information in the Real World: Building a bridge between academic and professional information needs</a:t>
            </a:r>
          </a:p>
          <a:p>
            <a:pPr marL="457200" lvl="0" indent="-406400" rtl="0">
              <a:spcBef>
                <a:spcPts val="0"/>
              </a:spcBef>
              <a:buClr>
                <a:schemeClr val="dk1"/>
              </a:buClr>
              <a:buSzPct val="100000"/>
              <a:buFont typeface="Arial"/>
              <a:buChar char="●"/>
            </a:pPr>
            <a:r>
              <a:rPr lang="en" sz="2800"/>
              <a:t>Service learning workshops</a:t>
            </a:r>
          </a:p>
          <a:p>
            <a:pPr marL="457200" lvl="0" indent="-406400" rtl="0">
              <a:spcBef>
                <a:spcPts val="0"/>
              </a:spcBef>
              <a:buClr>
                <a:schemeClr val="dk1"/>
              </a:buClr>
              <a:buSzPct val="100000"/>
              <a:buFont typeface="Arial"/>
              <a:buChar char="●"/>
            </a:pPr>
            <a:r>
              <a:rPr lang="en" sz="2800"/>
              <a:t>Posters in the Capitol</a:t>
            </a:r>
          </a:p>
          <a:p>
            <a:pPr marL="914400" lvl="1" indent="-381000" rtl="0">
              <a:spcBef>
                <a:spcPts val="0"/>
              </a:spcBef>
              <a:buClr>
                <a:schemeClr val="dk1"/>
              </a:buClr>
              <a:buSzPct val="80000"/>
              <a:buFont typeface="Arial"/>
              <a:buChar char="○"/>
            </a:pPr>
            <a:r>
              <a:rPr lang="en"/>
              <a:t>Best undergraduate research</a:t>
            </a:r>
          </a:p>
          <a:p>
            <a:pPr marL="914400" lvl="1" indent="-381000" rtl="0">
              <a:spcBef>
                <a:spcPts val="0"/>
              </a:spcBef>
              <a:buClr>
                <a:schemeClr val="dk1"/>
              </a:buClr>
              <a:buSzPct val="80000"/>
              <a:buFont typeface="Arial"/>
              <a:buChar char="○"/>
            </a:pPr>
            <a:r>
              <a:rPr lang="en"/>
              <a:t>Displayed in Waterfield afterward</a:t>
            </a:r>
          </a:p>
          <a:p>
            <a:pPr>
              <a:spcBef>
                <a:spcPts val="0"/>
              </a:spcBef>
              <a:buNone/>
            </a:pPr>
            <a:endParaRPr/>
          </a:p>
        </p:txBody>
      </p:sp>
      <p:pic>
        <p:nvPicPr>
          <p:cNvPr id="235" name="Shape 235"/>
          <p:cNvPicPr preferRelativeResize="0"/>
          <p:nvPr/>
        </p:nvPicPr>
        <p:blipFill rotWithShape="1">
          <a:blip r:embed="rId3">
            <a:alphaModFix/>
          </a:blip>
          <a:srcRect l="10482" r="3591"/>
          <a:stretch/>
        </p:blipFill>
        <p:spPr>
          <a:xfrm>
            <a:off x="587827" y="1092212"/>
            <a:ext cx="2438948" cy="3844725"/>
          </a:xfrm>
          <a:prstGeom prst="rect">
            <a:avLst/>
          </a:prstGeom>
          <a:noFill/>
          <a:ln w="19050" cap="flat">
            <a:solidFill>
              <a:srgbClr val="666666"/>
            </a:solidFill>
            <a:prstDash val="solid"/>
            <a:round/>
            <a:headEnd type="none" w="med" len="med"/>
            <a:tailEnd type="none" w="med" len="med"/>
          </a:ln>
        </p:spPr>
      </p:pic>
      <p:sp>
        <p:nvSpPr>
          <p:cNvPr id="236" name="Shape 236"/>
          <p:cNvSpPr txBox="1"/>
          <p:nvPr/>
        </p:nvSpPr>
        <p:spPr>
          <a:xfrm>
            <a:off x="301450" y="4887387"/>
            <a:ext cx="2885399" cy="146399"/>
          </a:xfrm>
          <a:prstGeom prst="rect">
            <a:avLst/>
          </a:prstGeom>
          <a:noFill/>
          <a:ln>
            <a:noFill/>
          </a:ln>
        </p:spPr>
        <p:txBody>
          <a:bodyPr lIns="91425" tIns="91425" rIns="91425" bIns="91425" anchor="t" anchorCtr="0">
            <a:noAutofit/>
          </a:bodyPr>
          <a:lstStyle/>
          <a:p>
            <a:pPr lvl="0" algn="ctr" rtl="0">
              <a:spcBef>
                <a:spcPts val="0"/>
              </a:spcBef>
              <a:buNone/>
            </a:pPr>
            <a:r>
              <a:rPr lang="en" sz="900"/>
              <a:t>https://flic.kr/p/82kA5</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Shape 24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spcBef>
                <a:spcPts val="0"/>
              </a:spcBef>
              <a:buNone/>
            </a:pPr>
            <a:r>
              <a:rPr lang="en"/>
              <a:t>Your turn</a:t>
            </a:r>
          </a:p>
        </p:txBody>
      </p:sp>
      <p:sp>
        <p:nvSpPr>
          <p:cNvPr id="242" name="Shape 24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06400" rtl="0">
              <a:spcBef>
                <a:spcPts val="0"/>
              </a:spcBef>
              <a:buClr>
                <a:schemeClr val="dk1"/>
              </a:buClr>
              <a:buSzPct val="100000"/>
              <a:buFont typeface="Arial"/>
              <a:buChar char="●"/>
            </a:pPr>
            <a:r>
              <a:rPr lang="en" sz="2800"/>
              <a:t>With others at your table, discuss:</a:t>
            </a:r>
          </a:p>
          <a:p>
            <a:pPr marL="914400" lvl="1" indent="-406400" rtl="0">
              <a:spcBef>
                <a:spcPts val="0"/>
              </a:spcBef>
              <a:buClr>
                <a:schemeClr val="dk1"/>
              </a:buClr>
              <a:buSzPct val="100000"/>
              <a:buFont typeface="Arial"/>
              <a:buChar char="○"/>
            </a:pPr>
            <a:r>
              <a:rPr lang="en" sz="2800"/>
              <a:t>Senior (aka capstone) courses and/or projects at your university </a:t>
            </a:r>
          </a:p>
          <a:p>
            <a:pPr marL="3657600" lvl="0" indent="0" rtl="0">
              <a:spcBef>
                <a:spcPts val="0"/>
              </a:spcBef>
              <a:buNone/>
            </a:pPr>
            <a:r>
              <a:rPr lang="en" sz="2800"/>
              <a:t>OR</a:t>
            </a:r>
          </a:p>
          <a:p>
            <a:pPr marL="914400" lvl="1" indent="-406400" rtl="0">
              <a:spcBef>
                <a:spcPts val="0"/>
              </a:spcBef>
              <a:buClr>
                <a:schemeClr val="dk1"/>
              </a:buClr>
              <a:buSzPct val="100000"/>
              <a:buFont typeface="Arial"/>
              <a:buChar char="○"/>
            </a:pPr>
            <a:r>
              <a:rPr lang="en" sz="2800"/>
              <a:t>Service learning courses or experiential learning courses at your university</a:t>
            </a:r>
          </a:p>
          <a:p>
            <a:pPr marL="0" lvl="1" indent="0" algn="ctr" rtl="0">
              <a:spcBef>
                <a:spcPts val="0"/>
              </a:spcBef>
              <a:buSzPct val="100000"/>
              <a:buNone/>
            </a:pPr>
            <a:r>
              <a:rPr lang="en" sz="2800" i="1">
                <a:solidFill>
                  <a:srgbClr val="980000"/>
                </a:solidFill>
              </a:rPr>
              <a:t>where you </a:t>
            </a:r>
            <a:r>
              <a:rPr lang="en" sz="2800" i="1" u="sng">
                <a:solidFill>
                  <a:srgbClr val="980000"/>
                </a:solidFill>
              </a:rPr>
              <a:t>already are</a:t>
            </a:r>
            <a:r>
              <a:rPr lang="en" sz="2800" i="1">
                <a:solidFill>
                  <a:srgbClr val="980000"/>
                </a:solidFill>
              </a:rPr>
              <a:t> or </a:t>
            </a:r>
            <a:r>
              <a:rPr lang="en" sz="2800" i="1" u="sng">
                <a:solidFill>
                  <a:srgbClr val="980000"/>
                </a:solidFill>
              </a:rPr>
              <a:t>might be able</a:t>
            </a:r>
            <a:r>
              <a:rPr lang="en" sz="2800" i="1">
                <a:solidFill>
                  <a:srgbClr val="980000"/>
                </a:solidFill>
              </a:rPr>
              <a:t> </a:t>
            </a:r>
            <a:br>
              <a:rPr lang="en" sz="2800" i="1">
                <a:solidFill>
                  <a:srgbClr val="980000"/>
                </a:solidFill>
              </a:rPr>
            </a:br>
            <a:r>
              <a:rPr lang="en" sz="2800" i="1">
                <a:solidFill>
                  <a:srgbClr val="980000"/>
                </a:solidFill>
              </a:rPr>
              <a:t>to target information literacy instruction</a:t>
            </a:r>
          </a:p>
        </p:txBody>
      </p:sp>
      <p:sp>
        <p:nvSpPr>
          <p:cNvPr id="243" name="Shape 243"/>
          <p:cNvSpPr/>
          <p:nvPr/>
        </p:nvSpPr>
        <p:spPr>
          <a:xfrm>
            <a:off x="2795325" y="450175"/>
            <a:ext cx="1293300" cy="541500"/>
          </a:xfrm>
          <a:prstGeom prst="rightArrow">
            <a:avLst>
              <a:gd name="adj1" fmla="val 50000"/>
              <a:gd name="adj2" fmla="val 50000"/>
            </a:avLst>
          </a:prstGeom>
          <a:solidFill>
            <a:srgbClr val="980000"/>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Shape 24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Where we want to go from here</a:t>
            </a:r>
          </a:p>
        </p:txBody>
      </p:sp>
      <p:sp>
        <p:nvSpPr>
          <p:cNvPr id="249" name="Shape 249"/>
          <p:cNvSpPr txBox="1">
            <a:spLocks noGrp="1"/>
          </p:cNvSpPr>
          <p:nvPr>
            <p:ph type="body" idx="1"/>
          </p:nvPr>
        </p:nvSpPr>
        <p:spPr>
          <a:xfrm>
            <a:off x="457200" y="1200150"/>
            <a:ext cx="5742599" cy="3725699"/>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a:t>Add service learning/study abroad in info studies minor, including INF 101</a:t>
            </a:r>
          </a:p>
          <a:p>
            <a:pPr marL="457200" lvl="0" indent="-381000" rtl="0">
              <a:spcBef>
                <a:spcPts val="0"/>
              </a:spcBef>
              <a:buClr>
                <a:schemeClr val="dk1"/>
              </a:buClr>
              <a:buSzPct val="100000"/>
              <a:buFont typeface="Arial"/>
              <a:buChar char="●"/>
            </a:pPr>
            <a:r>
              <a:rPr lang="en" sz="2400"/>
              <a:t>Add capstone &amp; service learning courses to library instruction scaffold</a:t>
            </a:r>
          </a:p>
          <a:p>
            <a:pPr marL="457200" lvl="0" indent="-381000" rtl="0">
              <a:spcBef>
                <a:spcPts val="0"/>
              </a:spcBef>
              <a:buClr>
                <a:schemeClr val="dk1"/>
              </a:buClr>
              <a:buSzPct val="100000"/>
              <a:buFont typeface="Arial"/>
              <a:buChar char="●"/>
            </a:pPr>
            <a:r>
              <a:rPr lang="en" sz="2400"/>
              <a:t>“Elevator speech”</a:t>
            </a:r>
          </a:p>
          <a:p>
            <a:pPr marL="457200" lvl="0" indent="-381000" rtl="0">
              <a:spcBef>
                <a:spcPts val="0"/>
              </a:spcBef>
              <a:buClr>
                <a:schemeClr val="dk1"/>
              </a:buClr>
              <a:buSzPct val="100000"/>
              <a:buFont typeface="Arial"/>
              <a:buChar char="●"/>
            </a:pPr>
            <a:r>
              <a:rPr lang="en" sz="2400"/>
              <a:t>Student ambassadors program </a:t>
            </a:r>
          </a:p>
          <a:p>
            <a:pPr marL="457200" lvl="0" indent="-381000" rtl="0">
              <a:spcBef>
                <a:spcPts val="0"/>
              </a:spcBef>
              <a:buClr>
                <a:schemeClr val="dk1"/>
              </a:buClr>
              <a:buSzPct val="100000"/>
              <a:buFont typeface="Arial"/>
              <a:buChar char="●"/>
            </a:pPr>
            <a:r>
              <a:rPr lang="en" sz="2400"/>
              <a:t>Scholarly communication librarian</a:t>
            </a:r>
          </a:p>
          <a:p>
            <a:pPr marL="457200" lvl="0" indent="-381000" rtl="0">
              <a:spcBef>
                <a:spcPts val="0"/>
              </a:spcBef>
              <a:buClr>
                <a:schemeClr val="dk1"/>
              </a:buClr>
              <a:buSzPct val="100000"/>
              <a:buFont typeface="Arial"/>
              <a:buChar char="●"/>
            </a:pPr>
            <a:r>
              <a:rPr lang="en" sz="2400"/>
              <a:t>Center for Experiential Learning</a:t>
            </a:r>
          </a:p>
          <a:p>
            <a:pPr marL="457200" lvl="0" indent="-381000">
              <a:spcBef>
                <a:spcPts val="0"/>
              </a:spcBef>
              <a:buClr>
                <a:schemeClr val="dk1"/>
              </a:buClr>
              <a:buSzPct val="100000"/>
              <a:buFont typeface="Arial"/>
              <a:buChar char="●"/>
            </a:pPr>
            <a:r>
              <a:rPr lang="en" sz="2400"/>
              <a:t>Opportunities to serve as the “client”</a:t>
            </a:r>
          </a:p>
        </p:txBody>
      </p:sp>
      <p:pic>
        <p:nvPicPr>
          <p:cNvPr id="250" name="Shape 250"/>
          <p:cNvPicPr preferRelativeResize="0"/>
          <p:nvPr/>
        </p:nvPicPr>
        <p:blipFill>
          <a:blip r:embed="rId3">
            <a:alphaModFix/>
          </a:blip>
          <a:stretch>
            <a:fillRect/>
          </a:stretch>
        </p:blipFill>
        <p:spPr>
          <a:xfrm>
            <a:off x="6315300" y="1238775"/>
            <a:ext cx="2501799" cy="3335724"/>
          </a:xfrm>
          <a:prstGeom prst="rect">
            <a:avLst/>
          </a:prstGeom>
          <a:noFill/>
          <a:ln w="19050" cap="flat">
            <a:solidFill>
              <a:srgbClr val="000000"/>
            </a:solidFill>
            <a:prstDash val="solid"/>
            <a:round/>
            <a:headEnd type="none" w="med" len="med"/>
            <a:tailEnd type="none" w="med" len="med"/>
          </a:ln>
        </p:spPr>
      </p:pic>
      <p:sp>
        <p:nvSpPr>
          <p:cNvPr id="251" name="Shape 251"/>
          <p:cNvSpPr txBox="1"/>
          <p:nvPr/>
        </p:nvSpPr>
        <p:spPr>
          <a:xfrm>
            <a:off x="6315300" y="4628350"/>
            <a:ext cx="2540100" cy="358200"/>
          </a:xfrm>
          <a:prstGeom prst="rect">
            <a:avLst/>
          </a:prstGeom>
          <a:noFill/>
          <a:ln>
            <a:noFill/>
          </a:ln>
        </p:spPr>
        <p:txBody>
          <a:bodyPr lIns="91425" tIns="91425" rIns="91425" bIns="91425" anchor="t" anchorCtr="0">
            <a:noAutofit/>
          </a:bodyPr>
          <a:lstStyle/>
          <a:p>
            <a:pPr>
              <a:spcBef>
                <a:spcPts val="0"/>
              </a:spcBef>
              <a:buNone/>
            </a:pPr>
            <a:r>
              <a:rPr lang="en" sz="700" b="1">
                <a:solidFill>
                  <a:schemeClr val="dk1"/>
                </a:solidFill>
                <a:latin typeface="Georgia"/>
                <a:ea typeface="Georgia"/>
                <a:cs typeface="Georgia"/>
                <a:sym typeface="Georgia"/>
              </a:rPr>
              <a:t>© Copyright </a:t>
            </a:r>
            <a:r>
              <a:rPr lang="en" sz="700" b="1" u="sng">
                <a:solidFill>
                  <a:schemeClr val="hlink"/>
                </a:solidFill>
                <a:latin typeface="Georgia"/>
                <a:ea typeface="Georgia"/>
                <a:cs typeface="Georgia"/>
                <a:sym typeface="Georgia"/>
                <a:hlinkClick r:id="rId4"/>
              </a:rPr>
              <a:t>Andy Beecroft</a:t>
            </a:r>
            <a:r>
              <a:rPr lang="en" sz="700" b="1">
                <a:solidFill>
                  <a:schemeClr val="dk1"/>
                </a:solidFill>
                <a:latin typeface="Georgia"/>
                <a:ea typeface="Georgia"/>
                <a:cs typeface="Georgia"/>
                <a:sym typeface="Georgia"/>
              </a:rPr>
              <a:t> and licensed for reuse under this </a:t>
            </a:r>
            <a:r>
              <a:rPr lang="en" sz="700" b="1" u="sng">
                <a:solidFill>
                  <a:schemeClr val="hlink"/>
                </a:solidFill>
                <a:latin typeface="Georgia"/>
                <a:ea typeface="Georgia"/>
                <a:cs typeface="Georgia"/>
                <a:sym typeface="Georgia"/>
                <a:hlinkClick r:id="rId5"/>
              </a:rPr>
              <a:t>Creative Commons Licence</a:t>
            </a: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pic>
        <p:nvPicPr>
          <p:cNvPr id="256" name="Shape 256"/>
          <p:cNvPicPr preferRelativeResize="0"/>
          <p:nvPr/>
        </p:nvPicPr>
        <p:blipFill>
          <a:blip r:embed="rId3">
            <a:alphaModFix/>
          </a:blip>
          <a:stretch>
            <a:fillRect/>
          </a:stretch>
        </p:blipFill>
        <p:spPr>
          <a:xfrm>
            <a:off x="4644900" y="-56025"/>
            <a:ext cx="4643524" cy="4041324"/>
          </a:xfrm>
          <a:prstGeom prst="rect">
            <a:avLst/>
          </a:prstGeom>
          <a:noFill/>
          <a:ln>
            <a:noFill/>
          </a:ln>
        </p:spPr>
      </p:pic>
      <p:sp>
        <p:nvSpPr>
          <p:cNvPr id="257" name="Shape 25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What sticks?	</a:t>
            </a:r>
          </a:p>
        </p:txBody>
      </p:sp>
      <p:sp>
        <p:nvSpPr>
          <p:cNvPr id="258" name="Shape 258"/>
          <p:cNvSpPr txBox="1">
            <a:spLocks noGrp="1"/>
          </p:cNvSpPr>
          <p:nvPr>
            <p:ph type="body" idx="1"/>
          </p:nvPr>
        </p:nvSpPr>
        <p:spPr>
          <a:xfrm>
            <a:off x="457200" y="1200150"/>
            <a:ext cx="5396099" cy="3725699"/>
          </a:xfrm>
          <a:prstGeom prst="rect">
            <a:avLst/>
          </a:prstGeom>
        </p:spPr>
        <p:txBody>
          <a:bodyPr lIns="91425" tIns="91425" rIns="91425" bIns="91425" anchor="t" anchorCtr="0">
            <a:noAutofit/>
          </a:bodyPr>
          <a:lstStyle/>
          <a:p>
            <a:pPr rtl="0">
              <a:spcBef>
                <a:spcPts val="0"/>
              </a:spcBef>
              <a:buNone/>
            </a:pPr>
            <a:r>
              <a:rPr lang="en"/>
              <a:t>What is one role your </a:t>
            </a:r>
            <a:br>
              <a:rPr lang="en"/>
            </a:br>
            <a:r>
              <a:rPr lang="en"/>
              <a:t>library could play in experiential learning?</a:t>
            </a:r>
          </a:p>
          <a:p>
            <a:pPr rtl="0">
              <a:spcBef>
                <a:spcPts val="0"/>
              </a:spcBef>
              <a:buNone/>
            </a:pPr>
            <a:endParaRPr/>
          </a:p>
          <a:p>
            <a:pPr>
              <a:spcBef>
                <a:spcPts val="0"/>
              </a:spcBef>
              <a:buNone/>
            </a:pPr>
            <a:r>
              <a:rPr lang="en"/>
              <a:t>Is this any different from </a:t>
            </a:r>
            <a:br>
              <a:rPr lang="en"/>
            </a:br>
            <a:r>
              <a:rPr lang="en"/>
              <a:t>the initial role you thought libraries could play and how?</a:t>
            </a:r>
          </a:p>
        </p:txBody>
      </p:sp>
      <p:sp>
        <p:nvSpPr>
          <p:cNvPr id="259" name="Shape 259"/>
          <p:cNvSpPr txBox="1"/>
          <p:nvPr/>
        </p:nvSpPr>
        <p:spPr>
          <a:xfrm>
            <a:off x="6915825" y="3932875"/>
            <a:ext cx="2138699" cy="191399"/>
          </a:xfrm>
          <a:prstGeom prst="rect">
            <a:avLst/>
          </a:prstGeom>
          <a:noFill/>
          <a:ln>
            <a:noFill/>
          </a:ln>
        </p:spPr>
        <p:txBody>
          <a:bodyPr lIns="91425" tIns="91425" rIns="91425" bIns="91425" anchor="t" anchorCtr="0">
            <a:noAutofit/>
          </a:bodyPr>
          <a:lstStyle/>
          <a:p>
            <a:pPr lvl="0" rtl="0">
              <a:spcBef>
                <a:spcPts val="0"/>
              </a:spcBef>
              <a:buNone/>
            </a:pPr>
            <a:r>
              <a:rPr lang="en" b="1" u="sng">
                <a:hlinkClick r:id="rId4"/>
              </a:rPr>
              <a:t>PeterIsB/Flickr</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3374900" y="129775"/>
            <a:ext cx="5311799" cy="857400"/>
          </a:xfrm>
          <a:prstGeom prst="rect">
            <a:avLst/>
          </a:prstGeom>
        </p:spPr>
        <p:txBody>
          <a:bodyPr lIns="91425" tIns="91425" rIns="91425" bIns="91425" anchor="b" anchorCtr="0">
            <a:noAutofit/>
          </a:bodyPr>
          <a:lstStyle/>
          <a:p>
            <a:pPr>
              <a:spcBef>
                <a:spcPts val="0"/>
              </a:spcBef>
              <a:buNone/>
            </a:pPr>
            <a:r>
              <a:rPr lang="en"/>
              <a:t>Outline of presentation</a:t>
            </a:r>
          </a:p>
        </p:txBody>
      </p:sp>
      <p:sp>
        <p:nvSpPr>
          <p:cNvPr id="48" name="Shape 48"/>
          <p:cNvSpPr txBox="1">
            <a:spLocks noGrp="1"/>
          </p:cNvSpPr>
          <p:nvPr>
            <p:ph type="body" idx="1"/>
          </p:nvPr>
        </p:nvSpPr>
        <p:spPr>
          <a:xfrm>
            <a:off x="3468000" y="910975"/>
            <a:ext cx="5218799" cy="39386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a:t>Definitions</a:t>
            </a:r>
          </a:p>
          <a:p>
            <a:pPr marL="457200" lvl="0" indent="-419100" rtl="0">
              <a:spcBef>
                <a:spcPts val="0"/>
              </a:spcBef>
              <a:buClr>
                <a:schemeClr val="dk1"/>
              </a:buClr>
              <a:buSzPct val="100000"/>
              <a:buFont typeface="Arial"/>
              <a:buChar char="●"/>
            </a:pPr>
            <a:r>
              <a:rPr lang="en"/>
              <a:t>Literature review</a:t>
            </a:r>
          </a:p>
          <a:p>
            <a:pPr marL="457200" lvl="0" indent="-419100" rtl="0">
              <a:spcBef>
                <a:spcPts val="0"/>
              </a:spcBef>
              <a:buClr>
                <a:schemeClr val="dk1"/>
              </a:buClr>
              <a:buSzPct val="100000"/>
              <a:buFont typeface="Arial"/>
              <a:buChar char="●"/>
            </a:pPr>
            <a:r>
              <a:rPr lang="en"/>
              <a:t>What we’ve done</a:t>
            </a:r>
          </a:p>
          <a:p>
            <a:pPr marL="914400" lvl="1" indent="-381000" rtl="0">
              <a:spcBef>
                <a:spcPts val="0"/>
              </a:spcBef>
              <a:buClr>
                <a:schemeClr val="dk1"/>
              </a:buClr>
              <a:buSzPct val="80000"/>
              <a:buFont typeface="Arial"/>
              <a:buChar char="○"/>
            </a:pPr>
            <a:r>
              <a:rPr lang="en"/>
              <a:t>Helping students gain experience</a:t>
            </a:r>
          </a:p>
          <a:p>
            <a:pPr marL="914400" lvl="1" indent="-381000" rtl="0">
              <a:spcBef>
                <a:spcPts val="0"/>
              </a:spcBef>
              <a:buClr>
                <a:schemeClr val="dk1"/>
              </a:buClr>
              <a:buSzPct val="80000"/>
              <a:buFont typeface="Arial"/>
              <a:buChar char="○"/>
            </a:pPr>
            <a:r>
              <a:rPr lang="en"/>
              <a:t>Integrating info lit instruction</a:t>
            </a:r>
          </a:p>
          <a:p>
            <a:pPr marL="914400" lvl="1" indent="-381000" rtl="0">
              <a:spcBef>
                <a:spcPts val="0"/>
              </a:spcBef>
              <a:buClr>
                <a:schemeClr val="dk1"/>
              </a:buClr>
              <a:buSzPct val="80000"/>
              <a:buFont typeface="Arial"/>
              <a:buChar char="○"/>
            </a:pPr>
            <a:r>
              <a:rPr lang="en"/>
              <a:t>Providing outreach to campus </a:t>
            </a:r>
          </a:p>
          <a:p>
            <a:pPr marL="457200" lvl="0" indent="-419100" rtl="0">
              <a:spcBef>
                <a:spcPts val="0"/>
              </a:spcBef>
              <a:buClr>
                <a:schemeClr val="dk1"/>
              </a:buClr>
              <a:buSzPct val="100000"/>
              <a:buFont typeface="Arial"/>
              <a:buChar char="●"/>
            </a:pPr>
            <a:r>
              <a:rPr lang="en"/>
              <a:t>What we hope to do</a:t>
            </a:r>
          </a:p>
          <a:p>
            <a:pPr marL="457200" lvl="0" indent="-419100">
              <a:spcBef>
                <a:spcPts val="0"/>
              </a:spcBef>
              <a:buClr>
                <a:schemeClr val="dk1"/>
              </a:buClr>
              <a:buSzPct val="100000"/>
              <a:buFont typeface="Arial"/>
              <a:buChar char="●"/>
            </a:pPr>
            <a:r>
              <a:rPr lang="en"/>
              <a:t>Questions</a:t>
            </a:r>
          </a:p>
        </p:txBody>
      </p:sp>
      <p:sp>
        <p:nvSpPr>
          <p:cNvPr id="49" name="Shape 49"/>
          <p:cNvSpPr txBox="1"/>
          <p:nvPr/>
        </p:nvSpPr>
        <p:spPr>
          <a:xfrm rot="-5400000">
            <a:off x="-685396" y="3602601"/>
            <a:ext cx="2228999" cy="374399"/>
          </a:xfrm>
          <a:prstGeom prst="rect">
            <a:avLst/>
          </a:prstGeom>
          <a:noFill/>
          <a:ln>
            <a:noFill/>
          </a:ln>
        </p:spPr>
        <p:txBody>
          <a:bodyPr lIns="91425" tIns="91425" rIns="91425" bIns="91425" anchor="t" anchorCtr="0">
            <a:noAutofit/>
          </a:bodyPr>
          <a:lstStyle/>
          <a:p>
            <a:pPr lvl="0" rtl="0">
              <a:spcBef>
                <a:spcPts val="0"/>
              </a:spcBef>
              <a:buClr>
                <a:schemeClr val="dk1"/>
              </a:buClr>
              <a:buSzPct val="78571"/>
              <a:buFont typeface="Arial"/>
              <a:buNone/>
            </a:pPr>
            <a:r>
              <a:rPr lang="en" u="sng">
                <a:solidFill>
                  <a:schemeClr val="hlink"/>
                </a:solidFill>
                <a:hlinkClick r:id="rId3"/>
              </a:rPr>
              <a:t>degreezero2000/Flickr</a:t>
            </a:r>
          </a:p>
          <a:p>
            <a:pPr lvl="0" rtl="0">
              <a:spcBef>
                <a:spcPts val="0"/>
              </a:spcBef>
              <a:buClr>
                <a:schemeClr val="dk1"/>
              </a:buClr>
              <a:buFont typeface="Arial"/>
              <a:buNone/>
            </a:pPr>
            <a:endParaRPr u="sng">
              <a:solidFill>
                <a:schemeClr val="hlink"/>
              </a:solidFill>
              <a:hlinkClick r:id="rId4"/>
            </a:endParaRPr>
          </a:p>
          <a:p>
            <a:pPr>
              <a:spcBef>
                <a:spcPts val="0"/>
              </a:spcBef>
              <a:buNone/>
            </a:pPr>
            <a:endParaRPr/>
          </a:p>
        </p:txBody>
      </p:sp>
      <p:pic>
        <p:nvPicPr>
          <p:cNvPr id="50" name="Shape 50"/>
          <p:cNvPicPr preferRelativeResize="0"/>
          <p:nvPr/>
        </p:nvPicPr>
        <p:blipFill rotWithShape="1">
          <a:blip r:embed="rId5">
            <a:alphaModFix/>
          </a:blip>
          <a:srcRect r="32709" b="1623"/>
          <a:stretch/>
        </p:blipFill>
        <p:spPr>
          <a:xfrm>
            <a:off x="683125" y="239200"/>
            <a:ext cx="2366447" cy="4612699"/>
          </a:xfrm>
          <a:prstGeom prst="rect">
            <a:avLst/>
          </a:prstGeom>
          <a:noFill/>
          <a:ln w="19050" cap="flat">
            <a:solidFill>
              <a:schemeClr val="dk2"/>
            </a:solidFill>
            <a:prstDash val="solid"/>
            <a:round/>
            <a:headEnd type="none" w="med" len="med"/>
            <a:tailEnd type="none" w="med" len="med"/>
          </a:ln>
        </p:spPr>
      </p:pic>
    </p:spTree>
  </p:cSld>
  <p:clrMapOvr>
    <a:masterClrMapping/>
  </p:clrMapOvr>
  <p:transition spd="slow">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Shape 264"/>
          <p:cNvSpPr txBox="1">
            <a:spLocks noGrp="1"/>
          </p:cNvSpPr>
          <p:nvPr>
            <p:ph type="title"/>
          </p:nvPr>
        </p:nvSpPr>
        <p:spPr>
          <a:xfrm>
            <a:off x="560425" y="272550"/>
            <a:ext cx="7752599" cy="857400"/>
          </a:xfrm>
          <a:prstGeom prst="rect">
            <a:avLst/>
          </a:prstGeom>
        </p:spPr>
        <p:txBody>
          <a:bodyPr lIns="91425" tIns="91425" rIns="91425" bIns="91425" anchor="b" anchorCtr="0">
            <a:noAutofit/>
          </a:bodyPr>
          <a:lstStyle/>
          <a:p>
            <a:pPr>
              <a:spcBef>
                <a:spcPts val="0"/>
              </a:spcBef>
              <a:buNone/>
            </a:pPr>
            <a:r>
              <a:rPr lang="en"/>
              <a:t>Contact information</a:t>
            </a:r>
          </a:p>
        </p:txBody>
      </p:sp>
      <p:sp>
        <p:nvSpPr>
          <p:cNvPr id="265" name="Shape 265"/>
          <p:cNvSpPr txBox="1"/>
          <p:nvPr/>
        </p:nvSpPr>
        <p:spPr>
          <a:xfrm>
            <a:off x="4889975" y="1551050"/>
            <a:ext cx="3844199" cy="2617500"/>
          </a:xfrm>
          <a:prstGeom prst="rect">
            <a:avLst/>
          </a:prstGeom>
          <a:noFill/>
          <a:ln>
            <a:noFill/>
          </a:ln>
        </p:spPr>
        <p:txBody>
          <a:bodyPr lIns="91425" tIns="91425" rIns="91425" bIns="91425" anchor="t" anchorCtr="0">
            <a:noAutofit/>
          </a:bodyPr>
          <a:lstStyle/>
          <a:p>
            <a:pPr algn="ctr" rtl="0">
              <a:spcBef>
                <a:spcPts val="0"/>
              </a:spcBef>
              <a:buNone/>
            </a:pPr>
            <a:r>
              <a:rPr lang="en" sz="2000">
                <a:solidFill>
                  <a:srgbClr val="000000"/>
                </a:solidFill>
              </a:rPr>
              <a:t>Elizabeth Price</a:t>
            </a:r>
          </a:p>
          <a:p>
            <a:pPr algn="ctr" rtl="0">
              <a:spcBef>
                <a:spcPts val="1000"/>
              </a:spcBef>
              <a:buNone/>
            </a:pPr>
            <a:r>
              <a:rPr lang="en" sz="2000"/>
              <a:t>Research &amp; Instruction librarian, liaison to College of Business</a:t>
            </a:r>
          </a:p>
          <a:p>
            <a:pPr lvl="0" algn="ctr" rtl="0">
              <a:spcBef>
                <a:spcPts val="1000"/>
              </a:spcBef>
              <a:buNone/>
            </a:pPr>
            <a:r>
              <a:rPr lang="en" sz="2000"/>
              <a:t>Murray State University</a:t>
            </a:r>
          </a:p>
          <a:p>
            <a:pPr lvl="0" algn="ctr" rtl="0">
              <a:spcBef>
                <a:spcPts val="1000"/>
              </a:spcBef>
              <a:buNone/>
            </a:pPr>
            <a:r>
              <a:rPr lang="en" sz="2000" u="sng">
                <a:solidFill>
                  <a:srgbClr val="990000"/>
                </a:solidFill>
                <a:hlinkClick r:id="rId3"/>
              </a:rPr>
              <a:t>eprice4@murraystate.edu</a:t>
            </a:r>
          </a:p>
          <a:p>
            <a:pPr lvl="0" rtl="0">
              <a:spcBef>
                <a:spcPts val="1000"/>
              </a:spcBef>
              <a:buNone/>
            </a:pPr>
            <a:endParaRPr sz="2000">
              <a:solidFill>
                <a:srgbClr val="990000"/>
              </a:solidFill>
            </a:endParaRPr>
          </a:p>
          <a:p>
            <a:pPr lvl="0" rtl="0">
              <a:spcBef>
                <a:spcPts val="1000"/>
              </a:spcBef>
              <a:buNone/>
            </a:pPr>
            <a:endParaRPr sz="2000">
              <a:solidFill>
                <a:srgbClr val="000000"/>
              </a:solidFill>
            </a:endParaRPr>
          </a:p>
          <a:p>
            <a:pPr lvl="0" rtl="0">
              <a:spcBef>
                <a:spcPts val="0"/>
              </a:spcBef>
              <a:buNone/>
            </a:pPr>
            <a:endParaRPr sz="2000">
              <a:solidFill>
                <a:srgbClr val="000000"/>
              </a:solidFill>
            </a:endParaRPr>
          </a:p>
          <a:p>
            <a:pPr lvl="0" rtl="0">
              <a:spcBef>
                <a:spcPts val="0"/>
              </a:spcBef>
              <a:buNone/>
            </a:pPr>
            <a:endParaRPr sz="2000">
              <a:solidFill>
                <a:srgbClr val="000000"/>
              </a:solidFill>
            </a:endParaRPr>
          </a:p>
        </p:txBody>
      </p:sp>
      <p:sp>
        <p:nvSpPr>
          <p:cNvPr id="266" name="Shape 266"/>
          <p:cNvSpPr txBox="1"/>
          <p:nvPr/>
        </p:nvSpPr>
        <p:spPr>
          <a:xfrm>
            <a:off x="120525" y="1428650"/>
            <a:ext cx="4276200" cy="2862300"/>
          </a:xfrm>
          <a:prstGeom prst="rect">
            <a:avLst/>
          </a:prstGeom>
          <a:noFill/>
          <a:ln>
            <a:noFill/>
          </a:ln>
        </p:spPr>
        <p:txBody>
          <a:bodyPr lIns="91425" tIns="91425" rIns="91425" bIns="91425" anchor="t" anchorCtr="0">
            <a:noAutofit/>
          </a:bodyPr>
          <a:lstStyle/>
          <a:p>
            <a:pPr algn="ctr" rtl="0">
              <a:spcBef>
                <a:spcPts val="1000"/>
              </a:spcBef>
              <a:buNone/>
            </a:pPr>
            <a:r>
              <a:rPr lang="en" sz="2000">
                <a:solidFill>
                  <a:schemeClr val="dk1"/>
                </a:solidFill>
              </a:rPr>
              <a:t>Becky Richardson</a:t>
            </a:r>
          </a:p>
          <a:p>
            <a:pPr algn="ctr" rtl="0">
              <a:spcBef>
                <a:spcPts val="1000"/>
              </a:spcBef>
              <a:buNone/>
            </a:pPr>
            <a:r>
              <a:rPr lang="en" sz="2000">
                <a:solidFill>
                  <a:schemeClr val="dk1"/>
                </a:solidFill>
              </a:rPr>
              <a:t>Research &amp; Instruction librarian, liaison to College of Humanities and Fine Arts</a:t>
            </a:r>
          </a:p>
          <a:p>
            <a:pPr lvl="0" algn="ctr" rtl="0">
              <a:spcBef>
                <a:spcPts val="1000"/>
              </a:spcBef>
              <a:buNone/>
            </a:pPr>
            <a:r>
              <a:rPr lang="en" sz="2000"/>
              <a:t>Murray State University</a:t>
            </a:r>
          </a:p>
          <a:p>
            <a:pPr lvl="0" algn="ctr" rtl="0">
              <a:spcBef>
                <a:spcPts val="1000"/>
              </a:spcBef>
              <a:buNone/>
            </a:pPr>
            <a:r>
              <a:rPr lang="en" sz="2000" u="sng">
                <a:solidFill>
                  <a:srgbClr val="990000"/>
                </a:solidFill>
                <a:hlinkClick r:id="rId4"/>
              </a:rPr>
              <a:t>rrichardson5@murraystate.edu</a:t>
            </a: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Shape 27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References</a:t>
            </a:r>
          </a:p>
        </p:txBody>
      </p:sp>
      <p:sp>
        <p:nvSpPr>
          <p:cNvPr id="272" name="Shape 27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lnSpc>
                <a:spcPct val="115000"/>
              </a:lnSpc>
              <a:spcBef>
                <a:spcPts val="0"/>
              </a:spcBef>
              <a:buNone/>
            </a:pPr>
            <a:r>
              <a:rPr lang="en" sz="1400"/>
              <a:t>Beile, P. M. (2007). Assessing an institution-wide information fluency program: Commitment, plan, and purposes. </a:t>
            </a:r>
            <a:r>
              <a:rPr lang="en" sz="1400" i="1"/>
              <a:t>Public Services Quarterly</a:t>
            </a:r>
            <a:r>
              <a:rPr lang="en" sz="1400"/>
              <a:t>, </a:t>
            </a:r>
            <a:r>
              <a:rPr lang="en" sz="1400" i="1"/>
              <a:t>3</a:t>
            </a:r>
            <a:r>
              <a:rPr lang="en" sz="1400"/>
              <a:t>(1-2), 127-146. doi: 10.1300/J295v03n01_07</a:t>
            </a:r>
          </a:p>
          <a:p>
            <a:pPr lvl="0" rtl="0">
              <a:lnSpc>
                <a:spcPct val="115000"/>
              </a:lnSpc>
              <a:spcBef>
                <a:spcPts val="0"/>
              </a:spcBef>
              <a:buNone/>
            </a:pPr>
            <a:endParaRPr sz="1400"/>
          </a:p>
          <a:p>
            <a:pPr lvl="0" rtl="0">
              <a:lnSpc>
                <a:spcPct val="115000"/>
              </a:lnSpc>
              <a:spcBef>
                <a:spcPts val="0"/>
              </a:spcBef>
              <a:buClr>
                <a:schemeClr val="dk1"/>
              </a:buClr>
              <a:buSzPct val="78571"/>
              <a:buFont typeface="Arial"/>
              <a:buNone/>
            </a:pPr>
            <a:r>
              <a:rPr lang="en" sz="1400"/>
              <a:t>Bryan, J.E. (2014). Critical thinking, information literacy and quality enhancement plans. Reference Services Review 42(3), 388-402. doi: </a:t>
            </a:r>
            <a:r>
              <a:rPr lang="en" sz="1400" u="sng">
                <a:solidFill>
                  <a:srgbClr val="1155CC"/>
                </a:solidFill>
                <a:hlinkClick r:id="rId3"/>
              </a:rPr>
              <a:t>10.1108/RSR-01-2014-0001</a:t>
            </a:r>
          </a:p>
          <a:p>
            <a:pPr lvl="0" rtl="0">
              <a:lnSpc>
                <a:spcPct val="115000"/>
              </a:lnSpc>
              <a:spcBef>
                <a:spcPts val="0"/>
              </a:spcBef>
              <a:buClr>
                <a:schemeClr val="dk1"/>
              </a:buClr>
              <a:buFont typeface="Arial"/>
              <a:buNone/>
            </a:pPr>
            <a:endParaRPr sz="1400"/>
          </a:p>
          <a:p>
            <a:pPr lvl="0" rtl="0">
              <a:lnSpc>
                <a:spcPct val="115000"/>
              </a:lnSpc>
              <a:spcBef>
                <a:spcPts val="0"/>
              </a:spcBef>
              <a:buNone/>
            </a:pPr>
            <a:r>
              <a:rPr lang="en" sz="1400"/>
              <a:t>Crowe, K.M. (2015). Libraries and student success: A campus collaboration with high-impact educational practices. Proceedings from the 2015 </a:t>
            </a:r>
            <a:r>
              <a:rPr lang="en" sz="1400" i="1"/>
              <a:t>Association of College and Research Libraries National Conference</a:t>
            </a:r>
            <a:r>
              <a:rPr lang="en" sz="1400"/>
              <a:t>. Portland, OR: ACRL. 443-449. </a:t>
            </a:r>
          </a:p>
          <a:p>
            <a:pPr lvl="0" rtl="0">
              <a:lnSpc>
                <a:spcPct val="115000"/>
              </a:lnSpc>
              <a:spcBef>
                <a:spcPts val="0"/>
              </a:spcBef>
              <a:buNone/>
            </a:pPr>
            <a:endParaRPr sz="1400"/>
          </a:p>
          <a:p>
            <a:pPr lvl="0">
              <a:lnSpc>
                <a:spcPct val="115000"/>
              </a:lnSpc>
              <a:spcBef>
                <a:spcPts val="0"/>
              </a:spcBef>
              <a:buClr>
                <a:schemeClr val="dk1"/>
              </a:buClr>
              <a:buSzPct val="78571"/>
              <a:buFont typeface="Arial"/>
              <a:buNone/>
            </a:pPr>
            <a:r>
              <a:rPr lang="en" sz="1400"/>
              <a:t>Detmering, R., &amp; Johnson, A.M. (2011). Focusing on the thinking, not the tools: Incorporating critical thinking into an information literacy module for an introduction to business course. </a:t>
            </a:r>
            <a:r>
              <a:rPr lang="en" sz="1400" i="1"/>
              <a:t>Journal of Business &amp; Finance Librarianship</a:t>
            </a:r>
            <a:r>
              <a:rPr lang="en" sz="1400"/>
              <a:t>, </a:t>
            </a:r>
            <a:r>
              <a:rPr lang="en" sz="1400" i="1"/>
              <a:t>16</a:t>
            </a:r>
            <a:r>
              <a:rPr lang="en" sz="1400"/>
              <a:t>(2), 101-107. doi: 10.1080/08963568.2011.554771</a:t>
            </a: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Shape 27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spcBef>
                <a:spcPts val="0"/>
              </a:spcBef>
              <a:buNone/>
            </a:pPr>
            <a:r>
              <a:rPr lang="en"/>
              <a:t>References</a:t>
            </a:r>
          </a:p>
        </p:txBody>
      </p:sp>
      <p:sp>
        <p:nvSpPr>
          <p:cNvPr id="278" name="Shape 278"/>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lnSpc>
                <a:spcPct val="115000"/>
              </a:lnSpc>
              <a:spcBef>
                <a:spcPts val="0"/>
              </a:spcBef>
              <a:buNone/>
            </a:pPr>
            <a:r>
              <a:rPr lang="en" sz="1400"/>
              <a:t>Kuh, G.D. (2008). High-impact educational practices: A brief overview. </a:t>
            </a:r>
            <a:r>
              <a:rPr lang="en" sz="1400" i="1"/>
              <a:t>Association of American Colleges and Universities.</a:t>
            </a:r>
            <a:r>
              <a:rPr lang="en" sz="1400"/>
              <a:t> Retrieved from </a:t>
            </a:r>
            <a:r>
              <a:rPr lang="en" sz="1400" u="sng">
                <a:solidFill>
                  <a:srgbClr val="1155CC"/>
                </a:solidFill>
                <a:hlinkClick r:id="rId3"/>
              </a:rPr>
              <a:t>https://www.aacu.org/leap/hips</a:t>
            </a:r>
            <a:r>
              <a:rPr lang="en" sz="1400"/>
              <a:t> </a:t>
            </a:r>
          </a:p>
          <a:p>
            <a:pPr lvl="0" rtl="0">
              <a:lnSpc>
                <a:spcPct val="115000"/>
              </a:lnSpc>
              <a:spcBef>
                <a:spcPts val="0"/>
              </a:spcBef>
              <a:buNone/>
            </a:pPr>
            <a:endParaRPr sz="1400"/>
          </a:p>
          <a:p>
            <a:pPr lvl="0" rtl="0">
              <a:lnSpc>
                <a:spcPct val="115000"/>
              </a:lnSpc>
              <a:spcBef>
                <a:spcPts val="0"/>
              </a:spcBef>
              <a:buNone/>
            </a:pPr>
            <a:r>
              <a:rPr lang="en" sz="1400"/>
              <a:t>Millet, M. (2010). Be prepared for the opportunity: Foundations, information literacy, and a QEP. </a:t>
            </a:r>
            <a:r>
              <a:rPr lang="en" sz="1400" i="1"/>
              <a:t>LOEX Quarterly</a:t>
            </a:r>
            <a:r>
              <a:rPr lang="en" sz="1400"/>
              <a:t>, </a:t>
            </a:r>
            <a:r>
              <a:rPr lang="en" sz="1400" i="1"/>
              <a:t>37</a:t>
            </a:r>
            <a:r>
              <a:rPr lang="en" sz="1400"/>
              <a:t>(1), 5. Retrieved from </a:t>
            </a:r>
            <a:r>
              <a:rPr lang="en" sz="1400" u="sng">
                <a:solidFill>
                  <a:srgbClr val="1155CC"/>
                </a:solidFill>
                <a:hlinkClick r:id="rId4"/>
              </a:rPr>
              <a:t>http://commons.emich.edu/</a:t>
            </a:r>
          </a:p>
          <a:p>
            <a:pPr lvl="0" rtl="0">
              <a:lnSpc>
                <a:spcPct val="115000"/>
              </a:lnSpc>
              <a:spcBef>
                <a:spcPts val="0"/>
              </a:spcBef>
              <a:buNone/>
            </a:pPr>
            <a:endParaRPr sz="1400"/>
          </a:p>
          <a:p>
            <a:pPr lvl="0" rtl="0">
              <a:lnSpc>
                <a:spcPct val="115000"/>
              </a:lnSpc>
              <a:spcBef>
                <a:spcPts val="0"/>
              </a:spcBef>
              <a:buNone/>
            </a:pPr>
            <a:r>
              <a:rPr lang="en" sz="1400"/>
              <a:t>Montrose, L. (2002). International study and experiential learning: The academic context. </a:t>
            </a:r>
            <a:r>
              <a:rPr lang="en" sz="1400" i="1"/>
              <a:t>Frontiers: The Interdisciplinary Journal of Study Abroad,</a:t>
            </a:r>
            <a:r>
              <a:rPr lang="en" sz="1400"/>
              <a:t> 8. 1-15. Retrieved from </a:t>
            </a:r>
            <a:r>
              <a:rPr lang="en" sz="1400" u="sng">
                <a:solidFill>
                  <a:srgbClr val="1155CC"/>
                </a:solidFill>
                <a:hlinkClick r:id="rId5"/>
              </a:rPr>
              <a:t>http://www.frontiersjournal.com/issues/vol8/vol8-08_montrose.htm</a:t>
            </a:r>
            <a:r>
              <a:rPr lang="en" sz="1400"/>
              <a:t> </a:t>
            </a:r>
          </a:p>
          <a:p>
            <a:pPr lvl="0" rtl="0">
              <a:lnSpc>
                <a:spcPct val="115000"/>
              </a:lnSpc>
              <a:spcBef>
                <a:spcPts val="0"/>
              </a:spcBef>
              <a:buNone/>
            </a:pPr>
            <a:endParaRPr sz="1400"/>
          </a:p>
          <a:p>
            <a:pPr lvl="0" rtl="0">
              <a:lnSpc>
                <a:spcPct val="115000"/>
              </a:lnSpc>
              <a:spcBef>
                <a:spcPts val="0"/>
              </a:spcBef>
              <a:buNone/>
            </a:pPr>
            <a:r>
              <a:rPr lang="en" sz="1400"/>
              <a:t>Murray, A.L. &amp; Pervine, R. (2014). </a:t>
            </a:r>
            <a:r>
              <a:rPr lang="en" sz="1400" i="1"/>
              <a:t>Quality Enhancement Plan: Bring learning to life</a:t>
            </a:r>
            <a:r>
              <a:rPr lang="en" sz="1400"/>
              <a:t>. Murray: KY: Murray State University. Retrieved from </a:t>
            </a:r>
            <a:r>
              <a:rPr lang="en" sz="1400" u="sng">
                <a:solidFill>
                  <a:srgbClr val="1155CC"/>
                </a:solidFill>
                <a:hlinkClick r:id="rId6"/>
              </a:rPr>
              <a:t>http://murraystate.edu/docs/Strategic-Plan/QualityEnhancementPlan_BringLearningtoLife.pdf</a:t>
            </a:r>
            <a:r>
              <a:rPr lang="en" sz="1400"/>
              <a:t> </a:t>
            </a:r>
          </a:p>
          <a:p>
            <a:pPr lvl="0" rtl="0">
              <a:lnSpc>
                <a:spcPct val="115000"/>
              </a:lnSpc>
              <a:spcBef>
                <a:spcPts val="0"/>
              </a:spcBef>
              <a:buNone/>
            </a:pPr>
            <a:endParaRPr sz="1400"/>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Shape 28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spcBef>
                <a:spcPts val="0"/>
              </a:spcBef>
              <a:buNone/>
            </a:pPr>
            <a:r>
              <a:rPr lang="en"/>
              <a:t>References</a:t>
            </a:r>
          </a:p>
        </p:txBody>
      </p:sp>
      <p:sp>
        <p:nvSpPr>
          <p:cNvPr id="284" name="Shape 284"/>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lnSpc>
                <a:spcPct val="115000"/>
              </a:lnSpc>
              <a:spcBef>
                <a:spcPts val="0"/>
              </a:spcBef>
              <a:buNone/>
            </a:pPr>
            <a:r>
              <a:rPr lang="en" sz="1400"/>
              <a:t>Harris, B.R. (2013). Subversive infusions: Strategies for the integration of information literacy across the curriculum. </a:t>
            </a:r>
            <a:r>
              <a:rPr lang="en" sz="1400" i="1"/>
              <a:t>The Journal of Academic Librarianship</a:t>
            </a:r>
            <a:r>
              <a:rPr lang="en" sz="1400"/>
              <a:t>, </a:t>
            </a:r>
            <a:r>
              <a:rPr lang="en" sz="1400" i="1"/>
              <a:t>39</a:t>
            </a:r>
            <a:r>
              <a:rPr lang="en" sz="1400"/>
              <a:t>(2), 175-180. Retrieved from </a:t>
            </a:r>
            <a:r>
              <a:rPr lang="en" sz="1400" u="sng">
                <a:solidFill>
                  <a:srgbClr val="1155CC"/>
                </a:solidFill>
                <a:hlinkClick r:id="rId3"/>
              </a:rPr>
              <a:t>http://digitalcommons.trinity.edu</a:t>
            </a:r>
            <a:r>
              <a:rPr lang="en" sz="1400"/>
              <a:t> </a:t>
            </a:r>
          </a:p>
          <a:p>
            <a:pPr lvl="0" rtl="0">
              <a:lnSpc>
                <a:spcPct val="115000"/>
              </a:lnSpc>
              <a:spcBef>
                <a:spcPts val="0"/>
              </a:spcBef>
              <a:buNone/>
            </a:pPr>
            <a:endParaRPr sz="1400"/>
          </a:p>
          <a:p>
            <a:pPr lvl="0" rtl="0">
              <a:lnSpc>
                <a:spcPct val="115000"/>
              </a:lnSpc>
              <a:spcBef>
                <a:spcPts val="0"/>
              </a:spcBef>
              <a:buNone/>
            </a:pPr>
            <a:r>
              <a:rPr lang="en" sz="1400"/>
              <a:t>Hart Research Associates. (2015). </a:t>
            </a:r>
            <a:r>
              <a:rPr lang="en" sz="1400" i="1"/>
              <a:t>Falling Short? College Learning and Career Success</a:t>
            </a:r>
            <a:r>
              <a:rPr lang="en" sz="1400"/>
              <a:t>. Washington DC: Association of American Colleges and Universities. Retrieved from </a:t>
            </a:r>
            <a:r>
              <a:rPr lang="en" sz="1400" u="sng">
                <a:solidFill>
                  <a:srgbClr val="1155CC"/>
                </a:solidFill>
                <a:hlinkClick r:id="rId4"/>
              </a:rPr>
              <a:t>http://www.aacu.org/leap/public-opinion-research/2015-survey-results</a:t>
            </a:r>
            <a:r>
              <a:rPr lang="en" sz="1400"/>
              <a:t>   </a:t>
            </a:r>
          </a:p>
          <a:p>
            <a:pPr lvl="0" rtl="0">
              <a:lnSpc>
                <a:spcPct val="115000"/>
              </a:lnSpc>
              <a:spcBef>
                <a:spcPts val="0"/>
              </a:spcBef>
              <a:buNone/>
            </a:pPr>
            <a:endParaRPr sz="1400"/>
          </a:p>
          <a:p>
            <a:pPr lvl="0" rtl="0">
              <a:lnSpc>
                <a:spcPct val="115000"/>
              </a:lnSpc>
              <a:spcBef>
                <a:spcPts val="0"/>
              </a:spcBef>
              <a:buNone/>
            </a:pPr>
            <a:r>
              <a:rPr lang="en" sz="1400"/>
              <a:t>Head, A.J. (2012). Learning curve: How college graduates solve information problems once they join the workplace. </a:t>
            </a:r>
            <a:r>
              <a:rPr lang="en" sz="1400" i="1"/>
              <a:t>Project Information Literacy</a:t>
            </a:r>
            <a:r>
              <a:rPr lang="en" sz="1400"/>
              <a:t>. Retrieved from </a:t>
            </a:r>
            <a:r>
              <a:rPr lang="en" sz="1400" u="sng">
                <a:solidFill>
                  <a:srgbClr val="1155CC"/>
                </a:solidFill>
                <a:hlinkClick r:id="rId5"/>
              </a:rPr>
              <a:t>http://projectinfolit.org/images/pdfs/pil_fall2012_workplacestudy_fullreport_revised.pdf</a:t>
            </a:r>
            <a:r>
              <a:rPr lang="en" sz="1400"/>
              <a:t> </a:t>
            </a:r>
          </a:p>
          <a:p>
            <a:pPr lvl="0" rtl="0">
              <a:lnSpc>
                <a:spcPct val="115000"/>
              </a:lnSpc>
              <a:spcBef>
                <a:spcPts val="0"/>
              </a:spcBef>
              <a:buNone/>
            </a:pPr>
            <a:endParaRPr sz="1400"/>
          </a:p>
          <a:p>
            <a:pPr lvl="0" rtl="0">
              <a:lnSpc>
                <a:spcPct val="115000"/>
              </a:lnSpc>
              <a:spcBef>
                <a:spcPts val="0"/>
              </a:spcBef>
              <a:buNone/>
            </a:pPr>
            <a:r>
              <a:rPr lang="en" sz="1400"/>
              <a:t>Ireland, A. (2015). Information studies minor: For students. </a:t>
            </a:r>
            <a:r>
              <a:rPr lang="en" sz="1400" i="1"/>
              <a:t>University Libraries. </a:t>
            </a:r>
            <a:r>
              <a:rPr lang="en" sz="1400"/>
              <a:t>Retrieved from </a:t>
            </a:r>
            <a:r>
              <a:rPr lang="en" sz="1400" u="sng">
                <a:solidFill>
                  <a:srgbClr val="1155CC"/>
                </a:solidFill>
                <a:hlinkClick r:id="rId6"/>
              </a:rPr>
              <a:t>http://libguides.murraystate.edu/c.php?g=55154&amp;p=353551</a:t>
            </a: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Shape 28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spcBef>
                <a:spcPts val="0"/>
              </a:spcBef>
              <a:buNone/>
            </a:pPr>
            <a:r>
              <a:rPr lang="en"/>
              <a:t>References</a:t>
            </a:r>
          </a:p>
        </p:txBody>
      </p:sp>
      <p:sp>
        <p:nvSpPr>
          <p:cNvPr id="290" name="Shape 29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lnSpc>
                <a:spcPct val="115000"/>
              </a:lnSpc>
              <a:spcBef>
                <a:spcPts val="0"/>
              </a:spcBef>
              <a:buNone/>
            </a:pPr>
            <a:r>
              <a:rPr lang="en" sz="1400"/>
              <a:t>Harris, B.R. (2013). Subversive infusions: Strategies for the integration of information literacy across the curriculum. </a:t>
            </a:r>
            <a:r>
              <a:rPr lang="en" sz="1400" i="1"/>
              <a:t>The Journal of Academic Librarianship</a:t>
            </a:r>
            <a:r>
              <a:rPr lang="en" sz="1400"/>
              <a:t>, </a:t>
            </a:r>
            <a:r>
              <a:rPr lang="en" sz="1400" i="1"/>
              <a:t>39</a:t>
            </a:r>
            <a:r>
              <a:rPr lang="en" sz="1400"/>
              <a:t>(2), 175-180. Retrieved from </a:t>
            </a:r>
            <a:r>
              <a:rPr lang="en" sz="1400" u="sng">
                <a:solidFill>
                  <a:srgbClr val="1155CC"/>
                </a:solidFill>
                <a:hlinkClick r:id="rId3"/>
              </a:rPr>
              <a:t>http://digitalcommons.trinity.edu</a:t>
            </a:r>
            <a:r>
              <a:rPr lang="en" sz="1400"/>
              <a:t> </a:t>
            </a:r>
          </a:p>
          <a:p>
            <a:pPr lvl="0" rtl="0">
              <a:lnSpc>
                <a:spcPct val="115000"/>
              </a:lnSpc>
              <a:spcBef>
                <a:spcPts val="0"/>
              </a:spcBef>
              <a:buNone/>
            </a:pPr>
            <a:endParaRPr sz="1400"/>
          </a:p>
          <a:p>
            <a:pPr lvl="0" rtl="0">
              <a:lnSpc>
                <a:spcPct val="115000"/>
              </a:lnSpc>
              <a:spcBef>
                <a:spcPts val="0"/>
              </a:spcBef>
              <a:buNone/>
            </a:pPr>
            <a:r>
              <a:rPr lang="en" sz="1400"/>
              <a:t>Hart Research Associates. (2015). </a:t>
            </a:r>
            <a:r>
              <a:rPr lang="en" sz="1400" i="1"/>
              <a:t>Falling Short? College Learning and Career Success</a:t>
            </a:r>
            <a:r>
              <a:rPr lang="en" sz="1400"/>
              <a:t>. Washington DC: Association of American Colleges and Universities. Retrieved from </a:t>
            </a:r>
            <a:r>
              <a:rPr lang="en" sz="1400" u="sng">
                <a:solidFill>
                  <a:srgbClr val="1155CC"/>
                </a:solidFill>
                <a:hlinkClick r:id="rId4"/>
              </a:rPr>
              <a:t>http://www.aacu.org/leap/public-opinion-research/2015-survey-results</a:t>
            </a:r>
            <a:r>
              <a:rPr lang="en" sz="1400"/>
              <a:t>   </a:t>
            </a:r>
          </a:p>
          <a:p>
            <a:pPr lvl="0" rtl="0">
              <a:lnSpc>
                <a:spcPct val="115000"/>
              </a:lnSpc>
              <a:spcBef>
                <a:spcPts val="0"/>
              </a:spcBef>
              <a:buNone/>
            </a:pPr>
            <a:endParaRPr sz="1400"/>
          </a:p>
          <a:p>
            <a:pPr lvl="0" rtl="0">
              <a:lnSpc>
                <a:spcPct val="115000"/>
              </a:lnSpc>
              <a:spcBef>
                <a:spcPts val="0"/>
              </a:spcBef>
              <a:buNone/>
            </a:pPr>
            <a:r>
              <a:rPr lang="en" sz="1400"/>
              <a:t>Head, A.J. (2012). Learning curve: How college graduates solve information problems once they join the workplace. </a:t>
            </a:r>
            <a:r>
              <a:rPr lang="en" sz="1400" i="1"/>
              <a:t>Project Information Literacy</a:t>
            </a:r>
            <a:r>
              <a:rPr lang="en" sz="1400"/>
              <a:t>. Retrieved from </a:t>
            </a:r>
            <a:r>
              <a:rPr lang="en" sz="1400" u="sng">
                <a:solidFill>
                  <a:srgbClr val="1155CC"/>
                </a:solidFill>
                <a:hlinkClick r:id="rId5"/>
              </a:rPr>
              <a:t>http://projectinfolit.org/images/pdfs/pil_fall2012_workplacestudy_fullreport_revised.pdf</a:t>
            </a:r>
            <a:r>
              <a:rPr lang="en" sz="1400"/>
              <a:t> </a:t>
            </a:r>
          </a:p>
          <a:p>
            <a:pPr lvl="0" rtl="0">
              <a:lnSpc>
                <a:spcPct val="115000"/>
              </a:lnSpc>
              <a:spcBef>
                <a:spcPts val="0"/>
              </a:spcBef>
              <a:buNone/>
            </a:pPr>
            <a:endParaRPr sz="1400"/>
          </a:p>
          <a:p>
            <a:pPr lvl="0" rtl="0">
              <a:lnSpc>
                <a:spcPct val="115000"/>
              </a:lnSpc>
              <a:spcBef>
                <a:spcPts val="0"/>
              </a:spcBef>
              <a:buNone/>
            </a:pPr>
            <a:r>
              <a:rPr lang="en" sz="1400"/>
              <a:t>Ireland, A. (2015). Information studies minor: For students. </a:t>
            </a:r>
            <a:r>
              <a:rPr lang="en" sz="1400" i="1"/>
              <a:t>University Libraries. </a:t>
            </a:r>
            <a:r>
              <a:rPr lang="en" sz="1400"/>
              <a:t>Retrieved from </a:t>
            </a:r>
            <a:r>
              <a:rPr lang="en" sz="1400" u="sng">
                <a:solidFill>
                  <a:srgbClr val="1155CC"/>
                </a:solidFill>
                <a:hlinkClick r:id="rId6"/>
              </a:rPr>
              <a:t>http://libguides.murraystate.edu/c.php?g=55154&amp;p=353551</a:t>
            </a:r>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Shape 29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spcBef>
                <a:spcPts val="0"/>
              </a:spcBef>
              <a:buNone/>
            </a:pPr>
            <a:r>
              <a:rPr lang="en"/>
              <a:t>References</a:t>
            </a:r>
          </a:p>
        </p:txBody>
      </p:sp>
      <p:sp>
        <p:nvSpPr>
          <p:cNvPr id="296" name="Shape 296"/>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lnSpc>
                <a:spcPct val="115000"/>
              </a:lnSpc>
              <a:spcBef>
                <a:spcPts val="0"/>
              </a:spcBef>
              <a:buNone/>
            </a:pPr>
            <a:r>
              <a:rPr lang="en" sz="1400"/>
              <a:t>Murray, A.L. (2014). </a:t>
            </a:r>
            <a:r>
              <a:rPr lang="en" sz="1400" i="1"/>
              <a:t>The academic library and high-impact practices for student retention: Perspectives of library deans</a:t>
            </a:r>
            <a:r>
              <a:rPr lang="en" sz="1400"/>
              <a:t> (doctoral dissertation). Retrieved from </a:t>
            </a:r>
            <a:r>
              <a:rPr lang="en" sz="1400" u="sng">
                <a:solidFill>
                  <a:srgbClr val="1155CC"/>
                </a:solidFill>
                <a:hlinkClick r:id="rId3"/>
              </a:rPr>
              <a:t>http://digitalcommons.wku.edu/diss/57</a:t>
            </a:r>
            <a:r>
              <a:rPr lang="en" sz="1400"/>
              <a:t> </a:t>
            </a:r>
          </a:p>
          <a:p>
            <a:pPr lvl="0" rtl="0">
              <a:lnSpc>
                <a:spcPct val="115000"/>
              </a:lnSpc>
              <a:spcBef>
                <a:spcPts val="0"/>
              </a:spcBef>
              <a:buNone/>
            </a:pPr>
            <a:endParaRPr sz="1400"/>
          </a:p>
          <a:p>
            <a:pPr lvl="0" rtl="0">
              <a:lnSpc>
                <a:spcPct val="115000"/>
              </a:lnSpc>
              <a:spcBef>
                <a:spcPts val="0"/>
              </a:spcBef>
              <a:buNone/>
            </a:pPr>
            <a:r>
              <a:rPr lang="en" sz="1400"/>
              <a:t>Murray State University. (2014).</a:t>
            </a:r>
            <a:r>
              <a:rPr lang="en" sz="1400" i="1"/>
              <a:t> Academic bulletin</a:t>
            </a:r>
            <a:r>
              <a:rPr lang="en" sz="1400"/>
              <a:t>. Murray, KY: Author. 60.</a:t>
            </a:r>
          </a:p>
          <a:p>
            <a:pPr lvl="0" rtl="0">
              <a:lnSpc>
                <a:spcPct val="115000"/>
              </a:lnSpc>
              <a:spcBef>
                <a:spcPts val="0"/>
              </a:spcBef>
              <a:buNone/>
            </a:pPr>
            <a:endParaRPr sz="1400"/>
          </a:p>
          <a:p>
            <a:pPr lvl="0" rtl="0">
              <a:lnSpc>
                <a:spcPct val="115000"/>
              </a:lnSpc>
              <a:spcBef>
                <a:spcPts val="0"/>
              </a:spcBef>
              <a:buNone/>
            </a:pPr>
            <a:r>
              <a:rPr lang="en" sz="1400"/>
              <a:t>Murray State University. (2015). University Studies. Retrieved from </a:t>
            </a:r>
            <a:r>
              <a:rPr lang="en" sz="1400" u="sng">
                <a:solidFill>
                  <a:srgbClr val="1155CC"/>
                </a:solidFill>
                <a:hlinkClick r:id="rId4"/>
              </a:rPr>
              <a:t>http://www.murraystate.edu/academics/UniversityStudies/index.aspx</a:t>
            </a:r>
          </a:p>
          <a:p>
            <a:pPr lvl="0" rtl="0">
              <a:lnSpc>
                <a:spcPct val="115000"/>
              </a:lnSpc>
              <a:spcBef>
                <a:spcPts val="0"/>
              </a:spcBef>
              <a:buNone/>
            </a:pPr>
            <a:endParaRPr sz="1400"/>
          </a:p>
          <a:p>
            <a:pPr lvl="0" rtl="0">
              <a:lnSpc>
                <a:spcPct val="115000"/>
              </a:lnSpc>
              <a:spcBef>
                <a:spcPts val="0"/>
              </a:spcBef>
              <a:buNone/>
            </a:pPr>
            <a:r>
              <a:rPr lang="en" sz="1400"/>
              <a:t>Riehle, C.F. &amp; Weiner, S.A. (2013). High-impact educational practices: An exploration of the role of information literacy. </a:t>
            </a:r>
            <a:r>
              <a:rPr lang="en" sz="1400" i="1"/>
              <a:t>College &amp; Undergraduate Libraries</a:t>
            </a:r>
            <a:r>
              <a:rPr lang="en" sz="1400"/>
              <a:t>, </a:t>
            </a:r>
            <a:r>
              <a:rPr lang="en" sz="1400" i="1"/>
              <a:t>20</a:t>
            </a:r>
            <a:r>
              <a:rPr lang="en" sz="1400"/>
              <a:t>(2). 127-143. doi:10.1080/10691316.2013.789658</a:t>
            </a:r>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Shape 30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spcBef>
                <a:spcPts val="0"/>
              </a:spcBef>
              <a:buNone/>
            </a:pPr>
            <a:r>
              <a:rPr lang="en"/>
              <a:t>References</a:t>
            </a:r>
          </a:p>
        </p:txBody>
      </p:sp>
      <p:sp>
        <p:nvSpPr>
          <p:cNvPr id="302" name="Shape 302"/>
          <p:cNvSpPr txBox="1">
            <a:spLocks noGrp="1"/>
          </p:cNvSpPr>
          <p:nvPr>
            <p:ph type="body" idx="1"/>
          </p:nvPr>
        </p:nvSpPr>
        <p:spPr>
          <a:xfrm>
            <a:off x="457200" y="1001075"/>
            <a:ext cx="8229600" cy="3924900"/>
          </a:xfrm>
          <a:prstGeom prst="rect">
            <a:avLst/>
          </a:prstGeom>
        </p:spPr>
        <p:txBody>
          <a:bodyPr lIns="91425" tIns="91425" rIns="91425" bIns="91425" anchor="t" anchorCtr="0">
            <a:noAutofit/>
          </a:bodyPr>
          <a:lstStyle/>
          <a:p>
            <a:pPr lvl="0" rtl="0">
              <a:lnSpc>
                <a:spcPct val="115000"/>
              </a:lnSpc>
              <a:spcBef>
                <a:spcPts val="0"/>
              </a:spcBef>
              <a:buNone/>
            </a:pPr>
            <a:r>
              <a:rPr lang="en" sz="1400"/>
              <a:t>Southern Association of Colleges and Schools. (2012). </a:t>
            </a:r>
            <a:r>
              <a:rPr lang="en" sz="1400" i="1"/>
              <a:t>The Principles of Accreditation: Foundations for Quality Enhancement </a:t>
            </a:r>
            <a:r>
              <a:rPr lang="en" sz="1400"/>
              <a:t>(5th ed.)</a:t>
            </a:r>
            <a:r>
              <a:rPr lang="en" sz="1400" i="1"/>
              <a:t>. </a:t>
            </a:r>
            <a:r>
              <a:rPr lang="en" sz="1400"/>
              <a:t>Decatur, GA: Author. Retrieved from </a:t>
            </a:r>
            <a:r>
              <a:rPr lang="en" sz="1400" u="sng">
                <a:solidFill>
                  <a:srgbClr val="1155CC"/>
                </a:solidFill>
                <a:hlinkClick r:id="rId3"/>
              </a:rPr>
              <a:t>http://www.sacscoc.org/pdf/2012PrinciplesOfAcreditation.pdf</a:t>
            </a:r>
          </a:p>
          <a:p>
            <a:pPr lvl="0" rtl="0">
              <a:lnSpc>
                <a:spcPct val="115000"/>
              </a:lnSpc>
              <a:spcBef>
                <a:spcPts val="0"/>
              </a:spcBef>
              <a:buNone/>
            </a:pPr>
            <a:endParaRPr sz="1400"/>
          </a:p>
          <a:p>
            <a:pPr lvl="0" rtl="0">
              <a:lnSpc>
                <a:spcPct val="115000"/>
              </a:lnSpc>
              <a:spcBef>
                <a:spcPts val="0"/>
              </a:spcBef>
              <a:buNone/>
            </a:pPr>
            <a:r>
              <a:rPr lang="en" sz="1400"/>
              <a:t>Stark, M. R. (2014, August). </a:t>
            </a:r>
            <a:r>
              <a:rPr lang="en" sz="1400" i="1"/>
              <a:t>Information in the Real World: Building a Bridge between Academic and Community Information through Service Learning</a:t>
            </a:r>
            <a:r>
              <a:rPr lang="en" sz="1400"/>
              <a:t>. Presentation at Extending our reach: The Inaugural Colloquium on Libraries &amp; Service Learning, Santa Clara, CA. Retrieved from </a:t>
            </a:r>
            <a:r>
              <a:rPr lang="en" sz="1400" u="sng">
                <a:solidFill>
                  <a:srgbClr val="1155CC"/>
                </a:solidFill>
                <a:hlinkClick r:id="rId4"/>
              </a:rPr>
              <a:t>http://digitalcommons.lmu.edu/libraries-and-service-learning/2014/sessions/18/</a:t>
            </a:r>
            <a:r>
              <a:rPr lang="en" sz="1400"/>
              <a:t> </a:t>
            </a:r>
          </a:p>
          <a:p>
            <a:pPr lvl="0" rtl="0">
              <a:lnSpc>
                <a:spcPct val="115000"/>
              </a:lnSpc>
              <a:spcBef>
                <a:spcPts val="0"/>
              </a:spcBef>
              <a:buNone/>
            </a:pPr>
            <a:endParaRPr sz="1400"/>
          </a:p>
          <a:p>
            <a:pPr lvl="0" rtl="0">
              <a:lnSpc>
                <a:spcPct val="115000"/>
              </a:lnSpc>
              <a:spcBef>
                <a:spcPts val="0"/>
              </a:spcBef>
              <a:buNone/>
            </a:pPr>
            <a:r>
              <a:rPr lang="en" sz="1400"/>
              <a:t>University Libraries at the University of North Carolina at Greensboro. (2013). </a:t>
            </a:r>
            <a:r>
              <a:rPr lang="en" sz="1400" i="1"/>
              <a:t>UNCG University Libraries’ support of high impact practices. </a:t>
            </a:r>
            <a:r>
              <a:rPr lang="en" sz="1400"/>
              <a:t>Greensboro, NC: K. Crowe, J. Dale, L. Kellam, S. Cramer, N. Ryckman, &amp; R. Bazirjian.</a:t>
            </a:r>
          </a:p>
          <a:p>
            <a:pPr lvl="0" rtl="0">
              <a:lnSpc>
                <a:spcPct val="115000"/>
              </a:lnSpc>
              <a:spcBef>
                <a:spcPts val="0"/>
              </a:spcBef>
              <a:buNone/>
            </a:pPr>
            <a:endParaRPr sz="1400"/>
          </a:p>
          <a:p>
            <a:pPr lvl="0" rtl="0">
              <a:lnSpc>
                <a:spcPct val="115000"/>
              </a:lnSpc>
              <a:spcBef>
                <a:spcPts val="0"/>
              </a:spcBef>
              <a:buNone/>
            </a:pPr>
            <a:r>
              <a:rPr lang="en" sz="1400"/>
              <a:t>York, A., Groves, C., &amp; Black, W. (2010). Enriching the academic experience: The library and experiential learning. </a:t>
            </a:r>
            <a:r>
              <a:rPr lang="en" sz="1400" i="1"/>
              <a:t>Collaborative Librarianship</a:t>
            </a:r>
            <a:r>
              <a:rPr lang="en" sz="1400"/>
              <a:t>, </a:t>
            </a:r>
            <a:r>
              <a:rPr lang="en" sz="1400" i="1"/>
              <a:t>2</a:t>
            </a:r>
            <a:r>
              <a:rPr lang="en" sz="1400"/>
              <a:t>(4), 193-203. Retrieved from </a:t>
            </a:r>
            <a:r>
              <a:rPr lang="en" sz="1400" u="sng">
                <a:solidFill>
                  <a:srgbClr val="1155CC"/>
                </a:solidFill>
                <a:hlinkClick r:id="rId5"/>
              </a:rPr>
              <a:t>http://collaborativelibrarianship.org/</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pic>
        <p:nvPicPr>
          <p:cNvPr id="55" name="Shape 55"/>
          <p:cNvPicPr preferRelativeResize="0"/>
          <p:nvPr/>
        </p:nvPicPr>
        <p:blipFill rotWithShape="1">
          <a:blip r:embed="rId3">
            <a:alphaModFix/>
          </a:blip>
          <a:srcRect l="31039"/>
          <a:stretch/>
        </p:blipFill>
        <p:spPr>
          <a:xfrm>
            <a:off x="4355250" y="125200"/>
            <a:ext cx="4615024" cy="1907274"/>
          </a:xfrm>
          <a:prstGeom prst="rect">
            <a:avLst/>
          </a:prstGeom>
          <a:noFill/>
          <a:ln>
            <a:noFill/>
          </a:ln>
        </p:spPr>
      </p:pic>
      <p:sp>
        <p:nvSpPr>
          <p:cNvPr id="56" name="Shape 56"/>
          <p:cNvSpPr txBox="1">
            <a:spLocks noGrp="1"/>
          </p:cNvSpPr>
          <p:nvPr>
            <p:ph type="title"/>
          </p:nvPr>
        </p:nvSpPr>
        <p:spPr>
          <a:xfrm>
            <a:off x="457200" y="586978"/>
            <a:ext cx="8229600" cy="857400"/>
          </a:xfrm>
          <a:prstGeom prst="rect">
            <a:avLst/>
          </a:prstGeom>
        </p:spPr>
        <p:txBody>
          <a:bodyPr lIns="91425" tIns="91425" rIns="91425" bIns="91425" anchor="b" anchorCtr="0">
            <a:noAutofit/>
          </a:bodyPr>
          <a:lstStyle/>
          <a:p>
            <a:pPr>
              <a:spcBef>
                <a:spcPts val="0"/>
              </a:spcBef>
              <a:buNone/>
            </a:pPr>
            <a:r>
              <a:rPr lang="en"/>
              <a:t>What is a QEP?</a:t>
            </a:r>
          </a:p>
        </p:txBody>
      </p:sp>
      <p:sp>
        <p:nvSpPr>
          <p:cNvPr id="57" name="Shape 57"/>
          <p:cNvSpPr txBox="1">
            <a:spLocks noGrp="1"/>
          </p:cNvSpPr>
          <p:nvPr>
            <p:ph type="body" idx="1"/>
          </p:nvPr>
        </p:nvSpPr>
        <p:spPr>
          <a:xfrm>
            <a:off x="457200" y="1536425"/>
            <a:ext cx="8229600" cy="3678900"/>
          </a:xfrm>
          <a:prstGeom prst="rect">
            <a:avLst/>
          </a:prstGeom>
        </p:spPr>
        <p:txBody>
          <a:bodyPr lIns="91425" tIns="91425" rIns="91425" bIns="91425" anchor="t" anchorCtr="0">
            <a:noAutofit/>
          </a:bodyPr>
          <a:lstStyle/>
          <a:p>
            <a:pPr marL="457200" lvl="0" indent="-400050" rtl="0">
              <a:spcBef>
                <a:spcPts val="0"/>
              </a:spcBef>
              <a:buClr>
                <a:schemeClr val="dk1"/>
              </a:buClr>
              <a:buSzPct val="100000"/>
              <a:buFont typeface="Arial"/>
              <a:buChar char="●"/>
            </a:pPr>
            <a:r>
              <a:rPr lang="en" sz="2700"/>
              <a:t>Regional accrediting </a:t>
            </a:r>
            <a:br>
              <a:rPr lang="en" sz="2700"/>
            </a:br>
            <a:r>
              <a:rPr lang="en" sz="2700"/>
              <a:t>organization:</a:t>
            </a:r>
            <a:br>
              <a:rPr lang="en" sz="2700"/>
            </a:br>
            <a:r>
              <a:rPr lang="en" sz="2700"/>
              <a:t>Southern Association of Colleges and Schools</a:t>
            </a:r>
          </a:p>
          <a:p>
            <a:pPr marL="457200" lvl="0" indent="-400050" rtl="0">
              <a:spcBef>
                <a:spcPts val="0"/>
              </a:spcBef>
              <a:buClr>
                <a:schemeClr val="dk1"/>
              </a:buClr>
              <a:buSzPct val="100000"/>
              <a:buFont typeface="Arial"/>
              <a:buChar char="●"/>
            </a:pPr>
            <a:r>
              <a:rPr lang="en" sz="2700"/>
              <a:t>Requires Quality Enhancement Plan (QEP)</a:t>
            </a:r>
          </a:p>
          <a:p>
            <a:pPr marL="457200" lvl="0" indent="-400050">
              <a:spcBef>
                <a:spcPts val="0"/>
              </a:spcBef>
              <a:buClr>
                <a:schemeClr val="dk1"/>
              </a:buClr>
              <a:buSzPct val="100000"/>
              <a:buFont typeface="Arial"/>
              <a:buChar char="●"/>
            </a:pPr>
            <a:r>
              <a:rPr lang="en" sz="2700"/>
              <a:t>Involve a variety of campus constituencies and plan how it will be implemented, completed and assessed (SACS, 2012)</a:t>
            </a:r>
          </a:p>
        </p:txBody>
      </p:sp>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What is experiential learning?</a:t>
            </a:r>
          </a:p>
        </p:txBody>
      </p:sp>
      <p:sp>
        <p:nvSpPr>
          <p:cNvPr id="63" name="Shape 63"/>
          <p:cNvSpPr txBox="1">
            <a:spLocks noGrp="1"/>
          </p:cNvSpPr>
          <p:nvPr>
            <p:ph type="body" idx="1"/>
          </p:nvPr>
        </p:nvSpPr>
        <p:spPr>
          <a:xfrm>
            <a:off x="457200" y="1053075"/>
            <a:ext cx="8229600" cy="4030800"/>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a:t>A process through which students develop knowledge, skills, and values from direct experiences outside a traditional academic setting. </a:t>
            </a:r>
          </a:p>
          <a:p>
            <a:pPr lvl="0" rtl="0">
              <a:spcBef>
                <a:spcPts val="0"/>
              </a:spcBef>
              <a:buNone/>
            </a:pPr>
            <a:endParaRPr sz="2400"/>
          </a:p>
          <a:p>
            <a:pPr marL="457200" lvl="0" indent="-381000" rtl="0">
              <a:spcBef>
                <a:spcPts val="0"/>
              </a:spcBef>
              <a:buClr>
                <a:schemeClr val="dk1"/>
              </a:buClr>
              <a:buSzPct val="100000"/>
              <a:buFont typeface="Arial"/>
              <a:buChar char="●"/>
            </a:pPr>
            <a:r>
              <a:rPr lang="en" sz="2400"/>
              <a:t>Encompasses a variety of activities: internships, service learning, undergraduate research, study abroad, and other creative and professional work experiences. </a:t>
            </a:r>
          </a:p>
          <a:p>
            <a:pPr lvl="0" rtl="0">
              <a:spcBef>
                <a:spcPts val="0"/>
              </a:spcBef>
              <a:buNone/>
            </a:pPr>
            <a:endParaRPr sz="2400"/>
          </a:p>
          <a:p>
            <a:pPr lvl="0" algn="r">
              <a:spcBef>
                <a:spcPts val="0"/>
              </a:spcBef>
              <a:buNone/>
            </a:pPr>
            <a:r>
              <a:rPr lang="en" sz="2400"/>
              <a:t>(</a:t>
            </a:r>
            <a:r>
              <a:rPr lang="en" sz="2400" u="sng">
                <a:solidFill>
                  <a:schemeClr val="hlink"/>
                </a:solidFill>
                <a:hlinkClick r:id="rId3"/>
              </a:rPr>
              <a:t>CU-Denver</a:t>
            </a:r>
            <a:r>
              <a:rPr lang="en" sz="2400"/>
              <a:t>, 2015)</a:t>
            </a:r>
          </a:p>
        </p:txBody>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It’s not simply active learning ...</a:t>
            </a:r>
          </a:p>
        </p:txBody>
      </p:sp>
      <p:sp>
        <p:nvSpPr>
          <p:cNvPr id="69" name="Shape 69"/>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a:t>Biology lab course is </a:t>
            </a:r>
            <a:r>
              <a:rPr lang="en" u="sng"/>
              <a:t>not</a:t>
            </a:r>
            <a:r>
              <a:rPr lang="en"/>
              <a:t> considered </a:t>
            </a:r>
            <a:br>
              <a:rPr lang="en"/>
            </a:br>
            <a:r>
              <a:rPr lang="en"/>
              <a:t>an experiential learning option. </a:t>
            </a:r>
          </a:p>
          <a:p>
            <a:pPr marL="457200" lvl="0" indent="-419100">
              <a:spcBef>
                <a:spcPts val="0"/>
              </a:spcBef>
              <a:buClr>
                <a:schemeClr val="dk1"/>
              </a:buClr>
              <a:buSzPct val="100000"/>
              <a:buFont typeface="Arial"/>
              <a:buChar char="●"/>
            </a:pPr>
            <a:r>
              <a:rPr lang="en"/>
              <a:t>To make it </a:t>
            </a:r>
            <a:r>
              <a:rPr lang="en" u="sng"/>
              <a:t>experiential</a:t>
            </a:r>
            <a:r>
              <a:rPr lang="en"/>
              <a:t>, a biology course would have students apply knowledge to solve a problem about environmental cleanup or create a social media campaign to encourage community plasma donations</a:t>
            </a:r>
          </a:p>
        </p:txBody>
      </p: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High-impact educational practices</a:t>
            </a:r>
          </a:p>
        </p:txBody>
      </p:sp>
      <p:sp>
        <p:nvSpPr>
          <p:cNvPr id="75" name="Shape 75"/>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a:t>10 teaching and learning practices </a:t>
            </a:r>
          </a:p>
          <a:p>
            <a:pPr marL="457200" lvl="0" indent="-419100" rtl="0">
              <a:spcBef>
                <a:spcPts val="0"/>
              </a:spcBef>
              <a:buClr>
                <a:schemeClr val="dk1"/>
              </a:buClr>
              <a:buSzPct val="100000"/>
              <a:buFont typeface="Arial"/>
              <a:buChar char="●"/>
            </a:pPr>
            <a:r>
              <a:rPr lang="en"/>
              <a:t>Shown to be beneficial for students from many backgrounds and at different levels. </a:t>
            </a:r>
          </a:p>
          <a:p>
            <a:pPr marL="457200" lvl="0" indent="-419100" rtl="0">
              <a:spcBef>
                <a:spcPts val="0"/>
              </a:spcBef>
              <a:buClr>
                <a:schemeClr val="dk1"/>
              </a:buClr>
              <a:buSzPct val="100000"/>
              <a:buFont typeface="Arial"/>
              <a:buChar char="●"/>
            </a:pPr>
            <a:r>
              <a:rPr lang="en"/>
              <a:t>Research suggests they increase rates of student retention and student engagement</a:t>
            </a:r>
          </a:p>
          <a:p>
            <a:pPr marL="457200" lvl="0" indent="-419100" rtl="0">
              <a:spcBef>
                <a:spcPts val="0"/>
              </a:spcBef>
              <a:buClr>
                <a:schemeClr val="dk1"/>
              </a:buClr>
              <a:buSzPct val="100000"/>
              <a:buFont typeface="Arial"/>
              <a:buChar char="●"/>
            </a:pPr>
            <a:r>
              <a:rPr lang="en" u="sng">
                <a:solidFill>
                  <a:schemeClr val="hlink"/>
                </a:solidFill>
                <a:hlinkClick r:id="rId3"/>
              </a:rPr>
              <a:t>George Kuh</a:t>
            </a:r>
            <a:r>
              <a:rPr lang="en"/>
              <a:t> (2008)</a:t>
            </a:r>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spcBef>
                <a:spcPts val="0"/>
              </a:spcBef>
              <a:buNone/>
            </a:pPr>
            <a:r>
              <a:rPr lang="en"/>
              <a:t>What are the high impact practices?</a:t>
            </a:r>
          </a:p>
        </p:txBody>
      </p:sp>
      <p:sp>
        <p:nvSpPr>
          <p:cNvPr id="81" name="Shape 81"/>
          <p:cNvSpPr txBox="1">
            <a:spLocks noGrp="1"/>
          </p:cNvSpPr>
          <p:nvPr>
            <p:ph type="body" idx="1"/>
          </p:nvPr>
        </p:nvSpPr>
        <p:spPr>
          <a:xfrm>
            <a:off x="412175" y="1123950"/>
            <a:ext cx="3807299" cy="3801900"/>
          </a:xfrm>
          <a:prstGeom prst="rect">
            <a:avLst/>
          </a:prstGeom>
        </p:spPr>
        <p:txBody>
          <a:bodyPr lIns="91425" tIns="91425" rIns="91425" bIns="91425" anchor="t" anchorCtr="0">
            <a:noAutofit/>
          </a:bodyPr>
          <a:lstStyle/>
          <a:p>
            <a:pPr marL="457200" lvl="0" indent="-368300" rtl="0">
              <a:spcBef>
                <a:spcPts val="1200"/>
              </a:spcBef>
              <a:spcAft>
                <a:spcPts val="1000"/>
              </a:spcAft>
              <a:buClr>
                <a:schemeClr val="dk1"/>
              </a:buClr>
              <a:buSzPct val="100000"/>
              <a:buFont typeface="Arial"/>
              <a:buChar char="●"/>
            </a:pPr>
            <a:r>
              <a:rPr lang="en" sz="2200"/>
              <a:t>Capstone courses </a:t>
            </a:r>
            <a:br>
              <a:rPr lang="en" sz="2200"/>
            </a:br>
            <a:r>
              <a:rPr lang="en" sz="2200"/>
              <a:t>and projects</a:t>
            </a:r>
          </a:p>
          <a:p>
            <a:pPr marL="457200" lvl="0" indent="-368300" rtl="0">
              <a:spcBef>
                <a:spcPts val="0"/>
              </a:spcBef>
              <a:spcAft>
                <a:spcPts val="1000"/>
              </a:spcAft>
              <a:buClr>
                <a:schemeClr val="dk1"/>
              </a:buClr>
              <a:buSzPct val="100000"/>
              <a:buFont typeface="Arial"/>
              <a:buChar char="●"/>
            </a:pPr>
            <a:r>
              <a:rPr lang="en" sz="2200"/>
              <a:t>Collaborative assignments/projects</a:t>
            </a:r>
          </a:p>
          <a:p>
            <a:pPr marL="457200" lvl="0" indent="-368300" rtl="0">
              <a:spcBef>
                <a:spcPts val="0"/>
              </a:spcBef>
              <a:spcAft>
                <a:spcPts val="1000"/>
              </a:spcAft>
              <a:buClr>
                <a:schemeClr val="dk1"/>
              </a:buClr>
              <a:buSzPct val="100000"/>
              <a:buFont typeface="Arial"/>
              <a:buChar char="●"/>
            </a:pPr>
            <a:r>
              <a:rPr lang="en" sz="2200"/>
              <a:t>Common intellectual experiences</a:t>
            </a:r>
          </a:p>
          <a:p>
            <a:pPr marL="457200" lvl="0" indent="-368300" rtl="0">
              <a:spcBef>
                <a:spcPts val="0"/>
              </a:spcBef>
              <a:spcAft>
                <a:spcPts val="1000"/>
              </a:spcAft>
              <a:buClr>
                <a:schemeClr val="dk1"/>
              </a:buClr>
              <a:buSzPct val="100000"/>
              <a:buFont typeface="Arial"/>
              <a:buChar char="●"/>
            </a:pPr>
            <a:r>
              <a:rPr lang="en" sz="2200"/>
              <a:t>Diversity/global learning</a:t>
            </a:r>
          </a:p>
          <a:p>
            <a:pPr marL="457200" lvl="0" indent="-368300" rtl="0">
              <a:spcBef>
                <a:spcPts val="0"/>
              </a:spcBef>
              <a:spcAft>
                <a:spcPts val="1000"/>
              </a:spcAft>
              <a:buClr>
                <a:schemeClr val="dk1"/>
              </a:buClr>
              <a:buSzPct val="100000"/>
              <a:buFont typeface="Arial"/>
              <a:buChar char="●"/>
            </a:pPr>
            <a:r>
              <a:rPr lang="en" sz="2200"/>
              <a:t>First-year seminars </a:t>
            </a:r>
            <a:br>
              <a:rPr lang="en" sz="2200"/>
            </a:br>
            <a:r>
              <a:rPr lang="en" sz="2200"/>
              <a:t>and experiences</a:t>
            </a:r>
          </a:p>
        </p:txBody>
      </p:sp>
      <p:sp>
        <p:nvSpPr>
          <p:cNvPr id="82" name="Shape 82"/>
          <p:cNvSpPr txBox="1">
            <a:spLocks noGrp="1"/>
          </p:cNvSpPr>
          <p:nvPr>
            <p:ph type="body" idx="2"/>
          </p:nvPr>
        </p:nvSpPr>
        <p:spPr>
          <a:xfrm>
            <a:off x="4727300" y="1186825"/>
            <a:ext cx="3967499" cy="3629400"/>
          </a:xfrm>
          <a:prstGeom prst="rect">
            <a:avLst/>
          </a:prstGeom>
        </p:spPr>
        <p:txBody>
          <a:bodyPr lIns="91425" tIns="91425" rIns="91425" bIns="91425" anchor="t" anchorCtr="0">
            <a:noAutofit/>
          </a:bodyPr>
          <a:lstStyle/>
          <a:p>
            <a:pPr marL="457200" lvl="0" indent="-368300" rtl="0">
              <a:spcBef>
                <a:spcPts val="0"/>
              </a:spcBef>
              <a:spcAft>
                <a:spcPts val="1000"/>
              </a:spcAft>
              <a:buClr>
                <a:schemeClr val="dk1"/>
              </a:buClr>
              <a:buSzPct val="100000"/>
              <a:buFont typeface="Arial"/>
              <a:buChar char="●"/>
            </a:pPr>
            <a:r>
              <a:rPr lang="en" sz="2200"/>
              <a:t>Internships</a:t>
            </a:r>
          </a:p>
          <a:p>
            <a:pPr marL="457200" lvl="0" indent="-368300" rtl="0">
              <a:spcBef>
                <a:spcPts val="0"/>
              </a:spcBef>
              <a:spcAft>
                <a:spcPts val="1000"/>
              </a:spcAft>
              <a:buClr>
                <a:schemeClr val="dk1"/>
              </a:buClr>
              <a:buSzPct val="100000"/>
              <a:buFont typeface="Arial"/>
              <a:buChar char="●"/>
            </a:pPr>
            <a:r>
              <a:rPr lang="en" sz="2200"/>
              <a:t>Learning communities</a:t>
            </a:r>
          </a:p>
          <a:p>
            <a:pPr marL="457200" lvl="0" indent="-368300" rtl="0">
              <a:spcBef>
                <a:spcPts val="0"/>
              </a:spcBef>
              <a:spcAft>
                <a:spcPts val="1000"/>
              </a:spcAft>
              <a:buClr>
                <a:schemeClr val="dk1"/>
              </a:buClr>
              <a:buSzPct val="100000"/>
              <a:buFont typeface="Arial"/>
              <a:buChar char="●"/>
            </a:pPr>
            <a:r>
              <a:rPr lang="en" sz="2200"/>
              <a:t>Service learning and community-based learning</a:t>
            </a:r>
          </a:p>
          <a:p>
            <a:pPr marL="457200" lvl="0" indent="-368300" rtl="0">
              <a:spcBef>
                <a:spcPts val="0"/>
              </a:spcBef>
              <a:spcAft>
                <a:spcPts val="1000"/>
              </a:spcAft>
              <a:buClr>
                <a:schemeClr val="dk1"/>
              </a:buClr>
              <a:buSzPct val="100000"/>
              <a:buFont typeface="Arial"/>
              <a:buChar char="●"/>
            </a:pPr>
            <a:r>
              <a:rPr lang="en" sz="2200"/>
              <a:t>Undergraduate research</a:t>
            </a:r>
          </a:p>
          <a:p>
            <a:pPr marL="457200" lvl="0" indent="-368300" rtl="0">
              <a:spcBef>
                <a:spcPts val="0"/>
              </a:spcBef>
              <a:spcAft>
                <a:spcPts val="1000"/>
              </a:spcAft>
              <a:buClr>
                <a:schemeClr val="dk1"/>
              </a:buClr>
              <a:buSzPct val="100000"/>
              <a:buFont typeface="Arial"/>
              <a:buChar char="●"/>
            </a:pPr>
            <a:r>
              <a:rPr lang="en" sz="2200"/>
              <a:t>Writing intensive courses</a:t>
            </a:r>
          </a:p>
          <a:p>
            <a:pPr lvl="0" algn="r" rtl="0">
              <a:spcBef>
                <a:spcPts val="0"/>
              </a:spcBef>
              <a:spcAft>
                <a:spcPts val="1000"/>
              </a:spcAft>
              <a:buNone/>
            </a:pPr>
            <a:r>
              <a:rPr lang="en" sz="2200"/>
              <a:t>(Kuh, 2008)</a:t>
            </a:r>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pic>
        <p:nvPicPr>
          <p:cNvPr id="87" name="Shape 87"/>
          <p:cNvPicPr preferRelativeResize="0"/>
          <p:nvPr/>
        </p:nvPicPr>
        <p:blipFill>
          <a:blip r:embed="rId3">
            <a:alphaModFix/>
          </a:blip>
          <a:stretch>
            <a:fillRect/>
          </a:stretch>
        </p:blipFill>
        <p:spPr>
          <a:xfrm>
            <a:off x="0" y="-1558825"/>
            <a:ext cx="9092748" cy="6819574"/>
          </a:xfrm>
          <a:prstGeom prst="rect">
            <a:avLst/>
          </a:prstGeom>
          <a:noFill/>
          <a:ln>
            <a:noFill/>
          </a:ln>
        </p:spPr>
      </p:pic>
      <p:sp>
        <p:nvSpPr>
          <p:cNvPr id="88" name="Shape 88"/>
          <p:cNvSpPr txBox="1"/>
          <p:nvPr/>
        </p:nvSpPr>
        <p:spPr>
          <a:xfrm>
            <a:off x="1087875" y="3130275"/>
            <a:ext cx="1805999" cy="357900"/>
          </a:xfrm>
          <a:prstGeom prst="rect">
            <a:avLst/>
          </a:prstGeom>
          <a:noFill/>
          <a:ln>
            <a:noFill/>
          </a:ln>
        </p:spPr>
        <p:txBody>
          <a:bodyPr lIns="91425" tIns="91425" rIns="91425" bIns="91425" anchor="t" anchorCtr="0">
            <a:noAutofit/>
          </a:bodyPr>
          <a:lstStyle/>
          <a:p>
            <a:pPr lvl="0" algn="ctr">
              <a:spcBef>
                <a:spcPts val="0"/>
              </a:spcBef>
              <a:buNone/>
            </a:pPr>
            <a:r>
              <a:rPr lang="en" sz="1500" b="1">
                <a:hlinkClick r:id="rId4"/>
              </a:rPr>
              <a:t>jjjj56cp</a:t>
            </a:r>
            <a:r>
              <a:rPr lang="en" b="1">
                <a:hlinkClick r:id="rId4"/>
              </a:rPr>
              <a:t>/Flickr</a:t>
            </a:r>
          </a:p>
        </p:txBody>
      </p:sp>
      <p:sp>
        <p:nvSpPr>
          <p:cNvPr id="89" name="Shape 89"/>
          <p:cNvSpPr txBox="1">
            <a:spLocks noGrp="1"/>
          </p:cNvSpPr>
          <p:nvPr>
            <p:ph type="body" idx="1"/>
          </p:nvPr>
        </p:nvSpPr>
        <p:spPr>
          <a:xfrm>
            <a:off x="632950" y="366675"/>
            <a:ext cx="2780700" cy="2759399"/>
          </a:xfrm>
          <a:prstGeom prst="rect">
            <a:avLst/>
          </a:prstGeom>
          <a:solidFill>
            <a:srgbClr val="FFFFFF"/>
          </a:solidFill>
        </p:spPr>
        <p:txBody>
          <a:bodyPr lIns="91425" tIns="91425" rIns="91425" bIns="91425" anchor="t" anchorCtr="0">
            <a:noAutofit/>
          </a:bodyPr>
          <a:lstStyle/>
          <a:p>
            <a:pPr lvl="0" algn="ctr" rtl="0">
              <a:spcBef>
                <a:spcPts val="0"/>
              </a:spcBef>
              <a:buNone/>
            </a:pPr>
            <a:r>
              <a:rPr lang="en" b="1">
                <a:solidFill>
                  <a:srgbClr val="000000"/>
                </a:solidFill>
              </a:rPr>
              <a:t>What role </a:t>
            </a:r>
            <a:br>
              <a:rPr lang="en" b="1">
                <a:solidFill>
                  <a:srgbClr val="000000"/>
                </a:solidFill>
              </a:rPr>
            </a:br>
            <a:r>
              <a:rPr lang="en" b="1">
                <a:solidFill>
                  <a:srgbClr val="000000"/>
                </a:solidFill>
              </a:rPr>
              <a:t>can libraries </a:t>
            </a:r>
            <a:br>
              <a:rPr lang="en" b="1">
                <a:solidFill>
                  <a:srgbClr val="000000"/>
                </a:solidFill>
              </a:rPr>
            </a:br>
            <a:r>
              <a:rPr lang="en" b="1">
                <a:solidFill>
                  <a:srgbClr val="000000"/>
                </a:solidFill>
              </a:rPr>
              <a:t>play in experiential learning?</a:t>
            </a:r>
          </a:p>
        </p:txBody>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3579</Words>
  <Application>Microsoft Office PowerPoint</Application>
  <PresentationFormat>On-screen Show (16:9)</PresentationFormat>
  <Paragraphs>338</Paragraphs>
  <Slides>36</Slides>
  <Notes>36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Arial</vt:lpstr>
      <vt:lpstr>Comic Sans MS</vt:lpstr>
      <vt:lpstr>Corsiva</vt:lpstr>
      <vt:lpstr>Courier New</vt:lpstr>
      <vt:lpstr>Georgia</vt:lpstr>
      <vt:lpstr>Merriweather</vt:lpstr>
      <vt:lpstr>Oswald</vt:lpstr>
      <vt:lpstr>Times New Roman</vt:lpstr>
      <vt:lpstr>simple-light</vt:lpstr>
      <vt:lpstr>Where knowledge meets experience</vt:lpstr>
      <vt:lpstr>Learning outcomes</vt:lpstr>
      <vt:lpstr>Outline of presentation</vt:lpstr>
      <vt:lpstr>What is a QEP?</vt:lpstr>
      <vt:lpstr>What is experiential learning?</vt:lpstr>
      <vt:lpstr>It’s not simply active learning ...</vt:lpstr>
      <vt:lpstr>High-impact educational practices</vt:lpstr>
      <vt:lpstr>What are the high impact practices?</vt:lpstr>
      <vt:lpstr>PowerPoint Presentation</vt:lpstr>
      <vt:lpstr>How did MSU define experiential?</vt:lpstr>
      <vt:lpstr>Lit review: “Experiential” libraries</vt:lpstr>
      <vt:lpstr>Lit review: HIPs in action</vt:lpstr>
      <vt:lpstr>Case study: Murray State University</vt:lpstr>
      <vt:lpstr>The libraries’ involvement</vt:lpstr>
      <vt:lpstr>Pogue Library (Special Collections &amp; Archives)</vt:lpstr>
      <vt:lpstr>Directed Study @ Pogue Library</vt:lpstr>
      <vt:lpstr>Helping students gain experience</vt:lpstr>
      <vt:lpstr>Autistic People in Libraries:  The Connection</vt:lpstr>
      <vt:lpstr>Advanced Public Relations course  </vt:lpstr>
      <vt:lpstr>Your turn</vt:lpstr>
      <vt:lpstr>Integrating info lit instruction:  Two ways to approach</vt:lpstr>
      <vt:lpstr>Integrating info lit instruction</vt:lpstr>
      <vt:lpstr>Nine tenets of digital citizenship</vt:lpstr>
      <vt:lpstr>Your turn</vt:lpstr>
      <vt:lpstr>Integrating info lit instruction</vt:lpstr>
      <vt:lpstr>Cultivating campus partnerships</vt:lpstr>
      <vt:lpstr>Your turn</vt:lpstr>
      <vt:lpstr>Where we want to go from here</vt:lpstr>
      <vt:lpstr>What sticks? </vt:lpstr>
      <vt:lpstr>Contact information</vt:lpstr>
      <vt:lpstr>References</vt:lpstr>
      <vt:lpstr>References</vt:lpstr>
      <vt:lpstr>References</vt:lpstr>
      <vt:lpstr>References</vt:lpstr>
      <vt:lpstr>References</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Where knowledge meets experience</dc:title>
  <cp:lastModifiedBy>Elizabeth Price</cp:lastModifiedBy>
  <cp:revision>1</cp:revision>
  <dcterms:modified xsi:type="dcterms:W3CDTF">2015-05-01T15:58:00Z</dcterms:modified>
</cp:coreProperties>
</file>