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4"/>
  </p:notesMasterIdLst>
  <p:handoutMasterIdLst>
    <p:handoutMasterId r:id="rId5"/>
  </p:handoutMasterIdLst>
  <p:sldIdLst>
    <p:sldId id="256" r:id="rId3"/>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AC00"/>
    <a:srgbClr val="002144"/>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868" autoAdjust="0"/>
    <p:restoredTop sz="94660"/>
  </p:normalViewPr>
  <p:slideViewPr>
    <p:cSldViewPr snapToGrid="0">
      <p:cViewPr>
        <p:scale>
          <a:sx n="30" d="100"/>
          <a:sy n="30" d="100"/>
        </p:scale>
        <p:origin x="24" y="-120"/>
      </p:cViewPr>
      <p:guideLst/>
    </p:cSldViewPr>
  </p:slideViewPr>
  <p:notesTextViewPr>
    <p:cViewPr>
      <p:scale>
        <a:sx n="1" d="1"/>
        <a:sy n="1" d="1"/>
      </p:scale>
      <p:origin x="0" y="0"/>
    </p:cViewPr>
  </p:notesTextViewPr>
  <p:notesViewPr>
    <p:cSldViewPr snapToGrid="0" showGuides="1">
      <p:cViewPr varScale="1">
        <p:scale>
          <a:sx n="65" d="100"/>
          <a:sy n="65" d="100"/>
        </p:scale>
        <p:origin x="2796"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C0B079-A316-4C9B-B165-DF9EA8325D2C}" type="datetimeFigureOut">
              <a:rPr lang="en-US" smtClean="0"/>
              <a:t>10/25/2015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en-US" smtClean="0"/>
              <a:t>‹#›</a:t>
            </a:fld>
            <a:endParaRPr lang="en-US"/>
          </a:p>
        </p:txBody>
      </p:sp>
    </p:spTree>
    <p:extLst>
      <p:ext uri="{BB962C8B-B14F-4D97-AF65-F5344CB8AC3E}">
        <p14:creationId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28AB8-57D1-494F-9851-055AD867E790}" type="datetimeFigureOut">
              <a:rPr lang="en-US" smtClean="0"/>
              <a:t>10/25/2015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en-US" smtClean="0"/>
              <a:t>‹#›</a:t>
            </a:fld>
            <a:endParaRPr lang="en-US"/>
          </a:p>
        </p:txBody>
      </p:sp>
    </p:spTree>
    <p:extLst>
      <p:ext uri="{BB962C8B-B14F-4D97-AF65-F5344CB8AC3E}">
        <p14:creationId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ster">
    <p:spTree>
      <p:nvGrpSpPr>
        <p:cNvPr id="1" name=""/>
        <p:cNvGrpSpPr/>
        <p:nvPr/>
      </p:nvGrpSpPr>
      <p:grpSpPr>
        <a:xfrm>
          <a:off x="0" y="0"/>
          <a:ext cx="0" cy="0"/>
          <a:chOff x="0" y="0"/>
          <a:chExt cx="0" cy="0"/>
        </a:xfrm>
      </p:grpSpPr>
      <p:sp>
        <p:nvSpPr>
          <p:cNvPr id="2" name="Title 1"/>
          <p:cNvSpPr>
            <a:spLocks noGrp="1"/>
          </p:cNvSpPr>
          <p:nvPr>
            <p:ph type="title"/>
          </p:nvPr>
        </p:nvSpPr>
        <p:spPr>
          <a:xfrm>
            <a:off x="6400800" y="990600"/>
            <a:ext cx="31089600" cy="2514540"/>
          </a:xfrm>
        </p:spPr>
        <p:txBody>
          <a:bodyPr/>
          <a:lstStyle/>
          <a:p>
            <a:r>
              <a:rPr lang="en-US" smtClean="0"/>
              <a:t>Click to edit Master title style</a:t>
            </a:r>
            <a:endParaRPr lang="en-US"/>
          </a:p>
        </p:txBody>
      </p:sp>
      <p:sp>
        <p:nvSpPr>
          <p:cNvPr id="31" name="Text Placeholder 6"/>
          <p:cNvSpPr>
            <a:spLocks noGrp="1"/>
          </p:cNvSpPr>
          <p:nvPr>
            <p:ph type="body" sz="quarter" idx="36"/>
          </p:nvPr>
        </p:nvSpPr>
        <p:spPr bwMode="auto">
          <a:xfrm>
            <a:off x="6400800" y="3588603"/>
            <a:ext cx="31089600" cy="830997"/>
          </a:xfrm>
        </p:spPr>
        <p:txBody>
          <a:bodyPr>
            <a:noAutofit/>
          </a:bodyPr>
          <a:lstStyle>
            <a:lvl1pPr marL="0" indent="0">
              <a:spcBef>
                <a:spcPts val="0"/>
              </a:spcBef>
              <a:buNone/>
              <a:defRPr sz="2400">
                <a:solidFill>
                  <a:schemeClr val="bg1"/>
                </a:solidFill>
              </a:defRPr>
            </a:lvl1pPr>
            <a:lvl2pPr marL="0" indent="0">
              <a:spcBef>
                <a:spcPts val="0"/>
              </a:spcBef>
              <a:buNone/>
              <a:defRPr sz="2400">
                <a:solidFill>
                  <a:schemeClr val="bg1"/>
                </a:solidFill>
              </a:defRPr>
            </a:lvl2pPr>
            <a:lvl3pPr marL="0" indent="0">
              <a:spcBef>
                <a:spcPts val="0"/>
              </a:spcBef>
              <a:buNone/>
              <a:defRPr sz="2400">
                <a:solidFill>
                  <a:schemeClr val="bg1"/>
                </a:solidFill>
              </a:defRPr>
            </a:lvl3pPr>
            <a:lvl4pPr marL="0" indent="0">
              <a:spcBef>
                <a:spcPts val="0"/>
              </a:spcBef>
              <a:buNone/>
              <a:defRPr sz="2400">
                <a:solidFill>
                  <a:schemeClr val="bg1"/>
                </a:solidFill>
              </a:defRPr>
            </a:lvl4pPr>
            <a:lvl5pPr marL="0" indent="0">
              <a:spcBef>
                <a:spcPts val="0"/>
              </a:spcBef>
              <a:buNone/>
              <a:defRPr sz="2400">
                <a:solidFill>
                  <a:schemeClr val="bg1"/>
                </a:solidFill>
              </a:defRPr>
            </a:lvl5pPr>
            <a:lvl6pPr marL="0" indent="0">
              <a:spcBef>
                <a:spcPts val="0"/>
              </a:spcBef>
              <a:buNone/>
              <a:defRPr sz="2400">
                <a:solidFill>
                  <a:schemeClr val="bg1"/>
                </a:solidFill>
              </a:defRPr>
            </a:lvl6pPr>
            <a:lvl7pPr marL="0" indent="0">
              <a:spcBef>
                <a:spcPts val="0"/>
              </a:spcBef>
              <a:buNone/>
              <a:defRPr sz="2400">
                <a:solidFill>
                  <a:schemeClr val="bg1"/>
                </a:solidFill>
              </a:defRPr>
            </a:lvl7pPr>
            <a:lvl8pPr marL="0" indent="0">
              <a:spcBef>
                <a:spcPts val="0"/>
              </a:spcBef>
              <a:buNone/>
              <a:defRPr sz="2400">
                <a:solidFill>
                  <a:schemeClr val="bg1"/>
                </a:solidFill>
              </a:defRPr>
            </a:lvl8pPr>
            <a:lvl9pPr marL="0" indent="0">
              <a:spcBef>
                <a:spcPts val="0"/>
              </a:spcBef>
              <a:buNone/>
              <a:defRPr sz="2400">
                <a:solidFill>
                  <a:schemeClr val="bg1"/>
                </a:solidFill>
              </a:defRPr>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ECAA57DF-1C19-4726-AB84-014692BAD8F5}" type="datetimeFigureOut">
              <a:rPr lang="en-US" smtClean="0"/>
              <a:t>10/25/2015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B4C631-C489-4C11-812F-2172FBEAE82B}" type="slidenum">
              <a:rPr lang="en-US" smtClean="0"/>
              <a:t>‹#›</a:t>
            </a:fld>
            <a:endParaRPr lang="en-US"/>
          </a:p>
        </p:txBody>
      </p:sp>
      <p:sp>
        <p:nvSpPr>
          <p:cNvPr id="7" name="Text Placeholder 6"/>
          <p:cNvSpPr>
            <a:spLocks noGrp="1"/>
          </p:cNvSpPr>
          <p:nvPr>
            <p:ph type="body" sz="quarter" idx="13" hasCustomPrompt="1"/>
          </p:nvPr>
        </p:nvSpPr>
        <p:spPr>
          <a:xfrm>
            <a:off x="1143000" y="5852160"/>
            <a:ext cx="12801600" cy="1219200"/>
          </a:xfrm>
          <a:prstGeom prst="round1Rect">
            <a:avLst/>
          </a:prstGeom>
          <a:solidFill>
            <a:schemeClr val="accent2"/>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19" name="Content Placeholder 17"/>
          <p:cNvSpPr>
            <a:spLocks noGrp="1"/>
          </p:cNvSpPr>
          <p:nvPr>
            <p:ph sz="quarter" idx="24" hasCustomPrompt="1"/>
          </p:nvPr>
        </p:nvSpPr>
        <p:spPr>
          <a:xfrm>
            <a:off x="1143000" y="7071360"/>
            <a:ext cx="12801600" cy="6858000"/>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1" name="Text Placeholder 6"/>
          <p:cNvSpPr>
            <a:spLocks noGrp="1"/>
          </p:cNvSpPr>
          <p:nvPr>
            <p:ph type="body" sz="quarter" idx="17" hasCustomPrompt="1"/>
          </p:nvPr>
        </p:nvSpPr>
        <p:spPr>
          <a:xfrm>
            <a:off x="1143000" y="15032736"/>
            <a:ext cx="12801600" cy="1219200"/>
          </a:xfrm>
          <a:prstGeom prst="round1Rect">
            <a:avLst/>
          </a:prstGeom>
          <a:solidFill>
            <a:schemeClr val="accent3"/>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0" name="Content Placeholder 17"/>
          <p:cNvSpPr>
            <a:spLocks noGrp="1"/>
          </p:cNvSpPr>
          <p:nvPr>
            <p:ph sz="quarter" idx="25" hasCustomPrompt="1"/>
          </p:nvPr>
        </p:nvSpPr>
        <p:spPr>
          <a:xfrm>
            <a:off x="1143000" y="16251936"/>
            <a:ext cx="12801600" cy="9088165"/>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3" name="Text Placeholder 6"/>
          <p:cNvSpPr>
            <a:spLocks noGrp="1"/>
          </p:cNvSpPr>
          <p:nvPr>
            <p:ph type="body" sz="quarter" idx="19" hasCustomPrompt="1"/>
          </p:nvPr>
        </p:nvSpPr>
        <p:spPr>
          <a:xfrm>
            <a:off x="1143000" y="25831800"/>
            <a:ext cx="12801600" cy="1219200"/>
          </a:xfrm>
          <a:prstGeom prst="round1Rect">
            <a:avLst/>
          </a:prstGeom>
          <a:solidFill>
            <a:schemeClr val="accent4"/>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1" name="Content Placeholder 17"/>
          <p:cNvSpPr>
            <a:spLocks noGrp="1"/>
          </p:cNvSpPr>
          <p:nvPr>
            <p:ph sz="quarter" idx="26" hasCustomPrompt="1"/>
          </p:nvPr>
        </p:nvSpPr>
        <p:spPr>
          <a:xfrm>
            <a:off x="1143000" y="27057096"/>
            <a:ext cx="12801600" cy="4572000"/>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5" name="Text Placeholder 6"/>
          <p:cNvSpPr>
            <a:spLocks noGrp="1"/>
          </p:cNvSpPr>
          <p:nvPr>
            <p:ph type="body" sz="quarter" idx="21" hasCustomPrompt="1"/>
          </p:nvPr>
        </p:nvSpPr>
        <p:spPr>
          <a:xfrm>
            <a:off x="15544800" y="5852160"/>
            <a:ext cx="12801600" cy="1219200"/>
          </a:xfrm>
          <a:prstGeom prst="round1Rect">
            <a:avLst/>
          </a:prstGeom>
          <a:solidFill>
            <a:schemeClr val="accent5"/>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2" name="Content Placeholder 17"/>
          <p:cNvSpPr>
            <a:spLocks noGrp="1"/>
          </p:cNvSpPr>
          <p:nvPr>
            <p:ph sz="quarter" idx="27" hasCustomPrompt="1"/>
          </p:nvPr>
        </p:nvSpPr>
        <p:spPr>
          <a:xfrm>
            <a:off x="15544800" y="7071360"/>
            <a:ext cx="12801600" cy="4572000"/>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8" name="Content Placeholder 17"/>
          <p:cNvSpPr>
            <a:spLocks noGrp="1"/>
          </p:cNvSpPr>
          <p:nvPr>
            <p:ph sz="quarter" idx="23" hasCustomPrompt="1"/>
          </p:nvPr>
        </p:nvSpPr>
        <p:spPr>
          <a:xfrm>
            <a:off x="15544800" y="11948160"/>
            <a:ext cx="12801600" cy="6172200"/>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3" name="Content Placeholder 17"/>
          <p:cNvSpPr>
            <a:spLocks noGrp="1"/>
          </p:cNvSpPr>
          <p:nvPr>
            <p:ph sz="quarter" idx="28" hasCustomPrompt="1"/>
          </p:nvPr>
        </p:nvSpPr>
        <p:spPr>
          <a:xfrm>
            <a:off x="15544800" y="23469600"/>
            <a:ext cx="12801600" cy="1752600"/>
          </a:xfrm>
        </p:spPr>
        <p:txBody>
          <a:bodyPr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p:txBody>
      </p:sp>
      <p:sp>
        <p:nvSpPr>
          <p:cNvPr id="24" name="Text Placeholder 6"/>
          <p:cNvSpPr>
            <a:spLocks noGrp="1"/>
          </p:cNvSpPr>
          <p:nvPr>
            <p:ph type="body" sz="quarter" idx="29" hasCustomPrompt="1"/>
          </p:nvPr>
        </p:nvSpPr>
        <p:spPr>
          <a:xfrm>
            <a:off x="15544800" y="25831800"/>
            <a:ext cx="12801600" cy="1219200"/>
          </a:xfrm>
          <a:prstGeom prst="round1Rect">
            <a:avLst/>
          </a:prstGeom>
          <a:solidFill>
            <a:schemeClr val="accent6"/>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5" name="Content Placeholder 17"/>
          <p:cNvSpPr>
            <a:spLocks noGrp="1"/>
          </p:cNvSpPr>
          <p:nvPr>
            <p:ph sz="quarter" idx="30" hasCustomPrompt="1"/>
          </p:nvPr>
        </p:nvSpPr>
        <p:spPr>
          <a:xfrm>
            <a:off x="15544800" y="27057096"/>
            <a:ext cx="12801600" cy="4572000"/>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6" name="Text Placeholder 6"/>
          <p:cNvSpPr>
            <a:spLocks noGrp="1"/>
          </p:cNvSpPr>
          <p:nvPr>
            <p:ph type="body" sz="quarter" idx="31" hasCustomPrompt="1"/>
          </p:nvPr>
        </p:nvSpPr>
        <p:spPr>
          <a:xfrm>
            <a:off x="29900880" y="5852160"/>
            <a:ext cx="12801600" cy="1219200"/>
          </a:xfrm>
          <a:prstGeom prst="round1Rect">
            <a:avLst/>
          </a:prstGeom>
          <a:solidFill>
            <a:schemeClr val="accent6"/>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7" name="Content Placeholder 17"/>
          <p:cNvSpPr>
            <a:spLocks noGrp="1"/>
          </p:cNvSpPr>
          <p:nvPr>
            <p:ph sz="quarter" idx="32" hasCustomPrompt="1"/>
          </p:nvPr>
        </p:nvSpPr>
        <p:spPr>
          <a:xfrm>
            <a:off x="29900880" y="7071360"/>
            <a:ext cx="12801600" cy="7315200"/>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8" name="Content Placeholder 17"/>
          <p:cNvSpPr>
            <a:spLocks noGrp="1"/>
          </p:cNvSpPr>
          <p:nvPr>
            <p:ph sz="quarter" idx="33" hasCustomPrompt="1"/>
          </p:nvPr>
        </p:nvSpPr>
        <p:spPr>
          <a:xfrm>
            <a:off x="29900880" y="15837408"/>
            <a:ext cx="12801600" cy="7315200"/>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9" name="Text Placeholder 6"/>
          <p:cNvSpPr>
            <a:spLocks noGrp="1"/>
          </p:cNvSpPr>
          <p:nvPr>
            <p:ph type="body" sz="quarter" idx="34" hasCustomPrompt="1"/>
          </p:nvPr>
        </p:nvSpPr>
        <p:spPr>
          <a:xfrm>
            <a:off x="29900880" y="25831800"/>
            <a:ext cx="12801600" cy="1219200"/>
          </a:xfrm>
          <a:prstGeom prst="round1Rect">
            <a:avLst/>
          </a:prstGeom>
          <a:solidFill>
            <a:schemeClr val="accent1"/>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30" name="Content Placeholder 17"/>
          <p:cNvSpPr>
            <a:spLocks noGrp="1"/>
          </p:cNvSpPr>
          <p:nvPr>
            <p:ph sz="quarter" idx="35" hasCustomPrompt="1"/>
          </p:nvPr>
        </p:nvSpPr>
        <p:spPr>
          <a:xfrm>
            <a:off x="29900880" y="27057096"/>
            <a:ext cx="12801600" cy="4572000"/>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32" name="Instructions"/>
          <p:cNvSpPr/>
          <p:nvPr userDrawn="1"/>
        </p:nvSpPr>
        <p:spPr>
          <a:xfrm>
            <a:off x="43891200" y="2552699"/>
            <a:ext cx="12447270"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rIns="274320" rtlCol="0" anchor="t"/>
          <a:lstStyle/>
          <a:p>
            <a:pPr lvl="0">
              <a:spcBef>
                <a:spcPts val="1200"/>
              </a:spcBef>
            </a:pPr>
            <a:r>
              <a:rPr sz="9600" dirty="0">
                <a:solidFill>
                  <a:prstClr val="white">
                    <a:lumMod val="50000"/>
                  </a:prstClr>
                </a:solidFill>
                <a:latin typeface="Calibri Light" panose="020F0302020204030204" pitchFamily="34" charset="0"/>
                <a:cs typeface="Calibri" panose="020F0502020204030204" pitchFamily="34" charset="0"/>
              </a:rPr>
              <a:t>Printing:</a:t>
            </a:r>
          </a:p>
          <a:p>
            <a:pPr lvl="0">
              <a:spcBef>
                <a:spcPts val="1200"/>
              </a:spcBef>
            </a:pPr>
            <a:r>
              <a:rPr lang="en-US" sz="6600" dirty="0" smtClean="0">
                <a:solidFill>
                  <a:prstClr val="white">
                    <a:lumMod val="50000"/>
                  </a:prstClr>
                </a:solidFill>
                <a:latin typeface="Calibri Light" panose="020F0302020204030204" pitchFamily="34" charset="0"/>
                <a:cs typeface="Calibri" panose="020F0502020204030204" pitchFamily="34" charset="0"/>
              </a:rPr>
              <a:t>This poster is 48” wide by 36” high. It’s designed to be printed on a large-format printer.</a:t>
            </a:r>
          </a:p>
          <a:p>
            <a:pPr lvl="0">
              <a:spcBef>
                <a:spcPts val="300"/>
              </a:spcBef>
            </a:pPr>
            <a:endParaRPr sz="6000" dirty="0">
              <a:solidFill>
                <a:prstClr val="white">
                  <a:lumMod val="50000"/>
                </a:prstClr>
              </a:solidFill>
              <a:latin typeface="Calibri Light" panose="020F0302020204030204" pitchFamily="34" charset="0"/>
              <a:cs typeface="Calibri" panose="020F0502020204030204" pitchFamily="34" charset="0"/>
            </a:endParaRPr>
          </a:p>
          <a:p>
            <a:pPr lvl="0">
              <a:spcBef>
                <a:spcPts val="1200"/>
              </a:spcBef>
            </a:pPr>
            <a:r>
              <a:rPr sz="8800" dirty="0">
                <a:solidFill>
                  <a:prstClr val="white">
                    <a:lumMod val="50000"/>
                  </a:prstClr>
                </a:solidFill>
                <a:latin typeface="Calibri Light" panose="020F0302020204030204" pitchFamily="34" charset="0"/>
                <a:cs typeface="Calibri" panose="020F0502020204030204" pitchFamily="34" charset="0"/>
              </a:rPr>
              <a:t>Customizing the Content:</a:t>
            </a:r>
          </a:p>
          <a:p>
            <a:pPr lvl="0">
              <a:spcBef>
                <a:spcPts val="1200"/>
              </a:spcBef>
            </a:pPr>
            <a:r>
              <a:rPr sz="6600" dirty="0">
                <a:solidFill>
                  <a:prstClr val="white">
                    <a:lumMod val="50000"/>
                  </a:prstClr>
                </a:solidFill>
                <a:latin typeface="Calibri Light" panose="020F0302020204030204" pitchFamily="34" charset="0"/>
                <a:cs typeface="Calibri" panose="020F0502020204030204" pitchFamily="34" charset="0"/>
              </a:rPr>
              <a:t>The placeholders in this </a:t>
            </a:r>
            <a:r>
              <a:rPr lang="en-US" sz="6600" dirty="0" smtClean="0">
                <a:solidFill>
                  <a:prstClr val="white">
                    <a:lumMod val="50000"/>
                  </a:prstClr>
                </a:solidFill>
                <a:latin typeface="Calibri Light" panose="020F0302020204030204" pitchFamily="34" charset="0"/>
                <a:cs typeface="Calibri" panose="020F0502020204030204" pitchFamily="34" charset="0"/>
              </a:rPr>
              <a:t>poster </a:t>
            </a:r>
            <a:r>
              <a:rPr sz="6600" dirty="0" smtClean="0">
                <a:solidFill>
                  <a:prstClr val="white">
                    <a:lumMod val="50000"/>
                  </a:prstClr>
                </a:solidFill>
                <a:latin typeface="Calibri Light" panose="020F0302020204030204" pitchFamily="34" charset="0"/>
                <a:cs typeface="Calibri" panose="020F0502020204030204" pitchFamily="34" charset="0"/>
              </a:rPr>
              <a:t>are </a:t>
            </a:r>
            <a:r>
              <a:rPr sz="6600" dirty="0">
                <a:solidFill>
                  <a:prstClr val="white">
                    <a:lumMod val="50000"/>
                  </a:prstClr>
                </a:solidFill>
                <a:latin typeface="Calibri Light" panose="020F0302020204030204" pitchFamily="34" charset="0"/>
                <a:cs typeface="Calibri" panose="020F0502020204030204" pitchFamily="34" charset="0"/>
              </a:rPr>
              <a:t>formatted for you. </a:t>
            </a:r>
            <a:r>
              <a:rPr lang="en-US" sz="6600" dirty="0" smtClean="0">
                <a:solidFill>
                  <a:prstClr val="white">
                    <a:lumMod val="50000"/>
                  </a:prstClr>
                </a:solidFill>
                <a:latin typeface="Calibri Light" panose="020F0302020204030204" pitchFamily="34" charset="0"/>
                <a:cs typeface="Calibri" panose="020F0502020204030204" pitchFamily="34" charset="0"/>
              </a:rPr>
              <a:t>Type</a:t>
            </a:r>
            <a:r>
              <a:rPr lang="en-US" sz="6600" baseline="0" dirty="0" smtClean="0">
                <a:solidFill>
                  <a:prstClr val="white">
                    <a:lumMod val="50000"/>
                  </a:prstClr>
                </a:solidFill>
                <a:latin typeface="Calibri Light" panose="020F0302020204030204" pitchFamily="34" charset="0"/>
                <a:cs typeface="Calibri" panose="020F0502020204030204" pitchFamily="34" charset="0"/>
              </a:rPr>
              <a:t> in the placeholders </a:t>
            </a:r>
            <a:r>
              <a:rPr lang="en-US" sz="6600" dirty="0" smtClean="0">
                <a:solidFill>
                  <a:prstClr val="white">
                    <a:lumMod val="50000"/>
                  </a:prstClr>
                </a:solidFill>
                <a:latin typeface="Calibri Light" panose="020F0302020204030204" pitchFamily="34" charset="0"/>
                <a:cs typeface="Calibri" panose="020F0502020204030204" pitchFamily="34" charset="0"/>
              </a:rPr>
              <a:t>to add text, or c</a:t>
            </a:r>
            <a:r>
              <a:rPr lang="en-US" sz="6600" baseline="0" dirty="0" smtClean="0">
                <a:solidFill>
                  <a:prstClr val="white">
                    <a:lumMod val="50000"/>
                  </a:prstClr>
                </a:solidFill>
                <a:latin typeface="Calibri Light" panose="020F0302020204030204" pitchFamily="34" charset="0"/>
                <a:cs typeface="Calibri" panose="020F0502020204030204" pitchFamily="34" charset="0"/>
              </a:rPr>
              <a:t>lick an icon to add a table, chart, SmartArt graphic, picture or multimedia file.</a:t>
            </a:r>
          </a:p>
          <a:p>
            <a:pPr lvl="0">
              <a:spcBef>
                <a:spcPts val="2400"/>
              </a:spcBef>
            </a:pPr>
            <a:r>
              <a:rPr lang="en-US" sz="6600" dirty="0" smtClean="0">
                <a:solidFill>
                  <a:prstClr val="white">
                    <a:lumMod val="50000"/>
                  </a:prstClr>
                </a:solidFill>
                <a:latin typeface="Calibri Light" panose="020F0302020204030204" pitchFamily="34" charset="0"/>
                <a:cs typeface="Calibri" panose="020F0502020204030204" pitchFamily="34" charset="0"/>
              </a:rPr>
              <a:t>T</a:t>
            </a:r>
            <a:r>
              <a:rPr sz="6600" dirty="0" smtClean="0">
                <a:solidFill>
                  <a:prstClr val="white">
                    <a:lumMod val="50000"/>
                  </a:prstClr>
                </a:solidFill>
                <a:latin typeface="Calibri Light" panose="020F0302020204030204" pitchFamily="34" charset="0"/>
                <a:cs typeface="Calibri" panose="020F0502020204030204" pitchFamily="34" charset="0"/>
              </a:rPr>
              <a:t>o </a:t>
            </a:r>
            <a:r>
              <a:rPr sz="6600" dirty="0">
                <a:solidFill>
                  <a:prstClr val="white">
                    <a:lumMod val="50000"/>
                  </a:prstClr>
                </a:solidFill>
                <a:latin typeface="Calibri Light" panose="020F0302020204030204" pitchFamily="34" charset="0"/>
                <a:cs typeface="Calibri" panose="020F0502020204030204" pitchFamily="34" charset="0"/>
              </a:rPr>
              <a:t>add or remove bullet points from text, just click the Bullets button on the Home tab.</a:t>
            </a:r>
          </a:p>
          <a:p>
            <a:pPr lvl="0">
              <a:spcBef>
                <a:spcPts val="2400"/>
              </a:spcBef>
            </a:pPr>
            <a:r>
              <a:rPr sz="6600" dirty="0">
                <a:solidFill>
                  <a:prstClr val="white">
                    <a:lumMod val="50000"/>
                  </a:prstClr>
                </a:solidFill>
                <a:latin typeface="Calibri Light" panose="020F0302020204030204" pitchFamily="34" charset="0"/>
                <a:cs typeface="Calibri" panose="020F0502020204030204" pitchFamily="34" charset="0"/>
              </a:rPr>
              <a:t>If you need more placeholders for titles, </a:t>
            </a:r>
            <a:r>
              <a:rPr lang="en-US" sz="6600" dirty="0" smtClean="0">
                <a:solidFill>
                  <a:prstClr val="white">
                    <a:lumMod val="50000"/>
                  </a:prstClr>
                </a:solidFill>
                <a:latin typeface="Calibri Light" panose="020F0302020204030204" pitchFamily="34" charset="0"/>
                <a:cs typeface="Calibri" panose="020F0502020204030204" pitchFamily="34" charset="0"/>
              </a:rPr>
              <a:t>content</a:t>
            </a:r>
            <a:r>
              <a:rPr sz="6600" dirty="0" smtClean="0">
                <a:solidFill>
                  <a:prstClr val="white">
                    <a:lumMod val="50000"/>
                  </a:prstClr>
                </a:solidFill>
                <a:latin typeface="Calibri Light" panose="020F0302020204030204" pitchFamily="34" charset="0"/>
                <a:cs typeface="Calibri" panose="020F0502020204030204" pitchFamily="34" charset="0"/>
              </a:rPr>
              <a:t> </a:t>
            </a:r>
            <a:r>
              <a:rPr sz="6600" dirty="0">
                <a:solidFill>
                  <a:prstClr val="white">
                    <a:lumMod val="50000"/>
                  </a:prstClr>
                </a:solidFill>
                <a:latin typeface="Calibri Light" panose="020F0302020204030204" pitchFamily="34" charset="0"/>
                <a:cs typeface="Calibri" panose="020F0502020204030204" pitchFamily="34" charset="0"/>
              </a:rPr>
              <a:t>or body text, just make a copy of what you need and drag it into place. PowerPoint’s Smart Guides will help you align it with everything else.</a:t>
            </a:r>
          </a:p>
          <a:p>
            <a:pPr lvl="0">
              <a:spcBef>
                <a:spcPts val="2400"/>
              </a:spcBef>
            </a:pPr>
            <a:r>
              <a:rPr sz="6600" dirty="0">
                <a:solidFill>
                  <a:prstClr val="white">
                    <a:lumMod val="50000"/>
                  </a:prstClr>
                </a:solidFill>
                <a:latin typeface="Calibri Light" panose="020F0302020204030204" pitchFamily="34" charset="0"/>
                <a:cs typeface="Calibri" panose="020F0502020204030204" pitchFamily="34" charset="0"/>
              </a:rPr>
              <a:t>Want to use your own pictures instead of ours? No problem! Just </a:t>
            </a:r>
            <a:r>
              <a:rPr lang="en-US" sz="6600" dirty="0" smtClean="0">
                <a:solidFill>
                  <a:prstClr val="white">
                    <a:lumMod val="50000"/>
                  </a:prstClr>
                </a:solidFill>
                <a:latin typeface="Calibri Light" panose="020F0302020204030204" pitchFamily="34" charset="0"/>
                <a:cs typeface="Calibri" panose="020F0502020204030204" pitchFamily="34" charset="0"/>
              </a:rPr>
              <a:t>right-</a:t>
            </a:r>
            <a:r>
              <a:rPr sz="6600" dirty="0" smtClean="0">
                <a:solidFill>
                  <a:prstClr val="white">
                    <a:lumMod val="50000"/>
                  </a:prstClr>
                </a:solidFill>
                <a:latin typeface="Calibri Light" panose="020F0302020204030204" pitchFamily="34" charset="0"/>
                <a:cs typeface="Calibri" panose="020F0502020204030204" pitchFamily="34" charset="0"/>
              </a:rPr>
              <a:t>click </a:t>
            </a:r>
            <a:r>
              <a:rPr sz="6600" dirty="0">
                <a:solidFill>
                  <a:prstClr val="white">
                    <a:lumMod val="50000"/>
                  </a:prstClr>
                </a:solidFill>
                <a:latin typeface="Calibri Light" panose="020F0302020204030204" pitchFamily="34" charset="0"/>
                <a:cs typeface="Calibri" panose="020F0502020204030204" pitchFamily="34" charset="0"/>
              </a:rPr>
              <a:t>a </a:t>
            </a:r>
            <a:r>
              <a:rPr sz="6600" dirty="0" smtClean="0">
                <a:solidFill>
                  <a:prstClr val="white">
                    <a:lumMod val="50000"/>
                  </a:prstClr>
                </a:solidFill>
                <a:latin typeface="Calibri Light" panose="020F0302020204030204" pitchFamily="34" charset="0"/>
                <a:cs typeface="Calibri" panose="020F0502020204030204" pitchFamily="34" charset="0"/>
              </a:rPr>
              <a:t>picture</a:t>
            </a:r>
            <a:r>
              <a:rPr lang="en-US" sz="6600" dirty="0" smtClean="0">
                <a:solidFill>
                  <a:prstClr val="white">
                    <a:lumMod val="50000"/>
                  </a:prstClr>
                </a:solidFill>
                <a:latin typeface="Calibri Light" panose="020F0302020204030204" pitchFamily="34" charset="0"/>
                <a:cs typeface="Calibri" panose="020F0502020204030204" pitchFamily="34" charset="0"/>
              </a:rPr>
              <a:t> and choose Change Picture. Maintain the</a:t>
            </a:r>
            <a:r>
              <a:rPr lang="en-US" sz="6600" baseline="0" dirty="0" smtClean="0">
                <a:solidFill>
                  <a:prstClr val="white">
                    <a:lumMod val="50000"/>
                  </a:prstClr>
                </a:solidFill>
                <a:latin typeface="Calibri Light" panose="020F0302020204030204" pitchFamily="34" charset="0"/>
                <a:cs typeface="Calibri" panose="020F0502020204030204" pitchFamily="34" charset="0"/>
              </a:rPr>
              <a:t> proportion of pictures as you r</a:t>
            </a:r>
            <a:r>
              <a:rPr lang="en-US" sz="6600" dirty="0" smtClean="0">
                <a:solidFill>
                  <a:prstClr val="white">
                    <a:lumMod val="50000"/>
                  </a:prstClr>
                </a:solidFill>
                <a:latin typeface="Calibri Light" panose="020F0302020204030204" pitchFamily="34" charset="0"/>
                <a:cs typeface="Calibri" panose="020F0502020204030204" pitchFamily="34" charset="0"/>
              </a:rPr>
              <a:t>esize</a:t>
            </a:r>
            <a:r>
              <a:rPr lang="en-US" sz="6600" baseline="0" dirty="0" smtClean="0">
                <a:solidFill>
                  <a:prstClr val="white">
                    <a:lumMod val="50000"/>
                  </a:prstClr>
                </a:solidFill>
                <a:latin typeface="Calibri Light" panose="020F0302020204030204" pitchFamily="34" charset="0"/>
                <a:cs typeface="Calibri" panose="020F0502020204030204" pitchFamily="34" charset="0"/>
              </a:rPr>
              <a:t> by dragging a corner.</a:t>
            </a:r>
            <a:endParaRPr sz="6600" dirty="0">
              <a:solidFill>
                <a:prstClr val="white">
                  <a:lumMod val="50000"/>
                </a:prstClr>
              </a:solidFill>
              <a:latin typeface="Calibri Light" panose="020F0302020204030204" pitchFamily="34" charset="0"/>
              <a:cs typeface="Calibri" panose="020F0502020204030204" pitchFamily="34" charset="0"/>
            </a:endParaRPr>
          </a:p>
        </p:txBody>
      </p:sp>
    </p:spTree>
    <p:extLst>
      <p:ext uri="{BB962C8B-B14F-4D97-AF65-F5344CB8AC3E}">
        <p14:creationId xmlns:p14="http://schemas.microsoft.com/office/powerpoint/2010/main" val="145907722"/>
      </p:ext>
    </p:extLst>
  </p:cSld>
  <p:clrMapOvr>
    <a:masterClrMapping/>
  </p:clrMapOvr>
  <p:extLst mod="1">
    <p:ext uri="{DCECCB84-F9BA-43D5-87BE-67443E8EF086}">
      <p15:sldGuideLst xmlns:p15="http://schemas.microsoft.com/office/powerpoint/2012/main">
        <p15:guide id="1" pos="9168" userDrawn="1">
          <p15:clr>
            <a:srgbClr val="A4A3A4"/>
          </p15:clr>
        </p15:guide>
        <p15:guide id="2" pos="18480" userDrawn="1">
          <p15:clr>
            <a:srgbClr val="A4A3A4"/>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bwMode="invGray">
          <a:xfrm>
            <a:off x="0" y="0"/>
            <a:ext cx="43891200" cy="502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bwMode="auto">
          <a:xfrm>
            <a:off x="6400800" y="990600"/>
            <a:ext cx="31089600" cy="251454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400800" y="6019800"/>
            <a:ext cx="31089600" cy="2362962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3000" y="32114698"/>
            <a:ext cx="9875520" cy="457200"/>
          </a:xfrm>
          <a:prstGeom prst="rect">
            <a:avLst/>
          </a:prstGeom>
        </p:spPr>
        <p:txBody>
          <a:bodyPr vert="horz" lIns="91440" tIns="45720" rIns="91440" bIns="45720" rtlCol="0" anchor="ctr"/>
          <a:lstStyle>
            <a:lvl1pPr algn="l">
              <a:defRPr sz="1600">
                <a:solidFill>
                  <a:schemeClr val="tx1">
                    <a:tint val="75000"/>
                  </a:schemeClr>
                </a:solidFill>
              </a:defRPr>
            </a:lvl1pPr>
          </a:lstStyle>
          <a:p>
            <a:fld id="{ECAA57DF-1C19-4726-AB84-014692BAD8F5}" type="datetimeFigureOut">
              <a:rPr lang="en-US" smtClean="0"/>
              <a:pPr/>
              <a:t>10/25/2015</a:t>
            </a:fld>
            <a:endParaRPr lang="en-US"/>
          </a:p>
        </p:txBody>
      </p:sp>
      <p:sp>
        <p:nvSpPr>
          <p:cNvPr id="5" name="Footer Placeholder 4"/>
          <p:cNvSpPr>
            <a:spLocks noGrp="1"/>
          </p:cNvSpPr>
          <p:nvPr>
            <p:ph type="ftr" sz="quarter" idx="3"/>
          </p:nvPr>
        </p:nvSpPr>
        <p:spPr>
          <a:xfrm>
            <a:off x="11018520" y="32114698"/>
            <a:ext cx="21854160" cy="457200"/>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2872680" y="32114698"/>
            <a:ext cx="9875520" cy="457200"/>
          </a:xfrm>
          <a:prstGeom prst="rect">
            <a:avLst/>
          </a:prstGeom>
        </p:spPr>
        <p:txBody>
          <a:bodyPr vert="horz" lIns="91440" tIns="45720" rIns="91440" bIns="45720" rtlCol="0" anchor="ctr"/>
          <a:lstStyle>
            <a:lvl1pPr algn="r">
              <a:defRPr sz="1600">
                <a:solidFill>
                  <a:schemeClr val="tx1">
                    <a:tint val="75000"/>
                  </a:schemeClr>
                </a:solidFill>
              </a:defRPr>
            </a:lvl1pPr>
          </a:lstStyle>
          <a:p>
            <a:fld id="{91B4C631-C489-4C11-812F-2172FBEAE82B}" type="slidenum">
              <a:rPr lang="en-US" smtClean="0"/>
              <a:pPr/>
              <a:t>‹#›</a:t>
            </a:fld>
            <a:endParaRPr lang="en-US"/>
          </a:p>
        </p:txBody>
      </p:sp>
    </p:spTree>
    <p:extLst>
      <p:ext uri="{BB962C8B-B14F-4D97-AF65-F5344CB8AC3E}">
        <p14:creationId xmlns:p14="http://schemas.microsoft.com/office/powerpoint/2010/main" val="2508807471"/>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4389120" rtl="0" eaLnBrk="1" latinLnBrk="0" hangingPunct="1">
        <a:lnSpc>
          <a:spcPct val="90000"/>
        </a:lnSpc>
        <a:spcBef>
          <a:spcPct val="0"/>
        </a:spcBef>
        <a:buNone/>
        <a:defRPr sz="8800" b="1" kern="1200">
          <a:solidFill>
            <a:schemeClr val="bg1"/>
          </a:solidFill>
          <a:latin typeface="+mj-lt"/>
          <a:ea typeface="+mj-ea"/>
          <a:cs typeface="+mj-cs"/>
        </a:defRPr>
      </a:lvl1pPr>
    </p:titleStyle>
    <p:bodyStyle>
      <a:lvl1pPr marL="457200" indent="-457200" algn="l" defTabSz="4389120" rtl="0" eaLnBrk="1" latinLnBrk="0" hangingPunct="1">
        <a:lnSpc>
          <a:spcPct val="100000"/>
        </a:lnSpc>
        <a:spcBef>
          <a:spcPts val="1200"/>
        </a:spcBef>
        <a:buClr>
          <a:schemeClr val="accent2"/>
        </a:buClr>
        <a:buFont typeface="Arial" panose="020B0604020202020204" pitchFamily="34" charset="0"/>
        <a:buChar char="•"/>
        <a:defRPr sz="2800" kern="1200">
          <a:solidFill>
            <a:schemeClr val="tx1"/>
          </a:solidFill>
          <a:latin typeface="+mn-lt"/>
          <a:ea typeface="+mn-ea"/>
          <a:cs typeface="+mn-cs"/>
        </a:defRPr>
      </a:lvl1pPr>
      <a:lvl2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3pPr>
      <a:lvl4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4pPr>
      <a:lvl5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5pPr>
      <a:lvl6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6pPr>
      <a:lvl7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7pPr>
      <a:lvl8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8pPr>
      <a:lvl9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0368" userDrawn="1">
          <p15:clr>
            <a:srgbClr val="A4A3A4"/>
          </p15:clr>
        </p15:guide>
        <p15:guide id="2" pos="720" userDrawn="1">
          <p15:clr>
            <a:srgbClr val="A4A3A4"/>
          </p15:clr>
        </p15:guide>
        <p15:guide id="3" pos="26928" userDrawn="1">
          <p15:clr>
            <a:srgbClr val="A4A3A4"/>
          </p15:clr>
        </p15:guide>
        <p15:guide id="4" pos="13824"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0"/>
            <a:ext cx="43891200" cy="4957011"/>
          </a:xfrm>
          <a:prstGeom prst="rect">
            <a:avLst/>
          </a:prstGeom>
          <a:solidFill>
            <a:srgbClr val="0021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err="1" smtClean="0"/>
          </a:p>
        </p:txBody>
      </p:sp>
      <p:sp>
        <p:nvSpPr>
          <p:cNvPr id="4" name="Title 3"/>
          <p:cNvSpPr>
            <a:spLocks noGrp="1"/>
          </p:cNvSpPr>
          <p:nvPr>
            <p:ph type="title"/>
          </p:nvPr>
        </p:nvSpPr>
        <p:spPr>
          <a:xfrm>
            <a:off x="11266713" y="990600"/>
            <a:ext cx="31089600" cy="2514540"/>
          </a:xfrm>
        </p:spPr>
        <p:txBody>
          <a:bodyPr/>
          <a:lstStyle/>
          <a:p>
            <a:r>
              <a:rPr lang="en-US" dirty="0"/>
              <a:t>Open Access, Closed </a:t>
            </a:r>
            <a:r>
              <a:rPr lang="en-US" dirty="0" smtClean="0"/>
              <a:t>Minds? </a:t>
            </a:r>
            <a:br>
              <a:rPr lang="en-US" dirty="0" smtClean="0"/>
            </a:br>
            <a:r>
              <a:rPr lang="en-US" dirty="0" smtClean="0"/>
              <a:t>Educating </a:t>
            </a:r>
            <a:r>
              <a:rPr lang="en-US" dirty="0"/>
              <a:t>Faculty about Changing Scholarly Communication</a:t>
            </a:r>
            <a:endParaRPr lang="en-US" dirty="0"/>
          </a:p>
        </p:txBody>
      </p:sp>
      <p:sp>
        <p:nvSpPr>
          <p:cNvPr id="23" name="Text Placeholder 22"/>
          <p:cNvSpPr>
            <a:spLocks noGrp="1"/>
          </p:cNvSpPr>
          <p:nvPr>
            <p:ph type="body" sz="quarter" idx="36"/>
          </p:nvPr>
        </p:nvSpPr>
        <p:spPr>
          <a:xfrm>
            <a:off x="11266713" y="3588604"/>
            <a:ext cx="31089600" cy="526136"/>
          </a:xfrm>
        </p:spPr>
        <p:txBody>
          <a:bodyPr/>
          <a:lstStyle/>
          <a:p>
            <a:r>
              <a:rPr lang="en-US" sz="3200" dirty="0" smtClean="0"/>
              <a:t>Elizabeth Price, Leslie </a:t>
            </a:r>
            <a:r>
              <a:rPr lang="en-US" sz="3200" dirty="0" err="1" smtClean="0"/>
              <a:t>Engelson</a:t>
            </a:r>
            <a:r>
              <a:rPr lang="en-US" sz="3200" dirty="0" smtClean="0"/>
              <a:t>, Candace Vance, Rebecca Richardson and Jeffrey Henry, University Libraries</a:t>
            </a:r>
            <a:endParaRPr lang="en-US" sz="3200" dirty="0" smtClean="0"/>
          </a:p>
          <a:p>
            <a:endParaRPr lang="en-US" sz="3200" dirty="0"/>
          </a:p>
        </p:txBody>
      </p:sp>
      <p:sp>
        <p:nvSpPr>
          <p:cNvPr id="5" name="Text Placeholder 4"/>
          <p:cNvSpPr>
            <a:spLocks noGrp="1"/>
          </p:cNvSpPr>
          <p:nvPr>
            <p:ph type="body" sz="quarter" idx="13"/>
          </p:nvPr>
        </p:nvSpPr>
        <p:spPr>
          <a:solidFill>
            <a:srgbClr val="ECAC00"/>
          </a:solidFill>
        </p:spPr>
        <p:txBody>
          <a:bodyPr/>
          <a:lstStyle/>
          <a:p>
            <a:r>
              <a:rPr lang="en-US" dirty="0" smtClean="0"/>
              <a:t>abstract</a:t>
            </a:r>
            <a:endParaRPr lang="en-US" dirty="0"/>
          </a:p>
        </p:txBody>
      </p:sp>
      <p:sp>
        <p:nvSpPr>
          <p:cNvPr id="11" name="Content Placeholder 10"/>
          <p:cNvSpPr>
            <a:spLocks noGrp="1"/>
          </p:cNvSpPr>
          <p:nvPr>
            <p:ph sz="quarter" idx="24"/>
          </p:nvPr>
        </p:nvSpPr>
        <p:spPr>
          <a:xfrm>
            <a:off x="1143000" y="7071360"/>
            <a:ext cx="12801600" cy="2830291"/>
          </a:xfrm>
        </p:spPr>
        <p:txBody>
          <a:bodyPr>
            <a:noAutofit/>
          </a:bodyPr>
          <a:lstStyle/>
          <a:p>
            <a:r>
              <a:rPr lang="en-US" sz="3200" dirty="0"/>
              <a:t>The presenters have encountered barriers—some expected, some not—as we have mounted a strategic campaign to educate faculty about how the open access </a:t>
            </a:r>
            <a:r>
              <a:rPr lang="en-US" sz="3200" dirty="0" smtClean="0"/>
              <a:t>(OA) movement </a:t>
            </a:r>
            <a:r>
              <a:rPr lang="en-US" sz="3200" dirty="0"/>
              <a:t>affects them and how our four-year, public master’s </a:t>
            </a:r>
            <a:r>
              <a:rPr lang="en-US" sz="3200" dirty="0" smtClean="0"/>
              <a:t>level institution </a:t>
            </a:r>
            <a:r>
              <a:rPr lang="en-US" sz="3200" dirty="0"/>
              <a:t>needs to respond to this changing </a:t>
            </a:r>
            <a:r>
              <a:rPr lang="en-US" sz="3200" dirty="0" smtClean="0"/>
              <a:t>landscape</a:t>
            </a:r>
            <a:endParaRPr lang="en-US" sz="3200" dirty="0"/>
          </a:p>
        </p:txBody>
      </p:sp>
      <p:sp>
        <p:nvSpPr>
          <p:cNvPr id="7" name="Text Placeholder 6"/>
          <p:cNvSpPr>
            <a:spLocks noGrp="1"/>
          </p:cNvSpPr>
          <p:nvPr>
            <p:ph type="body" sz="quarter" idx="17"/>
          </p:nvPr>
        </p:nvSpPr>
        <p:spPr>
          <a:xfrm>
            <a:off x="1143000" y="10560483"/>
            <a:ext cx="12801600" cy="1219200"/>
          </a:xfrm>
          <a:solidFill>
            <a:srgbClr val="ECAC00"/>
          </a:solidFill>
        </p:spPr>
        <p:txBody>
          <a:bodyPr/>
          <a:lstStyle/>
          <a:p>
            <a:r>
              <a:rPr lang="en-US" dirty="0" smtClean="0"/>
              <a:t>background</a:t>
            </a:r>
            <a:endParaRPr lang="en-US" dirty="0"/>
          </a:p>
        </p:txBody>
      </p:sp>
      <p:sp>
        <p:nvSpPr>
          <p:cNvPr id="12" name="Content Placeholder 11"/>
          <p:cNvSpPr>
            <a:spLocks noGrp="1"/>
          </p:cNvSpPr>
          <p:nvPr>
            <p:ph sz="quarter" idx="25"/>
          </p:nvPr>
        </p:nvSpPr>
        <p:spPr>
          <a:xfrm>
            <a:off x="1142999" y="16607176"/>
            <a:ext cx="12442371" cy="10443823"/>
          </a:xfrm>
        </p:spPr>
        <p:txBody>
          <a:bodyPr>
            <a:noAutofit/>
          </a:bodyPr>
          <a:lstStyle/>
          <a:p>
            <a:r>
              <a:rPr lang="en-US" sz="3200" dirty="0" smtClean="0"/>
              <a:t>Librarians are </a:t>
            </a:r>
            <a:r>
              <a:rPr lang="en-US" sz="3200" dirty="0"/>
              <a:t>tasked with collecting, consuming, and providing access to scholarship, so it stands to reason that we are positioned to initiate a conversation on campus regarding OA and the evolving landscape of scholarly communications</a:t>
            </a:r>
            <a:r>
              <a:rPr lang="en-US" sz="3200" dirty="0" smtClean="0"/>
              <a:t>.</a:t>
            </a:r>
          </a:p>
          <a:p>
            <a:r>
              <a:rPr lang="en-US" sz="3200" dirty="0" smtClean="0"/>
              <a:t>The authors, after exploring OA options for an article they had accepted in a Taylor &amp; Francis journal, decided to explore what other faculty on campus were doing in terms of OA and whether there was a need for an institutional repository.</a:t>
            </a:r>
          </a:p>
          <a:p>
            <a:r>
              <a:rPr lang="en-US" sz="3200" dirty="0" smtClean="0"/>
              <a:t>Del </a:t>
            </a:r>
            <a:r>
              <a:rPr lang="en-US" sz="3200" dirty="0"/>
              <a:t>Toro, </a:t>
            </a:r>
            <a:r>
              <a:rPr lang="en-US" sz="3200" dirty="0" err="1"/>
              <a:t>Mandernack</a:t>
            </a:r>
            <a:r>
              <a:rPr lang="en-US" sz="3200" dirty="0"/>
              <a:t>, and </a:t>
            </a:r>
            <a:r>
              <a:rPr lang="en-US" sz="3200" dirty="0" err="1"/>
              <a:t>Zanoni</a:t>
            </a:r>
            <a:r>
              <a:rPr lang="en-US" sz="3200" dirty="0"/>
              <a:t> surveyed academic library directors/deans at medium, small, and very small Carnegie Classifications of Institutions of Higher Education, and 34% of respondents said they addressed issues related to scholarly communication in their library’s strategic plan or mission statement.  Most libraries initially become involved with scholarly communications via an institutional repository, and nearly a third of the respondents have either a librarian or a staff member in charge of scholarly communication issues</a:t>
            </a:r>
            <a:r>
              <a:rPr lang="en-US" sz="3200" dirty="0" smtClean="0"/>
              <a:t>.</a:t>
            </a:r>
          </a:p>
          <a:p>
            <a:r>
              <a:rPr lang="en-US" sz="3200" dirty="0" smtClean="0"/>
              <a:t>OA at smaller institutions? </a:t>
            </a:r>
            <a:r>
              <a:rPr lang="en-US" sz="3200" dirty="0" err="1" smtClean="0"/>
              <a:t>Kocken</a:t>
            </a:r>
            <a:r>
              <a:rPr lang="en-US" sz="3200" dirty="0" smtClean="0"/>
              <a:t> and </a:t>
            </a:r>
            <a:r>
              <a:rPr lang="en-US" sz="3200" dirty="0" err="1" smtClean="0"/>
              <a:t>Wical</a:t>
            </a:r>
            <a:r>
              <a:rPr lang="en-US" sz="3200" dirty="0" smtClean="0"/>
              <a:t>? </a:t>
            </a:r>
            <a:r>
              <a:rPr lang="en-US" sz="3200" dirty="0" err="1" smtClean="0"/>
              <a:t>Laughtin</a:t>
            </a:r>
            <a:r>
              <a:rPr lang="en-US" sz="3200" dirty="0" smtClean="0"/>
              <a:t>-Dunker</a:t>
            </a:r>
            <a:endParaRPr lang="en-US" sz="3200" dirty="0"/>
          </a:p>
        </p:txBody>
      </p:sp>
      <p:sp>
        <p:nvSpPr>
          <p:cNvPr id="8" name="Text Placeholder 7"/>
          <p:cNvSpPr>
            <a:spLocks noGrp="1"/>
          </p:cNvSpPr>
          <p:nvPr>
            <p:ph type="body" sz="quarter" idx="19"/>
          </p:nvPr>
        </p:nvSpPr>
        <p:spPr>
          <a:xfrm>
            <a:off x="1143000" y="27903293"/>
            <a:ext cx="12801600" cy="1219200"/>
          </a:xfrm>
          <a:solidFill>
            <a:srgbClr val="ECAC00"/>
          </a:solidFill>
        </p:spPr>
        <p:txBody>
          <a:bodyPr/>
          <a:lstStyle/>
          <a:p>
            <a:r>
              <a:rPr lang="en-US" smtClean="0"/>
              <a:t>objectives</a:t>
            </a:r>
            <a:endParaRPr lang="en-US" dirty="0"/>
          </a:p>
        </p:txBody>
      </p:sp>
      <p:sp>
        <p:nvSpPr>
          <p:cNvPr id="13" name="Content Placeholder 12"/>
          <p:cNvSpPr>
            <a:spLocks noGrp="1"/>
          </p:cNvSpPr>
          <p:nvPr>
            <p:ph sz="quarter" idx="26"/>
          </p:nvPr>
        </p:nvSpPr>
        <p:spPr>
          <a:xfrm>
            <a:off x="1143000" y="29424084"/>
            <a:ext cx="12801600" cy="2662210"/>
          </a:xfrm>
        </p:spPr>
        <p:txBody>
          <a:bodyPr>
            <a:normAutofit/>
          </a:bodyPr>
          <a:lstStyle/>
          <a:p>
            <a:r>
              <a:rPr lang="en-US" sz="3200" dirty="0"/>
              <a:t>Recognize ways to approach faculty with nontraditional scholarly communication options</a:t>
            </a:r>
          </a:p>
          <a:p>
            <a:r>
              <a:rPr lang="en-US" sz="3200" dirty="0"/>
              <a:t>Identify resources to assist faculty in evaluating OA journals </a:t>
            </a:r>
          </a:p>
          <a:p>
            <a:r>
              <a:rPr lang="en-US" sz="3200" dirty="0"/>
              <a:t>Construct arguments to persuade administrators that OA </a:t>
            </a:r>
            <a:r>
              <a:rPr lang="en-US" sz="3200" dirty="0" smtClean="0"/>
              <a:t>matters</a:t>
            </a:r>
            <a:endParaRPr lang="en-US" sz="3200" dirty="0"/>
          </a:p>
        </p:txBody>
      </p:sp>
      <p:sp>
        <p:nvSpPr>
          <p:cNvPr id="9" name="Text Placeholder 8"/>
          <p:cNvSpPr>
            <a:spLocks noGrp="1"/>
          </p:cNvSpPr>
          <p:nvPr>
            <p:ph type="body" sz="quarter" idx="21"/>
          </p:nvPr>
        </p:nvSpPr>
        <p:spPr>
          <a:solidFill>
            <a:srgbClr val="ECAC00"/>
          </a:solidFill>
        </p:spPr>
        <p:txBody>
          <a:bodyPr/>
          <a:lstStyle/>
          <a:p>
            <a:r>
              <a:rPr lang="en-US" smtClean="0"/>
              <a:t>methods</a:t>
            </a:r>
            <a:endParaRPr lang="en-US" dirty="0"/>
          </a:p>
        </p:txBody>
      </p:sp>
      <p:sp>
        <p:nvSpPr>
          <p:cNvPr id="14" name="Content Placeholder 13"/>
          <p:cNvSpPr>
            <a:spLocks noGrp="1"/>
          </p:cNvSpPr>
          <p:nvPr>
            <p:ph sz="quarter" idx="27"/>
          </p:nvPr>
        </p:nvSpPr>
        <p:spPr>
          <a:xfrm>
            <a:off x="15544800" y="7071360"/>
            <a:ext cx="12801600" cy="11714862"/>
          </a:xfrm>
        </p:spPr>
        <p:txBody>
          <a:bodyPr>
            <a:normAutofit/>
          </a:bodyPr>
          <a:lstStyle/>
          <a:p>
            <a:pPr marL="0" lvl="0" indent="0">
              <a:buNone/>
            </a:pPr>
            <a:r>
              <a:rPr lang="en-US" sz="3200" dirty="0" smtClean="0"/>
              <a:t>Initial goals after meeting with </a:t>
            </a:r>
            <a:r>
              <a:rPr lang="en-US" sz="3200" dirty="0" err="1" smtClean="0"/>
              <a:t>pervine</a:t>
            </a:r>
            <a:endParaRPr lang="en-US" sz="3200" dirty="0" smtClean="0"/>
          </a:p>
          <a:p>
            <a:pPr lvl="0"/>
            <a:r>
              <a:rPr lang="en-US" sz="3200" dirty="0" smtClean="0"/>
              <a:t>Meet </a:t>
            </a:r>
            <a:r>
              <a:rPr lang="en-US" sz="3200" dirty="0"/>
              <a:t>with the deans to discuss OA issues, with the ultimate goal of giving a presentation to each college’s or department’s tenure and promotion committee;</a:t>
            </a:r>
            <a:endParaRPr lang="en-US" sz="3200" dirty="0"/>
          </a:p>
          <a:p>
            <a:pPr lvl="0"/>
            <a:r>
              <a:rPr lang="en-US" sz="3200" dirty="0"/>
              <a:t>Write up an OA Policy proposal to be endorsed by the Research Policy Committee (RPC) for inclusion in the University </a:t>
            </a:r>
            <a:r>
              <a:rPr lang="en-US" sz="3200" i="1" dirty="0"/>
              <a:t>Faculty Handbook</a:t>
            </a:r>
            <a:r>
              <a:rPr lang="en-US" sz="3200" dirty="0"/>
              <a:t>;</a:t>
            </a:r>
            <a:endParaRPr lang="en-US" sz="3200" dirty="0"/>
          </a:p>
          <a:p>
            <a:pPr lvl="0"/>
            <a:r>
              <a:rPr lang="en-US" sz="3200" dirty="0"/>
              <a:t>Schedule copyright workshops for each college or department; and</a:t>
            </a:r>
            <a:endParaRPr lang="en-US" sz="3200" dirty="0"/>
          </a:p>
          <a:p>
            <a:pPr lvl="0"/>
            <a:r>
              <a:rPr lang="en-US" sz="3200" dirty="0" smtClean="0"/>
              <a:t>Investigate implementation of an IR, including a possible </a:t>
            </a:r>
            <a:r>
              <a:rPr lang="en-US" sz="3200" dirty="0" err="1" smtClean="0"/>
              <a:t>consortial</a:t>
            </a:r>
            <a:r>
              <a:rPr lang="en-US" sz="3200" dirty="0" smtClean="0"/>
              <a:t> effort with the other libraries in the state to alleviate funding concerns.</a:t>
            </a:r>
          </a:p>
          <a:p>
            <a:pPr marL="0" lvl="0" indent="0">
              <a:buNone/>
            </a:pPr>
            <a:r>
              <a:rPr lang="en-US" sz="3200" dirty="0" smtClean="0"/>
              <a:t>Later goals we adopted</a:t>
            </a:r>
          </a:p>
          <a:p>
            <a:pPr lvl="0"/>
            <a:r>
              <a:rPr lang="en-US" sz="3200" dirty="0" smtClean="0"/>
              <a:t>Plan our institution's first celebration for </a:t>
            </a:r>
            <a:r>
              <a:rPr lang="en-US" sz="3200" u="none" strike="noStrike" dirty="0" smtClean="0">
                <a:effectLst/>
              </a:rPr>
              <a:t>Open Access week</a:t>
            </a:r>
          </a:p>
          <a:p>
            <a:pPr lvl="0"/>
            <a:endParaRPr lang="en-US" sz="3200" u="none" strike="noStrike" dirty="0" smtClean="0">
              <a:effectLst/>
            </a:endParaRPr>
          </a:p>
          <a:p>
            <a:pPr lvl="0"/>
            <a:endParaRPr lang="en-US" sz="3200" u="none" strike="noStrike" dirty="0">
              <a:effectLst/>
            </a:endParaRPr>
          </a:p>
        </p:txBody>
      </p:sp>
      <p:sp>
        <p:nvSpPr>
          <p:cNvPr id="16" name="Text Placeholder 15"/>
          <p:cNvSpPr>
            <a:spLocks noGrp="1"/>
          </p:cNvSpPr>
          <p:nvPr>
            <p:ph type="body" sz="quarter" idx="29"/>
          </p:nvPr>
        </p:nvSpPr>
        <p:spPr>
          <a:xfrm>
            <a:off x="15544800" y="19452771"/>
            <a:ext cx="12801600" cy="1219200"/>
          </a:xfrm>
          <a:solidFill>
            <a:srgbClr val="ECAC00"/>
          </a:solidFill>
        </p:spPr>
        <p:txBody>
          <a:bodyPr/>
          <a:lstStyle/>
          <a:p>
            <a:r>
              <a:rPr lang="en-US" dirty="0" smtClean="0"/>
              <a:t>Lessons learned</a:t>
            </a:r>
            <a:endParaRPr lang="en-US" dirty="0"/>
          </a:p>
        </p:txBody>
      </p:sp>
      <p:sp>
        <p:nvSpPr>
          <p:cNvPr id="17" name="Content Placeholder 16"/>
          <p:cNvSpPr>
            <a:spLocks noGrp="1"/>
          </p:cNvSpPr>
          <p:nvPr>
            <p:ph sz="quarter" idx="30"/>
          </p:nvPr>
        </p:nvSpPr>
        <p:spPr>
          <a:xfrm>
            <a:off x="15521940" y="20900571"/>
            <a:ext cx="12801600" cy="10804725"/>
          </a:xfrm>
        </p:spPr>
        <p:txBody>
          <a:bodyPr>
            <a:normAutofit/>
          </a:bodyPr>
          <a:lstStyle/>
          <a:p>
            <a:r>
              <a:rPr lang="en-US" sz="3200" dirty="0" smtClean="0"/>
              <a:t>Surveys can be a great tool for initiating conversations</a:t>
            </a:r>
            <a:endParaRPr lang="en-US" sz="3200" dirty="0" smtClean="0"/>
          </a:p>
          <a:p>
            <a:r>
              <a:rPr lang="en-US" sz="3200" dirty="0" smtClean="0"/>
              <a:t>Must start </a:t>
            </a:r>
            <a:r>
              <a:rPr lang="en-US" sz="3200" smtClean="0"/>
              <a:t>with faculty first</a:t>
            </a:r>
          </a:p>
          <a:p>
            <a:r>
              <a:rPr lang="en-US" sz="3200" dirty="0" smtClean="0"/>
              <a:t>Institutional climate can be tricky. </a:t>
            </a:r>
            <a:endParaRPr lang="en-US" sz="3200" dirty="0" smtClean="0"/>
          </a:p>
          <a:p>
            <a:r>
              <a:rPr lang="en-US" sz="3200" dirty="0" smtClean="0"/>
              <a:t>Loose group has it’s merits and drawbacks</a:t>
            </a:r>
            <a:endParaRPr lang="en-US" sz="3200" dirty="0"/>
          </a:p>
        </p:txBody>
      </p:sp>
      <p:sp>
        <p:nvSpPr>
          <p:cNvPr id="18" name="Text Placeholder 17"/>
          <p:cNvSpPr>
            <a:spLocks noGrp="1"/>
          </p:cNvSpPr>
          <p:nvPr>
            <p:ph type="body" sz="quarter" idx="31"/>
          </p:nvPr>
        </p:nvSpPr>
        <p:spPr>
          <a:solidFill>
            <a:srgbClr val="ECAC00"/>
          </a:solidFill>
        </p:spPr>
        <p:txBody>
          <a:bodyPr/>
          <a:lstStyle/>
          <a:p>
            <a:r>
              <a:rPr lang="en-US" dirty="0" smtClean="0"/>
              <a:t>Next steps</a:t>
            </a:r>
            <a:endParaRPr lang="en-US" dirty="0"/>
          </a:p>
        </p:txBody>
      </p:sp>
      <p:sp>
        <p:nvSpPr>
          <p:cNvPr id="21" name="Text Placeholder 20"/>
          <p:cNvSpPr>
            <a:spLocks noGrp="1"/>
          </p:cNvSpPr>
          <p:nvPr>
            <p:ph type="body" sz="quarter" idx="34"/>
          </p:nvPr>
        </p:nvSpPr>
        <p:spPr>
          <a:solidFill>
            <a:srgbClr val="ECAC00"/>
          </a:solidFill>
        </p:spPr>
        <p:txBody>
          <a:bodyPr/>
          <a:lstStyle/>
          <a:p>
            <a:r>
              <a:rPr lang="en-US" dirty="0" smtClean="0"/>
              <a:t>References</a:t>
            </a:r>
            <a:endParaRPr lang="en-US" dirty="0"/>
          </a:p>
        </p:txBody>
      </p:sp>
      <p:sp>
        <p:nvSpPr>
          <p:cNvPr id="22" name="Content Placeholder 21"/>
          <p:cNvSpPr>
            <a:spLocks noGrp="1"/>
          </p:cNvSpPr>
          <p:nvPr>
            <p:ph sz="quarter" idx="35"/>
          </p:nvPr>
        </p:nvSpPr>
        <p:spPr/>
        <p:txBody>
          <a:bodyPr>
            <a:noAutofit/>
          </a:bodyPr>
          <a:lstStyle/>
          <a:p>
            <a:endParaRPr lang="en-US" sz="3200" dirty="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b="21527"/>
          <a:stretch/>
        </p:blipFill>
        <p:spPr>
          <a:xfrm>
            <a:off x="1143000" y="845048"/>
            <a:ext cx="8971546" cy="2660092"/>
          </a:xfrm>
          <a:prstGeom prst="rect">
            <a:avLst/>
          </a:prstGeom>
        </p:spPr>
      </p:pic>
      <p:sp>
        <p:nvSpPr>
          <p:cNvPr id="10" name="Content Placeholder 9"/>
          <p:cNvSpPr>
            <a:spLocks noGrp="1"/>
          </p:cNvSpPr>
          <p:nvPr>
            <p:ph sz="quarter" idx="33"/>
          </p:nvPr>
        </p:nvSpPr>
        <p:spPr>
          <a:xfrm>
            <a:off x="29900880" y="16607177"/>
            <a:ext cx="12801600" cy="7820365"/>
          </a:xfrm>
        </p:spPr>
        <p:txBody>
          <a:bodyPr>
            <a:noAutofit/>
          </a:bodyPr>
          <a:lstStyle/>
          <a:p>
            <a:r>
              <a:rPr lang="en-US" sz="3200" dirty="0"/>
              <a:t>Because of the initial lackluster response to open access programming and the negative response to initiatives from some faculty, we thought that faculty were closed minded in regard to OA publishing. </a:t>
            </a:r>
            <a:endParaRPr lang="en-US" sz="3200" dirty="0" smtClean="0"/>
          </a:p>
          <a:p>
            <a:r>
              <a:rPr lang="en-US" sz="3200" dirty="0"/>
              <a:t>A</a:t>
            </a:r>
            <a:r>
              <a:rPr lang="en-US" sz="3200" dirty="0" smtClean="0"/>
              <a:t>fter </a:t>
            </a:r>
            <a:r>
              <a:rPr lang="en-US" sz="3200" dirty="0"/>
              <a:t>interactions with individual faculty and some positive responses to OA-related presentations, we realized that the lack of receptiveness was based more on misunderstandings about OA issues, faculty’s lack of connection between OA opportunities and their scholarly publishing needs, and the arrogance and presumptuousness of the librarians in our approach to faculty</a:t>
            </a:r>
            <a:r>
              <a:rPr lang="en-US" sz="3200" dirty="0" smtClean="0"/>
              <a:t>.</a:t>
            </a:r>
          </a:p>
          <a:p>
            <a:r>
              <a:rPr lang="en-US" sz="3200" dirty="0" smtClean="0"/>
              <a:t>It </a:t>
            </a:r>
            <a:r>
              <a:rPr lang="en-US" sz="3200" dirty="0"/>
              <a:t>was easy for us to place the fault on others who we felt were being closed-minded, but perhaps it was our minds that were closed. We will continue to position ourselves as allies and resources for our campus community without pushing an agenda on faculty or administrators. With this adjustment to our attitudes and goals, we hope that our university collectively will increasingly embrace OA opportunities. </a:t>
            </a:r>
          </a:p>
          <a:p>
            <a:endParaRPr lang="en-US" sz="3200" dirty="0"/>
          </a:p>
        </p:txBody>
      </p:sp>
      <p:sp>
        <p:nvSpPr>
          <p:cNvPr id="19" name="Content Placeholder 18"/>
          <p:cNvSpPr>
            <a:spLocks noGrp="1"/>
          </p:cNvSpPr>
          <p:nvPr>
            <p:ph sz="quarter" idx="32"/>
          </p:nvPr>
        </p:nvSpPr>
        <p:spPr/>
        <p:txBody>
          <a:bodyPr/>
          <a:lstStyle/>
          <a:p>
            <a:endParaRPr lang="en-US"/>
          </a:p>
        </p:txBody>
      </p:sp>
      <p:sp>
        <p:nvSpPr>
          <p:cNvPr id="31" name="Text Placeholder 6"/>
          <p:cNvSpPr txBox="1">
            <a:spLocks/>
          </p:cNvSpPr>
          <p:nvPr/>
        </p:nvSpPr>
        <p:spPr>
          <a:xfrm>
            <a:off x="29858267" y="15258438"/>
            <a:ext cx="12801600" cy="1219200"/>
          </a:xfrm>
          <a:prstGeom prst="round1Rect">
            <a:avLst/>
          </a:prstGeom>
          <a:solidFill>
            <a:srgbClr val="ECAC00"/>
          </a:solidFill>
        </p:spPr>
        <p:txBody>
          <a:bodyPr vert="horz" lIns="365760" tIns="45720" rIns="91440" bIns="45720" rtlCol="0" anchor="ctr">
            <a:noAutofit/>
          </a:bodyPr>
          <a:lstStyle>
            <a:lvl1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1pPr>
            <a:lvl2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2pPr>
            <a:lvl3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3pPr>
            <a:lvl4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4pPr>
            <a:lvl5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5pPr>
            <a:lvl6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6pPr>
            <a:lvl7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7pPr>
            <a:lvl8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8pPr>
            <a:lvl9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9pPr>
          </a:lstStyle>
          <a:p>
            <a:r>
              <a:rPr lang="en-US" dirty="0"/>
              <a:t>conclusions</a:t>
            </a:r>
          </a:p>
        </p:txBody>
      </p:sp>
      <p:pic>
        <p:nvPicPr>
          <p:cNvPr id="1028" name="Picture 4" descr="http://api.ning.com/files/fD9AJ*g4L*kkPOgcSV92jv7eZxwaRkN-H8OVPFwOGyBvSiBWfAim2RWQp7IKKrJX0*Z6UaIZR5nIR6eJdgzd-kslQj6KJRWD/OA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20685" y="12262665"/>
            <a:ext cx="10923291" cy="3942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1198942"/>
      </p:ext>
    </p:extLst>
  </p:cSld>
  <p:clrMapOvr>
    <a:masterClrMapping/>
  </p:clrMapOvr>
  <p:timing>
    <p:tnLst>
      <p:par>
        <p:cTn id="1" dur="indefinite" restart="never" nodeType="tmRoot"/>
      </p:par>
    </p:tnLst>
  </p:timing>
</p:sld>
</file>

<file path=ppt/theme/theme1.xml><?xml version="1.0" encoding="utf-8"?>
<a:theme xmlns:a="http://schemas.openxmlformats.org/drawingml/2006/main" name="Medical Poster">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sz="6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6000" dirty="0" err="1" smtClean="0"/>
        </a:defPPr>
      </a:lstStyle>
    </a:txDef>
  </a:objectDefaults>
  <a:extraClrSchemeLst/>
  <a:extLst>
    <a:ext uri="{05A4C25C-085E-4340-85A3-A5531E510DB2}">
      <thm15:themeFamily xmlns:thm15="http://schemas.microsoft.com/office/thememl/2012/main" name="Presentation1" id="{55A68E73-61CB-4542-8C48-DCBB2482A3D5}" vid="{6A3CA63D-1E3C-4681-8668-89277FEB3FEB}"/>
    </a:ext>
  </a:extLst>
</a:theme>
</file>

<file path=ppt/theme/theme2.xml><?xml version="1.0" encoding="utf-8"?>
<a:theme xmlns:a="http://schemas.openxmlformats.org/drawingml/2006/main" name="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1110015-E380-4C53-980C-698226C61CA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Poster (blue and brown design)</Template>
  <TotalTime>0</TotalTime>
  <Words>575</Words>
  <Application>Microsoft Office PowerPoint</Application>
  <PresentationFormat>Custom</PresentationFormat>
  <Paragraphs>32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vt:lpstr>
      <vt:lpstr>Medical Poster</vt:lpstr>
      <vt:lpstr>Open Access, Closed Minds?  Educating Faculty about Changing Scholarly Communication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2015-10-23T00:56:11Z</dcterms:created>
  <dcterms:modified xsi:type="dcterms:W3CDTF">2015-10-26T03:03:09Z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TC040015519991</vt:lpwstr>
  </property>
</Properties>
</file>