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88" r:id="rId2"/>
    <p:sldId id="446" r:id="rId3"/>
    <p:sldId id="447" r:id="rId4"/>
    <p:sldId id="315" r:id="rId5"/>
    <p:sldId id="313" r:id="rId6"/>
    <p:sldId id="292" r:id="rId7"/>
    <p:sldId id="316" r:id="rId8"/>
    <p:sldId id="508" r:id="rId9"/>
    <p:sldId id="319" r:id="rId10"/>
    <p:sldId id="506" r:id="rId11"/>
    <p:sldId id="401" r:id="rId12"/>
    <p:sldId id="494" r:id="rId13"/>
    <p:sldId id="502" r:id="rId14"/>
    <p:sldId id="495" r:id="rId15"/>
    <p:sldId id="503" r:id="rId16"/>
    <p:sldId id="498" r:id="rId17"/>
    <p:sldId id="501" r:id="rId18"/>
    <p:sldId id="500" r:id="rId19"/>
    <p:sldId id="499" r:id="rId20"/>
    <p:sldId id="504" r:id="rId21"/>
    <p:sldId id="329" r:id="rId22"/>
    <p:sldId id="418" r:id="rId23"/>
    <p:sldId id="469" r:id="rId24"/>
    <p:sldId id="434" r:id="rId2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FFCC"/>
    <a:srgbClr val="FFCC00"/>
    <a:srgbClr val="339933"/>
    <a:srgbClr val="A50021"/>
    <a:srgbClr val="CC9900"/>
    <a:srgbClr val="F4EE00"/>
    <a:srgbClr val="FF9900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89" autoAdjust="0"/>
    <p:restoredTop sz="91519" autoAdjust="0"/>
  </p:normalViewPr>
  <p:slideViewPr>
    <p:cSldViewPr>
      <p:cViewPr varScale="1">
        <p:scale>
          <a:sx n="107" d="100"/>
          <a:sy n="107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64" y="175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61402E1-5727-4736-856B-FD74FAB286A0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269D050-B729-4626-A2DC-5C52F469125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0032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5334322-DC10-4A64-8FD3-CC31C3539041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F10AEA4-4479-42A8-8996-CC8763DC18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40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better stop because I’m out of time.  Questions?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Assessment tells</a:t>
            </a:r>
            <a:r>
              <a:rPr lang="en-US" baseline="0" dirty="0" smtClean="0"/>
              <a:t> a story.  I hope that you enjoyed our assessment trip.</a:t>
            </a:r>
            <a:r>
              <a:rPr lang="en-US" dirty="0" smtClean="0"/>
              <a:t> </a:t>
            </a:r>
            <a:r>
              <a:rPr lang="en-US" baseline="0" dirty="0" smtClean="0"/>
              <a:t>  Feel free to use our materials.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F10AEA4-4479-42A8-8996-CC8763DC18D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91696-4754-4744-9D31-87E54AFE8FE2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EC906-7879-4D5E-A0B7-37178D0311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E0AE-6C34-45AC-AD1F-5C690EAE0678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0932-EC0F-48DA-B0CF-4349D12E47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09D15-DB34-4368-BA7E-3C5D55E5203D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519C9-1F31-4A2D-B494-ADABD94E85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B87A9-6292-4E20-A953-F19EE8BA60C9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A2D1A-6B3F-4F1B-AB44-024EC95DA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B6F1D-1941-431E-BBDB-053288219F16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7900E-83ED-4587-8BCD-525FC0BCFF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0668E-B573-4A1D-BB8D-BB23D9625058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CC193-F90A-4A4D-8548-3D3C58731E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06E05-23E0-46C2-8A0F-9B17E4E1DA51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EF2BB-AE86-4D29-AC65-7083484655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DCFBA-21EA-4329-A22B-95885EE1A8AC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298D1-80C0-4A48-A6A6-7855A72E3F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0365B-3390-49F2-B6F6-E78B032DD008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3C281-5265-4527-A3A5-2EBF96828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646C2-6CD9-48BE-AD26-F88B14EC4737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56149-D0B9-4E52-99D9-002C579090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B473A-440B-4629-B268-D3088979D010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AABD5-C445-4D53-B8A0-0256009399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E7B481-A808-400B-B459-0E413DA9908F}" type="datetimeFigureOut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6AFAD0-F163-4925-8B11-2CF802DBEA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/:libguides.lmu.edu/ENGL11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ylmu.qualtrics.com/SE/?SID=SV_9Ks7IArNWo0P70w&amp;SVID=Prod" TargetMode="External"/><Relationship Id="rId3" Type="http://schemas.openxmlformats.org/officeDocument/2006/relationships/hyperlink" Target="http://libguides.lmu.edu/engl110" TargetMode="External"/><Relationship Id="rId7" Type="http://schemas.openxmlformats.org/officeDocument/2006/relationships/hyperlink" Target="http://mylmu.qualtrics.com/SE/?SID=SV_0dBG7B4vGORhS9m&amp;SVID=Prod" TargetMode="External"/><Relationship Id="rId12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cs.google.com/open?id=0BwN5ulJhE4u5REpONlFndnFVX0E" TargetMode="External"/><Relationship Id="rId11" Type="http://schemas.openxmlformats.org/officeDocument/2006/relationships/image" Target="../media/image21.jpeg"/><Relationship Id="rId5" Type="http://schemas.openxmlformats.org/officeDocument/2006/relationships/hyperlink" Target="http://libguides.lmu.edu/content.php?pid=10084&amp;sid=460682" TargetMode="External"/><Relationship Id="rId10" Type="http://schemas.openxmlformats.org/officeDocument/2006/relationships/image" Target="../media/image20.jpeg"/><Relationship Id="rId4" Type="http://schemas.openxmlformats.org/officeDocument/2006/relationships/hyperlink" Target="http://mylmu.qualtrics.com/SE/?SID=SV_82DqDXB5v7NqR12" TargetMode="External"/><Relationship Id="rId9" Type="http://schemas.openxmlformats.org/officeDocument/2006/relationships/hyperlink" Target="http://libguides.lmu.edu/WHH118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assessment.org/bm~doc/proceedings-lac-2010.pdf" TargetMode="External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ganoakleaf.info/iliac.pdf" TargetMode="External"/><Relationship Id="rId5" Type="http://schemas.openxmlformats.org/officeDocument/2006/relationships/hyperlink" Target="http://meganoakleaf.info/oakleafjasist2009.pdf" TargetMode="External"/><Relationship Id="rId4" Type="http://schemas.openxmlformats.org/officeDocument/2006/relationships/hyperlink" Target="http://www.lmu.edu/about/services/academicplanning/assessment/Overview_of_Assessment.htm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lmu.edu/LOTW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ile/d/0BwN5ulJhE4u5UjQ0Zk5OUVQ1emM/edit?pli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lmu.edu/engl11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open?id=0BwN5ulJhE4u5MlpHS3FFaUxid0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/viewform?formkey=dDhIaXJTNWdydlFpUFdPNXNQdXJKQXc6M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00" y="1676400"/>
            <a:ext cx="5257800" cy="1470025"/>
          </a:xfrm>
        </p:spPr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The Navigating the One-Shot Instruction Session: 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Using Assessment to Drive Instruction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876800"/>
            <a:ext cx="3505200" cy="1752600"/>
          </a:xfrm>
        </p:spPr>
        <p:txBody>
          <a:bodyPr/>
          <a:lstStyle/>
          <a:p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Elisa Slater Acosta </a:t>
            </a:r>
          </a:p>
          <a:p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Reference Librarian / Instruction Coordinator</a:t>
            </a:r>
          </a:p>
          <a:p>
            <a:r>
              <a:rPr lang="en-US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Loyola Marymount University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730" name="AutoShape 2" descr="http://loexattendees2012.pbworks.com/f/LOEX%20logo.jpg"/>
          <p:cNvSpPr>
            <a:spLocks noChangeAspect="1" noChangeArrowheads="1"/>
          </p:cNvSpPr>
          <p:nvPr/>
        </p:nvSpPr>
        <p:spPr bwMode="auto">
          <a:xfrm>
            <a:off x="134938" y="46038"/>
            <a:ext cx="1905000" cy="952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9" name="Picture 8" descr="lotw_ic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6200" y="5503347"/>
            <a:ext cx="1316736" cy="1430853"/>
          </a:xfrm>
          <a:prstGeom prst="rect">
            <a:avLst/>
          </a:prstGeom>
        </p:spPr>
      </p:pic>
      <p:pic>
        <p:nvPicPr>
          <p:cNvPr id="21" name="Picture 8" descr="C:\Documents and Settings\eslater\Local Settings\Temporary Internet Files\Content.IE5\83AYJ9TR\MP900427674[1]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941189" y="0"/>
            <a:ext cx="4583811" cy="6892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Rubric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6596390"/>
            <a:ext cx="2362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hlinkClick r:id="rId3" action="ppaction://hlinkfile"/>
              </a:rPr>
              <a:t>http//:libguides.lmu.edu/ENGL110</a:t>
            </a:r>
            <a:endParaRPr lang="en-US" sz="1100" dirty="0"/>
          </a:p>
        </p:txBody>
      </p:sp>
      <p:pic>
        <p:nvPicPr>
          <p:cNvPr id="7" name="Content Placeholder 6" descr="Rubric2012-updated_Page_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-533400" y="-463296"/>
            <a:ext cx="10460736" cy="8083296"/>
          </a:xfrm>
        </p:spPr>
      </p:pic>
      <p:sp>
        <p:nvSpPr>
          <p:cNvPr id="8" name="TextBox 7"/>
          <p:cNvSpPr txBox="1"/>
          <p:nvPr/>
        </p:nvSpPr>
        <p:spPr>
          <a:xfrm>
            <a:off x="2590800" y="113437"/>
            <a:ext cx="3124200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Grading Rubric</a:t>
            </a:r>
          </a:p>
          <a:p>
            <a:pPr algn="ctr"/>
            <a:r>
              <a:rPr lang="en-US" sz="1400" dirty="0" smtClean="0"/>
              <a:t>(See Handout #2)</a:t>
            </a:r>
          </a:p>
          <a:p>
            <a:pPr algn="ctr"/>
            <a:endParaRPr lang="en-US" sz="900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772400" cy="1470025"/>
          </a:xfrm>
        </p:spPr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Using Assessment to Drive Instruction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 bwMode="auto">
          <a:xfrm>
            <a:off x="1295400" y="4648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“Closing the Loop”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4" descr="C:\Documents and Settings\eslater\Local Settings\Temporary Internet Files\Content.IE5\83AYJ9TR\MP900427710[1]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505199" y="2895599"/>
            <a:ext cx="1558636" cy="15586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Hybrid Solution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C:\Documents and Settings\eslater\Local Settings\Temporary Internet Files\Content.IE5\HDEHJ9BC\MP90043728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295400"/>
            <a:ext cx="3152186" cy="4708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04800" y="59436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2000" dirty="0" smtClean="0">
                <a:latin typeface="Arial" pitchFamily="34" charset="0"/>
                <a:ea typeface="+mj-ea"/>
                <a:cs typeface="Arial" pitchFamily="34" charset="0"/>
              </a:rPr>
              <a:t>…going beyond the 50 minute 1-shot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332037"/>
            <a:ext cx="7924800" cy="3230563"/>
          </a:xfrm>
        </p:spPr>
        <p:txBody>
          <a:bodyPr/>
          <a:lstStyle/>
          <a:p>
            <a:pPr>
              <a:buNone/>
            </a:pPr>
            <a:endParaRPr lang="en-US" sz="2400" dirty="0" smtClean="0">
              <a:latin typeface="Arial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Assigning the entire worksheet as a homework assignment and then using the library class time for “review” might work best. </a:t>
            </a:r>
            <a:endParaRPr lang="en-US" sz="2400" dirty="0" smtClean="0"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More buy-in from the English 110 instructors is needed to make the worksheet a graded assignment.</a:t>
            </a:r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endParaRPr lang="en-US" sz="7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charset="0"/>
            </a:endParaRPr>
          </a:p>
          <a:p>
            <a:endParaRPr lang="en-US" sz="2400" dirty="0" smtClean="0">
              <a:latin typeface="Arial" charset="0"/>
            </a:endParaRPr>
          </a:p>
          <a:p>
            <a:endParaRPr lang="en-US" sz="2400" dirty="0" smtClean="0">
              <a:latin typeface="Arial" charset="0"/>
            </a:endParaRP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1143000"/>
          </a:xfrm>
        </p:spPr>
        <p:txBody>
          <a:bodyPr>
            <a:prstTxWarp prst="textArchUp">
              <a:avLst/>
            </a:prstTxWarp>
          </a:bodyPr>
          <a:lstStyle/>
          <a:p>
            <a:pPr lvl="0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Online</a:t>
            </a:r>
            <a:r>
              <a:rPr lang="en-US" sz="3200" b="1" dirty="0" smtClean="0">
                <a:latin typeface="Arial" charset="0"/>
              </a:rPr>
              <a:t> +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F2F</a:t>
            </a:r>
            <a:r>
              <a:rPr lang="en-US" sz="3200" b="1" dirty="0" smtClean="0">
                <a:latin typeface="Arial" charset="0"/>
              </a:rPr>
              <a:t> = </a:t>
            </a:r>
            <a:r>
              <a:rPr lang="en-US" sz="3200" b="1" dirty="0" smtClean="0">
                <a:solidFill>
                  <a:srgbClr val="008000"/>
                </a:solidFill>
                <a:latin typeface="Arial" charset="0"/>
              </a:rPr>
              <a:t>Blended (Hybrid) Instruction</a:t>
            </a:r>
            <a:r>
              <a:rPr lang="en-US" sz="3200" b="1" dirty="0" smtClean="0">
                <a:solidFill>
                  <a:srgbClr val="008000"/>
                </a:solidFill>
              </a:rPr>
              <a:t/>
            </a:r>
            <a:br>
              <a:rPr lang="en-US" sz="3200" b="1" dirty="0" smtClean="0">
                <a:solidFill>
                  <a:srgbClr val="008000"/>
                </a:solidFill>
              </a:rPr>
            </a:br>
            <a:endParaRPr lang="en-US" sz="32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Problem Module 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48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8" descr="C:\Documents and Settings\eslater\Local Settings\Temporary Internet Files\Content.IE5\GOUWHG7P\MP900409753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447800"/>
            <a:ext cx="3766829" cy="4241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04800" y="5867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dirty="0" smtClean="0">
                <a:latin typeface="Arial" pitchFamily="34" charset="0"/>
                <a:ea typeface="+mj-ea"/>
                <a:cs typeface="Arial" pitchFamily="34" charset="0"/>
              </a:rPr>
              <a:t>The Lemon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951037"/>
            <a:ext cx="7924800" cy="4525963"/>
          </a:xfrm>
        </p:spPr>
        <p:txBody>
          <a:bodyPr/>
          <a:lstStyle/>
          <a:p>
            <a:pPr>
              <a:buNone/>
            </a:pPr>
            <a:endParaRPr lang="en-US" sz="2400" dirty="0" smtClean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Discover Best Practices</a:t>
            </a:r>
          </a:p>
          <a:p>
            <a:r>
              <a:rPr lang="en-US" sz="2400" dirty="0" smtClean="0">
                <a:latin typeface="Arial" charset="0"/>
              </a:rPr>
              <a:t>Survey Librarians</a:t>
            </a:r>
          </a:p>
          <a:p>
            <a:r>
              <a:rPr lang="en-US" sz="2400" dirty="0" smtClean="0">
                <a:latin typeface="Arial" charset="0"/>
              </a:rPr>
              <a:t>Survey English 110 Instructors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Simplify LibGuide and Teaching Points</a:t>
            </a:r>
          </a:p>
          <a:p>
            <a:r>
              <a:rPr lang="en-US" sz="2400" dirty="0" smtClean="0">
                <a:latin typeface="Arial" charset="0"/>
              </a:rPr>
              <a:t>Peer Observation/Evaluation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sz="2400" dirty="0" smtClean="0">
              <a:latin typeface="Arial" charset="0"/>
            </a:endParaRP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 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Module 3:  Lowest scoring module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Detour: Year 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48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C:\Documents and Settings\eslater\Local Settings\Temporary Internet Files\Content.IE5\45JXXW3C\MP90028931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6620256" cy="4325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04800" y="5867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latin typeface="Arial" pitchFamily="34" charset="0"/>
                <a:ea typeface="+mj-ea"/>
                <a:cs typeface="Arial" pitchFamily="34" charset="0"/>
              </a:rPr>
              <a:t>Some scores went down!</a:t>
            </a:r>
            <a:endParaRPr kumimoji="0" lang="en-US" sz="2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relesson poll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0800" y="914400"/>
            <a:ext cx="4000500" cy="5829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Pre-lesson Poll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7924800" cy="4525963"/>
          </a:xfrm>
        </p:spPr>
        <p:txBody>
          <a:bodyPr/>
          <a:lstStyle/>
          <a:p>
            <a:pPr>
              <a:buNone/>
            </a:pPr>
            <a:endParaRPr lang="en-US" sz="2400" dirty="0" smtClean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Pre-lesson Poll was misleading</a:t>
            </a:r>
          </a:p>
          <a:p>
            <a:r>
              <a:rPr lang="en-US" sz="2400" dirty="0" smtClean="0">
                <a:latin typeface="Arial" charset="0"/>
              </a:rPr>
              <a:t>Too focused on low scoring modules</a:t>
            </a:r>
          </a:p>
          <a:p>
            <a:r>
              <a:rPr lang="en-US" sz="2400" dirty="0" smtClean="0">
                <a:latin typeface="Arial" charset="0"/>
              </a:rPr>
              <a:t>Need to teach all modules equally</a:t>
            </a:r>
          </a:p>
          <a:p>
            <a:r>
              <a:rPr lang="en-US" sz="2400" dirty="0" smtClean="0">
                <a:latin typeface="Arial" charset="0"/>
              </a:rPr>
              <a:t>Revisit the “need-to knows” vs. “nice-to-knows”</a:t>
            </a:r>
          </a:p>
          <a:p>
            <a:r>
              <a:rPr lang="en-US" sz="2400" dirty="0" smtClean="0">
                <a:latin typeface="Arial" charset="0"/>
              </a:rPr>
              <a:t>Teach only what is needed to complete worksheet</a:t>
            </a:r>
          </a:p>
          <a:p>
            <a:pPr eaLnBrk="1" hangingPunct="1">
              <a:buNone/>
            </a:pPr>
            <a:endParaRPr lang="en-US" sz="2400" dirty="0" smtClean="0">
              <a:latin typeface="Arial" charset="0"/>
            </a:endParaRPr>
          </a:p>
          <a:p>
            <a:pPr>
              <a:buNone/>
            </a:pPr>
            <a:endParaRPr lang="en-US" sz="2400" dirty="0" smtClean="0">
              <a:latin typeface="Arial" charset="0"/>
            </a:endParaRPr>
          </a:p>
          <a:p>
            <a:pPr>
              <a:buNone/>
            </a:pPr>
            <a:endParaRPr lang="en-US" sz="2400" dirty="0" smtClean="0">
              <a:latin typeface="Arial" charset="0"/>
            </a:endParaRP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Detour: Year 3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on Track for Year 4!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548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Documents and Settings\eslater\Local Settings\Temporary Internet Files\Content.IE5\W27SB7YW\MP90044246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2312" y="2087372"/>
            <a:ext cx="4615688" cy="32466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52800" y="3096161"/>
            <a:ext cx="281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</a:rPr>
              <a:t>Begin</a:t>
            </a:r>
          </a:p>
          <a:p>
            <a:pPr algn="ctr"/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</a:rPr>
              <a:t>Assessment Cycle</a:t>
            </a:r>
          </a:p>
          <a:p>
            <a:pPr algn="ctr"/>
            <a:endParaRPr lang="en-US" sz="20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20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charset="0"/>
              </a:rPr>
              <a:t>Loyola Marymount University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89088"/>
            <a:ext cx="3886200" cy="4572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Private Jesuit and Marymount university in Los Angeles, CA</a:t>
            </a:r>
          </a:p>
          <a:p>
            <a:endParaRPr lang="en-US" sz="1000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7758 students enrolled at LMU</a:t>
            </a:r>
          </a:p>
          <a:p>
            <a:endParaRPr lang="en-US" sz="1000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English 110: Required library visit for freshmen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</p:txBody>
      </p:sp>
      <p:pic>
        <p:nvPicPr>
          <p:cNvPr id="7" name="Picture 4" descr="hanno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1" y="1752598"/>
            <a:ext cx="4661531" cy="27969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Jennifer floa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1371600"/>
            <a:ext cx="4680398" cy="3511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charset="0"/>
              </a:rPr>
              <a:t>Conclusions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</a:rPr>
              <a:t>Student Outcomes – Results were mixed</a:t>
            </a:r>
          </a:p>
          <a:p>
            <a:pPr eaLnBrk="1" hangingPunct="1"/>
            <a:r>
              <a:rPr lang="en-US" sz="2800" dirty="0" smtClean="0">
                <a:latin typeface="Arial" charset="0"/>
              </a:rPr>
              <a:t>Led to some improvements in teaching material for lower-scoring modules</a:t>
            </a:r>
          </a:p>
          <a:p>
            <a:pPr eaLnBrk="1" hangingPunct="1"/>
            <a:r>
              <a:rPr lang="en-US" sz="2800" dirty="0" smtClean="0">
                <a:latin typeface="Arial" charset="0"/>
              </a:rPr>
              <a:t>Led to greater communication of our instruction goals</a:t>
            </a:r>
          </a:p>
          <a:p>
            <a:pPr eaLnBrk="1" hangingPunct="1"/>
            <a:r>
              <a:rPr lang="en-US" sz="2800" dirty="0">
                <a:latin typeface="Arial" charset="0"/>
              </a:rPr>
              <a:t>C</a:t>
            </a:r>
            <a:r>
              <a:rPr lang="en-US" sz="2800" dirty="0" smtClean="0">
                <a:latin typeface="Arial" charset="0"/>
              </a:rPr>
              <a:t>learer teaching expectations</a:t>
            </a:r>
          </a:p>
          <a:p>
            <a:pPr eaLnBrk="1" hangingPunct="1"/>
            <a:r>
              <a:rPr lang="en-US" sz="2800" dirty="0" smtClean="0">
                <a:latin typeface="Arial" charset="0"/>
              </a:rPr>
              <a:t>Meaningful &amp; Manageable Assessment</a:t>
            </a:r>
          </a:p>
          <a:p>
            <a:pPr eaLnBrk="1" hangingPunct="1">
              <a:buNone/>
            </a:pPr>
            <a:endParaRPr lang="en-US" sz="2800" dirty="0" smtClean="0">
              <a:latin typeface="Arial" charset="0"/>
            </a:endParaRPr>
          </a:p>
        </p:txBody>
      </p:sp>
      <p:pic>
        <p:nvPicPr>
          <p:cNvPr id="2063" name="Picture 15" descr="C:\Users\Elisa Acosta\AppData\Local\Microsoft\Windows\Temporary Internet Files\Content.IE5\FO6ZWI8X\MP90040219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7017" y="5240644"/>
            <a:ext cx="2426983" cy="16173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charset="0"/>
              </a:rPr>
              <a:t>The Assessment Ride Share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2743200" cy="452596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Green Light</a:t>
            </a:r>
            <a:r>
              <a:rPr lang="en-US" sz="2000" b="1" u="sng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en-US" sz="2000" b="1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Worksheet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LibGuide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3"/>
              </a:rPr>
              <a:t>Rubric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4"/>
              </a:rPr>
              <a:t>Librarian Survey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352800" y="1752600"/>
            <a:ext cx="3200400" cy="4525963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Almost there…</a:t>
            </a:r>
          </a:p>
          <a:p>
            <a:pPr>
              <a:buNone/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5"/>
              </a:rPr>
              <a:t>Keyword Quiz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6"/>
              </a:rPr>
              <a:t>Peer Observation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7"/>
              </a:rPr>
              <a:t>Student Survey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8"/>
              </a:rPr>
              <a:t>Instructor Survey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6477000" y="1798637"/>
            <a:ext cx="2819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Wrong Turn!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  <a:hlinkClick r:id="rId9"/>
              </a:rPr>
              <a:t>Pre-lesson Poll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80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80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3" descr="C:\Documents and Settings\eslater\Local Settings\Temporary Internet Files\Content.IE5\SMJKM8TQ\MP900442430[1]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1800" y="5029200"/>
            <a:ext cx="1586525" cy="1054968"/>
          </a:xfrm>
          <a:prstGeom prst="rect">
            <a:avLst/>
          </a:prstGeom>
          <a:noFill/>
        </p:spPr>
      </p:pic>
      <p:pic>
        <p:nvPicPr>
          <p:cNvPr id="11272" name="Picture 8" descr="C:\Documents and Settings\eslater\Local Settings\Temporary Internet Files\Content.IE5\SBRYJQPU\MP900314351[1]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10828" y="4748784"/>
            <a:ext cx="965972" cy="1389888"/>
          </a:xfrm>
          <a:prstGeom prst="rect">
            <a:avLst/>
          </a:prstGeom>
          <a:noFill/>
        </p:spPr>
      </p:pic>
      <p:pic>
        <p:nvPicPr>
          <p:cNvPr id="26" name="Picture 14" descr="C:\Documents and Settings\eslater\Local Settings\Temporary Internet Files\Content.IE5\A8A0A986\MP900442329[1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8048" y="4876800"/>
            <a:ext cx="1647952" cy="120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Selected Bibliography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4525963"/>
          </a:xfrm>
        </p:spPr>
        <p:txBody>
          <a:bodyPr/>
          <a:lstStyle/>
          <a:p>
            <a:pPr marL="0" indent="0">
              <a:buNone/>
            </a:pPr>
            <a:endParaRPr lang="en-US" sz="1200" u="sng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Gardner, S., &amp; Acosta, E.S. (2010) Using a rubric to assess freshman English library instruction.  In S. Hiller, K Justh, M.</a:t>
            </a: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Kyrillidou, &amp; J. Self (Eds.), </a:t>
            </a:r>
            <a:r>
              <a:rPr lang="en-US" sz="1200" i="1" dirty="0" smtClean="0">
                <a:latin typeface="Arial" pitchFamily="34" charset="0"/>
                <a:cs typeface="Arial" pitchFamily="34" charset="0"/>
                <a:hlinkClick r:id="rId3"/>
              </a:rPr>
              <a:t>Proceedings of the 2010 Library Assessment Conference: Building effective, sustainable, </a:t>
            </a:r>
          </a:p>
          <a:p>
            <a:pPr marL="0" indent="0">
              <a:buNone/>
            </a:pP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sz="1200" i="1" dirty="0" smtClean="0">
                <a:latin typeface="Arial" pitchFamily="34" charset="0"/>
                <a:cs typeface="Arial" pitchFamily="34" charset="0"/>
                <a:hlinkClick r:id="rId3"/>
              </a:rPr>
              <a:t>practical assessment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(pp.159-173). Washington, DC: Association of Research Libraries.</a:t>
            </a:r>
          </a:p>
          <a:p>
            <a:pPr marL="0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Grassian, E.S., &amp; Kaplowitz, J.R. (2001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), Information Literacy Instruction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Theory and practice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   New York: Neal-Schuman.</a:t>
            </a:r>
          </a:p>
          <a:p>
            <a:pPr marL="0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LMU Office of Assessment. (n.d.) Overview of Assessment. Retrieved from </a:t>
            </a: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sz="1200" u="sng" dirty="0" smtClean="0">
                <a:latin typeface="Arial" pitchFamily="34" charset="0"/>
                <a:cs typeface="Arial" pitchFamily="34" charset="0"/>
                <a:hlinkClick r:id="rId4"/>
              </a:rPr>
              <a:t>http://www.lmu.edu/about/services/academicplanning/assessment/Overview_of_Assessment.htm</a:t>
            </a:r>
            <a:endParaRPr lang="en-US" sz="1200" u="sng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Oakleaf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M. (2009) </a:t>
            </a:r>
            <a:r>
              <a:rPr lang="en-US" sz="1200" u="sng" dirty="0" smtClean="0">
                <a:latin typeface="Arial" pitchFamily="34" charset="0"/>
                <a:cs typeface="Arial" pitchFamily="34" charset="0"/>
                <a:hlinkClick r:id="rId5"/>
              </a:rPr>
              <a:t>Using </a:t>
            </a:r>
            <a:r>
              <a:rPr lang="en-US" sz="1200" u="sng" dirty="0">
                <a:latin typeface="Arial" pitchFamily="34" charset="0"/>
                <a:cs typeface="Arial" pitchFamily="34" charset="0"/>
                <a:hlinkClick r:id="rId5"/>
              </a:rPr>
              <a:t>Rubrics to Assess Information Literacy: An Examination of Methodology and Interrater </a:t>
            </a:r>
            <a:endParaRPr lang="en-US" sz="1200" u="sng" dirty="0" smtClean="0">
              <a:latin typeface="Arial" pitchFamily="34" charset="0"/>
              <a:cs typeface="Arial" pitchFamily="34" charset="0"/>
              <a:hlinkClick r:id="rId5"/>
            </a:endParaRP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1200" u="sng" dirty="0" smtClean="0">
                <a:latin typeface="Arial" pitchFamily="34" charset="0"/>
                <a:cs typeface="Arial" pitchFamily="34" charset="0"/>
                <a:hlinkClick r:id="rId5"/>
              </a:rPr>
              <a:t>Reliability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n-US" sz="1200" i="1" dirty="0">
                <a:latin typeface="Arial" pitchFamily="34" charset="0"/>
                <a:cs typeface="Arial" pitchFamily="34" charset="0"/>
              </a:rPr>
              <a:t>Journal of the American Society for Information Science and Technology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.  60(5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), 969-983. doi: </a:t>
            </a: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1200" dirty="0" smtClean="0"/>
              <a:t>10.1002/asi.21030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Oakleaf,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M. (2009)  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6"/>
              </a:rPr>
              <a:t>The 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6"/>
              </a:rPr>
              <a:t>Information Literacy Instruction Assessment Cycle: A Guide for Increasing Student Learning </a:t>
            </a:r>
            <a:endParaRPr lang="en-US" sz="1200" dirty="0" smtClean="0">
              <a:latin typeface="Arial" pitchFamily="34" charset="0"/>
              <a:cs typeface="Arial" pitchFamily="34" charset="0"/>
              <a:hlinkClick r:id="rId6"/>
            </a:endParaRP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6"/>
              </a:rPr>
              <a:t>and 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6"/>
              </a:rPr>
              <a:t>Improving Librarian Instructional Skills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."  </a:t>
            </a:r>
            <a:r>
              <a:rPr lang="en-US" sz="1200" i="1" dirty="0">
                <a:latin typeface="Arial" pitchFamily="34" charset="0"/>
                <a:cs typeface="Arial" pitchFamily="34" charset="0"/>
              </a:rPr>
              <a:t>Journal of Documentation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.  65(4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), 539-560. doi: </a:t>
            </a: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1200" dirty="0" smtClean="0"/>
              <a:t>10.1108/00220410910970249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Veldof, J.  (2006) 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Creating the One-Shot Library Workshop: A Step-by-Step Guide.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Chicago: </a:t>
            </a:r>
          </a:p>
          <a:p>
            <a:pPr marL="0" indent="0">
              <a:buNone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     American Library Association.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/>
            </a:r>
            <a:br>
              <a:rPr lang="en-US" sz="1200" dirty="0">
                <a:latin typeface="Arial" pitchFamily="34" charset="0"/>
                <a:cs typeface="Arial" pitchFamily="34" charset="0"/>
              </a:rPr>
            </a:b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2" descr="C:\Users\Elisa Acosta\AppData\Local\Microsoft\Windows\Temporary Internet Files\Content.IE5\1X0YJWO6\MP900399721[1]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858000" y="5334000"/>
            <a:ext cx="2224610" cy="14830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6" name="Picture 8" descr="C:\Documents and Settings\eslater\Local Settings\Temporary Internet Files\Content.IE5\38H8P4PC\MP900442187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905000"/>
            <a:ext cx="2799311" cy="42083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For more information please visit…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hlinkClick r:id="rId3"/>
              </a:rPr>
              <a:t>http://libguides.lmu.edu/LOTW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Instructionmageddon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Documents and Settings\eslater\Local Settings\Temporary Internet Files\Content.IE5\SQ1RJ563\MP900442392[1]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-126492" y="1650873"/>
            <a:ext cx="9270492" cy="5207127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5715000" y="2133600"/>
            <a:ext cx="990600" cy="457200"/>
          </a:xfrm>
          <a:prstGeom prst="wedgeEllipseCallout">
            <a:avLst>
              <a:gd name="adj1" fmla="val 39167"/>
              <a:gd name="adj2" fmla="val 60349"/>
            </a:avLst>
          </a:prstGeom>
          <a:solidFill>
            <a:srgbClr val="FFFFCC"/>
          </a:solidFill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Library Tour</a:t>
            </a:r>
            <a:endParaRPr lang="en-US" sz="1400" dirty="0">
              <a:latin typeface="+mj-lt"/>
              <a:cs typeface="Arial" pitchFamily="34" charset="0"/>
            </a:endParaRPr>
          </a:p>
        </p:txBody>
      </p:sp>
      <p:sp>
        <p:nvSpPr>
          <p:cNvPr id="7" name="Oval Callout 6"/>
          <p:cNvSpPr/>
          <p:nvPr/>
        </p:nvSpPr>
        <p:spPr>
          <a:xfrm rot="21042551">
            <a:off x="6596487" y="5748887"/>
            <a:ext cx="1478016" cy="656330"/>
          </a:xfrm>
          <a:prstGeom prst="wedgeEllipseCallout">
            <a:avLst>
              <a:gd name="adj1" fmla="val 42205"/>
              <a:gd name="adj2" fmla="val 74940"/>
            </a:avLst>
          </a:prstGeom>
          <a:solidFill>
            <a:srgbClr val="FFFFCC"/>
          </a:solidFill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Dude, Where’s my car!</a:t>
            </a:r>
            <a:endParaRPr lang="en-US" sz="1400" dirty="0">
              <a:latin typeface="+mj-lt"/>
              <a:cs typeface="Arial" pitchFamily="34" charset="0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4419600" y="2590800"/>
            <a:ext cx="1295400" cy="533400"/>
          </a:xfrm>
          <a:prstGeom prst="wedgeEllipseCallout">
            <a:avLst/>
          </a:prstGeom>
          <a:solidFill>
            <a:srgbClr val="FFFFCC"/>
          </a:solidFill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Online Tutorial</a:t>
            </a:r>
            <a:endParaRPr lang="en-US" sz="1400" dirty="0">
              <a:latin typeface="+mj-lt"/>
              <a:cs typeface="Arial" pitchFamily="34" charset="0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6934200" y="2514600"/>
            <a:ext cx="1295400" cy="685800"/>
          </a:xfrm>
          <a:prstGeom prst="wedgeEllipseCallout">
            <a:avLst>
              <a:gd name="adj1" fmla="val 35961"/>
              <a:gd name="adj2" fmla="val 60005"/>
            </a:avLst>
          </a:prstGeom>
          <a:solidFill>
            <a:srgbClr val="FFFFCC"/>
          </a:solidFill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Gaming?</a:t>
            </a:r>
            <a:endParaRPr lang="en-US" sz="1400" dirty="0">
              <a:latin typeface="+mj-lt"/>
              <a:cs typeface="Arial" pitchFamily="34" charset="0"/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381000" y="1676400"/>
            <a:ext cx="1524000" cy="838200"/>
          </a:xfrm>
          <a:prstGeom prst="wedgeEllipseCallout">
            <a:avLst>
              <a:gd name="adj1" fmla="val -18525"/>
              <a:gd name="adj2" fmla="val 71333"/>
            </a:avLst>
          </a:prstGeom>
          <a:solidFill>
            <a:srgbClr val="FFFFCC"/>
          </a:solidFill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No </a:t>
            </a:r>
            <a:r>
              <a:rPr lang="en-US" sz="1400" dirty="0" smtClean="0"/>
              <a:t>#@!!%</a:t>
            </a:r>
            <a:r>
              <a:rPr lang="en-US" sz="1400" dirty="0" smtClean="0">
                <a:latin typeface="+mj-lt"/>
                <a:cs typeface="Arial" pitchFamily="34" charset="0"/>
              </a:rPr>
              <a:t> research assignment!</a:t>
            </a:r>
            <a:endParaRPr lang="en-US" sz="1400" dirty="0">
              <a:latin typeface="+mj-lt"/>
              <a:cs typeface="Arial" pitchFamily="34" charset="0"/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2743200" y="2590800"/>
            <a:ext cx="990600" cy="457200"/>
          </a:xfrm>
          <a:prstGeom prst="wedgeEllipseCallout">
            <a:avLst>
              <a:gd name="adj1" fmla="val 21520"/>
              <a:gd name="adj2" fmla="val 68500"/>
            </a:avLst>
          </a:prstGeom>
          <a:solidFill>
            <a:srgbClr val="FFFFCC"/>
          </a:solidFill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No!</a:t>
            </a:r>
            <a:endParaRPr lang="en-US" sz="1400" dirty="0">
              <a:latin typeface="+mj-lt"/>
              <a:cs typeface="Arial" pitchFamily="34" charset="0"/>
            </a:endParaRPr>
          </a:p>
        </p:txBody>
      </p:sp>
      <p:sp>
        <p:nvSpPr>
          <p:cNvPr id="14" name="Diamond 13"/>
          <p:cNvSpPr>
            <a:spLocks noChangeAspect="1"/>
          </p:cNvSpPr>
          <p:nvPr/>
        </p:nvSpPr>
        <p:spPr>
          <a:xfrm>
            <a:off x="4648200" y="5029200"/>
            <a:ext cx="662178" cy="60198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48200" y="5181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LIBRARIAN ON</a:t>
            </a:r>
          </a:p>
          <a:p>
            <a:pPr algn="ctr"/>
            <a:r>
              <a:rPr lang="en-US" sz="600" b="1" dirty="0" smtClean="0"/>
              <a:t> BOARD!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10000" y="6172200"/>
            <a:ext cx="1066800" cy="22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33800" y="6216135"/>
            <a:ext cx="1219200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b="1" dirty="0" smtClean="0"/>
              <a:t>I            Assessment</a:t>
            </a:r>
          </a:p>
        </p:txBody>
      </p:sp>
      <p:sp>
        <p:nvSpPr>
          <p:cNvPr id="18" name="Heart 17"/>
          <p:cNvSpPr>
            <a:spLocks noChangeAspect="1"/>
          </p:cNvSpPr>
          <p:nvPr/>
        </p:nvSpPr>
        <p:spPr>
          <a:xfrm>
            <a:off x="4114800" y="6248400"/>
            <a:ext cx="75819" cy="75819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Callout 18"/>
          <p:cNvSpPr/>
          <p:nvPr/>
        </p:nvSpPr>
        <p:spPr>
          <a:xfrm>
            <a:off x="1828800" y="3505200"/>
            <a:ext cx="2362200" cy="1371600"/>
          </a:xfrm>
          <a:prstGeom prst="wedgeEllipseCallout">
            <a:avLst>
              <a:gd name="adj1" fmla="val 52794"/>
              <a:gd name="adj2" fmla="val 62757"/>
            </a:avLst>
          </a:prstGeom>
          <a:solidFill>
            <a:srgbClr val="FFFFCC"/>
          </a:solidFill>
          <a:ln>
            <a:noFill/>
          </a:ln>
          <a:effectLst>
            <a:outerShdw blurRad="50800" dist="38100" algn="l" rotWithShape="0">
              <a:schemeClr val="tx1"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ACRL Standards</a:t>
            </a:r>
          </a:p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Standardized Lesson</a:t>
            </a:r>
          </a:p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Active Learning</a:t>
            </a:r>
          </a:p>
          <a:p>
            <a:pPr algn="ctr"/>
            <a:r>
              <a:rPr lang="en-US" sz="1400" dirty="0" smtClean="0">
                <a:latin typeface="+mj-lt"/>
                <a:cs typeface="Arial" pitchFamily="34" charset="0"/>
              </a:rPr>
              <a:t>Rubric </a:t>
            </a:r>
          </a:p>
        </p:txBody>
      </p:sp>
    </p:spTree>
  </p:cSld>
  <p:clrMapOvr>
    <a:masterClrMapping/>
  </p:clrMapOvr>
  <p:transition spd="slow">
    <p:fade/>
    <p:sndAc>
      <p:stSnd>
        <p:snd r:embed="rId3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The Assessment Cycle </a:t>
            </a:r>
            <a:br>
              <a:rPr lang="en-US" sz="4000" dirty="0" smtClean="0">
                <a:latin typeface="Arial" pitchFamily="34" charset="0"/>
                <a:cs typeface="Arial" pitchFamily="34" charset="0"/>
              </a:rPr>
            </a:b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6550223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* Grassian, E.S., Kaplowitz, J.R. (2001), </a:t>
            </a:r>
            <a:r>
              <a:rPr lang="en-US" sz="800" i="1" dirty="0" smtClean="0"/>
              <a:t>Information Literacy Instruction</a:t>
            </a:r>
            <a:r>
              <a:rPr lang="en-US" sz="800" dirty="0" smtClean="0"/>
              <a:t>, Neal-Schuman, New York, NY.</a:t>
            </a:r>
            <a:endParaRPr lang="en-US" sz="600" dirty="0"/>
          </a:p>
        </p:txBody>
      </p:sp>
      <p:pic>
        <p:nvPicPr>
          <p:cNvPr id="12" name="Picture 4" descr="C:\Documents and Settings\eslater\Local Settings\Temporary Internet Files\Content.IE5\SQ1RJ563\MC90041143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86040"/>
            <a:ext cx="3883937" cy="310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609600" y="2133600"/>
            <a:ext cx="3733800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sz="2400" dirty="0" smtClean="0"/>
              <a:t>“We plan.  We develop.  We deliver.  We assess and evaluate the results of the assessment.  We revise, deliver the revised material, and assess and evaluate again” </a:t>
            </a:r>
            <a:r>
              <a:rPr lang="en-US" sz="1050" dirty="0" smtClean="0"/>
              <a:t>(Grassian &amp; Kaplowitz, 2001, p. 265).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990600"/>
          </a:xfrm>
        </p:spPr>
        <p:txBody>
          <a:bodyPr/>
          <a:lstStyle/>
          <a:p>
            <a:r>
              <a:rPr lang="en-US" sz="4000" dirty="0" smtClean="0">
                <a:latin typeface="Arial" charset="0"/>
              </a:rPr>
              <a:t>We Plan</a:t>
            </a:r>
            <a:br>
              <a:rPr lang="en-US" sz="4000" dirty="0" smtClean="0">
                <a:latin typeface="Arial" charset="0"/>
              </a:rPr>
            </a:br>
            <a:endParaRPr lang="en-US" sz="4000" dirty="0" smtClean="0">
              <a:latin typeface="Arial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752600"/>
            <a:ext cx="8153400" cy="35814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Applied Jerilyn Veldof’s “One-Shot” instructional design </a:t>
            </a:r>
            <a:r>
              <a:rPr lang="en-US" sz="2800" dirty="0" smtClean="0">
                <a:latin typeface="Arial" charset="0"/>
                <a:hlinkClick r:id="rId3"/>
              </a:rPr>
              <a:t>methodology</a:t>
            </a:r>
            <a:r>
              <a:rPr lang="en-US" sz="2800" dirty="0" smtClean="0">
                <a:latin typeface="Arial" charset="0"/>
              </a:rPr>
              <a:t>. </a:t>
            </a:r>
          </a:p>
          <a:p>
            <a:pPr>
              <a:buNone/>
            </a:pPr>
            <a:endParaRPr lang="en-US" sz="800" dirty="0" smtClean="0">
              <a:latin typeface="Arial" charset="0"/>
            </a:endParaRPr>
          </a:p>
          <a:p>
            <a:r>
              <a:rPr lang="en-US" sz="2800" dirty="0" smtClean="0">
                <a:latin typeface="Arial" charset="0"/>
              </a:rPr>
              <a:t>Prioritized content: “need-to-know” vs..        “nice-to-know”</a:t>
            </a:r>
          </a:p>
          <a:p>
            <a:endParaRPr lang="en-US" sz="1000" dirty="0" smtClean="0">
              <a:latin typeface="Arial" charset="0"/>
            </a:endParaRPr>
          </a:p>
          <a:p>
            <a:r>
              <a:rPr lang="en-US" sz="2800" dirty="0" smtClean="0">
                <a:latin typeface="Arial" charset="0"/>
              </a:rPr>
              <a:t>Task Analysis: steps, teaching points, learning objectives</a:t>
            </a:r>
          </a:p>
          <a:p>
            <a:pPr>
              <a:buNone/>
            </a:pPr>
            <a:endParaRPr lang="en-US" sz="2800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</p:txBody>
      </p:sp>
      <p:pic>
        <p:nvPicPr>
          <p:cNvPr id="10" name="Picture 17" descr="C:\Documents and Settings\eslater\Local Settings\Temporary Internet Files\Content.IE5\45JXXW3C\MP90040565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846320"/>
            <a:ext cx="2011680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Student Learning Outcomes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8229600" cy="51054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Given a broad research topic, use the 4W questions (who, what, where, when) to write a research question.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Given a research topic, pick out the key concepts and compile a list of search terms or keywords.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Given background information about Google and the Library, list two differences between the two related to content, organization, quality, or access.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Given a research topic and access to the library's catalog, find 1 relevant book on your topic and record all relevant citation information.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Given a research topic and access to a general article index database, find 1 relevant article on your topic and record all relevant citation information.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We Develop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990600" y="1535113"/>
            <a:ext cx="2209800" cy="639762"/>
          </a:xfrm>
        </p:spPr>
        <p:txBody>
          <a:bodyPr/>
          <a:lstStyle/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Worksheet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9425" y="1535113"/>
            <a:ext cx="1679575" cy="639762"/>
          </a:xfrm>
        </p:spPr>
        <p:txBody>
          <a:bodyPr/>
          <a:lstStyle/>
          <a:p>
            <a:r>
              <a:rPr lang="en-US" b="0" dirty="0" smtClean="0">
                <a:latin typeface="Arial" pitchFamily="34" charset="0"/>
                <a:cs typeface="Arial" pitchFamily="34" charset="0"/>
              </a:rPr>
              <a:t>LibGuide</a:t>
            </a:r>
            <a:endParaRPr lang="en-US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0" y="2133600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linkClick r:id="rId3"/>
              </a:rPr>
              <a:t>http://libguides.lmu.edu/engl110</a:t>
            </a:r>
            <a:endParaRPr lang="en-US" sz="1000" dirty="0"/>
          </a:p>
        </p:txBody>
      </p:sp>
      <p:pic>
        <p:nvPicPr>
          <p:cNvPr id="9" name="Picture 8" descr="page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505456"/>
            <a:ext cx="3186684" cy="4123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Content Placeholder 10" descr="Tab 5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114800" y="2596896"/>
            <a:ext cx="4789742" cy="3575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219200" y="2115979"/>
            <a:ext cx="2514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(See Handout #1)</a:t>
            </a:r>
            <a:endParaRPr lang="en-US" sz="1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" charset="0"/>
              </a:rPr>
              <a:t>We Deliver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51037"/>
            <a:ext cx="4038600" cy="4525963"/>
          </a:xfrm>
        </p:spPr>
        <p:txBody>
          <a:bodyPr/>
          <a:lstStyle/>
          <a:p>
            <a:pPr>
              <a:buNone/>
            </a:pPr>
            <a:endParaRPr lang="en-US" sz="2400" dirty="0" smtClean="0">
              <a:latin typeface="Arial" charset="0"/>
            </a:endParaRPr>
          </a:p>
          <a:p>
            <a:pPr>
              <a:buNone/>
            </a:pPr>
            <a:r>
              <a:rPr lang="en-US" sz="2400" dirty="0" smtClean="0">
                <a:latin typeface="Arial" charset="0"/>
              </a:rPr>
              <a:t>Fall Semester</a:t>
            </a:r>
          </a:p>
          <a:p>
            <a:pPr>
              <a:buNone/>
            </a:pPr>
            <a:endParaRPr lang="en-US" sz="800" dirty="0" smtClean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Freshman English</a:t>
            </a:r>
          </a:p>
          <a:p>
            <a:r>
              <a:rPr lang="en-US" sz="2400" dirty="0" smtClean="0">
                <a:latin typeface="Arial" charset="0"/>
              </a:rPr>
              <a:t>50 or 75 min. one-shots </a:t>
            </a:r>
          </a:p>
          <a:p>
            <a:r>
              <a:rPr lang="en-US" sz="2400" dirty="0" smtClean="0">
                <a:latin typeface="Arial" charset="0"/>
              </a:rPr>
              <a:t>65 classes</a:t>
            </a:r>
          </a:p>
          <a:p>
            <a:r>
              <a:rPr lang="en-US" sz="2400" dirty="0" smtClean="0">
                <a:latin typeface="Arial" charset="0"/>
              </a:rPr>
              <a:t>1,000+ students</a:t>
            </a:r>
          </a:p>
          <a:p>
            <a:r>
              <a:rPr lang="en-US" sz="2400" dirty="0" smtClean="0">
                <a:latin typeface="Arial" charset="0"/>
              </a:rPr>
              <a:t>7 librarians </a:t>
            </a:r>
            <a:endParaRPr lang="en-US" sz="2400" dirty="0" smtClean="0">
              <a:latin typeface="Arial" charset="0"/>
              <a:hlinkClick r:id="rId3"/>
            </a:endParaRPr>
          </a:p>
          <a:p>
            <a:r>
              <a:rPr lang="en-US" sz="2400" dirty="0" smtClean="0">
                <a:latin typeface="Arial" charset="0"/>
                <a:hlinkClick r:id="rId3"/>
              </a:rPr>
              <a:t>Teaching Script</a:t>
            </a:r>
            <a:endParaRPr lang="en-US" sz="2400" dirty="0" smtClean="0">
              <a:latin typeface="Arial" charset="0"/>
            </a:endParaRPr>
          </a:p>
          <a:p>
            <a:endParaRPr lang="en-US" sz="800" dirty="0" smtClean="0">
              <a:latin typeface="Arial" charset="0"/>
            </a:endParaRPr>
          </a:p>
          <a:p>
            <a:endParaRPr lang="en-US" dirty="0"/>
          </a:p>
        </p:txBody>
      </p:sp>
      <p:pic>
        <p:nvPicPr>
          <p:cNvPr id="1041" name="Picture 17" descr="C:\Documents and Settings\eslater\Local Settings\Temporary Internet Files\Content.IE5\A8A0A986\MP90042551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30419" y="2135632"/>
            <a:ext cx="3556381" cy="533196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343400" y="5715000"/>
            <a:ext cx="48006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2057400"/>
            <a:ext cx="4419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/>
          <a:lstStyle/>
          <a:p>
            <a:r>
              <a:rPr lang="en-US" sz="4000" dirty="0" smtClean="0">
                <a:latin typeface="Arial" charset="0"/>
              </a:rPr>
              <a:t>We assess and evaluate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752600"/>
            <a:ext cx="7848600" cy="35814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Librarians collect worksheets at end of class</a:t>
            </a:r>
            <a:endParaRPr lang="en-US" sz="800" dirty="0" smtClean="0">
              <a:latin typeface="Arial" charset="0"/>
            </a:endParaRPr>
          </a:p>
          <a:p>
            <a:pPr lvl="3">
              <a:buNone/>
            </a:pPr>
            <a:r>
              <a:rPr lang="en-US" sz="1600" dirty="0" smtClean="0">
                <a:latin typeface="Arial" charset="0"/>
              </a:rPr>
              <a:t>Y1 = 755 worksheets</a:t>
            </a:r>
          </a:p>
          <a:p>
            <a:pPr lvl="3">
              <a:buNone/>
            </a:pPr>
            <a:r>
              <a:rPr lang="en-US" sz="1600" dirty="0" smtClean="0">
                <a:latin typeface="Arial" charset="0"/>
              </a:rPr>
              <a:t>Y2 = 587 worksheets</a:t>
            </a:r>
          </a:p>
          <a:p>
            <a:pPr lvl="3">
              <a:buNone/>
            </a:pPr>
            <a:r>
              <a:rPr lang="en-US" sz="1600" dirty="0" smtClean="0">
                <a:latin typeface="Arial" charset="0"/>
              </a:rPr>
              <a:t>Y3 = 910 worksheets</a:t>
            </a:r>
          </a:p>
          <a:p>
            <a:pPr lvl="3">
              <a:buNone/>
            </a:pPr>
            <a:endParaRPr lang="en-US" sz="800" dirty="0" smtClean="0">
              <a:latin typeface="Arial" charset="0"/>
            </a:endParaRPr>
          </a:p>
          <a:p>
            <a:pPr eaLnBrk="1" hangingPunct="1"/>
            <a:r>
              <a:rPr lang="en-US" sz="2800" dirty="0" smtClean="0">
                <a:latin typeface="Arial" pitchFamily="34" charset="0"/>
                <a:cs typeface="Arial" pitchFamily="34" charset="0"/>
              </a:rPr>
              <a:t>100 random worksheets single-graded using an analytic rubric</a:t>
            </a:r>
          </a:p>
          <a:p>
            <a:pPr eaLnBrk="1" hangingPunct="1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800" dirty="0" smtClean="0">
                <a:latin typeface="Arial" pitchFamily="34" charset="0"/>
                <a:cs typeface="Arial" pitchFamily="34" charset="0"/>
              </a:rPr>
              <a:t>Graders recorded scores in </a:t>
            </a:r>
            <a:r>
              <a:rPr lang="en-US" sz="2800" dirty="0" smtClean="0">
                <a:latin typeface="Arial" pitchFamily="34" charset="0"/>
                <a:cs typeface="Arial" pitchFamily="34" charset="0"/>
                <a:hlinkClick r:id="rId3"/>
              </a:rPr>
              <a:t>Google form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</p:txBody>
      </p:sp>
      <p:pic>
        <p:nvPicPr>
          <p:cNvPr id="7" name="Picture 15" descr="C:\Documents and Settings\eslater\Local Settings\Temporary Internet Files\Content.IE5\SQ1RJ563\MP90044236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5351145"/>
            <a:ext cx="2266950" cy="15068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6779</TotalTime>
  <Words>827</Words>
  <Application>Microsoft Office PowerPoint</Application>
  <PresentationFormat>On-screen Show (4:3)</PresentationFormat>
  <Paragraphs>198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The Navigating the One-Shot Instruction Session:   Using Assessment to Drive Instruction  </vt:lpstr>
      <vt:lpstr>Loyola Marymount University</vt:lpstr>
      <vt:lpstr>Instructionmageddon</vt:lpstr>
      <vt:lpstr>The Assessment Cycle  </vt:lpstr>
      <vt:lpstr>We Plan </vt:lpstr>
      <vt:lpstr>Student Learning Outcomes </vt:lpstr>
      <vt:lpstr>We Develop</vt:lpstr>
      <vt:lpstr>We Deliver</vt:lpstr>
      <vt:lpstr>We assess and evaluate</vt:lpstr>
      <vt:lpstr>The Rubric</vt:lpstr>
      <vt:lpstr>Using Assessment to Drive Instruction</vt:lpstr>
      <vt:lpstr>The Hybrid Solution</vt:lpstr>
      <vt:lpstr>Online + F2F = Blended (Hybrid) Instruction </vt:lpstr>
      <vt:lpstr>Problem Module 3</vt:lpstr>
      <vt:lpstr>Module 3:  Lowest scoring module</vt:lpstr>
      <vt:lpstr>Detour: Year 3</vt:lpstr>
      <vt:lpstr>Pre-lesson Poll</vt:lpstr>
      <vt:lpstr>Detour: Year 3</vt:lpstr>
      <vt:lpstr>Back on Track for Year 4!</vt:lpstr>
      <vt:lpstr>Conclusions</vt:lpstr>
      <vt:lpstr>The Assessment Ride Share</vt:lpstr>
      <vt:lpstr>Selected Bibliography</vt:lpstr>
      <vt:lpstr>Questions?</vt:lpstr>
      <vt:lpstr>For more information please visit…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Elisa Acosta</dc:creator>
  <cp:lastModifiedBy>Elisa Slater Acosta</cp:lastModifiedBy>
  <cp:revision>769</cp:revision>
  <dcterms:created xsi:type="dcterms:W3CDTF">2009-09-07T20:29:59Z</dcterms:created>
  <dcterms:modified xsi:type="dcterms:W3CDTF">2014-04-08T00:07:43Z</dcterms:modified>
</cp:coreProperties>
</file>