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notesSlides/notesSlide14.xml" ContentType="application/vnd.openxmlformats-officedocument.presentationml.notesSlide+xml"/>
  <Override PartName="/ppt/charts/chart2.xml" ContentType="application/vnd.openxmlformats-officedocument.drawingml.chart+xml"/>
  <Override PartName="/ppt/drawings/drawing2.xml" ContentType="application/vnd.openxmlformats-officedocument.drawingml.chartshape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theme/themeOverride1.xml" ContentType="application/vnd.openxmlformats-officedocument.themeOverr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6"/>
  </p:notesMasterIdLst>
  <p:handoutMasterIdLst>
    <p:handoutMasterId r:id="rId37"/>
  </p:handoutMasterIdLst>
  <p:sldIdLst>
    <p:sldId id="288" r:id="rId2"/>
    <p:sldId id="311" r:id="rId3"/>
    <p:sldId id="315" r:id="rId4"/>
    <p:sldId id="399" r:id="rId5"/>
    <p:sldId id="313" r:id="rId6"/>
    <p:sldId id="292" r:id="rId7"/>
    <p:sldId id="316" r:id="rId8"/>
    <p:sldId id="343" r:id="rId9"/>
    <p:sldId id="318" r:id="rId10"/>
    <p:sldId id="319" r:id="rId11"/>
    <p:sldId id="295" r:id="rId12"/>
    <p:sldId id="322" r:id="rId13"/>
    <p:sldId id="433" r:id="rId14"/>
    <p:sldId id="431" r:id="rId15"/>
    <p:sldId id="401" r:id="rId16"/>
    <p:sldId id="336" r:id="rId17"/>
    <p:sldId id="341" r:id="rId18"/>
    <p:sldId id="419" r:id="rId19"/>
    <p:sldId id="349" r:id="rId20"/>
    <p:sldId id="424" r:id="rId21"/>
    <p:sldId id="425" r:id="rId22"/>
    <p:sldId id="325" r:id="rId23"/>
    <p:sldId id="358" r:id="rId24"/>
    <p:sldId id="363" r:id="rId25"/>
    <p:sldId id="386" r:id="rId26"/>
    <p:sldId id="359" r:id="rId27"/>
    <p:sldId id="329" r:id="rId28"/>
    <p:sldId id="330" r:id="rId29"/>
    <p:sldId id="350" r:id="rId30"/>
    <p:sldId id="418" r:id="rId31"/>
    <p:sldId id="417" r:id="rId32"/>
    <p:sldId id="427" r:id="rId33"/>
    <p:sldId id="434" r:id="rId34"/>
    <p:sldId id="435" r:id="rId35"/>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00"/>
    <a:srgbClr val="339933"/>
    <a:srgbClr val="A50021"/>
    <a:srgbClr val="008000"/>
    <a:srgbClr val="CC9900"/>
    <a:srgbClr val="F4EE00"/>
    <a:srgbClr val="FF9900"/>
    <a:srgbClr val="FF3300"/>
    <a:srgbClr val="FF6600"/>
    <a:srgbClr val="5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6689" autoAdjust="0"/>
    <p:restoredTop sz="91519" autoAdjust="0"/>
  </p:normalViewPr>
  <p:slideViewPr>
    <p:cSldViewPr>
      <p:cViewPr varScale="1">
        <p:scale>
          <a:sx n="107" d="100"/>
          <a:sy n="107" d="100"/>
        </p:scale>
        <p:origin x="-1734"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p:scale>
          <a:sx n="100" d="100"/>
          <a:sy n="100" d="100"/>
        </p:scale>
        <p:origin x="-2784" y="804"/>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Users\library\Documents\Elisa_Chart_2.xls" TargetMode="External"/></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file:///C:\Documents%20and%20Settings\eslater\My%20Documents\Downloads\Elisa%20chart%201B.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3311387488743293E-2"/>
          <c:y val="9.910214162075677E-2"/>
          <c:w val="0.9295262799483669"/>
          <c:h val="0.59010820692359733"/>
        </c:manualLayout>
      </c:layout>
      <c:barChart>
        <c:barDir val="col"/>
        <c:grouping val="clustered"/>
        <c:varyColors val="0"/>
        <c:ser>
          <c:idx val="0"/>
          <c:order val="0"/>
          <c:tx>
            <c:v>2009 </c:v>
          </c:tx>
          <c:spPr>
            <a:solidFill>
              <a:srgbClr val="2E578B"/>
            </a:solidFill>
            <a:ln w="25400">
              <a:noFill/>
            </a:ln>
          </c:spPr>
          <c:invertIfNegative val="0"/>
          <c:cat>
            <c:strLit>
              <c:ptCount val="5"/>
              <c:pt idx="0">
                <c:v>Module 1</c:v>
              </c:pt>
              <c:pt idx="1">
                <c:v>Module 2</c:v>
              </c:pt>
              <c:pt idx="2">
                <c:v>Module 3</c:v>
              </c:pt>
              <c:pt idx="3">
                <c:v>Module 4</c:v>
              </c:pt>
              <c:pt idx="4">
                <c:v>Module 5</c:v>
              </c:pt>
            </c:strLit>
          </c:cat>
          <c:val>
            <c:numRef>
              <c:f>'Sheet 1 - Table 1'!$D$3:$H$3</c:f>
              <c:numCache>
                <c:formatCode>General</c:formatCode>
                <c:ptCount val="5"/>
                <c:pt idx="0">
                  <c:v>2.5499999999999998</c:v>
                </c:pt>
                <c:pt idx="1">
                  <c:v>2.4699999999999998</c:v>
                </c:pt>
                <c:pt idx="2">
                  <c:v>2.06</c:v>
                </c:pt>
                <c:pt idx="3">
                  <c:v>2.6</c:v>
                </c:pt>
                <c:pt idx="4">
                  <c:v>2.6</c:v>
                </c:pt>
              </c:numCache>
            </c:numRef>
          </c:val>
        </c:ser>
        <c:ser>
          <c:idx val="1"/>
          <c:order val="1"/>
          <c:tx>
            <c:v>2010</c:v>
          </c:tx>
          <c:spPr>
            <a:solidFill>
              <a:srgbClr val="5D9548"/>
            </a:solidFill>
            <a:ln w="25400">
              <a:noFill/>
            </a:ln>
          </c:spPr>
          <c:invertIfNegative val="0"/>
          <c:cat>
            <c:strLit>
              <c:ptCount val="5"/>
              <c:pt idx="0">
                <c:v>Module 1</c:v>
              </c:pt>
              <c:pt idx="1">
                <c:v>Module 2</c:v>
              </c:pt>
              <c:pt idx="2">
                <c:v>Module 3</c:v>
              </c:pt>
              <c:pt idx="3">
                <c:v>Module 4</c:v>
              </c:pt>
              <c:pt idx="4">
                <c:v>Module 5</c:v>
              </c:pt>
            </c:strLit>
          </c:cat>
          <c:val>
            <c:numRef>
              <c:f>'Sheet 1 - Table 1'!$D$4:$H$4</c:f>
              <c:numCache>
                <c:formatCode>General</c:formatCode>
                <c:ptCount val="5"/>
                <c:pt idx="0">
                  <c:v>2.34</c:v>
                </c:pt>
                <c:pt idx="1">
                  <c:v>2.3699999999999997</c:v>
                </c:pt>
                <c:pt idx="2">
                  <c:v>2.2999999999999998</c:v>
                </c:pt>
                <c:pt idx="3">
                  <c:v>2.74</c:v>
                </c:pt>
                <c:pt idx="4">
                  <c:v>2.64</c:v>
                </c:pt>
              </c:numCache>
            </c:numRef>
          </c:val>
        </c:ser>
        <c:ser>
          <c:idx val="2"/>
          <c:order val="2"/>
          <c:tx>
            <c:v>2011</c:v>
          </c:tx>
          <c:spPr>
            <a:solidFill>
              <a:srgbClr val="E7A03C"/>
            </a:solidFill>
            <a:ln w="25400">
              <a:noFill/>
            </a:ln>
          </c:spPr>
          <c:invertIfNegative val="0"/>
          <c:cat>
            <c:strLit>
              <c:ptCount val="5"/>
              <c:pt idx="0">
                <c:v>Module 1</c:v>
              </c:pt>
              <c:pt idx="1">
                <c:v>Module 2</c:v>
              </c:pt>
              <c:pt idx="2">
                <c:v>Module 3</c:v>
              </c:pt>
              <c:pt idx="3">
                <c:v>Module 4</c:v>
              </c:pt>
              <c:pt idx="4">
                <c:v>Module 5</c:v>
              </c:pt>
            </c:strLit>
          </c:cat>
          <c:val>
            <c:numRef>
              <c:f>'Sheet 1 - Table 1'!$D$5:$H$5</c:f>
              <c:numCache>
                <c:formatCode>General</c:formatCode>
                <c:ptCount val="5"/>
                <c:pt idx="0">
                  <c:v>2.23</c:v>
                </c:pt>
                <c:pt idx="1">
                  <c:v>2.4</c:v>
                </c:pt>
                <c:pt idx="2">
                  <c:v>2.06</c:v>
                </c:pt>
                <c:pt idx="3">
                  <c:v>2.4099999999999997</c:v>
                </c:pt>
                <c:pt idx="4">
                  <c:v>2.36</c:v>
                </c:pt>
              </c:numCache>
            </c:numRef>
          </c:val>
        </c:ser>
        <c:dLbls>
          <c:showLegendKey val="0"/>
          <c:showVal val="0"/>
          <c:showCatName val="0"/>
          <c:showSerName val="0"/>
          <c:showPercent val="0"/>
          <c:showBubbleSize val="0"/>
        </c:dLbls>
        <c:gapWidth val="100"/>
        <c:overlap val="-10"/>
        <c:axId val="54799872"/>
        <c:axId val="113941824"/>
      </c:barChart>
      <c:catAx>
        <c:axId val="54799872"/>
        <c:scaling>
          <c:orientation val="minMax"/>
        </c:scaling>
        <c:delete val="0"/>
        <c:axPos val="b"/>
        <c:numFmt formatCode="General" sourceLinked="1"/>
        <c:majorTickMark val="none"/>
        <c:minorTickMark val="none"/>
        <c:tickLblPos val="low"/>
        <c:spPr>
          <a:ln w="12700">
            <a:solidFill>
              <a:srgbClr val="000000"/>
            </a:solidFill>
            <a:prstDash val="solid"/>
          </a:ln>
        </c:spPr>
        <c:txPr>
          <a:bodyPr rot="0" vert="horz"/>
          <a:lstStyle/>
          <a:p>
            <a:pPr>
              <a:defRPr sz="1100" b="0" i="0" u="none" strike="noStrike" baseline="0">
                <a:solidFill>
                  <a:srgbClr val="000000"/>
                </a:solidFill>
                <a:latin typeface="Helvetica Neue"/>
                <a:ea typeface="Helvetica Neue"/>
                <a:cs typeface="Helvetica Neue"/>
              </a:defRPr>
            </a:pPr>
            <a:endParaRPr lang="en-US"/>
          </a:p>
        </c:txPr>
        <c:crossAx val="113941824"/>
        <c:crosses val="autoZero"/>
        <c:auto val="1"/>
        <c:lblAlgn val="ctr"/>
        <c:lblOffset val="100"/>
        <c:tickLblSkip val="1"/>
        <c:tickMarkSkip val="1"/>
        <c:noMultiLvlLbl val="0"/>
      </c:catAx>
      <c:valAx>
        <c:axId val="113941824"/>
        <c:scaling>
          <c:orientation val="minMax"/>
          <c:max val="3"/>
          <c:min val="0"/>
        </c:scaling>
        <c:delete val="0"/>
        <c:axPos val="l"/>
        <c:majorGridlines>
          <c:spPr>
            <a:ln w="12700">
              <a:solidFill>
                <a:srgbClr val="AAAAAA"/>
              </a:solidFill>
              <a:prstDash val="solid"/>
            </a:ln>
          </c:spPr>
        </c:majorGridlines>
        <c:numFmt formatCode="General" sourceLinked="1"/>
        <c:majorTickMark val="none"/>
        <c:minorTickMark val="none"/>
        <c:tickLblPos val="nextTo"/>
        <c:spPr>
          <a:ln w="12700">
            <a:solidFill>
              <a:srgbClr val="000000"/>
            </a:solidFill>
            <a:prstDash val="solid"/>
          </a:ln>
        </c:spPr>
        <c:txPr>
          <a:bodyPr rot="0" vert="horz"/>
          <a:lstStyle/>
          <a:p>
            <a:pPr>
              <a:defRPr sz="1100" b="0" i="0" u="none" strike="noStrike" baseline="0">
                <a:solidFill>
                  <a:srgbClr val="000000"/>
                </a:solidFill>
                <a:latin typeface="Helvetica Neue"/>
                <a:ea typeface="Helvetica Neue"/>
                <a:cs typeface="Helvetica Neue"/>
              </a:defRPr>
            </a:pPr>
            <a:endParaRPr lang="en-US"/>
          </a:p>
        </c:txPr>
        <c:crossAx val="54799872"/>
        <c:crosses val="autoZero"/>
        <c:crossBetween val="between"/>
        <c:majorUnit val="0.5"/>
      </c:valAx>
      <c:spPr>
        <a:solidFill>
          <a:srgbClr val="FFFFFF"/>
        </a:solidFill>
        <a:ln w="12700">
          <a:solidFill>
            <a:srgbClr val="000000"/>
          </a:solidFill>
          <a:prstDash val="solid"/>
        </a:ln>
      </c:spPr>
    </c:plotArea>
    <c:legend>
      <c:legendPos val="b"/>
      <c:layout>
        <c:manualLayout>
          <c:xMode val="edge"/>
          <c:yMode val="edge"/>
          <c:x val="0.40269401669724375"/>
          <c:y val="0.84356750328083974"/>
          <c:w val="0.27051229199735771"/>
          <c:h val="5.8560356412265362E-2"/>
        </c:manualLayout>
      </c:layout>
      <c:overlay val="0"/>
      <c:spPr>
        <a:noFill/>
        <a:ln w="25400">
          <a:noFill/>
        </a:ln>
      </c:spPr>
      <c:txPr>
        <a:bodyPr/>
        <a:lstStyle/>
        <a:p>
          <a:pPr>
            <a:defRPr sz="1195" b="0" i="0" u="none" strike="noStrike" baseline="0">
              <a:solidFill>
                <a:srgbClr val="000000"/>
              </a:solidFill>
              <a:latin typeface="Helvetica Neue"/>
              <a:ea typeface="Helvetica Neue"/>
              <a:cs typeface="Helvetica Neue"/>
            </a:defRPr>
          </a:pPr>
          <a:endParaRPr lang="en-US"/>
        </a:p>
      </c:txPr>
    </c:legend>
    <c:plotVisOnly val="1"/>
    <c:dispBlanksAs val="gap"/>
    <c:showDLblsOverMax val="0"/>
  </c:chart>
  <c:spPr>
    <a:noFill/>
    <a:ln w="9525">
      <a:noFill/>
    </a:ln>
  </c:spPr>
  <c:txPr>
    <a:bodyPr/>
    <a:lstStyle/>
    <a:p>
      <a:pPr>
        <a:defRPr sz="1300" b="0" i="0" u="none" strike="noStrike" baseline="0">
          <a:solidFill>
            <a:srgbClr val="000000"/>
          </a:solidFill>
          <a:latin typeface="Helvetica Neue"/>
          <a:ea typeface="Helvetica Neue"/>
          <a:cs typeface="Helvetica Neue"/>
        </a:defRPr>
      </a:pPr>
      <a:endParaRPr lang="en-US"/>
    </a:p>
  </c:tx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3.2554270363639254E-2"/>
          <c:y val="0.10304037362976685"/>
          <c:w val="0.97245448650358346"/>
          <c:h val="0.62165585919407162"/>
        </c:manualLayout>
      </c:layout>
      <c:barChart>
        <c:barDir val="col"/>
        <c:grouping val="clustered"/>
        <c:varyColors val="0"/>
        <c:ser>
          <c:idx val="0"/>
          <c:order val="0"/>
          <c:tx>
            <c:v>2009</c:v>
          </c:tx>
          <c:spPr>
            <a:solidFill>
              <a:srgbClr val="2E578B"/>
            </a:solidFill>
            <a:ln w="25400">
              <a:noFill/>
            </a:ln>
          </c:spPr>
          <c:invertIfNegative val="0"/>
          <c:cat>
            <c:strLit>
              <c:ptCount val="10"/>
              <c:pt idx="0">
                <c:v>Module 1</c:v>
              </c:pt>
              <c:pt idx="1">
                <c:v>Module 2a</c:v>
              </c:pt>
              <c:pt idx="2">
                <c:v>Module2b</c:v>
              </c:pt>
              <c:pt idx="3">
                <c:v>Module 3</c:v>
              </c:pt>
              <c:pt idx="4">
                <c:v>Module 4a</c:v>
              </c:pt>
              <c:pt idx="5">
                <c:v>Module 4b</c:v>
              </c:pt>
              <c:pt idx="6">
                <c:v>Module 4c</c:v>
              </c:pt>
              <c:pt idx="7">
                <c:v>Module 5a</c:v>
              </c:pt>
              <c:pt idx="8">
                <c:v>Module 5b</c:v>
              </c:pt>
              <c:pt idx="9">
                <c:v>Module 5c</c:v>
              </c:pt>
            </c:strLit>
          </c:cat>
          <c:val>
            <c:numRef>
              <c:f>'Sheet 1 - Table 1 - Table 1'!$C$4:$L$4</c:f>
              <c:numCache>
                <c:formatCode>General</c:formatCode>
                <c:ptCount val="10"/>
                <c:pt idx="0">
                  <c:v>2.5499999999999998</c:v>
                </c:pt>
                <c:pt idx="1">
                  <c:v>2.4699999999999998</c:v>
                </c:pt>
                <c:pt idx="2">
                  <c:v>2.4699999999999998</c:v>
                </c:pt>
                <c:pt idx="3">
                  <c:v>2.06</c:v>
                </c:pt>
                <c:pt idx="4">
                  <c:v>2.4299999999999997</c:v>
                </c:pt>
                <c:pt idx="5">
                  <c:v>2.3899999999999997</c:v>
                </c:pt>
                <c:pt idx="6">
                  <c:v>2.7800000000000002</c:v>
                </c:pt>
                <c:pt idx="7">
                  <c:v>2.65</c:v>
                </c:pt>
                <c:pt idx="8">
                  <c:v>2.65</c:v>
                </c:pt>
                <c:pt idx="9">
                  <c:v>2.5499999999999998</c:v>
                </c:pt>
              </c:numCache>
            </c:numRef>
          </c:val>
        </c:ser>
        <c:ser>
          <c:idx val="1"/>
          <c:order val="1"/>
          <c:tx>
            <c:v>2010</c:v>
          </c:tx>
          <c:spPr>
            <a:solidFill>
              <a:srgbClr val="5D9548"/>
            </a:solidFill>
            <a:ln w="25400">
              <a:noFill/>
            </a:ln>
          </c:spPr>
          <c:invertIfNegative val="0"/>
          <c:cat>
            <c:strLit>
              <c:ptCount val="10"/>
              <c:pt idx="0">
                <c:v>Module 1</c:v>
              </c:pt>
              <c:pt idx="1">
                <c:v>Module 2a</c:v>
              </c:pt>
              <c:pt idx="2">
                <c:v>Module2b</c:v>
              </c:pt>
              <c:pt idx="3">
                <c:v>Module 3</c:v>
              </c:pt>
              <c:pt idx="4">
                <c:v>Module 4a</c:v>
              </c:pt>
              <c:pt idx="5">
                <c:v>Module 4b</c:v>
              </c:pt>
              <c:pt idx="6">
                <c:v>Module 4c</c:v>
              </c:pt>
              <c:pt idx="7">
                <c:v>Module 5a</c:v>
              </c:pt>
              <c:pt idx="8">
                <c:v>Module 5b</c:v>
              </c:pt>
              <c:pt idx="9">
                <c:v>Module 5c</c:v>
              </c:pt>
            </c:strLit>
          </c:cat>
          <c:val>
            <c:numRef>
              <c:f>'Sheet 1 - Table 1 - Table 1'!$C$5:$L$5</c:f>
              <c:numCache>
                <c:formatCode>General</c:formatCode>
                <c:ptCount val="10"/>
                <c:pt idx="0">
                  <c:v>2.34</c:v>
                </c:pt>
                <c:pt idx="1">
                  <c:v>2.4099999999999997</c:v>
                </c:pt>
                <c:pt idx="2">
                  <c:v>2.3199999999999994</c:v>
                </c:pt>
                <c:pt idx="3">
                  <c:v>2.2999999999999998</c:v>
                </c:pt>
                <c:pt idx="4">
                  <c:v>2.71</c:v>
                </c:pt>
                <c:pt idx="5">
                  <c:v>2.65</c:v>
                </c:pt>
                <c:pt idx="6">
                  <c:v>2.8</c:v>
                </c:pt>
                <c:pt idx="7">
                  <c:v>2.68</c:v>
                </c:pt>
                <c:pt idx="8">
                  <c:v>2.66</c:v>
                </c:pt>
                <c:pt idx="9">
                  <c:v>2.61</c:v>
                </c:pt>
              </c:numCache>
            </c:numRef>
          </c:val>
        </c:ser>
        <c:ser>
          <c:idx val="2"/>
          <c:order val="2"/>
          <c:tx>
            <c:v>2011</c:v>
          </c:tx>
          <c:spPr>
            <a:solidFill>
              <a:srgbClr val="E7A03C"/>
            </a:solidFill>
            <a:ln w="25400">
              <a:noFill/>
            </a:ln>
          </c:spPr>
          <c:invertIfNegative val="0"/>
          <c:cat>
            <c:strLit>
              <c:ptCount val="10"/>
              <c:pt idx="0">
                <c:v>Module 1</c:v>
              </c:pt>
              <c:pt idx="1">
                <c:v>Module 2a</c:v>
              </c:pt>
              <c:pt idx="2">
                <c:v>Module2b</c:v>
              </c:pt>
              <c:pt idx="3">
                <c:v>Module 3</c:v>
              </c:pt>
              <c:pt idx="4">
                <c:v>Module 4a</c:v>
              </c:pt>
              <c:pt idx="5">
                <c:v>Module 4b</c:v>
              </c:pt>
              <c:pt idx="6">
                <c:v>Module 4c</c:v>
              </c:pt>
              <c:pt idx="7">
                <c:v>Module 5a</c:v>
              </c:pt>
              <c:pt idx="8">
                <c:v>Module 5b</c:v>
              </c:pt>
              <c:pt idx="9">
                <c:v>Module 5c</c:v>
              </c:pt>
            </c:strLit>
          </c:cat>
          <c:val>
            <c:numRef>
              <c:f>'Sheet 1 - Table 1 - Table 1'!$C$6:$L$6</c:f>
              <c:numCache>
                <c:formatCode>General</c:formatCode>
                <c:ptCount val="10"/>
                <c:pt idx="0">
                  <c:v>2.23</c:v>
                </c:pt>
                <c:pt idx="1">
                  <c:v>2.4</c:v>
                </c:pt>
                <c:pt idx="2">
                  <c:v>2.4</c:v>
                </c:pt>
                <c:pt idx="3">
                  <c:v>2.06</c:v>
                </c:pt>
                <c:pt idx="4">
                  <c:v>2.5</c:v>
                </c:pt>
                <c:pt idx="5">
                  <c:v>2.36</c:v>
                </c:pt>
                <c:pt idx="6">
                  <c:v>2.38</c:v>
                </c:pt>
                <c:pt idx="7">
                  <c:v>2.42</c:v>
                </c:pt>
                <c:pt idx="8">
                  <c:v>2.4699999999999998</c:v>
                </c:pt>
                <c:pt idx="9">
                  <c:v>2.27</c:v>
                </c:pt>
              </c:numCache>
            </c:numRef>
          </c:val>
        </c:ser>
        <c:dLbls>
          <c:showLegendKey val="0"/>
          <c:showVal val="0"/>
          <c:showCatName val="0"/>
          <c:showSerName val="0"/>
          <c:showPercent val="0"/>
          <c:showBubbleSize val="0"/>
        </c:dLbls>
        <c:gapWidth val="100"/>
        <c:overlap val="-10"/>
        <c:axId val="116155904"/>
        <c:axId val="115934912"/>
      </c:barChart>
      <c:catAx>
        <c:axId val="116155904"/>
        <c:scaling>
          <c:orientation val="minMax"/>
        </c:scaling>
        <c:delete val="0"/>
        <c:axPos val="b"/>
        <c:numFmt formatCode="General" sourceLinked="1"/>
        <c:majorTickMark val="none"/>
        <c:minorTickMark val="none"/>
        <c:tickLblPos val="low"/>
        <c:spPr>
          <a:ln w="12700">
            <a:solidFill>
              <a:srgbClr val="000000"/>
            </a:solidFill>
            <a:prstDash val="solid"/>
          </a:ln>
        </c:spPr>
        <c:txPr>
          <a:bodyPr rot="0" vert="horz"/>
          <a:lstStyle/>
          <a:p>
            <a:pPr>
              <a:defRPr sz="800" b="0" i="0" u="none" strike="noStrike" baseline="0">
                <a:solidFill>
                  <a:srgbClr val="000000"/>
                </a:solidFill>
                <a:latin typeface="Arial" pitchFamily="34" charset="0"/>
                <a:ea typeface="Helvetica Neue"/>
                <a:cs typeface="Arial" pitchFamily="34" charset="0"/>
              </a:defRPr>
            </a:pPr>
            <a:endParaRPr lang="en-US"/>
          </a:p>
        </c:txPr>
        <c:crossAx val="115934912"/>
        <c:crosses val="autoZero"/>
        <c:auto val="1"/>
        <c:lblAlgn val="ctr"/>
        <c:lblOffset val="100"/>
        <c:tickLblSkip val="1"/>
        <c:tickMarkSkip val="1"/>
        <c:noMultiLvlLbl val="0"/>
      </c:catAx>
      <c:valAx>
        <c:axId val="115934912"/>
        <c:scaling>
          <c:orientation val="minMax"/>
          <c:max val="3"/>
          <c:min val="0"/>
        </c:scaling>
        <c:delete val="0"/>
        <c:axPos val="l"/>
        <c:majorGridlines>
          <c:spPr>
            <a:ln w="12700">
              <a:solidFill>
                <a:srgbClr val="AAAAAA"/>
              </a:solidFill>
              <a:prstDash val="solid"/>
            </a:ln>
          </c:spPr>
        </c:majorGridlines>
        <c:numFmt formatCode="General" sourceLinked="1"/>
        <c:majorTickMark val="out"/>
        <c:minorTickMark val="none"/>
        <c:tickLblPos val="low"/>
        <c:spPr>
          <a:ln w="12700">
            <a:solidFill>
              <a:srgbClr val="000000"/>
            </a:solidFill>
            <a:prstDash val="solid"/>
          </a:ln>
        </c:spPr>
        <c:txPr>
          <a:bodyPr rot="0" vert="horz"/>
          <a:lstStyle/>
          <a:p>
            <a:pPr>
              <a:defRPr sz="1100" b="0" i="0" u="none" strike="noStrike" baseline="0">
                <a:solidFill>
                  <a:srgbClr val="000000"/>
                </a:solidFill>
                <a:latin typeface="Helvetica Neue"/>
                <a:ea typeface="Helvetica Neue"/>
                <a:cs typeface="Helvetica Neue"/>
              </a:defRPr>
            </a:pPr>
            <a:endParaRPr lang="en-US"/>
          </a:p>
        </c:txPr>
        <c:crossAx val="116155904"/>
        <c:crosses val="autoZero"/>
        <c:crossBetween val="between"/>
        <c:majorUnit val="0.5"/>
      </c:valAx>
      <c:spPr>
        <a:noFill/>
        <a:ln w="12700">
          <a:solidFill>
            <a:srgbClr val="000000"/>
          </a:solidFill>
          <a:prstDash val="solid"/>
        </a:ln>
      </c:spPr>
    </c:plotArea>
    <c:legend>
      <c:legendPos val="b"/>
      <c:layout>
        <c:manualLayout>
          <c:xMode val="edge"/>
          <c:yMode val="edge"/>
          <c:x val="0.3931157433445821"/>
          <c:y val="0.83849600195324414"/>
          <c:w val="0.27180223565804285"/>
          <c:h val="5.2631578947368432E-2"/>
        </c:manualLayout>
      </c:layout>
      <c:overlay val="0"/>
      <c:spPr>
        <a:noFill/>
        <a:ln w="25400">
          <a:noFill/>
        </a:ln>
      </c:spPr>
      <c:txPr>
        <a:bodyPr/>
        <a:lstStyle/>
        <a:p>
          <a:pPr>
            <a:defRPr sz="1195" b="0" i="0" u="none" strike="noStrike" baseline="0">
              <a:solidFill>
                <a:srgbClr val="000000"/>
              </a:solidFill>
              <a:latin typeface="Helvetica Neue"/>
              <a:ea typeface="Helvetica Neue"/>
              <a:cs typeface="Helvetica Neue"/>
            </a:defRPr>
          </a:pPr>
          <a:endParaRPr lang="en-US"/>
        </a:p>
      </c:txPr>
    </c:legend>
    <c:plotVisOnly val="1"/>
    <c:dispBlanksAs val="gap"/>
    <c:showDLblsOverMax val="0"/>
  </c:chart>
  <c:spPr>
    <a:noFill/>
    <a:ln w="9525">
      <a:noFill/>
    </a:ln>
  </c:spPr>
  <c:txPr>
    <a:bodyPr/>
    <a:lstStyle/>
    <a:p>
      <a:pPr>
        <a:defRPr sz="1100" b="0" i="0" u="none" strike="noStrike" baseline="0">
          <a:solidFill>
            <a:srgbClr val="000000"/>
          </a:solidFill>
          <a:latin typeface="Helvetica Neue Medium"/>
          <a:ea typeface="Helvetica Neue Medium"/>
          <a:cs typeface="Helvetica Neue Medium"/>
        </a:defRPr>
      </a:pPr>
      <a:endParaRPr lang="en-US"/>
    </a:p>
  </c:txPr>
  <c:externalData r:id="rId1">
    <c:autoUpdate val="0"/>
  </c:externalData>
  <c:userShapes r:id="rId2"/>
</c:chartSpace>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7606405-66DC-4958-A3C7-0C590129A42A}" type="doc">
      <dgm:prSet loTypeId="urn:microsoft.com/office/officeart/2005/8/layout/funnel1" loCatId="relationship" qsTypeId="urn:microsoft.com/office/officeart/2005/8/quickstyle/3d1" qsCatId="3D" csTypeId="urn:microsoft.com/office/officeart/2005/8/colors/colorful5" csCatId="colorful" phldr="1"/>
      <dgm:spPr/>
      <dgm:t>
        <a:bodyPr/>
        <a:lstStyle/>
        <a:p>
          <a:endParaRPr lang="en-US"/>
        </a:p>
      </dgm:t>
    </dgm:pt>
    <dgm:pt modelId="{B2AD3EE4-1B3A-474B-B844-94346D594CCD}">
      <dgm:prSet phldrT="[Text]"/>
      <dgm:spPr>
        <a:solidFill>
          <a:srgbClr val="4C2600"/>
        </a:solidFill>
      </dgm:spPr>
      <dgm:t>
        <a:bodyPr/>
        <a:lstStyle/>
        <a:p>
          <a:pPr algn="ctr"/>
          <a:r>
            <a:rPr lang="en-US" dirty="0" smtClean="0">
              <a:latin typeface="Rockwell" pitchFamily="18" charset="0"/>
            </a:rPr>
            <a:t>director </a:t>
          </a:r>
          <a:r>
            <a:rPr lang="en-US" dirty="0">
              <a:latin typeface="Rockwell" pitchFamily="18" charset="0"/>
            </a:rPr>
            <a:t>of </a:t>
          </a:r>
          <a:r>
            <a:rPr lang="en-US" dirty="0" smtClean="0">
              <a:latin typeface="Rockwell" pitchFamily="18" charset="0"/>
            </a:rPr>
            <a:t>fep</a:t>
          </a:r>
          <a:endParaRPr lang="en-US" dirty="0">
            <a:latin typeface="Rockwell" pitchFamily="18" charset="0"/>
          </a:endParaRPr>
        </a:p>
      </dgm:t>
    </dgm:pt>
    <dgm:pt modelId="{00C99425-8995-4FF0-9F30-87AC9D4A0437}" type="parTrans" cxnId="{E3493BFA-6F43-43A4-BEFB-57463E92B536}">
      <dgm:prSet/>
      <dgm:spPr/>
      <dgm:t>
        <a:bodyPr/>
        <a:lstStyle/>
        <a:p>
          <a:pPr algn="ctr"/>
          <a:endParaRPr lang="en-US"/>
        </a:p>
      </dgm:t>
    </dgm:pt>
    <dgm:pt modelId="{7A33FB2B-2026-4023-8E91-FA9D61210452}" type="sibTrans" cxnId="{E3493BFA-6F43-43A4-BEFB-57463E92B536}">
      <dgm:prSet/>
      <dgm:spPr/>
      <dgm:t>
        <a:bodyPr/>
        <a:lstStyle/>
        <a:p>
          <a:pPr algn="ctr"/>
          <a:endParaRPr lang="en-US"/>
        </a:p>
      </dgm:t>
    </dgm:pt>
    <dgm:pt modelId="{DFD83A96-B449-4CDE-82CB-64B5F754C336}">
      <dgm:prSet phldrT="[Text]"/>
      <dgm:spPr>
        <a:solidFill>
          <a:srgbClr val="4DD34D"/>
        </a:solidFill>
      </dgm:spPr>
      <dgm:t>
        <a:bodyPr/>
        <a:lstStyle/>
        <a:p>
          <a:pPr algn="ctr"/>
          <a:r>
            <a:rPr lang="en-US" dirty="0" smtClean="0">
              <a:latin typeface="Rockwell" pitchFamily="18" charset="0"/>
            </a:rPr>
            <a:t>library dean</a:t>
          </a:r>
          <a:endParaRPr lang="en-US" dirty="0">
            <a:latin typeface="Rockwell" pitchFamily="18" charset="0"/>
          </a:endParaRPr>
        </a:p>
      </dgm:t>
    </dgm:pt>
    <dgm:pt modelId="{028A0A7B-1423-4699-A5D7-DF58848C1B91}" type="parTrans" cxnId="{42D8DC45-04AF-42B7-A03A-579B4B63D7AC}">
      <dgm:prSet/>
      <dgm:spPr/>
      <dgm:t>
        <a:bodyPr/>
        <a:lstStyle/>
        <a:p>
          <a:pPr algn="ctr"/>
          <a:endParaRPr lang="en-US"/>
        </a:p>
      </dgm:t>
    </dgm:pt>
    <dgm:pt modelId="{8B737209-DE52-4A13-B12F-0433AB9C0CBD}" type="sibTrans" cxnId="{42D8DC45-04AF-42B7-A03A-579B4B63D7AC}">
      <dgm:prSet/>
      <dgm:spPr/>
      <dgm:t>
        <a:bodyPr/>
        <a:lstStyle/>
        <a:p>
          <a:pPr algn="ctr"/>
          <a:endParaRPr lang="en-US"/>
        </a:p>
      </dgm:t>
    </dgm:pt>
    <dgm:pt modelId="{BFCEF772-1592-4DA0-A269-D6BCD91D493C}">
      <dgm:prSet phldrT="[Text]"/>
      <dgm:spPr>
        <a:solidFill>
          <a:srgbClr val="7E0000"/>
        </a:solidFill>
      </dgm:spPr>
      <dgm:t>
        <a:bodyPr/>
        <a:lstStyle/>
        <a:p>
          <a:pPr algn="ctr"/>
          <a:r>
            <a:rPr lang="en-US" dirty="0" smtClean="0">
              <a:latin typeface="Rockwell" pitchFamily="18" charset="0"/>
            </a:rPr>
            <a:t>reference librarians</a:t>
          </a:r>
          <a:endParaRPr lang="en-US" dirty="0">
            <a:latin typeface="Rockwell" pitchFamily="18" charset="0"/>
          </a:endParaRPr>
        </a:p>
      </dgm:t>
    </dgm:pt>
    <dgm:pt modelId="{AEEE32BF-FAF5-4AD4-91AC-DACC9EA615ED}" type="parTrans" cxnId="{B90EE56F-6F6B-43F9-91B7-5FDDB759B9E2}">
      <dgm:prSet/>
      <dgm:spPr/>
      <dgm:t>
        <a:bodyPr/>
        <a:lstStyle/>
        <a:p>
          <a:pPr algn="ctr"/>
          <a:endParaRPr lang="en-US"/>
        </a:p>
      </dgm:t>
    </dgm:pt>
    <dgm:pt modelId="{86523733-C339-4FC3-BE48-C26A68B31D43}" type="sibTrans" cxnId="{B90EE56F-6F6B-43F9-91B7-5FDDB759B9E2}">
      <dgm:prSet/>
      <dgm:spPr/>
      <dgm:t>
        <a:bodyPr/>
        <a:lstStyle/>
        <a:p>
          <a:pPr algn="ctr"/>
          <a:endParaRPr lang="en-US"/>
        </a:p>
      </dgm:t>
    </dgm:pt>
    <dgm:pt modelId="{1308984C-94AB-4C09-87A3-9CC564A0C323}">
      <dgm:prSet phldrT="[Text]"/>
      <dgm:spPr/>
      <dgm:t>
        <a:bodyPr/>
        <a:lstStyle/>
        <a:p>
          <a:pPr algn="ctr"/>
          <a:endParaRPr lang="en-US" dirty="0" smtClean="0"/>
        </a:p>
      </dgm:t>
    </dgm:pt>
    <dgm:pt modelId="{14A65C56-BB22-4647-AA88-182A0844C99D}" type="sibTrans" cxnId="{087368FA-F978-44F7-B8D9-771865548BBD}">
      <dgm:prSet/>
      <dgm:spPr/>
      <dgm:t>
        <a:bodyPr/>
        <a:lstStyle/>
        <a:p>
          <a:pPr algn="ctr"/>
          <a:endParaRPr lang="en-US"/>
        </a:p>
      </dgm:t>
    </dgm:pt>
    <dgm:pt modelId="{A6FA83F6-93F8-4D4D-A7FF-AAF9F83367D1}" type="parTrans" cxnId="{087368FA-F978-44F7-B8D9-771865548BBD}">
      <dgm:prSet/>
      <dgm:spPr/>
      <dgm:t>
        <a:bodyPr/>
        <a:lstStyle/>
        <a:p>
          <a:pPr algn="ctr"/>
          <a:endParaRPr lang="en-US"/>
        </a:p>
      </dgm:t>
    </dgm:pt>
    <dgm:pt modelId="{E3CE7672-5E3E-4261-8689-1DBA83457CD9}">
      <dgm:prSet phldrT="[Text]"/>
      <dgm:spPr/>
      <dgm:t>
        <a:bodyPr/>
        <a:lstStyle/>
        <a:p>
          <a:pPr algn="ctr"/>
          <a:endParaRPr lang="en-US" dirty="0" smtClean="0"/>
        </a:p>
      </dgm:t>
    </dgm:pt>
    <dgm:pt modelId="{35194D97-0CC9-40BA-A536-1FD1804C4A4A}" type="parTrans" cxnId="{1AC8028B-9883-4583-8FA5-77E986D85923}">
      <dgm:prSet/>
      <dgm:spPr/>
      <dgm:t>
        <a:bodyPr/>
        <a:lstStyle/>
        <a:p>
          <a:endParaRPr lang="en-US"/>
        </a:p>
      </dgm:t>
    </dgm:pt>
    <dgm:pt modelId="{F4B8D260-886A-4EAA-9641-235FE442AAE5}" type="sibTrans" cxnId="{1AC8028B-9883-4583-8FA5-77E986D85923}">
      <dgm:prSet/>
      <dgm:spPr/>
      <dgm:t>
        <a:bodyPr/>
        <a:lstStyle/>
        <a:p>
          <a:endParaRPr lang="en-US"/>
        </a:p>
      </dgm:t>
    </dgm:pt>
    <dgm:pt modelId="{00A3EF7C-EB79-4F77-8515-2BD88543CDFB}" type="pres">
      <dgm:prSet presAssocID="{97606405-66DC-4958-A3C7-0C590129A42A}" presName="Name0" presStyleCnt="0">
        <dgm:presLayoutVars>
          <dgm:chMax val="4"/>
          <dgm:resizeHandles val="exact"/>
        </dgm:presLayoutVars>
      </dgm:prSet>
      <dgm:spPr/>
      <dgm:t>
        <a:bodyPr/>
        <a:lstStyle/>
        <a:p>
          <a:endParaRPr lang="en-US"/>
        </a:p>
      </dgm:t>
    </dgm:pt>
    <dgm:pt modelId="{09DE5FA0-E093-4B36-B0FA-B86DB8FEBFBD}" type="pres">
      <dgm:prSet presAssocID="{97606405-66DC-4958-A3C7-0C590129A42A}" presName="ellipse" presStyleLbl="trBgShp" presStyleIdx="0" presStyleCnt="1"/>
      <dgm:spPr/>
      <dgm:t>
        <a:bodyPr/>
        <a:lstStyle/>
        <a:p>
          <a:endParaRPr lang="en-US"/>
        </a:p>
      </dgm:t>
    </dgm:pt>
    <dgm:pt modelId="{0CF64E03-84C6-4A9B-BEAF-B71D01E23BD6}" type="pres">
      <dgm:prSet presAssocID="{97606405-66DC-4958-A3C7-0C590129A42A}" presName="arrow1" presStyleLbl="fgShp" presStyleIdx="0" presStyleCnt="1"/>
      <dgm:spPr/>
      <dgm:t>
        <a:bodyPr/>
        <a:lstStyle/>
        <a:p>
          <a:endParaRPr lang="en-US"/>
        </a:p>
      </dgm:t>
    </dgm:pt>
    <dgm:pt modelId="{AE58B02B-2685-4C35-8C35-07A5CA48E908}" type="pres">
      <dgm:prSet presAssocID="{97606405-66DC-4958-A3C7-0C590129A42A}" presName="rectangle" presStyleLbl="revTx" presStyleIdx="0" presStyleCnt="1">
        <dgm:presLayoutVars>
          <dgm:bulletEnabled val="1"/>
        </dgm:presLayoutVars>
      </dgm:prSet>
      <dgm:spPr/>
      <dgm:t>
        <a:bodyPr/>
        <a:lstStyle/>
        <a:p>
          <a:endParaRPr lang="en-US"/>
        </a:p>
      </dgm:t>
    </dgm:pt>
    <dgm:pt modelId="{6513035D-883A-444D-A68C-70DA9F3AB518}" type="pres">
      <dgm:prSet presAssocID="{DFD83A96-B449-4CDE-82CB-64B5F754C336}" presName="item1" presStyleLbl="node1" presStyleIdx="0" presStyleCnt="3" custLinFactNeighborX="-73452" custLinFactNeighborY="-82935">
        <dgm:presLayoutVars>
          <dgm:bulletEnabled val="1"/>
        </dgm:presLayoutVars>
      </dgm:prSet>
      <dgm:spPr/>
      <dgm:t>
        <a:bodyPr/>
        <a:lstStyle/>
        <a:p>
          <a:endParaRPr lang="en-US"/>
        </a:p>
      </dgm:t>
    </dgm:pt>
    <dgm:pt modelId="{74174B0A-04E6-4FA9-8C90-278F1EACFF17}" type="pres">
      <dgm:prSet presAssocID="{BFCEF772-1592-4DA0-A269-D6BCD91D493C}" presName="item2" presStyleLbl="node1" presStyleIdx="1" presStyleCnt="3" custLinFactNeighborX="63415" custLinFactNeighborY="83415">
        <dgm:presLayoutVars>
          <dgm:bulletEnabled val="1"/>
        </dgm:presLayoutVars>
      </dgm:prSet>
      <dgm:spPr/>
      <dgm:t>
        <a:bodyPr/>
        <a:lstStyle/>
        <a:p>
          <a:endParaRPr lang="en-US"/>
        </a:p>
      </dgm:t>
    </dgm:pt>
    <dgm:pt modelId="{6D47F035-F968-457E-9C29-3CB68775E699}" type="pres">
      <dgm:prSet presAssocID="{1308984C-94AB-4C09-87A3-9CC564A0C323}" presName="item3" presStyleLbl="node1" presStyleIdx="2" presStyleCnt="3" custLinFactNeighborX="-54" custLinFactNeighborY="-5145">
        <dgm:presLayoutVars>
          <dgm:bulletEnabled val="1"/>
        </dgm:presLayoutVars>
      </dgm:prSet>
      <dgm:spPr/>
      <dgm:t>
        <a:bodyPr/>
        <a:lstStyle/>
        <a:p>
          <a:endParaRPr lang="en-US"/>
        </a:p>
      </dgm:t>
    </dgm:pt>
    <dgm:pt modelId="{A081C348-65B9-4058-9752-855CACA875EA}" type="pres">
      <dgm:prSet presAssocID="{97606405-66DC-4958-A3C7-0C590129A42A}" presName="funnel" presStyleLbl="trAlignAcc1" presStyleIdx="0" presStyleCnt="1" custLinFactNeighborX="-1568" custLinFactNeighborY="-893"/>
      <dgm:spPr>
        <a:solidFill>
          <a:schemeClr val="lt1">
            <a:hueOff val="0"/>
            <a:satOff val="0"/>
            <a:lumOff val="0"/>
            <a:alpha val="38000"/>
          </a:schemeClr>
        </a:solidFill>
      </dgm:spPr>
      <dgm:t>
        <a:bodyPr/>
        <a:lstStyle/>
        <a:p>
          <a:endParaRPr lang="en-US"/>
        </a:p>
      </dgm:t>
    </dgm:pt>
  </dgm:ptLst>
  <dgm:cxnLst>
    <dgm:cxn modelId="{6D877E49-2B57-4E0D-A8E2-DCB8E95DE584}" type="presOf" srcId="{B2AD3EE4-1B3A-474B-B844-94346D594CCD}" destId="{6D47F035-F968-457E-9C29-3CB68775E699}" srcOrd="0" destOrd="0" presId="urn:microsoft.com/office/officeart/2005/8/layout/funnel1"/>
    <dgm:cxn modelId="{42D8DC45-04AF-42B7-A03A-579B4B63D7AC}" srcId="{97606405-66DC-4958-A3C7-0C590129A42A}" destId="{DFD83A96-B449-4CDE-82CB-64B5F754C336}" srcOrd="1" destOrd="0" parTransId="{028A0A7B-1423-4699-A5D7-DF58848C1B91}" sibTransId="{8B737209-DE52-4A13-B12F-0433AB9C0CBD}"/>
    <dgm:cxn modelId="{087368FA-F978-44F7-B8D9-771865548BBD}" srcId="{97606405-66DC-4958-A3C7-0C590129A42A}" destId="{1308984C-94AB-4C09-87A3-9CC564A0C323}" srcOrd="3" destOrd="0" parTransId="{A6FA83F6-93F8-4D4D-A7FF-AAF9F83367D1}" sibTransId="{14A65C56-BB22-4647-AA88-182A0844C99D}"/>
    <dgm:cxn modelId="{484582E2-FC7A-4E31-984D-69B3319BD314}" type="presOf" srcId="{DFD83A96-B449-4CDE-82CB-64B5F754C336}" destId="{74174B0A-04E6-4FA9-8C90-278F1EACFF17}" srcOrd="0" destOrd="0" presId="urn:microsoft.com/office/officeart/2005/8/layout/funnel1"/>
    <dgm:cxn modelId="{12C3C13F-D459-4E29-9EC9-38DFA7414C6E}" type="presOf" srcId="{1308984C-94AB-4C09-87A3-9CC564A0C323}" destId="{AE58B02B-2685-4C35-8C35-07A5CA48E908}" srcOrd="0" destOrd="0" presId="urn:microsoft.com/office/officeart/2005/8/layout/funnel1"/>
    <dgm:cxn modelId="{9824FE64-C3CC-4376-A70B-88B2A1765788}" type="presOf" srcId="{BFCEF772-1592-4DA0-A269-D6BCD91D493C}" destId="{6513035D-883A-444D-A68C-70DA9F3AB518}" srcOrd="0" destOrd="0" presId="urn:microsoft.com/office/officeart/2005/8/layout/funnel1"/>
    <dgm:cxn modelId="{E3493BFA-6F43-43A4-BEFB-57463E92B536}" srcId="{97606405-66DC-4958-A3C7-0C590129A42A}" destId="{B2AD3EE4-1B3A-474B-B844-94346D594CCD}" srcOrd="0" destOrd="0" parTransId="{00C99425-8995-4FF0-9F30-87AC9D4A0437}" sibTransId="{7A33FB2B-2026-4023-8E91-FA9D61210452}"/>
    <dgm:cxn modelId="{13ED6987-DA95-4BBA-A105-DA338DB2401E}" type="presOf" srcId="{97606405-66DC-4958-A3C7-0C590129A42A}" destId="{00A3EF7C-EB79-4F77-8515-2BD88543CDFB}" srcOrd="0" destOrd="0" presId="urn:microsoft.com/office/officeart/2005/8/layout/funnel1"/>
    <dgm:cxn modelId="{B90EE56F-6F6B-43F9-91B7-5FDDB759B9E2}" srcId="{97606405-66DC-4958-A3C7-0C590129A42A}" destId="{BFCEF772-1592-4DA0-A269-D6BCD91D493C}" srcOrd="2" destOrd="0" parTransId="{AEEE32BF-FAF5-4AD4-91AC-DACC9EA615ED}" sibTransId="{86523733-C339-4FC3-BE48-C26A68B31D43}"/>
    <dgm:cxn modelId="{1AC8028B-9883-4583-8FA5-77E986D85923}" srcId="{97606405-66DC-4958-A3C7-0C590129A42A}" destId="{E3CE7672-5E3E-4261-8689-1DBA83457CD9}" srcOrd="4" destOrd="0" parTransId="{35194D97-0CC9-40BA-A536-1FD1804C4A4A}" sibTransId="{F4B8D260-886A-4EAA-9641-235FE442AAE5}"/>
    <dgm:cxn modelId="{EEFD13DE-D430-4B19-A70E-98E92E71C125}" type="presParOf" srcId="{00A3EF7C-EB79-4F77-8515-2BD88543CDFB}" destId="{09DE5FA0-E093-4B36-B0FA-B86DB8FEBFBD}" srcOrd="0" destOrd="0" presId="urn:microsoft.com/office/officeart/2005/8/layout/funnel1"/>
    <dgm:cxn modelId="{62916617-8D35-42B6-84E9-82EC4F98D138}" type="presParOf" srcId="{00A3EF7C-EB79-4F77-8515-2BD88543CDFB}" destId="{0CF64E03-84C6-4A9B-BEAF-B71D01E23BD6}" srcOrd="1" destOrd="0" presId="urn:microsoft.com/office/officeart/2005/8/layout/funnel1"/>
    <dgm:cxn modelId="{CBABE09B-C609-4522-9D45-80F51053BF50}" type="presParOf" srcId="{00A3EF7C-EB79-4F77-8515-2BD88543CDFB}" destId="{AE58B02B-2685-4C35-8C35-07A5CA48E908}" srcOrd="2" destOrd="0" presId="urn:microsoft.com/office/officeart/2005/8/layout/funnel1"/>
    <dgm:cxn modelId="{B3357E13-DD41-427A-ADCE-A8AC6078783B}" type="presParOf" srcId="{00A3EF7C-EB79-4F77-8515-2BD88543CDFB}" destId="{6513035D-883A-444D-A68C-70DA9F3AB518}" srcOrd="3" destOrd="0" presId="urn:microsoft.com/office/officeart/2005/8/layout/funnel1"/>
    <dgm:cxn modelId="{D7D7208D-5221-40EE-A083-D31BC22C00D3}" type="presParOf" srcId="{00A3EF7C-EB79-4F77-8515-2BD88543CDFB}" destId="{74174B0A-04E6-4FA9-8C90-278F1EACFF17}" srcOrd="4" destOrd="0" presId="urn:microsoft.com/office/officeart/2005/8/layout/funnel1"/>
    <dgm:cxn modelId="{ABF6EAF7-78EB-46D0-8CF0-0FD8779C5FB5}" type="presParOf" srcId="{00A3EF7C-EB79-4F77-8515-2BD88543CDFB}" destId="{6D47F035-F968-457E-9C29-3CB68775E699}" srcOrd="5" destOrd="0" presId="urn:microsoft.com/office/officeart/2005/8/layout/funnel1"/>
    <dgm:cxn modelId="{E75DC1AD-F9D0-48B0-86A3-8B1D53D265F0}" type="presParOf" srcId="{00A3EF7C-EB79-4F77-8515-2BD88543CDFB}" destId="{A081C348-65B9-4058-9752-855CACA875EA}" srcOrd="6" destOrd="0" presId="urn:microsoft.com/office/officeart/2005/8/layout/funnel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9DE5FA0-E093-4B36-B0FA-B86DB8FEBFBD}">
      <dsp:nvSpPr>
        <dsp:cNvPr id="0" name=""/>
        <dsp:cNvSpPr/>
      </dsp:nvSpPr>
      <dsp:spPr>
        <a:xfrm>
          <a:off x="1670351" y="126920"/>
          <a:ext cx="2518886" cy="874776"/>
        </a:xfrm>
        <a:prstGeom prst="ellipse">
          <a:avLst/>
        </a:prstGeom>
        <a:solidFill>
          <a:schemeClr val="accent5">
            <a:tint val="50000"/>
            <a:alpha val="40000"/>
            <a:hueOff val="0"/>
            <a:satOff val="0"/>
            <a:lumOff val="0"/>
            <a:alphaOff val="0"/>
          </a:schemeClr>
        </a:solidFill>
        <a:ln>
          <a:noFill/>
        </a:ln>
        <a:effectLst/>
        <a:scene3d>
          <a:camera prst="orthographicFront"/>
          <a:lightRig rig="flat" dir="t"/>
        </a:scene3d>
        <a:sp3d z="-190500" extrusionH="12700" prstMaterial="matte"/>
      </dsp:spPr>
      <dsp:style>
        <a:lnRef idx="0">
          <a:scrgbClr r="0" g="0" b="0"/>
        </a:lnRef>
        <a:fillRef idx="1">
          <a:scrgbClr r="0" g="0" b="0"/>
        </a:fillRef>
        <a:effectRef idx="0">
          <a:scrgbClr r="0" g="0" b="0"/>
        </a:effectRef>
        <a:fontRef idx="minor"/>
      </dsp:style>
    </dsp:sp>
    <dsp:sp modelId="{0CF64E03-84C6-4A9B-BEAF-B71D01E23BD6}">
      <dsp:nvSpPr>
        <dsp:cNvPr id="0" name=""/>
        <dsp:cNvSpPr/>
      </dsp:nvSpPr>
      <dsp:spPr>
        <a:xfrm>
          <a:off x="2689621" y="2268950"/>
          <a:ext cx="488156" cy="312420"/>
        </a:xfrm>
        <a:prstGeom prst="downArrow">
          <a:avLst/>
        </a:prstGeom>
        <a:solidFill>
          <a:schemeClr val="accent5">
            <a:tint val="4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flat" dir="t"/>
        </a:scene3d>
        <a:sp3d z="190500" prstMaterial="plastic">
          <a:bevelT w="120900" h="88900"/>
          <a:bevelB w="88900" h="31750" prst="angle"/>
        </a:sp3d>
      </dsp:spPr>
      <dsp:style>
        <a:lnRef idx="0">
          <a:scrgbClr r="0" g="0" b="0"/>
        </a:lnRef>
        <a:fillRef idx="1">
          <a:scrgbClr r="0" g="0" b="0"/>
        </a:fillRef>
        <a:effectRef idx="3">
          <a:scrgbClr r="0" g="0" b="0"/>
        </a:effectRef>
        <a:fontRef idx="minor">
          <a:schemeClr val="lt1"/>
        </a:fontRef>
      </dsp:style>
    </dsp:sp>
    <dsp:sp modelId="{AE58B02B-2685-4C35-8C35-07A5CA48E908}">
      <dsp:nvSpPr>
        <dsp:cNvPr id="0" name=""/>
        <dsp:cNvSpPr/>
      </dsp:nvSpPr>
      <dsp:spPr>
        <a:xfrm>
          <a:off x="1762124" y="2518886"/>
          <a:ext cx="2343150" cy="5857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endParaRPr lang="en-US" sz="2000" kern="1200" dirty="0" smtClean="0"/>
        </a:p>
      </dsp:txBody>
      <dsp:txXfrm>
        <a:off x="1762124" y="2518886"/>
        <a:ext cx="2343150" cy="585787"/>
      </dsp:txXfrm>
    </dsp:sp>
    <dsp:sp modelId="{6513035D-883A-444D-A68C-70DA9F3AB518}">
      <dsp:nvSpPr>
        <dsp:cNvPr id="0" name=""/>
        <dsp:cNvSpPr/>
      </dsp:nvSpPr>
      <dsp:spPr>
        <a:xfrm>
          <a:off x="1940723" y="340523"/>
          <a:ext cx="878681" cy="878681"/>
        </a:xfrm>
        <a:prstGeom prst="ellipse">
          <a:avLst/>
        </a:prstGeom>
        <a:solidFill>
          <a:srgbClr val="7E0000"/>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n-US" sz="1000" kern="1200" dirty="0" smtClean="0">
              <a:latin typeface="Rockwell" pitchFamily="18" charset="0"/>
            </a:rPr>
            <a:t>reference librarians</a:t>
          </a:r>
          <a:endParaRPr lang="en-US" sz="1000" kern="1200" dirty="0">
            <a:latin typeface="Rockwell" pitchFamily="18" charset="0"/>
          </a:endParaRPr>
        </a:p>
      </dsp:txBody>
      <dsp:txXfrm>
        <a:off x="2069403" y="469203"/>
        <a:ext cx="621321" cy="621321"/>
      </dsp:txXfrm>
    </dsp:sp>
    <dsp:sp modelId="{74174B0A-04E6-4FA9-8C90-278F1EACFF17}">
      <dsp:nvSpPr>
        <dsp:cNvPr id="0" name=""/>
        <dsp:cNvSpPr/>
      </dsp:nvSpPr>
      <dsp:spPr>
        <a:xfrm>
          <a:off x="2514602" y="1143003"/>
          <a:ext cx="878681" cy="878681"/>
        </a:xfrm>
        <a:prstGeom prst="ellipse">
          <a:avLst/>
        </a:prstGeom>
        <a:solidFill>
          <a:srgbClr val="4DD34D"/>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n-US" sz="1000" kern="1200" dirty="0" smtClean="0">
              <a:latin typeface="Rockwell" pitchFamily="18" charset="0"/>
            </a:rPr>
            <a:t>library dean</a:t>
          </a:r>
          <a:endParaRPr lang="en-US" sz="1000" kern="1200" dirty="0">
            <a:latin typeface="Rockwell" pitchFamily="18" charset="0"/>
          </a:endParaRPr>
        </a:p>
      </dsp:txBody>
      <dsp:txXfrm>
        <a:off x="2643282" y="1271683"/>
        <a:ext cx="621321" cy="621321"/>
      </dsp:txXfrm>
    </dsp:sp>
    <dsp:sp modelId="{6D47F035-F968-457E-9C29-3CB68775E699}">
      <dsp:nvSpPr>
        <dsp:cNvPr id="0" name=""/>
        <dsp:cNvSpPr/>
      </dsp:nvSpPr>
      <dsp:spPr>
        <a:xfrm>
          <a:off x="2855120" y="152397"/>
          <a:ext cx="878681" cy="878681"/>
        </a:xfrm>
        <a:prstGeom prst="ellipse">
          <a:avLst/>
        </a:prstGeom>
        <a:solidFill>
          <a:srgbClr val="4C2600"/>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n-US" sz="1000" kern="1200" dirty="0" smtClean="0">
              <a:latin typeface="Rockwell" pitchFamily="18" charset="0"/>
            </a:rPr>
            <a:t>director </a:t>
          </a:r>
          <a:r>
            <a:rPr lang="en-US" sz="1000" kern="1200" dirty="0">
              <a:latin typeface="Rockwell" pitchFamily="18" charset="0"/>
            </a:rPr>
            <a:t>of </a:t>
          </a:r>
          <a:r>
            <a:rPr lang="en-US" sz="1000" kern="1200" dirty="0" smtClean="0">
              <a:latin typeface="Rockwell" pitchFamily="18" charset="0"/>
            </a:rPr>
            <a:t>fep</a:t>
          </a:r>
          <a:endParaRPr lang="en-US" sz="1000" kern="1200" dirty="0">
            <a:latin typeface="Rockwell" pitchFamily="18" charset="0"/>
          </a:endParaRPr>
        </a:p>
      </dsp:txBody>
      <dsp:txXfrm>
        <a:off x="2983800" y="281077"/>
        <a:ext cx="621321" cy="621321"/>
      </dsp:txXfrm>
    </dsp:sp>
    <dsp:sp modelId="{A081C348-65B9-4058-9752-855CACA875EA}">
      <dsp:nvSpPr>
        <dsp:cNvPr id="0" name=""/>
        <dsp:cNvSpPr/>
      </dsp:nvSpPr>
      <dsp:spPr>
        <a:xfrm>
          <a:off x="1523997" y="0"/>
          <a:ext cx="2733675" cy="2186940"/>
        </a:xfrm>
        <a:prstGeom prst="funnel">
          <a:avLst/>
        </a:prstGeom>
        <a:solidFill>
          <a:schemeClr val="lt1">
            <a:hueOff val="0"/>
            <a:satOff val="0"/>
            <a:lumOff val="0"/>
            <a:alpha val="38000"/>
          </a:schemeClr>
        </a:solidFill>
        <a:ln w="9525" cap="flat" cmpd="sng" algn="ctr">
          <a:solidFill>
            <a:schemeClr val="accent5">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0.29797</cdr:x>
      <cdr:y>0.75</cdr:y>
    </cdr:from>
    <cdr:to>
      <cdr:x>0.39227</cdr:x>
      <cdr:y>0.79688</cdr:y>
    </cdr:to>
    <cdr:sp macro="" textlink="">
      <cdr:nvSpPr>
        <cdr:cNvPr id="2" name="Rectangle 1"/>
        <cdr:cNvSpPr>
          <a:spLocks xmlns:a="http://schemas.openxmlformats.org/drawingml/2006/main"/>
        </cdr:cNvSpPr>
      </cdr:nvSpPr>
      <cdr:spPr bwMode="auto">
        <a:xfrm xmlns:a="http://schemas.openxmlformats.org/drawingml/2006/main">
          <a:off x="2166938" y="3657600"/>
          <a:ext cx="685800" cy="228600"/>
        </a:xfrm>
        <a:prstGeom xmlns:a="http://schemas.openxmlformats.org/drawingml/2006/main" prst="rect">
          <a:avLst/>
        </a:prstGeom>
        <a:noFill xmlns:a="http://schemas.openxmlformats.org/drawingml/2006/main"/>
        <a:ln xmlns:a="http://schemas.openxmlformats.org/drawingml/2006/main" w="12700" cap="flat">
          <a:noFill/>
          <a:miter lim="800000"/>
          <a:headEnd/>
          <a:tailEnd/>
        </a:ln>
      </cdr:spPr>
      <cdr:txBody>
        <a:bodyPr xmlns:a="http://schemas.openxmlformats.org/drawingml/2006/main" wrap="square" lIns="50800" tIns="50800" rIns="50800" bIns="50800" anchor="t" upright="1"/>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l" rtl="0">
            <a:defRPr sz="1000"/>
          </a:pPr>
          <a:r>
            <a:rPr lang="en-US" sz="1000" dirty="0" smtClean="0">
              <a:solidFill>
                <a:srgbClr val="000000"/>
              </a:solidFill>
              <a:latin typeface="Arial" pitchFamily="34" charset="0"/>
              <a:cs typeface="Arial" pitchFamily="34" charset="0"/>
            </a:rPr>
            <a:t>Keywords</a:t>
          </a:r>
          <a:endParaRPr lang="en-US" sz="1000" b="0" i="0" u="none" strike="noStrike" baseline="0" dirty="0">
            <a:solidFill>
              <a:srgbClr val="000000"/>
            </a:solidFill>
            <a:latin typeface="Arial" pitchFamily="34" charset="0"/>
            <a:cs typeface="Arial" pitchFamily="34" charset="0"/>
          </a:endParaRPr>
        </a:p>
      </cdr:txBody>
    </cdr:sp>
  </cdr:relSizeAnchor>
  <cdr:relSizeAnchor xmlns:cdr="http://schemas.openxmlformats.org/drawingml/2006/chartDrawing">
    <cdr:from>
      <cdr:x>0.11984</cdr:x>
      <cdr:y>0.75</cdr:y>
    </cdr:from>
    <cdr:to>
      <cdr:x>0.2351</cdr:x>
      <cdr:y>0.79688</cdr:y>
    </cdr:to>
    <cdr:sp macro="" textlink="">
      <cdr:nvSpPr>
        <cdr:cNvPr id="3" name="Rectangle 2"/>
        <cdr:cNvSpPr>
          <a:spLocks xmlns:a="http://schemas.openxmlformats.org/drawingml/2006/main"/>
        </cdr:cNvSpPr>
      </cdr:nvSpPr>
      <cdr:spPr bwMode="auto">
        <a:xfrm xmlns:a="http://schemas.openxmlformats.org/drawingml/2006/main">
          <a:off x="871538" y="3657600"/>
          <a:ext cx="838200" cy="228600"/>
        </a:xfrm>
        <a:prstGeom xmlns:a="http://schemas.openxmlformats.org/drawingml/2006/main" prst="rect">
          <a:avLst/>
        </a:prstGeom>
        <a:noFill xmlns:a="http://schemas.openxmlformats.org/drawingml/2006/main"/>
        <a:ln xmlns:a="http://schemas.openxmlformats.org/drawingml/2006/main" w="12700" cap="flat">
          <a:noFill/>
          <a:miter lim="800000"/>
          <a:headEnd/>
          <a:tailEnd/>
        </a:ln>
      </cdr:spPr>
      <cdr:txBody>
        <a:bodyPr xmlns:a="http://schemas.openxmlformats.org/drawingml/2006/main" wrap="square" lIns="50800" tIns="50800" rIns="50800" bIns="50800" anchor="t" upright="1"/>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l" rtl="0">
            <a:defRPr sz="1000"/>
          </a:pPr>
          <a:r>
            <a:rPr lang="en-US" sz="1000" b="0" i="0" u="none" strike="noStrike" baseline="0" dirty="0">
              <a:solidFill>
                <a:srgbClr val="000000"/>
              </a:solidFill>
              <a:latin typeface="Arial" pitchFamily="34" charset="0"/>
              <a:cs typeface="Arial" pitchFamily="34" charset="0"/>
            </a:rPr>
            <a:t>Question</a:t>
          </a:r>
        </a:p>
      </cdr:txBody>
    </cdr:sp>
  </cdr:relSizeAnchor>
  <cdr:relSizeAnchor xmlns:cdr="http://schemas.openxmlformats.org/drawingml/2006/chartDrawing">
    <cdr:from>
      <cdr:x>0.46562</cdr:x>
      <cdr:y>0.75</cdr:y>
    </cdr:from>
    <cdr:to>
      <cdr:x>0.63327</cdr:x>
      <cdr:y>0.79688</cdr:y>
    </cdr:to>
    <cdr:sp macro="" textlink="">
      <cdr:nvSpPr>
        <cdr:cNvPr id="4" name="Rectangle 3"/>
        <cdr:cNvSpPr>
          <a:spLocks xmlns:a="http://schemas.openxmlformats.org/drawingml/2006/main"/>
        </cdr:cNvSpPr>
      </cdr:nvSpPr>
      <cdr:spPr bwMode="auto">
        <a:xfrm xmlns:a="http://schemas.openxmlformats.org/drawingml/2006/main">
          <a:off x="3386138" y="3657600"/>
          <a:ext cx="1219200" cy="228600"/>
        </a:xfrm>
        <a:prstGeom xmlns:a="http://schemas.openxmlformats.org/drawingml/2006/main" prst="rect">
          <a:avLst/>
        </a:prstGeom>
        <a:noFill xmlns:a="http://schemas.openxmlformats.org/drawingml/2006/main"/>
        <a:ln xmlns:a="http://schemas.openxmlformats.org/drawingml/2006/main" w="12700" cap="flat">
          <a:noFill/>
          <a:miter lim="800000"/>
          <a:headEnd/>
          <a:tailEnd/>
        </a:ln>
      </cdr:spPr>
      <cdr:txBody>
        <a:bodyPr xmlns:a="http://schemas.openxmlformats.org/drawingml/2006/main" wrap="square" lIns="50800" tIns="50800" rIns="50800" bIns="50800" anchor="t" upright="1"/>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l" rtl="0">
            <a:defRPr sz="1000"/>
          </a:pPr>
          <a:r>
            <a:rPr lang="en-US" sz="1000" dirty="0" smtClean="0">
              <a:solidFill>
                <a:srgbClr val="000000"/>
              </a:solidFill>
              <a:latin typeface="Arial" pitchFamily="34" charset="0"/>
              <a:cs typeface="Arial" pitchFamily="34" charset="0"/>
            </a:rPr>
            <a:t>Google/Library</a:t>
          </a:r>
          <a:endParaRPr lang="en-US" sz="1000" b="0" i="0" u="none" strike="noStrike" baseline="0" dirty="0">
            <a:solidFill>
              <a:srgbClr val="000000"/>
            </a:solidFill>
            <a:latin typeface="Arial" pitchFamily="34" charset="0"/>
            <a:cs typeface="Arial" pitchFamily="34" charset="0"/>
          </a:endParaRPr>
        </a:p>
      </cdr:txBody>
    </cdr:sp>
  </cdr:relSizeAnchor>
  <cdr:relSizeAnchor xmlns:cdr="http://schemas.openxmlformats.org/drawingml/2006/chartDrawing">
    <cdr:from>
      <cdr:x>0.6647</cdr:x>
      <cdr:y>0.75</cdr:y>
    </cdr:from>
    <cdr:to>
      <cdr:x>0.80092</cdr:x>
      <cdr:y>0.79688</cdr:y>
    </cdr:to>
    <cdr:sp macro="" textlink="">
      <cdr:nvSpPr>
        <cdr:cNvPr id="5" name="Rectangle 4"/>
        <cdr:cNvSpPr>
          <a:spLocks xmlns:a="http://schemas.openxmlformats.org/drawingml/2006/main"/>
        </cdr:cNvSpPr>
      </cdr:nvSpPr>
      <cdr:spPr bwMode="auto">
        <a:xfrm xmlns:a="http://schemas.openxmlformats.org/drawingml/2006/main">
          <a:off x="4833938" y="3657600"/>
          <a:ext cx="990600" cy="228600"/>
        </a:xfrm>
        <a:prstGeom xmlns:a="http://schemas.openxmlformats.org/drawingml/2006/main" prst="rect">
          <a:avLst/>
        </a:prstGeom>
        <a:noFill xmlns:a="http://schemas.openxmlformats.org/drawingml/2006/main"/>
        <a:ln xmlns:a="http://schemas.openxmlformats.org/drawingml/2006/main" w="12700" cap="flat">
          <a:noFill/>
          <a:miter lim="800000"/>
          <a:headEnd/>
          <a:tailEnd/>
        </a:ln>
      </cdr:spPr>
      <cdr:txBody>
        <a:bodyPr xmlns:a="http://schemas.openxmlformats.org/drawingml/2006/main" wrap="square" lIns="50800" tIns="50800" rIns="50800" bIns="50800" anchor="t" upright="1"/>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l" rtl="0">
            <a:defRPr sz="1000"/>
          </a:pPr>
          <a:r>
            <a:rPr lang="en-US" sz="1000" dirty="0" smtClean="0">
              <a:solidFill>
                <a:srgbClr val="000000"/>
              </a:solidFill>
              <a:latin typeface="Arial" pitchFamily="34" charset="0"/>
              <a:cs typeface="Arial" pitchFamily="34" charset="0"/>
            </a:rPr>
            <a:t>Find Book</a:t>
          </a:r>
          <a:endParaRPr lang="en-US" sz="1000" b="0" i="0" u="none" strike="noStrike" baseline="0" dirty="0">
            <a:solidFill>
              <a:srgbClr val="000000"/>
            </a:solidFill>
            <a:latin typeface="Arial" pitchFamily="34" charset="0"/>
            <a:cs typeface="Arial" pitchFamily="34" charset="0"/>
          </a:endParaRPr>
        </a:p>
      </cdr:txBody>
    </cdr:sp>
  </cdr:relSizeAnchor>
  <cdr:relSizeAnchor xmlns:cdr="http://schemas.openxmlformats.org/drawingml/2006/chartDrawing">
    <cdr:from>
      <cdr:x>0.86051</cdr:x>
      <cdr:y>0.75</cdr:y>
    </cdr:from>
    <cdr:to>
      <cdr:x>0.97904</cdr:x>
      <cdr:y>0.79688</cdr:y>
    </cdr:to>
    <cdr:sp macro="" textlink="">
      <cdr:nvSpPr>
        <cdr:cNvPr id="6" name="Rectangle 5"/>
        <cdr:cNvSpPr>
          <a:spLocks xmlns:a="http://schemas.openxmlformats.org/drawingml/2006/main"/>
        </cdr:cNvSpPr>
      </cdr:nvSpPr>
      <cdr:spPr bwMode="auto">
        <a:xfrm xmlns:a="http://schemas.openxmlformats.org/drawingml/2006/main">
          <a:off x="6257924" y="3657600"/>
          <a:ext cx="862013" cy="228600"/>
        </a:xfrm>
        <a:prstGeom xmlns:a="http://schemas.openxmlformats.org/drawingml/2006/main" prst="rect">
          <a:avLst/>
        </a:prstGeom>
        <a:noFill xmlns:a="http://schemas.openxmlformats.org/drawingml/2006/main"/>
        <a:ln xmlns:a="http://schemas.openxmlformats.org/drawingml/2006/main" w="12700" cap="flat">
          <a:noFill/>
          <a:miter lim="800000"/>
          <a:headEnd/>
          <a:tailEnd/>
        </a:ln>
      </cdr:spPr>
      <cdr:txBody>
        <a:bodyPr xmlns:a="http://schemas.openxmlformats.org/drawingml/2006/main" wrap="square" lIns="50800" tIns="50800" rIns="50800" bIns="50800" anchor="t" upright="1"/>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l" rtl="0">
            <a:defRPr sz="1000"/>
          </a:pPr>
          <a:r>
            <a:rPr lang="en-US" sz="1000" dirty="0" smtClean="0">
              <a:solidFill>
                <a:srgbClr val="000000"/>
              </a:solidFill>
              <a:latin typeface="Arial" pitchFamily="34" charset="0"/>
              <a:cs typeface="Arial" pitchFamily="34" charset="0"/>
            </a:rPr>
            <a:t>Find Article</a:t>
          </a:r>
          <a:endParaRPr lang="en-US" sz="1000" b="0" i="0" u="none" strike="noStrike" baseline="0" dirty="0">
            <a:solidFill>
              <a:srgbClr val="000000"/>
            </a:solidFill>
            <a:latin typeface="Arial" pitchFamily="34" charset="0"/>
            <a:cs typeface="Arial" pitchFamily="34" charset="0"/>
          </a:endParaRPr>
        </a:p>
      </cdr:txBody>
    </cdr:sp>
  </cdr:relSizeAnchor>
</c:userShapes>
</file>

<file path=ppt/drawings/drawing2.xml><?xml version="1.0" encoding="utf-8"?>
<c:userShapes xmlns:c="http://schemas.openxmlformats.org/drawingml/2006/chart">
  <cdr:relSizeAnchor xmlns:cdr="http://schemas.openxmlformats.org/drawingml/2006/chartDrawing">
    <cdr:from>
      <cdr:x>0.0566</cdr:x>
      <cdr:y>0.76471</cdr:y>
    </cdr:from>
    <cdr:to>
      <cdr:x>0.11321</cdr:x>
      <cdr:y>0.80882</cdr:y>
    </cdr:to>
    <cdr:sp macro="" textlink="">
      <cdr:nvSpPr>
        <cdr:cNvPr id="4" name="Rectangle 3"/>
        <cdr:cNvSpPr>
          <a:spLocks xmlns:a="http://schemas.openxmlformats.org/drawingml/2006/main"/>
        </cdr:cNvSpPr>
      </cdr:nvSpPr>
      <cdr:spPr bwMode="auto">
        <a:xfrm xmlns:a="http://schemas.openxmlformats.org/drawingml/2006/main">
          <a:off x="457200" y="3962400"/>
          <a:ext cx="457200" cy="228600"/>
        </a:xfrm>
        <a:prstGeom xmlns:a="http://schemas.openxmlformats.org/drawingml/2006/main" prst="rect">
          <a:avLst/>
        </a:prstGeom>
        <a:noFill xmlns:a="http://schemas.openxmlformats.org/drawingml/2006/main"/>
        <a:ln xmlns:a="http://schemas.openxmlformats.org/drawingml/2006/main" w="12700" cap="flat">
          <a:noFill/>
          <a:miter lim="800000"/>
          <a:headEnd/>
          <a:tailEnd/>
        </a:ln>
      </cdr:spPr>
      <cdr:txBody>
        <a:bodyPr xmlns:a="http://schemas.openxmlformats.org/drawingml/2006/main" wrap="square" lIns="50800" tIns="50800" rIns="50800" bIns="50800" anchor="t" upright="1"/>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algn="l" rtl="0">
            <a:defRPr sz="1000"/>
          </a:pPr>
          <a:r>
            <a:rPr lang="en-US" sz="600" b="0" i="0" u="none" strike="noStrike" baseline="0" dirty="0">
              <a:solidFill>
                <a:srgbClr val="000000"/>
              </a:solidFill>
              <a:latin typeface="Arial" pitchFamily="34" charset="0"/>
              <a:cs typeface="Arial" pitchFamily="34" charset="0"/>
            </a:rPr>
            <a:t>Question</a:t>
          </a:r>
        </a:p>
      </cdr:txBody>
    </cdr:sp>
  </cdr:relSizeAnchor>
  <cdr:relSizeAnchor xmlns:cdr="http://schemas.openxmlformats.org/drawingml/2006/chartDrawing">
    <cdr:from>
      <cdr:x>0.90566</cdr:x>
      <cdr:y>0.76471</cdr:y>
    </cdr:from>
    <cdr:to>
      <cdr:x>1</cdr:x>
      <cdr:y>0.80882</cdr:y>
    </cdr:to>
    <cdr:sp macro="" textlink="">
      <cdr:nvSpPr>
        <cdr:cNvPr id="6" name="Rectangle 5"/>
        <cdr:cNvSpPr>
          <a:spLocks xmlns:a="http://schemas.openxmlformats.org/drawingml/2006/main"/>
        </cdr:cNvSpPr>
      </cdr:nvSpPr>
      <cdr:spPr bwMode="auto">
        <a:xfrm xmlns:a="http://schemas.openxmlformats.org/drawingml/2006/main">
          <a:off x="7315197" y="3962400"/>
          <a:ext cx="762003" cy="228561"/>
        </a:xfrm>
        <a:prstGeom xmlns:a="http://schemas.openxmlformats.org/drawingml/2006/main" prst="rect">
          <a:avLst/>
        </a:prstGeom>
        <a:noFill xmlns:a="http://schemas.openxmlformats.org/drawingml/2006/main"/>
        <a:ln xmlns:a="http://schemas.openxmlformats.org/drawingml/2006/main" w="12700" cap="flat">
          <a:noFill/>
          <a:miter lim="800000"/>
          <a:headEnd/>
          <a:tailEnd/>
        </a:ln>
      </cdr:spPr>
      <cdr:txBody>
        <a:bodyPr xmlns:a="http://schemas.openxmlformats.org/drawingml/2006/main" wrap="square" lIns="50800" tIns="50800" rIns="50800" bIns="50800" anchor="t" upright="1"/>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algn="l" rtl="0">
            <a:defRPr sz="1000"/>
          </a:pPr>
          <a:r>
            <a:rPr lang="en-US" sz="600" b="0" i="0" u="none" strike="noStrike" baseline="0" dirty="0" smtClean="0">
              <a:solidFill>
                <a:srgbClr val="000000"/>
              </a:solidFill>
              <a:latin typeface="Arial" pitchFamily="34" charset="0"/>
              <a:cs typeface="Arial" pitchFamily="34" charset="0"/>
            </a:rPr>
            <a:t>Relevancy-Article</a:t>
          </a:r>
          <a:endParaRPr lang="en-US" sz="600" b="0" i="0" u="none" strike="noStrike" baseline="0" dirty="0">
            <a:solidFill>
              <a:srgbClr val="000000"/>
            </a:solidFill>
            <a:latin typeface="Arial" pitchFamily="34" charset="0"/>
            <a:cs typeface="Arial" pitchFamily="34" charset="0"/>
          </a:endParaRPr>
        </a:p>
      </cdr:txBody>
    </cdr:sp>
  </cdr:relSizeAnchor>
  <cdr:relSizeAnchor xmlns:cdr="http://schemas.openxmlformats.org/drawingml/2006/chartDrawing">
    <cdr:from>
      <cdr:x>0.15094</cdr:x>
      <cdr:y>0.76471</cdr:y>
    </cdr:from>
    <cdr:to>
      <cdr:x>0.22642</cdr:x>
      <cdr:y>0.80882</cdr:y>
    </cdr:to>
    <cdr:sp macro="" textlink="">
      <cdr:nvSpPr>
        <cdr:cNvPr id="5" name="Rectangle 4"/>
        <cdr:cNvSpPr>
          <a:spLocks xmlns:a="http://schemas.openxmlformats.org/drawingml/2006/main"/>
        </cdr:cNvSpPr>
      </cdr:nvSpPr>
      <cdr:spPr bwMode="auto">
        <a:xfrm xmlns:a="http://schemas.openxmlformats.org/drawingml/2006/main">
          <a:off x="1219200" y="3962400"/>
          <a:ext cx="609600" cy="228600"/>
        </a:xfrm>
        <a:prstGeom xmlns:a="http://schemas.openxmlformats.org/drawingml/2006/main" prst="rect">
          <a:avLst/>
        </a:prstGeom>
        <a:noFill xmlns:a="http://schemas.openxmlformats.org/drawingml/2006/main"/>
        <a:ln xmlns:a="http://schemas.openxmlformats.org/drawingml/2006/main" w="12700" cap="flat">
          <a:noFill/>
          <a:miter lim="800000"/>
          <a:headEnd/>
          <a:tailEnd/>
        </a:ln>
      </cdr:spPr>
      <cdr:txBody>
        <a:bodyPr xmlns:a="http://schemas.openxmlformats.org/drawingml/2006/main" wrap="square" lIns="50800" tIns="50800" rIns="50800" bIns="50800" anchor="t" upright="1"/>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l" rtl="0">
            <a:defRPr sz="1000"/>
          </a:pPr>
          <a:r>
            <a:rPr lang="en-US" sz="600" dirty="0" smtClean="0">
              <a:solidFill>
                <a:srgbClr val="000000"/>
              </a:solidFill>
              <a:latin typeface="Arial" pitchFamily="34" charset="0"/>
              <a:cs typeface="Arial" pitchFamily="34" charset="0"/>
            </a:rPr>
            <a:t>Key Concepts</a:t>
          </a:r>
          <a:endParaRPr lang="en-US" sz="600" b="0" i="0" u="none" strike="noStrike" baseline="0" dirty="0">
            <a:solidFill>
              <a:srgbClr val="000000"/>
            </a:solidFill>
            <a:latin typeface="Arial" pitchFamily="34" charset="0"/>
            <a:cs typeface="Arial" pitchFamily="34" charset="0"/>
          </a:endParaRPr>
        </a:p>
      </cdr:txBody>
    </cdr:sp>
  </cdr:relSizeAnchor>
  <cdr:relSizeAnchor xmlns:cdr="http://schemas.openxmlformats.org/drawingml/2006/chartDrawing">
    <cdr:from>
      <cdr:x>0.25472</cdr:x>
      <cdr:y>0.76471</cdr:y>
    </cdr:from>
    <cdr:to>
      <cdr:x>0.32075</cdr:x>
      <cdr:y>0.80882</cdr:y>
    </cdr:to>
    <cdr:sp macro="" textlink="">
      <cdr:nvSpPr>
        <cdr:cNvPr id="7" name="Rectangle 6"/>
        <cdr:cNvSpPr>
          <a:spLocks xmlns:a="http://schemas.openxmlformats.org/drawingml/2006/main"/>
        </cdr:cNvSpPr>
      </cdr:nvSpPr>
      <cdr:spPr bwMode="auto">
        <a:xfrm xmlns:a="http://schemas.openxmlformats.org/drawingml/2006/main">
          <a:off x="2057400" y="3962400"/>
          <a:ext cx="533400" cy="228600"/>
        </a:xfrm>
        <a:prstGeom xmlns:a="http://schemas.openxmlformats.org/drawingml/2006/main" prst="rect">
          <a:avLst/>
        </a:prstGeom>
        <a:noFill xmlns:a="http://schemas.openxmlformats.org/drawingml/2006/main"/>
        <a:ln xmlns:a="http://schemas.openxmlformats.org/drawingml/2006/main" w="12700" cap="flat">
          <a:noFill/>
          <a:miter lim="800000"/>
          <a:headEnd/>
          <a:tailEnd/>
        </a:ln>
      </cdr:spPr>
      <cdr:txBody>
        <a:bodyPr xmlns:a="http://schemas.openxmlformats.org/drawingml/2006/main" wrap="square" lIns="50800" tIns="50800" rIns="50800" bIns="50800" anchor="t" upright="1"/>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l" rtl="0">
            <a:defRPr sz="1000"/>
          </a:pPr>
          <a:r>
            <a:rPr lang="en-US" sz="600" dirty="0" smtClean="0">
              <a:solidFill>
                <a:srgbClr val="000000"/>
              </a:solidFill>
              <a:latin typeface="Arial" pitchFamily="34" charset="0"/>
              <a:cs typeface="Arial" pitchFamily="34" charset="0"/>
            </a:rPr>
            <a:t>Keywords</a:t>
          </a:r>
          <a:endParaRPr lang="en-US" sz="600" b="0" i="0" u="none" strike="noStrike" baseline="0" dirty="0">
            <a:solidFill>
              <a:srgbClr val="000000"/>
            </a:solidFill>
            <a:latin typeface="Arial" pitchFamily="34" charset="0"/>
            <a:cs typeface="Arial" pitchFamily="34" charset="0"/>
          </a:endParaRPr>
        </a:p>
      </cdr:txBody>
    </cdr:sp>
  </cdr:relSizeAnchor>
  <cdr:relSizeAnchor xmlns:cdr="http://schemas.openxmlformats.org/drawingml/2006/chartDrawing">
    <cdr:from>
      <cdr:x>0.33962</cdr:x>
      <cdr:y>0.76471</cdr:y>
    </cdr:from>
    <cdr:to>
      <cdr:x>0.41509</cdr:x>
      <cdr:y>0.80882</cdr:y>
    </cdr:to>
    <cdr:sp macro="" textlink="">
      <cdr:nvSpPr>
        <cdr:cNvPr id="8" name="Rectangle 7"/>
        <cdr:cNvSpPr>
          <a:spLocks xmlns:a="http://schemas.openxmlformats.org/drawingml/2006/main"/>
        </cdr:cNvSpPr>
      </cdr:nvSpPr>
      <cdr:spPr bwMode="auto">
        <a:xfrm xmlns:a="http://schemas.openxmlformats.org/drawingml/2006/main">
          <a:off x="2743200" y="3962400"/>
          <a:ext cx="609600" cy="228600"/>
        </a:xfrm>
        <a:prstGeom xmlns:a="http://schemas.openxmlformats.org/drawingml/2006/main" prst="rect">
          <a:avLst/>
        </a:prstGeom>
        <a:noFill xmlns:a="http://schemas.openxmlformats.org/drawingml/2006/main"/>
        <a:ln xmlns:a="http://schemas.openxmlformats.org/drawingml/2006/main" w="12700" cap="flat">
          <a:noFill/>
          <a:miter lim="800000"/>
          <a:headEnd/>
          <a:tailEnd/>
        </a:ln>
      </cdr:spPr>
      <cdr:txBody>
        <a:bodyPr xmlns:a="http://schemas.openxmlformats.org/drawingml/2006/main" wrap="square" lIns="50800" tIns="50800" rIns="50800" bIns="50800" anchor="t" upright="1"/>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l" rtl="0">
            <a:defRPr sz="1000"/>
          </a:pPr>
          <a:r>
            <a:rPr lang="en-US" sz="600" dirty="0" smtClean="0">
              <a:solidFill>
                <a:srgbClr val="000000"/>
              </a:solidFill>
              <a:latin typeface="Arial" pitchFamily="34" charset="0"/>
              <a:cs typeface="Arial" pitchFamily="34" charset="0"/>
            </a:rPr>
            <a:t>Google/Library</a:t>
          </a:r>
          <a:endParaRPr lang="en-US" sz="600" b="0" i="0" u="none" strike="noStrike" baseline="0" dirty="0">
            <a:solidFill>
              <a:srgbClr val="000000"/>
            </a:solidFill>
            <a:latin typeface="Arial" pitchFamily="34" charset="0"/>
            <a:cs typeface="Arial" pitchFamily="34" charset="0"/>
          </a:endParaRPr>
        </a:p>
      </cdr:txBody>
    </cdr:sp>
  </cdr:relSizeAnchor>
  <cdr:relSizeAnchor xmlns:cdr="http://schemas.openxmlformats.org/drawingml/2006/chartDrawing">
    <cdr:from>
      <cdr:x>0.43053</cdr:x>
      <cdr:y>0.76471</cdr:y>
    </cdr:from>
    <cdr:to>
      <cdr:x>0.51887</cdr:x>
      <cdr:y>0.80882</cdr:y>
    </cdr:to>
    <cdr:sp macro="" textlink="">
      <cdr:nvSpPr>
        <cdr:cNvPr id="9" name="Rectangle 8"/>
        <cdr:cNvSpPr>
          <a:spLocks xmlns:a="http://schemas.openxmlformats.org/drawingml/2006/main"/>
        </cdr:cNvSpPr>
      </cdr:nvSpPr>
      <cdr:spPr bwMode="auto">
        <a:xfrm xmlns:a="http://schemas.openxmlformats.org/drawingml/2006/main">
          <a:off x="3477490" y="3962400"/>
          <a:ext cx="713509" cy="228600"/>
        </a:xfrm>
        <a:prstGeom xmlns:a="http://schemas.openxmlformats.org/drawingml/2006/main" prst="rect">
          <a:avLst/>
        </a:prstGeom>
        <a:noFill xmlns:a="http://schemas.openxmlformats.org/drawingml/2006/main"/>
        <a:ln xmlns:a="http://schemas.openxmlformats.org/drawingml/2006/main" w="12700" cap="flat">
          <a:noFill/>
          <a:miter lim="800000"/>
          <a:headEnd/>
          <a:tailEnd/>
        </a:ln>
      </cdr:spPr>
      <cdr:txBody>
        <a:bodyPr xmlns:a="http://schemas.openxmlformats.org/drawingml/2006/main" wrap="square" lIns="50800" tIns="50800" rIns="50800" bIns="50800" anchor="t" upright="1"/>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l" rtl="0">
            <a:defRPr sz="1000"/>
          </a:pPr>
          <a:r>
            <a:rPr lang="en-US" sz="600" dirty="0" smtClean="0">
              <a:solidFill>
                <a:srgbClr val="000000"/>
              </a:solidFill>
              <a:latin typeface="Arial" pitchFamily="34" charset="0"/>
              <a:cs typeface="Arial" pitchFamily="34" charset="0"/>
            </a:rPr>
            <a:t>Completion-Book</a:t>
          </a:r>
          <a:endParaRPr lang="en-US" sz="600" b="0" i="0" u="none" strike="noStrike" baseline="0" dirty="0">
            <a:solidFill>
              <a:srgbClr val="000000"/>
            </a:solidFill>
            <a:latin typeface="Arial" pitchFamily="34" charset="0"/>
            <a:cs typeface="Arial" pitchFamily="34" charset="0"/>
          </a:endParaRPr>
        </a:p>
      </cdr:txBody>
    </cdr:sp>
  </cdr:relSizeAnchor>
  <cdr:relSizeAnchor xmlns:cdr="http://schemas.openxmlformats.org/drawingml/2006/chartDrawing">
    <cdr:from>
      <cdr:x>0.71698</cdr:x>
      <cdr:y>0.76471</cdr:y>
    </cdr:from>
    <cdr:to>
      <cdr:x>0.81132</cdr:x>
      <cdr:y>0.80882</cdr:y>
    </cdr:to>
    <cdr:sp macro="" textlink="">
      <cdr:nvSpPr>
        <cdr:cNvPr id="10" name="Rectangle 9"/>
        <cdr:cNvSpPr>
          <a:spLocks xmlns:a="http://schemas.openxmlformats.org/drawingml/2006/main"/>
        </cdr:cNvSpPr>
      </cdr:nvSpPr>
      <cdr:spPr bwMode="auto">
        <a:xfrm xmlns:a="http://schemas.openxmlformats.org/drawingml/2006/main">
          <a:off x="5791200" y="3962400"/>
          <a:ext cx="762000" cy="228600"/>
        </a:xfrm>
        <a:prstGeom xmlns:a="http://schemas.openxmlformats.org/drawingml/2006/main" prst="rect">
          <a:avLst/>
        </a:prstGeom>
        <a:noFill xmlns:a="http://schemas.openxmlformats.org/drawingml/2006/main"/>
        <a:ln xmlns:a="http://schemas.openxmlformats.org/drawingml/2006/main" w="12700" cap="flat">
          <a:noFill/>
          <a:miter lim="800000"/>
          <a:headEnd/>
          <a:tailEnd/>
        </a:ln>
      </cdr:spPr>
      <cdr:txBody>
        <a:bodyPr xmlns:a="http://schemas.openxmlformats.org/drawingml/2006/main" wrap="square" lIns="50800" tIns="50800" rIns="50800" bIns="50800" anchor="t" upright="1"/>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l" rtl="0">
            <a:defRPr sz="1000"/>
          </a:pPr>
          <a:r>
            <a:rPr lang="en-US" sz="600" dirty="0" smtClean="0">
              <a:solidFill>
                <a:srgbClr val="000000"/>
              </a:solidFill>
              <a:latin typeface="Arial" pitchFamily="34" charset="0"/>
              <a:cs typeface="Arial" pitchFamily="34" charset="0"/>
            </a:rPr>
            <a:t>Completion-Article</a:t>
          </a:r>
          <a:endParaRPr lang="en-US" sz="600" b="0" i="0" u="none" strike="noStrike" baseline="0" dirty="0">
            <a:solidFill>
              <a:srgbClr val="000000"/>
            </a:solidFill>
            <a:latin typeface="Arial" pitchFamily="34" charset="0"/>
            <a:cs typeface="Arial" pitchFamily="34" charset="0"/>
          </a:endParaRPr>
        </a:p>
      </cdr:txBody>
    </cdr:sp>
  </cdr:relSizeAnchor>
  <cdr:relSizeAnchor xmlns:cdr="http://schemas.openxmlformats.org/drawingml/2006/chartDrawing">
    <cdr:from>
      <cdr:x>0.5283</cdr:x>
      <cdr:y>0.76471</cdr:y>
    </cdr:from>
    <cdr:to>
      <cdr:x>0.61664</cdr:x>
      <cdr:y>0.80882</cdr:y>
    </cdr:to>
    <cdr:sp macro="" textlink="">
      <cdr:nvSpPr>
        <cdr:cNvPr id="11" name="Rectangle 10"/>
        <cdr:cNvSpPr>
          <a:spLocks xmlns:a="http://schemas.openxmlformats.org/drawingml/2006/main"/>
        </cdr:cNvSpPr>
      </cdr:nvSpPr>
      <cdr:spPr bwMode="auto">
        <a:xfrm xmlns:a="http://schemas.openxmlformats.org/drawingml/2006/main">
          <a:off x="4267200" y="3962400"/>
          <a:ext cx="713509" cy="228600"/>
        </a:xfrm>
        <a:prstGeom xmlns:a="http://schemas.openxmlformats.org/drawingml/2006/main" prst="rect">
          <a:avLst/>
        </a:prstGeom>
        <a:noFill xmlns:a="http://schemas.openxmlformats.org/drawingml/2006/main"/>
        <a:ln xmlns:a="http://schemas.openxmlformats.org/drawingml/2006/main" w="12700" cap="flat">
          <a:noFill/>
          <a:miter lim="800000"/>
          <a:headEnd/>
          <a:tailEnd/>
        </a:ln>
      </cdr:spPr>
      <cdr:txBody>
        <a:bodyPr xmlns:a="http://schemas.openxmlformats.org/drawingml/2006/main" wrap="square" lIns="50800" tIns="50800" rIns="50800" bIns="50800" anchor="t" upright="1"/>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l" rtl="0">
            <a:defRPr sz="1000"/>
          </a:pPr>
          <a:r>
            <a:rPr lang="en-US" sz="600" dirty="0" smtClean="0">
              <a:solidFill>
                <a:srgbClr val="000000"/>
              </a:solidFill>
              <a:latin typeface="Arial" pitchFamily="34" charset="0"/>
              <a:cs typeface="Arial" pitchFamily="34" charset="0"/>
            </a:rPr>
            <a:t>Accuracy-Book</a:t>
          </a:r>
          <a:endParaRPr lang="en-US" sz="600" b="0" i="0" u="none" strike="noStrike" baseline="0" dirty="0">
            <a:solidFill>
              <a:srgbClr val="000000"/>
            </a:solidFill>
            <a:latin typeface="Arial" pitchFamily="34" charset="0"/>
            <a:cs typeface="Arial" pitchFamily="34" charset="0"/>
          </a:endParaRPr>
        </a:p>
      </cdr:txBody>
    </cdr:sp>
  </cdr:relSizeAnchor>
  <cdr:relSizeAnchor xmlns:cdr="http://schemas.openxmlformats.org/drawingml/2006/chartDrawing">
    <cdr:from>
      <cdr:x>0.82075</cdr:x>
      <cdr:y>0.76471</cdr:y>
    </cdr:from>
    <cdr:to>
      <cdr:x>0.90909</cdr:x>
      <cdr:y>0.80882</cdr:y>
    </cdr:to>
    <cdr:sp macro="" textlink="">
      <cdr:nvSpPr>
        <cdr:cNvPr id="12" name="Rectangle 11"/>
        <cdr:cNvSpPr>
          <a:spLocks xmlns:a="http://schemas.openxmlformats.org/drawingml/2006/main"/>
        </cdr:cNvSpPr>
      </cdr:nvSpPr>
      <cdr:spPr bwMode="auto">
        <a:xfrm xmlns:a="http://schemas.openxmlformats.org/drawingml/2006/main">
          <a:off x="6629400" y="3962400"/>
          <a:ext cx="713509" cy="228600"/>
        </a:xfrm>
        <a:prstGeom xmlns:a="http://schemas.openxmlformats.org/drawingml/2006/main" prst="rect">
          <a:avLst/>
        </a:prstGeom>
        <a:noFill xmlns:a="http://schemas.openxmlformats.org/drawingml/2006/main"/>
        <a:ln xmlns:a="http://schemas.openxmlformats.org/drawingml/2006/main" w="12700" cap="flat">
          <a:noFill/>
          <a:miter lim="800000"/>
          <a:headEnd/>
          <a:tailEnd/>
        </a:ln>
      </cdr:spPr>
      <cdr:txBody>
        <a:bodyPr xmlns:a="http://schemas.openxmlformats.org/drawingml/2006/main" wrap="square" lIns="50800" tIns="50800" rIns="50800" bIns="50800" anchor="t" upright="1"/>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l" rtl="0">
            <a:defRPr sz="1000"/>
          </a:pPr>
          <a:r>
            <a:rPr lang="en-US" sz="600" dirty="0" smtClean="0">
              <a:solidFill>
                <a:srgbClr val="000000"/>
              </a:solidFill>
              <a:latin typeface="Arial" pitchFamily="34" charset="0"/>
              <a:cs typeface="Arial" pitchFamily="34" charset="0"/>
            </a:rPr>
            <a:t>Accuracy-Article</a:t>
          </a:r>
          <a:endParaRPr lang="en-US" sz="600" b="0" i="0" u="none" strike="noStrike" baseline="0" dirty="0">
            <a:solidFill>
              <a:srgbClr val="000000"/>
            </a:solidFill>
            <a:latin typeface="Arial" pitchFamily="34" charset="0"/>
            <a:cs typeface="Arial" pitchFamily="34" charset="0"/>
          </a:endParaRPr>
        </a:p>
      </cdr:txBody>
    </cdr:sp>
  </cdr:relSizeAnchor>
  <cdr:relSizeAnchor xmlns:cdr="http://schemas.openxmlformats.org/drawingml/2006/chartDrawing">
    <cdr:from>
      <cdr:x>0.62264</cdr:x>
      <cdr:y>0.76471</cdr:y>
    </cdr:from>
    <cdr:to>
      <cdr:x>0.71698</cdr:x>
      <cdr:y>0.80882</cdr:y>
    </cdr:to>
    <cdr:sp macro="" textlink="">
      <cdr:nvSpPr>
        <cdr:cNvPr id="14" name="Rectangle 13"/>
        <cdr:cNvSpPr>
          <a:spLocks xmlns:a="http://schemas.openxmlformats.org/drawingml/2006/main"/>
        </cdr:cNvSpPr>
      </cdr:nvSpPr>
      <cdr:spPr bwMode="auto">
        <a:xfrm xmlns:a="http://schemas.openxmlformats.org/drawingml/2006/main">
          <a:off x="5029200" y="3962400"/>
          <a:ext cx="762003" cy="228561"/>
        </a:xfrm>
        <a:prstGeom xmlns:a="http://schemas.openxmlformats.org/drawingml/2006/main" prst="rect">
          <a:avLst/>
        </a:prstGeom>
        <a:noFill xmlns:a="http://schemas.openxmlformats.org/drawingml/2006/main"/>
        <a:ln xmlns:a="http://schemas.openxmlformats.org/drawingml/2006/main" w="12700" cap="flat">
          <a:noFill/>
          <a:miter lim="800000"/>
          <a:headEnd/>
          <a:tailEnd/>
        </a:ln>
      </cdr:spPr>
      <cdr:txBody>
        <a:bodyPr xmlns:a="http://schemas.openxmlformats.org/drawingml/2006/main" wrap="square" lIns="50800" tIns="50800" rIns="50800" bIns="50800" anchor="t" upright="1"/>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l" rtl="0">
            <a:defRPr sz="1000"/>
          </a:pPr>
          <a:r>
            <a:rPr lang="en-US" sz="600" b="0" i="0" u="none" strike="noStrike" baseline="0" dirty="0" smtClean="0">
              <a:solidFill>
                <a:srgbClr val="000000"/>
              </a:solidFill>
              <a:latin typeface="Arial" pitchFamily="34" charset="0"/>
              <a:cs typeface="Arial" pitchFamily="34" charset="0"/>
            </a:rPr>
            <a:t>Relevancy-Book</a:t>
          </a:r>
          <a:endParaRPr lang="en-US" sz="600" b="0" i="0" u="none" strike="noStrike" baseline="0" dirty="0">
            <a:solidFill>
              <a:srgbClr val="000000"/>
            </a:solidFill>
            <a:latin typeface="Arial" pitchFamily="34" charset="0"/>
            <a:cs typeface="Arial" pitchFamily="34" charset="0"/>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961402E1-5727-4736-856B-FD74FAB286A0}" type="datetimeFigureOut">
              <a:rPr lang="en-US" smtClean="0"/>
              <a:pPr/>
              <a:t>5/5/2013</a:t>
            </a:fld>
            <a:endParaRPr lang="en-US" dirty="0"/>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0269D050-B729-4626-A2DC-5C52F4691254}" type="slidenum">
              <a:rPr lang="en-US" smtClean="0"/>
              <a:pPr/>
              <a:t>‹#›</a:t>
            </a:fld>
            <a:endParaRPr lang="en-US" dirty="0"/>
          </a:p>
        </p:txBody>
      </p:sp>
    </p:spTree>
    <p:extLst>
      <p:ext uri="{BB962C8B-B14F-4D97-AF65-F5344CB8AC3E}">
        <p14:creationId xmlns:p14="http://schemas.microsoft.com/office/powerpoint/2010/main" val="7830032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fontAlgn="auto">
              <a:spcBef>
                <a:spcPts val="0"/>
              </a:spcBef>
              <a:spcAft>
                <a:spcPts val="0"/>
              </a:spcAft>
              <a:defRPr sz="1200">
                <a:latin typeface="+mn-lt"/>
                <a:cs typeface="+mn-cs"/>
              </a:defRPr>
            </a:lvl1pPr>
          </a:lstStyle>
          <a:p>
            <a:pPr>
              <a:defRPr/>
            </a:pPr>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fontAlgn="auto">
              <a:spcBef>
                <a:spcPts val="0"/>
              </a:spcBef>
              <a:spcAft>
                <a:spcPts val="0"/>
              </a:spcAft>
              <a:defRPr sz="1200">
                <a:latin typeface="+mn-lt"/>
                <a:cs typeface="+mn-cs"/>
              </a:defRPr>
            </a:lvl1pPr>
          </a:lstStyle>
          <a:p>
            <a:pPr>
              <a:defRPr/>
            </a:pPr>
            <a:fld id="{55334322-DC10-4A64-8FD3-CC31C3539041}" type="datetimeFigureOut">
              <a:rPr lang="en-US"/>
              <a:pPr>
                <a:defRPr/>
              </a:pPr>
              <a:t>5/5/2013</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pPr lvl="0"/>
            <a:endParaRPr lang="en-US" noProof="0"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fontAlgn="auto">
              <a:spcBef>
                <a:spcPts val="0"/>
              </a:spcBef>
              <a:spcAft>
                <a:spcPts val="0"/>
              </a:spcAft>
              <a:defRPr sz="1200">
                <a:latin typeface="+mn-lt"/>
                <a:cs typeface="+mn-cs"/>
              </a:defRPr>
            </a:lvl1pPr>
          </a:lstStyle>
          <a:p>
            <a:pPr>
              <a:defRPr/>
            </a:pPr>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fontAlgn="auto">
              <a:spcBef>
                <a:spcPts val="0"/>
              </a:spcBef>
              <a:spcAft>
                <a:spcPts val="0"/>
              </a:spcAft>
              <a:defRPr sz="1200">
                <a:latin typeface="+mn-lt"/>
                <a:cs typeface="+mn-cs"/>
              </a:defRPr>
            </a:lvl1pPr>
          </a:lstStyle>
          <a:p>
            <a:pPr>
              <a:defRPr/>
            </a:pPr>
            <a:fld id="{3F10AEA4-4479-42A8-8996-CC8763DC18D2}" type="slidenum">
              <a:rPr lang="en-US"/>
              <a:pPr>
                <a:defRPr/>
              </a:pPr>
              <a:t>‹#›</a:t>
            </a:fld>
            <a:endParaRPr lang="en-US" dirty="0"/>
          </a:p>
        </p:txBody>
      </p:sp>
    </p:spTree>
    <p:extLst>
      <p:ext uri="{BB962C8B-B14F-4D97-AF65-F5344CB8AC3E}">
        <p14:creationId xmlns:p14="http://schemas.microsoft.com/office/powerpoint/2010/main" val="313554098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pPr>
              <a:defRPr/>
            </a:pPr>
            <a:fld id="{3F10AEA4-4479-42A8-8996-CC8763DC18D2}" type="slidenum">
              <a:rPr lang="en-US" smtClean="0"/>
              <a:pPr>
                <a:defRPr/>
              </a:pPr>
              <a:t>1</a:t>
            </a:fld>
            <a:endParaRPr lang="en-US" dirty="0"/>
          </a:p>
        </p:txBody>
      </p:sp>
      <p:sp>
        <p:nvSpPr>
          <p:cNvPr id="5" name="Notes Placeholder 4"/>
          <p:cNvSpPr>
            <a:spLocks noGrp="1"/>
          </p:cNvSpPr>
          <p:nvPr>
            <p:ph type="body" sz="quarter" idx="11"/>
          </p:nvPr>
        </p:nvSpPr>
        <p:spPr/>
        <p:txBody>
          <a:bodyPr/>
          <a:lstStyle/>
          <a:p>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pPr>
              <a:defRPr/>
            </a:pPr>
            <a:fld id="{3F10AEA4-4479-42A8-8996-CC8763DC18D2}" type="slidenum">
              <a:rPr lang="en-US" smtClean="0"/>
              <a:pPr>
                <a:defRPr/>
              </a:pPr>
              <a:t>10</a:t>
            </a:fld>
            <a:endParaRPr lang="en-US" dirty="0"/>
          </a:p>
        </p:txBody>
      </p:sp>
      <p:sp>
        <p:nvSpPr>
          <p:cNvPr id="5" name="Notes Placeholder 4"/>
          <p:cNvSpPr>
            <a:spLocks noGrp="1"/>
          </p:cNvSpPr>
          <p:nvPr>
            <p:ph type="body" sz="quarter" idx="11"/>
          </p:nvPr>
        </p:nvSpPr>
        <p:spPr/>
        <p:txBody>
          <a:bodyPr/>
          <a:lstStyle/>
          <a:p>
            <a:r>
              <a:rPr lang="en-US" dirty="0" smtClean="0"/>
              <a:t>8 graders (7 librarians + Reference Assistant), very manageable, added comment box to Google form this year, we grade Spring Semester </a:t>
            </a:r>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pPr>
              <a:defRPr/>
            </a:pPr>
            <a:fld id="{3F10AEA4-4479-42A8-8996-CC8763DC18D2}" type="slidenum">
              <a:rPr lang="en-US" smtClean="0"/>
              <a:pPr>
                <a:defRPr/>
              </a:pPr>
              <a:t>11</a:t>
            </a:fld>
            <a:endParaRPr lang="en-US" dirty="0"/>
          </a:p>
        </p:txBody>
      </p:sp>
      <p:sp>
        <p:nvSpPr>
          <p:cNvPr id="5" name="Notes Placeholder 4"/>
          <p:cNvSpPr>
            <a:spLocks noGrp="1"/>
          </p:cNvSpPr>
          <p:nvPr>
            <p:ph type="body" sz="quarter" idx="11"/>
          </p:nvPr>
        </p:nvSpPr>
        <p:spPr/>
        <p:txBody>
          <a:bodyPr/>
          <a:lstStyle/>
          <a:p>
            <a:r>
              <a:rPr lang="en-US" dirty="0" smtClean="0"/>
              <a:t>Analytic rubric, authentic assessment, direct measure, see bibliography</a:t>
            </a:r>
            <a:r>
              <a:rPr lang="en-US" baseline="0" dirty="0" smtClean="0"/>
              <a:t> for more information about norming/calibrating the rubric.</a:t>
            </a:r>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pPr>
              <a:defRPr/>
            </a:pPr>
            <a:fld id="{3F10AEA4-4479-42A8-8996-CC8763DC18D2}" type="slidenum">
              <a:rPr lang="en-US" smtClean="0"/>
              <a:pPr>
                <a:defRPr/>
              </a:pPr>
              <a:t>12</a:t>
            </a:fld>
            <a:endParaRPr lang="en-US" dirty="0"/>
          </a:p>
        </p:txBody>
      </p:sp>
      <p:sp>
        <p:nvSpPr>
          <p:cNvPr id="5" name="Notes Placeholder 4"/>
          <p:cNvSpPr>
            <a:spLocks noGrp="1"/>
          </p:cNvSpPr>
          <p:nvPr>
            <p:ph type="body" sz="quarter" idx="11"/>
          </p:nvPr>
        </p:nvSpPr>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pPr>
              <a:defRPr/>
            </a:pPr>
            <a:fld id="{3F10AEA4-4479-42A8-8996-CC8763DC18D2}" type="slidenum">
              <a:rPr lang="en-US" smtClean="0"/>
              <a:pPr>
                <a:defRPr/>
              </a:pPr>
              <a:t>13</a:t>
            </a:fld>
            <a:endParaRPr lang="en-US" dirty="0"/>
          </a:p>
        </p:txBody>
      </p:sp>
      <p:sp>
        <p:nvSpPr>
          <p:cNvPr id="5" name="Notes Placeholder 4"/>
          <p:cNvSpPr>
            <a:spLocks noGrp="1"/>
          </p:cNvSpPr>
          <p:nvPr>
            <p:ph type="body" sz="quarter" idx="11"/>
          </p:nvPr>
        </p:nvSpPr>
        <p:spPr/>
        <p:txBody>
          <a:bodyPr/>
          <a:lstStyle/>
          <a:p>
            <a:r>
              <a:rPr lang="en-US" dirty="0" smtClean="0"/>
              <a:t>Mixed</a:t>
            </a:r>
            <a:r>
              <a:rPr lang="en-US" baseline="0" dirty="0" smtClean="0"/>
              <a:t> results:  After Y1 focused on Module 3, and 1,2. </a:t>
            </a:r>
          </a:p>
          <a:p>
            <a:r>
              <a:rPr lang="en-US" baseline="0" dirty="0" smtClean="0"/>
              <a:t>Y2 results 4 &amp; 5 good, so we focused on 1,2,3.  Perhaps too much because Y 3:  4 &amp; 5 went down.  </a:t>
            </a:r>
          </a:p>
          <a:p>
            <a:r>
              <a:rPr lang="en-US" baseline="0" dirty="0" smtClean="0"/>
              <a:t>Y3 Assumed everyone did homework, perhaps librarian talked more or added “nice-to-know” instead of keeping to “needs-to-know.”  Students still need time in class to complete Modules 4&amp;5.  The pre-lesson poll was misleading for the librarian.  Some librarians taught the class based on the poll.  (too much time on Module 1 &amp; 2) Less teaching standardization for Y3?  Need to keep to teaching points.  Teach all modules equally.  </a:t>
            </a:r>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pPr>
              <a:defRPr/>
            </a:pPr>
            <a:fld id="{3F10AEA4-4479-42A8-8996-CC8763DC18D2}" type="slidenum">
              <a:rPr lang="en-US" smtClean="0"/>
              <a:pPr>
                <a:defRPr/>
              </a:pPr>
              <a:t>14</a:t>
            </a:fld>
            <a:endParaRPr lang="en-US" dirty="0"/>
          </a:p>
        </p:txBody>
      </p:sp>
      <p:sp>
        <p:nvSpPr>
          <p:cNvPr id="5" name="Notes Placeholder 4"/>
          <p:cNvSpPr>
            <a:spLocks noGrp="1"/>
          </p:cNvSpPr>
          <p:nvPr>
            <p:ph type="body" sz="quarter" idx="11"/>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3F10AEA4-4479-42A8-8996-CC8763DC18D2}" type="slidenum">
              <a:rPr lang="en-US" smtClean="0"/>
              <a:pPr>
                <a:defRPr/>
              </a:pPr>
              <a:t>15</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pPr>
              <a:defRPr/>
            </a:pPr>
            <a:fld id="{3F10AEA4-4479-42A8-8996-CC8763DC18D2}" type="slidenum">
              <a:rPr lang="en-US" smtClean="0"/>
              <a:pPr>
                <a:defRPr/>
              </a:pPr>
              <a:t>16</a:t>
            </a:fld>
            <a:endParaRPr lang="en-US" dirty="0"/>
          </a:p>
        </p:txBody>
      </p:sp>
      <p:sp>
        <p:nvSpPr>
          <p:cNvPr id="5" name="Notes Placeholder 4"/>
          <p:cNvSpPr>
            <a:spLocks noGrp="1"/>
          </p:cNvSpPr>
          <p:nvPr>
            <p:ph type="body" sz="quarter" idx="11"/>
          </p:nvPr>
        </p:nvSpPr>
        <p:spPr/>
        <p:txBody>
          <a:bodyPr/>
          <a:lstStyle/>
          <a:p>
            <a:r>
              <a:rPr lang="en-US" dirty="0" smtClean="0"/>
              <a:t>Instructor survey, “This was a useful worksheet</a:t>
            </a:r>
            <a:r>
              <a:rPr lang="en-US" baseline="0" dirty="0" smtClean="0"/>
              <a:t> for the students; completing it was relevant to their work so I didn’t feel the need to grade it.”  </a:t>
            </a:r>
          </a:p>
          <a:p>
            <a:r>
              <a:rPr lang="en-US" baseline="0" dirty="0" smtClean="0"/>
              <a:t>Graded assignment?  English 110 Instructors-no, Director of FE-no.</a:t>
            </a:r>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3F10AEA4-4479-42A8-8996-CC8763DC18D2}" type="slidenum">
              <a:rPr lang="en-US" smtClean="0"/>
              <a:pPr>
                <a:defRPr/>
              </a:pPr>
              <a:t>17</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pPr>
              <a:defRPr/>
            </a:pPr>
            <a:fld id="{3F10AEA4-4479-42A8-8996-CC8763DC18D2}" type="slidenum">
              <a:rPr lang="en-US" smtClean="0"/>
              <a:pPr>
                <a:defRPr/>
              </a:pPr>
              <a:t>18</a:t>
            </a:fld>
            <a:endParaRPr lang="en-US" dirty="0"/>
          </a:p>
        </p:txBody>
      </p:sp>
      <p:sp>
        <p:nvSpPr>
          <p:cNvPr id="5" name="Notes Placeholder 4"/>
          <p:cNvSpPr>
            <a:spLocks noGrp="1"/>
          </p:cNvSpPr>
          <p:nvPr>
            <p:ph type="body" sz="quarter" idx="11"/>
          </p:nvPr>
        </p:nvSpPr>
        <p:spPr/>
        <p:txBody>
          <a:bodyPr/>
          <a:lstStyle/>
          <a:p>
            <a:r>
              <a:rPr lang="en-US" dirty="0" smtClean="0"/>
              <a:t>Get ENGL</a:t>
            </a:r>
            <a:r>
              <a:rPr lang="en-US" baseline="0" dirty="0" smtClean="0"/>
              <a:t> instructors more involved in helping students narrow down a research question </a:t>
            </a:r>
            <a:endParaRPr lang="en-US" dirty="0" smtClean="0"/>
          </a:p>
          <a:p>
            <a:r>
              <a:rPr lang="en-US" dirty="0" smtClean="0"/>
              <a:t>Rubric frustration – trying to</a:t>
            </a:r>
            <a:r>
              <a:rPr lang="en-US" baseline="0" dirty="0" smtClean="0"/>
              <a:t> quantify something that is subjective.  Librarians asked for examples of what a 1, 2, or 3 research question looks like.</a:t>
            </a:r>
          </a:p>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pPr>
              <a:defRPr/>
            </a:pPr>
            <a:fld id="{3F10AEA4-4479-42A8-8996-CC8763DC18D2}" type="slidenum">
              <a:rPr lang="en-US" smtClean="0"/>
              <a:pPr>
                <a:defRPr/>
              </a:pPr>
              <a:t>19</a:t>
            </a:fld>
            <a:endParaRPr lang="en-US" dirty="0"/>
          </a:p>
        </p:txBody>
      </p:sp>
      <p:sp>
        <p:nvSpPr>
          <p:cNvPr id="5" name="Notes Placeholder 4"/>
          <p:cNvSpPr>
            <a:spLocks noGrp="1"/>
          </p:cNvSpPr>
          <p:nvPr>
            <p:ph type="body" sz="quarter" idx="1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latin typeface="Arial" pitchFamily="34" charset="0"/>
                <a:cs typeface="Arial" pitchFamily="34" charset="0"/>
              </a:rPr>
              <a:t>The 6 topic examples on the LibGuide will extend to illustrate for each “beginning” research question, a “developing” question, and a “proficient” question.  A dartboard analogy getting closer to its target will be visually created.  </a:t>
            </a:r>
          </a:p>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pPr>
              <a:defRPr/>
            </a:pPr>
            <a:fld id="{3F10AEA4-4479-42A8-8996-CC8763DC18D2}" type="slidenum">
              <a:rPr lang="en-US" smtClean="0"/>
              <a:pPr>
                <a:defRPr/>
              </a:pPr>
              <a:t>2</a:t>
            </a:fld>
            <a:endParaRPr lang="en-US" dirty="0"/>
          </a:p>
        </p:txBody>
      </p:sp>
      <p:sp>
        <p:nvSpPr>
          <p:cNvPr id="5" name="Notes Placeholder 4"/>
          <p:cNvSpPr>
            <a:spLocks noGrp="1"/>
          </p:cNvSpPr>
          <p:nvPr>
            <p:ph type="body" sz="quarter" idx="11"/>
          </p:nvPr>
        </p:nvSpPr>
        <p:spPr/>
        <p:txBody>
          <a:bodyPr/>
          <a:lstStyle/>
          <a:p>
            <a:r>
              <a:rPr lang="en-US" dirty="0" smtClean="0"/>
              <a:t>97%</a:t>
            </a:r>
            <a:r>
              <a:rPr lang="en-US" baseline="0" dirty="0" smtClean="0"/>
              <a:t> of English 110 classes participated in LI for Fall 2011, 57 out of 59 classes.</a:t>
            </a:r>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pPr>
              <a:defRPr/>
            </a:pPr>
            <a:fld id="{3F10AEA4-4479-42A8-8996-CC8763DC18D2}" type="slidenum">
              <a:rPr lang="en-US" smtClean="0"/>
              <a:pPr>
                <a:defRPr/>
              </a:pPr>
              <a:t>20</a:t>
            </a:fld>
            <a:endParaRPr lang="en-US" dirty="0"/>
          </a:p>
        </p:txBody>
      </p:sp>
      <p:sp>
        <p:nvSpPr>
          <p:cNvPr id="5" name="Notes Placeholder 4"/>
          <p:cNvSpPr>
            <a:spLocks noGrp="1"/>
          </p:cNvSpPr>
          <p:nvPr>
            <p:ph type="body" sz="quarter" idx="11"/>
          </p:nvPr>
        </p:nvSpPr>
        <p:spPr/>
        <p:txBody>
          <a:bodyPr/>
          <a:lstStyle/>
          <a:p>
            <a:pPr eaLnBrk="1" hangingPunct="1"/>
            <a:r>
              <a:rPr lang="en-US" dirty="0" smtClean="0">
                <a:latin typeface="Arial" pitchFamily="34" charset="0"/>
                <a:cs typeface="Arial" pitchFamily="34" charset="0"/>
              </a:rPr>
              <a:t>Keyword</a:t>
            </a:r>
            <a:r>
              <a:rPr lang="en-US" baseline="0" dirty="0" smtClean="0">
                <a:latin typeface="Arial" pitchFamily="34" charset="0"/>
                <a:cs typeface="Arial" pitchFamily="34" charset="0"/>
              </a:rPr>
              <a:t> Quiz</a:t>
            </a:r>
            <a:r>
              <a:rPr lang="en-US" dirty="0" smtClean="0">
                <a:latin typeface="Arial" pitchFamily="34" charset="0"/>
                <a:cs typeface="Arial" pitchFamily="34" charset="0"/>
              </a:rPr>
              <a:t>. We liked</a:t>
            </a:r>
            <a:r>
              <a:rPr lang="en-US" baseline="0" dirty="0" smtClean="0">
                <a:latin typeface="Arial" pitchFamily="34" charset="0"/>
                <a:cs typeface="Arial" pitchFamily="34" charset="0"/>
              </a:rPr>
              <a:t> it but o</a:t>
            </a:r>
            <a:r>
              <a:rPr lang="en-US" dirty="0" smtClean="0">
                <a:latin typeface="Arial" pitchFamily="34" charset="0"/>
                <a:cs typeface="Arial" pitchFamily="34" charset="0"/>
              </a:rPr>
              <a:t>nly 100 hits from LibGuide. </a:t>
            </a:r>
          </a:p>
          <a:p>
            <a:pPr eaLnBrk="1" hangingPunct="1"/>
            <a:r>
              <a:rPr lang="en-US" dirty="0" smtClean="0">
                <a:latin typeface="Arial" pitchFamily="34" charset="0"/>
                <a:cs typeface="Arial" pitchFamily="34" charset="0"/>
              </a:rPr>
              <a:t>Better reflection of the cyclical nature of the research process by letting the research question and keywords evolve throughout the exercise</a:t>
            </a:r>
          </a:p>
          <a:p>
            <a:pPr eaLnBrk="1" hangingPunct="1"/>
            <a:r>
              <a:rPr lang="en-US" dirty="0" smtClean="0">
                <a:latin typeface="Arial" pitchFamily="34" charset="0"/>
                <a:cs typeface="Arial" pitchFamily="34" charset="0"/>
              </a:rPr>
              <a:t>Not a single librarian liked teaching this module-survey (all other modules had a least 1 librarian rank as favorite – but not Module 2)</a:t>
            </a:r>
          </a:p>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pPr>
              <a:defRPr/>
            </a:pPr>
            <a:fld id="{3F10AEA4-4479-42A8-8996-CC8763DC18D2}" type="slidenum">
              <a:rPr lang="en-US" smtClean="0"/>
              <a:pPr>
                <a:defRPr/>
              </a:pPr>
              <a:t>21</a:t>
            </a:fld>
            <a:endParaRPr lang="en-US" dirty="0"/>
          </a:p>
        </p:txBody>
      </p:sp>
      <p:sp>
        <p:nvSpPr>
          <p:cNvPr id="5" name="Notes Placeholder 4"/>
          <p:cNvSpPr>
            <a:spLocks noGrp="1"/>
          </p:cNvSpPr>
          <p:nvPr>
            <p:ph type="body" sz="quarter" idx="11"/>
          </p:nvPr>
        </p:nvSpPr>
        <p:spPr/>
        <p:txBody>
          <a:bodyPr/>
          <a:lstStyle/>
          <a:p>
            <a:pPr eaLnBrk="1" hangingPunct="1"/>
            <a:r>
              <a:rPr lang="en-US" dirty="0" smtClean="0">
                <a:latin typeface="Arial" pitchFamily="34" charset="0"/>
                <a:cs typeface="Arial" pitchFamily="34" charset="0"/>
              </a:rPr>
              <a:t>A practice keywords exercise. </a:t>
            </a:r>
          </a:p>
          <a:p>
            <a:pPr eaLnBrk="1" hangingPunct="1"/>
            <a:r>
              <a:rPr lang="en-US" dirty="0" smtClean="0">
                <a:latin typeface="Arial" pitchFamily="34" charset="0"/>
                <a:cs typeface="Arial" pitchFamily="34" charset="0"/>
              </a:rPr>
              <a:t>Added more keyword practice tools and examples</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pPr>
              <a:defRPr/>
            </a:pPr>
            <a:fld id="{3F10AEA4-4479-42A8-8996-CC8763DC18D2}" type="slidenum">
              <a:rPr lang="en-US" smtClean="0"/>
              <a:pPr>
                <a:defRPr/>
              </a:pPr>
              <a:t>22</a:t>
            </a:fld>
            <a:endParaRPr lang="en-US" dirty="0"/>
          </a:p>
        </p:txBody>
      </p:sp>
      <p:sp>
        <p:nvSpPr>
          <p:cNvPr id="5" name="Notes Placeholder 4"/>
          <p:cNvSpPr>
            <a:spLocks noGrp="1"/>
          </p:cNvSpPr>
          <p:nvPr>
            <p:ph type="body" sz="quarter" idx="1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Librarians not happy.</a:t>
            </a:r>
            <a:r>
              <a:rPr lang="en-US" baseline="0" dirty="0" smtClean="0"/>
              <a:t>  Ranked low - librarian survey.  However ENGL 110 Instructors and Director of FEP loved it.  We are keeping it!  Intern observed all 7 librarians and said that we all taught Module 3 differently. </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latin typeface="Arial" pitchFamily="34" charset="0"/>
              </a:rPr>
              <a:t>Shortened Module 3 and standardized Y1</a:t>
            </a:r>
          </a:p>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pPr>
              <a:defRPr/>
            </a:pPr>
            <a:fld id="{3F10AEA4-4479-42A8-8996-CC8763DC18D2}" type="slidenum">
              <a:rPr lang="en-US" smtClean="0"/>
              <a:pPr>
                <a:defRPr/>
              </a:pPr>
              <a:t>23</a:t>
            </a:fld>
            <a:endParaRPr lang="en-US" dirty="0"/>
          </a:p>
        </p:txBody>
      </p:sp>
      <p:sp>
        <p:nvSpPr>
          <p:cNvPr id="5" name="Notes Placeholder 4"/>
          <p:cNvSpPr>
            <a:spLocks noGrp="1"/>
          </p:cNvSpPr>
          <p:nvPr>
            <p:ph type="body" sz="quarter" idx="11"/>
          </p:nvPr>
        </p:nvSpPr>
        <p:spPr/>
        <p:txBody>
          <a:bodyPr/>
          <a:lstStyle/>
          <a:p>
            <a:pPr eaLnBrk="1" hangingPunct="1"/>
            <a:r>
              <a:rPr lang="en-US" dirty="0" smtClean="0"/>
              <a:t>Peer review observations of Module 3 to check for standardization. Y2</a:t>
            </a:r>
            <a:endParaRPr lang="en-US" sz="1400" dirty="0" smtClean="0">
              <a:latin typeface="Arial" pitchFamily="34" charset="0"/>
            </a:endParaRPr>
          </a:p>
          <a:p>
            <a:pPr eaLnBrk="1" hangingPunct="1"/>
            <a:r>
              <a:rPr lang="en-US" dirty="0" smtClean="0"/>
              <a:t>This module should become Module 1.  Change the order of the tabs in LibGuides and the worksheet. Y3</a:t>
            </a:r>
          </a:p>
          <a:p>
            <a:pPr eaLnBrk="1" hangingPunct="1"/>
            <a:r>
              <a:rPr lang="en-US" sz="1400" dirty="0" smtClean="0">
                <a:latin typeface="Arial" pitchFamily="34" charset="0"/>
              </a:rPr>
              <a:t>Need</a:t>
            </a:r>
            <a:r>
              <a:rPr lang="en-US" sz="1400" baseline="0" dirty="0" smtClean="0">
                <a:latin typeface="Arial" pitchFamily="34" charset="0"/>
              </a:rPr>
              <a:t> to do this again Y4.  Discover best practices for this module.</a:t>
            </a:r>
          </a:p>
          <a:p>
            <a:pPr eaLnBrk="1" hangingPunct="1"/>
            <a:r>
              <a:rPr lang="en-US" sz="1400" baseline="0" dirty="0" smtClean="0">
                <a:latin typeface="Arial" pitchFamily="34" charset="0"/>
              </a:rPr>
              <a:t>ECHO 360 optional (record session) self evaluation</a:t>
            </a:r>
            <a:endParaRPr lang="en-US" sz="1400" dirty="0" smtClean="0">
              <a:latin typeface="Arial" pitchFamily="34" charset="0"/>
            </a:endParaRPr>
          </a:p>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pPr>
              <a:defRPr/>
            </a:pPr>
            <a:fld id="{3F10AEA4-4479-42A8-8996-CC8763DC18D2}" type="slidenum">
              <a:rPr lang="en-US" smtClean="0"/>
              <a:pPr>
                <a:defRPr/>
              </a:pPr>
              <a:t>24</a:t>
            </a:fld>
            <a:endParaRPr lang="en-US" dirty="0"/>
          </a:p>
        </p:txBody>
      </p:sp>
      <p:sp>
        <p:nvSpPr>
          <p:cNvPr id="5" name="Notes Placeholder 4"/>
          <p:cNvSpPr>
            <a:spLocks noGrp="1"/>
          </p:cNvSpPr>
          <p:nvPr>
            <p:ph type="body" sz="quarter" idx="1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cs typeface="Helvetica" pitchFamily="34" charset="0"/>
              </a:rPr>
              <a:t>The separation of elements needed to cite and find a book.  </a:t>
            </a:r>
            <a:endParaRPr lang="en-US" dirty="0" smtClean="0">
              <a:latin typeface="Arial" pitchFamily="34" charset="0"/>
            </a:endParaRPr>
          </a:p>
          <a:p>
            <a:pPr eaLnBrk="1" hangingPunct="1"/>
            <a:r>
              <a:rPr lang="en-US" dirty="0" smtClean="0">
                <a:latin typeface="Arial" pitchFamily="34" charset="0"/>
              </a:rPr>
              <a:t>Modified to only 1 book and 1 article rather than 2 (relevancy over quantity)</a:t>
            </a:r>
          </a:p>
          <a:p>
            <a:pPr eaLnBrk="1" hangingPunct="1"/>
            <a:r>
              <a:rPr lang="en-US" dirty="0" smtClean="0">
                <a:latin typeface="Arial" pitchFamily="34" charset="0"/>
              </a:rPr>
              <a:t>English 110 Instructors liked module 4 (and 3) the best</a:t>
            </a:r>
          </a:p>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pPr>
              <a:defRPr/>
            </a:pPr>
            <a:fld id="{3F10AEA4-4479-42A8-8996-CC8763DC18D2}" type="slidenum">
              <a:rPr lang="en-US" smtClean="0"/>
              <a:pPr>
                <a:defRPr/>
              </a:pPr>
              <a:t>25</a:t>
            </a:fld>
            <a:endParaRPr lang="en-US" dirty="0"/>
          </a:p>
        </p:txBody>
      </p:sp>
      <p:sp>
        <p:nvSpPr>
          <p:cNvPr id="5" name="Notes Placeholder 4"/>
          <p:cNvSpPr>
            <a:spLocks noGrp="1"/>
          </p:cNvSpPr>
          <p:nvPr>
            <p:ph type="body" sz="quarter" idx="1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latin typeface="Arial" pitchFamily="34" charset="0"/>
              </a:rPr>
              <a:t>Changed Modules 4 and 5 to match stated learning outcome “lists citation elements in correct fields” </a:t>
            </a:r>
          </a:p>
          <a:p>
            <a:r>
              <a:rPr lang="en-US" dirty="0" smtClean="0"/>
              <a:t>Oops!  Make sure rubric and worksheet match!  Did not discover until grading first year.</a:t>
            </a:r>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pPr>
              <a:defRPr/>
            </a:pPr>
            <a:fld id="{3F10AEA4-4479-42A8-8996-CC8763DC18D2}" type="slidenum">
              <a:rPr lang="en-US" smtClean="0"/>
              <a:pPr>
                <a:defRPr/>
              </a:pPr>
              <a:t>26</a:t>
            </a:fld>
            <a:endParaRPr lang="en-US" dirty="0"/>
          </a:p>
        </p:txBody>
      </p:sp>
      <p:sp>
        <p:nvSpPr>
          <p:cNvPr id="5" name="Notes Placeholder 4"/>
          <p:cNvSpPr>
            <a:spLocks noGrp="1"/>
          </p:cNvSpPr>
          <p:nvPr>
            <p:ph type="body" sz="quarter" idx="11"/>
          </p:nvPr>
        </p:nvSpPr>
        <p:spPr/>
        <p:txBody>
          <a:bodyPr/>
          <a:lstStyle/>
          <a:p>
            <a:r>
              <a:rPr lang="en-US" dirty="0" smtClean="0"/>
              <a:t>Communicate Decisions</a:t>
            </a:r>
          </a:p>
          <a:p>
            <a:r>
              <a:rPr lang="en-US" dirty="0" smtClean="0"/>
              <a:t>FEP meet before Y1 and Y2 added language from textbooks</a:t>
            </a:r>
          </a:p>
          <a:p>
            <a:r>
              <a:rPr lang="en-US" dirty="0" smtClean="0"/>
              <a:t>ENGL 110 report and annual lunch (library pays for 1 lunch during 3-day orientation in Aug)</a:t>
            </a:r>
          </a:p>
          <a:p>
            <a:r>
              <a:rPr lang="en-US" dirty="0" smtClean="0"/>
              <a:t>Office of Assessment “Assessment success story” , Information Literacy included in new LMU Undergraduate Learning Outcomes</a:t>
            </a:r>
          </a:p>
          <a:p>
            <a:r>
              <a:rPr lang="en-US" dirty="0" smtClean="0"/>
              <a:t>Poster Sessions for:  Center for Teaching Excellence and</a:t>
            </a:r>
            <a:r>
              <a:rPr lang="en-US" baseline="0" dirty="0" smtClean="0"/>
              <a:t> </a:t>
            </a:r>
            <a:r>
              <a:rPr lang="en-US" dirty="0" smtClean="0"/>
              <a:t>Student Affairs Research &amp; Assessment Committee</a:t>
            </a:r>
          </a:p>
          <a:p>
            <a:endParaRPr lang="en-US" dirty="0" smtClean="0"/>
          </a:p>
          <a:p>
            <a:r>
              <a:rPr lang="en-US" dirty="0" smtClean="0"/>
              <a:t>Fall 2013</a:t>
            </a:r>
          </a:p>
          <a:p>
            <a:r>
              <a:rPr lang="en-US" dirty="0" smtClean="0"/>
              <a:t>Information Literacy is now embedded in new Core Curriculum (graded</a:t>
            </a:r>
            <a:r>
              <a:rPr lang="en-US" baseline="0" dirty="0" smtClean="0"/>
              <a:t> assignment 10% of grade), and flagged course.</a:t>
            </a:r>
            <a:endParaRPr lang="en-US" dirty="0" smtClean="0"/>
          </a:p>
          <a:p>
            <a:r>
              <a:rPr lang="en-US" dirty="0" smtClean="0"/>
              <a:t>No more English 110</a:t>
            </a:r>
          </a:p>
          <a:p>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pPr>
              <a:defRPr/>
            </a:pPr>
            <a:fld id="{3F10AEA4-4479-42A8-8996-CC8763DC18D2}" type="slidenum">
              <a:rPr lang="en-US" smtClean="0"/>
              <a:pPr>
                <a:defRPr/>
              </a:pPr>
              <a:t>27</a:t>
            </a:fld>
            <a:endParaRPr lang="en-US" dirty="0"/>
          </a:p>
        </p:txBody>
      </p:sp>
      <p:sp>
        <p:nvSpPr>
          <p:cNvPr id="5" name="Notes Placeholder 4"/>
          <p:cNvSpPr>
            <a:spLocks noGrp="1"/>
          </p:cNvSpPr>
          <p:nvPr>
            <p:ph type="body" sz="quarter" idx="11"/>
          </p:nvPr>
        </p:nvSpPr>
        <p:spPr/>
        <p:txBody>
          <a:bodyPr/>
          <a:lstStyle/>
          <a:p>
            <a:r>
              <a:rPr lang="en-US" dirty="0" smtClean="0"/>
              <a:t>Worksheet, LibGuide, Rubric:  Instruction/learning tool can also be your assessment tool</a:t>
            </a:r>
          </a:p>
          <a:p>
            <a:endParaRPr lang="en-US" dirty="0" smtClean="0"/>
          </a:p>
          <a:p>
            <a:r>
              <a:rPr lang="en-US" dirty="0" smtClean="0"/>
              <a:t>Librarian Survey = useful: favorite/least favorite, Module 3, peer-observation</a:t>
            </a:r>
          </a:p>
          <a:p>
            <a:r>
              <a:rPr lang="en-US" dirty="0" smtClean="0"/>
              <a:t>Keyword Quiz= good, but how to get more students to take it? </a:t>
            </a:r>
          </a:p>
          <a:p>
            <a:r>
              <a:rPr lang="en-US" dirty="0" smtClean="0"/>
              <a:t>Peer Observation= good idea, difficult to schedule, not the best execution last year late in the semester (2 librarians ran out of time/no observation)</a:t>
            </a:r>
          </a:p>
          <a:p>
            <a:r>
              <a:rPr lang="en-US" dirty="0" smtClean="0"/>
              <a:t>Student Survey = time to bring back the student satisfaction survey? change pre-lesson poll into post-lesson evaluation</a:t>
            </a:r>
          </a:p>
          <a:p>
            <a:r>
              <a:rPr lang="en-US" dirty="0" smtClean="0"/>
              <a:t>Instructor Survey = no graded, maybe, liked module 3 &amp; 4 best, give survey out again</a:t>
            </a:r>
          </a:p>
          <a:p>
            <a:r>
              <a:rPr lang="en-US" dirty="0" smtClean="0"/>
              <a:t>Pre-lesson</a:t>
            </a:r>
            <a:r>
              <a:rPr lang="en-US" baseline="0" dirty="0" smtClean="0"/>
              <a:t> Poll =  going away</a:t>
            </a:r>
            <a:endParaRPr lang="en-US" dirty="0" smtClean="0"/>
          </a:p>
          <a:p>
            <a:r>
              <a:rPr lang="en-US" dirty="0" smtClean="0"/>
              <a:t>Online Tutorial = still</a:t>
            </a:r>
            <a:r>
              <a:rPr lang="en-US" baseline="0" dirty="0" smtClean="0"/>
              <a:t> need to grade 30 worksheets from 2 classes that did not come to the library.  Half-baked status because work is not done.</a:t>
            </a:r>
            <a:endParaRPr lang="en-US" dirty="0" smtClean="0"/>
          </a:p>
          <a:p>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pPr>
              <a:defRPr/>
            </a:pPr>
            <a:fld id="{3F10AEA4-4479-42A8-8996-CC8763DC18D2}" type="slidenum">
              <a:rPr lang="en-US" smtClean="0"/>
              <a:pPr>
                <a:defRPr/>
              </a:pPr>
              <a:t>28</a:t>
            </a:fld>
            <a:endParaRPr lang="en-US" dirty="0"/>
          </a:p>
        </p:txBody>
      </p:sp>
      <p:sp>
        <p:nvSpPr>
          <p:cNvPr id="5" name="Notes Placeholder 4"/>
          <p:cNvSpPr>
            <a:spLocks noGrp="1"/>
          </p:cNvSpPr>
          <p:nvPr>
            <p:ph type="body" sz="quarter" idx="11"/>
          </p:nvPr>
        </p:nvSpPr>
        <p:spPr/>
        <p:txBody>
          <a:bodyPr/>
          <a:lstStyle/>
          <a:p>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pPr>
              <a:defRPr/>
            </a:pPr>
            <a:fld id="{3F10AEA4-4479-42A8-8996-CC8763DC18D2}" type="slidenum">
              <a:rPr lang="en-US" smtClean="0"/>
              <a:pPr>
                <a:defRPr/>
              </a:pPr>
              <a:t>29</a:t>
            </a:fld>
            <a:endParaRPr lang="en-US" dirty="0"/>
          </a:p>
        </p:txBody>
      </p:sp>
      <p:sp>
        <p:nvSpPr>
          <p:cNvPr id="5" name="Notes Placeholder 4"/>
          <p:cNvSpPr>
            <a:spLocks noGrp="1"/>
          </p:cNvSpPr>
          <p:nvPr>
            <p:ph type="body" sz="quarter" idx="11"/>
          </p:nvPr>
        </p:nvSpPr>
        <p:spPr/>
        <p:txBody>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pPr>
              <a:defRPr/>
            </a:pPr>
            <a:fld id="{3F10AEA4-4479-42A8-8996-CC8763DC18D2}" type="slidenum">
              <a:rPr lang="en-US" smtClean="0"/>
              <a:pPr>
                <a:defRPr/>
              </a:pPr>
              <a:t>3</a:t>
            </a:fld>
            <a:endParaRPr lang="en-US" dirty="0"/>
          </a:p>
        </p:txBody>
      </p:sp>
      <p:sp>
        <p:nvSpPr>
          <p:cNvPr id="5" name="Notes Placeholder 4"/>
          <p:cNvSpPr>
            <a:spLocks noGrp="1"/>
          </p:cNvSpPr>
          <p:nvPr>
            <p:ph type="body" sz="quarter" idx="11"/>
          </p:nvPr>
        </p:nvSpPr>
        <p:spPr/>
        <p:txBody>
          <a:bodyPr/>
          <a:lstStyle/>
          <a:p>
            <a:r>
              <a:rPr lang="en-US" dirty="0" smtClean="0"/>
              <a:t>Our assessment cycle takes 1 year and has been repeated 3 times.  We are closing</a:t>
            </a:r>
            <a:r>
              <a:rPr lang="en-US" baseline="0" dirty="0" smtClean="0"/>
              <a:t> the loop for Y3 and starting Y4.</a:t>
            </a:r>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3F10AEA4-4479-42A8-8996-CC8763DC18D2}" type="slidenum">
              <a:rPr lang="en-US" smtClean="0"/>
              <a:pPr>
                <a:defRPr/>
              </a:pPr>
              <a:t>30</a:t>
            </a:fld>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pPr>
              <a:defRPr/>
            </a:pPr>
            <a:fld id="{3F10AEA4-4479-42A8-8996-CC8763DC18D2}" type="slidenum">
              <a:rPr lang="en-US" smtClean="0"/>
              <a:pPr>
                <a:defRPr/>
              </a:pPr>
              <a:t>31</a:t>
            </a:fld>
            <a:endParaRPr lang="en-US" dirty="0"/>
          </a:p>
        </p:txBody>
      </p:sp>
      <p:sp>
        <p:nvSpPr>
          <p:cNvPr id="5" name="Notes Placeholder 4"/>
          <p:cNvSpPr>
            <a:spLocks noGrp="1"/>
          </p:cNvSpPr>
          <p:nvPr>
            <p:ph type="body" sz="quarter" idx="11"/>
          </p:nvPr>
        </p:nvSpPr>
        <p:spPr/>
        <p:txBody>
          <a:bodyPr/>
          <a:lstStyle/>
          <a:p>
            <a:r>
              <a:rPr lang="en-US" dirty="0" smtClean="0"/>
              <a:t>Assessment tells</a:t>
            </a:r>
            <a:r>
              <a:rPr lang="en-US" baseline="0" dirty="0" smtClean="0"/>
              <a:t> a story.  I hope that you enjoyed our story.  Feel free to use our materials.</a:t>
            </a:r>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3F10AEA4-4479-42A8-8996-CC8763DC18D2}" type="slidenum">
              <a:rPr lang="en-US" smtClean="0"/>
              <a:pPr>
                <a:defRPr/>
              </a:pPr>
              <a:t>32</a:t>
            </a:fld>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3F10AEA4-4479-42A8-8996-CC8763DC18D2}" type="slidenum">
              <a:rPr lang="en-US" smtClean="0"/>
              <a:pPr>
                <a:defRPr/>
              </a:pPr>
              <a:t>33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pPr>
              <a:defRPr/>
            </a:pPr>
            <a:fld id="{3F10AEA4-4479-42A8-8996-CC8763DC18D2}" type="slidenum">
              <a:rPr lang="en-US" smtClean="0"/>
              <a:pPr>
                <a:defRPr/>
              </a:pPr>
              <a:t>4</a:t>
            </a:fld>
            <a:endParaRPr lang="en-US" dirty="0"/>
          </a:p>
        </p:txBody>
      </p:sp>
      <p:sp>
        <p:nvSpPr>
          <p:cNvPr id="5" name="Notes Placeholder 4"/>
          <p:cNvSpPr>
            <a:spLocks noGrp="1"/>
          </p:cNvSpPr>
          <p:nvPr>
            <p:ph type="body" sz="quarter" idx="11"/>
          </p:nvPr>
        </p:nvSpPr>
        <p:spPr/>
        <p:txBody>
          <a:bodyPr/>
          <a:lstStyle/>
          <a:p>
            <a:r>
              <a:rPr lang="en-US" dirty="0" smtClean="0"/>
              <a:t>English</a:t>
            </a:r>
            <a:r>
              <a:rPr lang="en-US" baseline="0" dirty="0" smtClean="0"/>
              <a:t> 110 – most do not have research assignment, before new E-classroom: lecture and PowerPoint, sometimes library tour, everyone taught English 110 differently,</a:t>
            </a:r>
            <a:r>
              <a:rPr lang="en-US" dirty="0" smtClean="0"/>
              <a:t> </a:t>
            </a:r>
            <a:r>
              <a:rPr lang="en-US" baseline="0" dirty="0" smtClean="0"/>
              <a:t>assessment = student &amp; faculty satisfaction surveys only</a:t>
            </a:r>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pPr>
              <a:defRPr/>
            </a:pPr>
            <a:fld id="{3F10AEA4-4479-42A8-8996-CC8763DC18D2}" type="slidenum">
              <a:rPr lang="en-US" smtClean="0"/>
              <a:pPr>
                <a:defRPr/>
              </a:pPr>
              <a:t>5</a:t>
            </a:fld>
            <a:endParaRPr lang="en-US" dirty="0"/>
          </a:p>
        </p:txBody>
      </p:sp>
      <p:sp>
        <p:nvSpPr>
          <p:cNvPr id="5" name="Notes Placeholder 4"/>
          <p:cNvSpPr>
            <a:spLocks noGrp="1"/>
          </p:cNvSpPr>
          <p:nvPr>
            <p:ph type="body" sz="quarter" idx="11"/>
          </p:nvPr>
        </p:nvSpPr>
        <p:spPr/>
        <p:txBody>
          <a:bodyPr/>
          <a:lstStyle/>
          <a:p>
            <a:r>
              <a:rPr lang="en-US" sz="1200" dirty="0" smtClean="0">
                <a:latin typeface="Arial" pitchFamily="34" charset="0"/>
                <a:cs typeface="Arial" pitchFamily="34" charset="0"/>
              </a:rPr>
              <a:t>I used Veldof’s book like a workbook.</a:t>
            </a:r>
            <a:r>
              <a:rPr lang="en-US" sz="1200" baseline="0" dirty="0" smtClean="0">
                <a:latin typeface="Arial" pitchFamily="34" charset="0"/>
                <a:cs typeface="Arial" pitchFamily="34" charset="0"/>
              </a:rPr>
              <a:t>  I wrote my notes on the Reference wiki.  Click on the link if you are interested in seeing my thought process.</a:t>
            </a:r>
            <a:endParaRPr lang="en-US" sz="1200" dirty="0" smtClean="0">
              <a:latin typeface="Arial" pitchFamily="34" charset="0"/>
              <a:cs typeface="Arial" pitchFamily="34" charset="0"/>
            </a:endParaRPr>
          </a:p>
          <a:p>
            <a:r>
              <a:rPr lang="en-US" sz="1200" dirty="0" smtClean="0">
                <a:latin typeface="Arial" pitchFamily="34" charset="0"/>
                <a:cs typeface="Arial" pitchFamily="34" charset="0"/>
              </a:rPr>
              <a:t>Veldof, Jerilyn.  </a:t>
            </a:r>
            <a:r>
              <a:rPr lang="en-US" sz="1200" i="1" dirty="0" smtClean="0">
                <a:latin typeface="Arial" pitchFamily="34" charset="0"/>
                <a:cs typeface="Arial" pitchFamily="34" charset="0"/>
              </a:rPr>
              <a:t>Creating the One-Shot Library Workshop: A Step-by-Step Guide.  </a:t>
            </a:r>
            <a:r>
              <a:rPr lang="en-US" sz="1200" dirty="0" smtClean="0">
                <a:latin typeface="Arial" pitchFamily="34" charset="0"/>
                <a:cs typeface="Arial" pitchFamily="34" charset="0"/>
              </a:rPr>
              <a:t>Chicago: American Library Association, 2006. </a:t>
            </a:r>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pPr>
              <a:defRPr/>
            </a:pPr>
            <a:fld id="{3F10AEA4-4479-42A8-8996-CC8763DC18D2}" type="slidenum">
              <a:rPr lang="en-US" smtClean="0"/>
              <a:pPr>
                <a:defRPr/>
              </a:pPr>
              <a:t>6</a:t>
            </a:fld>
            <a:endParaRPr lang="en-US" dirty="0"/>
          </a:p>
        </p:txBody>
      </p:sp>
      <p:sp>
        <p:nvSpPr>
          <p:cNvPr id="5" name="Notes Placeholder 4"/>
          <p:cNvSpPr>
            <a:spLocks noGrp="1"/>
          </p:cNvSpPr>
          <p:nvPr>
            <p:ph type="body" sz="quarter" idx="11"/>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pPr>
              <a:defRPr/>
            </a:pPr>
            <a:fld id="{3F10AEA4-4479-42A8-8996-CC8763DC18D2}" type="slidenum">
              <a:rPr lang="en-US" smtClean="0"/>
              <a:pPr>
                <a:defRPr/>
              </a:pPr>
              <a:t>7</a:t>
            </a:fld>
            <a:endParaRPr lang="en-US" dirty="0"/>
          </a:p>
        </p:txBody>
      </p:sp>
      <p:sp>
        <p:nvSpPr>
          <p:cNvPr id="5" name="Notes Placeholder 4"/>
          <p:cNvSpPr>
            <a:spLocks noGrp="1"/>
          </p:cNvSpPr>
          <p:nvPr>
            <p:ph type="body" sz="quarter" idx="11"/>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pPr>
              <a:defRPr/>
            </a:pPr>
            <a:fld id="{3F10AEA4-4479-42A8-8996-CC8763DC18D2}" type="slidenum">
              <a:rPr lang="en-US" smtClean="0"/>
              <a:pPr>
                <a:defRPr/>
              </a:pPr>
              <a:t>8</a:t>
            </a:fld>
            <a:endParaRPr lang="en-US" dirty="0"/>
          </a:p>
        </p:txBody>
      </p:sp>
      <p:sp>
        <p:nvSpPr>
          <p:cNvPr id="5" name="Notes Placeholder 4"/>
          <p:cNvSpPr>
            <a:spLocks noGrp="1"/>
          </p:cNvSpPr>
          <p:nvPr>
            <p:ph type="body" sz="quarter" idx="11"/>
          </p:nvPr>
        </p:nvSpPr>
        <p:spPr/>
        <p:txBody>
          <a:bodyPr/>
          <a:lstStyle/>
          <a:p>
            <a:r>
              <a:rPr lang="en-US" dirty="0" smtClean="0"/>
              <a:t>Fall Semester: 50 or 75 minute 1-Shot</a:t>
            </a:r>
            <a:r>
              <a:rPr lang="en-US" baseline="0" dirty="0" smtClean="0"/>
              <a:t> in E-classroom, 19 students per class, about 1,000 students, 7 librarians so 8-9 classes per librarian</a:t>
            </a:r>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pPr>
              <a:defRPr/>
            </a:pPr>
            <a:fld id="{3F10AEA4-4479-42A8-8996-CC8763DC18D2}" type="slidenum">
              <a:rPr lang="en-US" smtClean="0"/>
              <a:pPr>
                <a:defRPr/>
              </a:pPr>
              <a:t>9</a:t>
            </a:fld>
            <a:endParaRPr lang="en-US" dirty="0"/>
          </a:p>
        </p:txBody>
      </p:sp>
      <p:sp>
        <p:nvSpPr>
          <p:cNvPr id="5" name="Notes Placeholder 4"/>
          <p:cNvSpPr>
            <a:spLocks noGrp="1"/>
          </p:cNvSpPr>
          <p:nvPr>
            <p:ph type="body" sz="quarter" idx="11"/>
          </p:nvPr>
        </p:nvSpPr>
        <p:spPr/>
        <p:txBody>
          <a:bodyPr/>
          <a:lstStyle/>
          <a:p>
            <a:r>
              <a:rPr lang="en-US" dirty="0" smtClean="0"/>
              <a:t>Why Y2 so low?  Classes late to class, fire alarm, classes in November want to keep worksheets (they</a:t>
            </a:r>
            <a:r>
              <a:rPr lang="en-US" baseline="0" dirty="0" smtClean="0"/>
              <a:t> </a:t>
            </a:r>
            <a:r>
              <a:rPr lang="en-US" dirty="0" smtClean="0"/>
              <a:t>have a research assignment yay!), projector did not work, wireless/laptop batteries dead, librarians forgot to give me worksheets, etc.  After Y2 I had a checklist of classes/worksheets collected.</a:t>
            </a:r>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D4A91696-4754-4744-9D31-87E54AFE8FE2}" type="datetimeFigureOut">
              <a:rPr lang="en-US"/>
              <a:pPr>
                <a:defRPr/>
              </a:pPr>
              <a:t>5/5/2013</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570EC906-7879-4D5E-A0B7-37178D031175}" type="slidenum">
              <a:rPr lang="en-US"/>
              <a:pPr>
                <a:defRPr/>
              </a:pPr>
              <a:t>‹#›</a:t>
            </a:fld>
            <a:endParaRPr lang="en-US" dirty="0"/>
          </a:p>
        </p:txBody>
      </p:sp>
    </p:spTree>
  </p:cSld>
  <p:clrMapOvr>
    <a:masterClrMapping/>
  </p:clrMapOvr>
  <p:transition spd="slow">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8DAE0AE-6C34-45AC-AD1F-5C690EAE0678}" type="datetimeFigureOut">
              <a:rPr lang="en-US"/>
              <a:pPr>
                <a:defRPr/>
              </a:pPr>
              <a:t>5/5/2013</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AE420932-EC0F-48DA-B0CF-4349D12E4733}" type="slidenum">
              <a:rPr lang="en-US"/>
              <a:pPr>
                <a:defRPr/>
              </a:pPr>
              <a:t>‹#›</a:t>
            </a:fld>
            <a:endParaRPr lang="en-US" dirty="0"/>
          </a:p>
        </p:txBody>
      </p:sp>
    </p:spTree>
  </p:cSld>
  <p:clrMapOvr>
    <a:masterClrMapping/>
  </p:clrMapOvr>
  <p:transition spd="slow">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3809D15-DB34-4368-BA7E-3C5D55E5203D}" type="datetimeFigureOut">
              <a:rPr lang="en-US"/>
              <a:pPr>
                <a:defRPr/>
              </a:pPr>
              <a:t>5/5/2013</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26D519C9-1F31-4A2D-B494-ADABD94E859C}" type="slidenum">
              <a:rPr lang="en-US"/>
              <a:pPr>
                <a:defRPr/>
              </a:pPr>
              <a:t>‹#›</a:t>
            </a:fld>
            <a:endParaRPr lang="en-US" dirty="0"/>
          </a:p>
        </p:txBody>
      </p:sp>
    </p:spTree>
  </p:cSld>
  <p:clrMapOvr>
    <a:masterClrMapping/>
  </p:clrMapOvr>
  <p:transitio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18B87A9-6292-4E20-A953-F19EE8BA60C9}" type="datetimeFigureOut">
              <a:rPr lang="en-US"/>
              <a:pPr>
                <a:defRPr/>
              </a:pPr>
              <a:t>5/5/2013</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381A2D1A-6B3F-4F1B-AB44-024EC95DA94D}" type="slidenum">
              <a:rPr lang="en-US"/>
              <a:pPr>
                <a:defRPr/>
              </a:pPr>
              <a:t>‹#›</a:t>
            </a:fld>
            <a:endParaRPr lang="en-US" dirty="0"/>
          </a:p>
        </p:txBody>
      </p:sp>
    </p:spTree>
  </p:cSld>
  <p:clrMapOvr>
    <a:masterClrMapping/>
  </p:clrMapOvr>
  <p:transition spd="slow">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28DB6F1D-1941-431E-BBDB-053288219F16}" type="datetimeFigureOut">
              <a:rPr lang="en-US"/>
              <a:pPr>
                <a:defRPr/>
              </a:pPr>
              <a:t>5/5/2013</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9EB7900E-83ED-4587-8BCD-525FC0BCFF3C}" type="slidenum">
              <a:rPr lang="en-US"/>
              <a:pPr>
                <a:defRPr/>
              </a:pPr>
              <a:t>‹#›</a:t>
            </a:fld>
            <a:endParaRPr lang="en-US" dirty="0"/>
          </a:p>
        </p:txBody>
      </p:sp>
    </p:spTree>
  </p:cSld>
  <p:clrMapOvr>
    <a:masterClrMapping/>
  </p:clrMapOvr>
  <p:transition spd="slow">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2FA0668E-B573-4A1D-BB8D-BB23D9625058}" type="datetimeFigureOut">
              <a:rPr lang="en-US"/>
              <a:pPr>
                <a:defRPr/>
              </a:pPr>
              <a:t>5/5/2013</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47DCC193-F90A-4A4D-8548-3D3C58731EEB}" type="slidenum">
              <a:rPr lang="en-US"/>
              <a:pPr>
                <a:defRPr/>
              </a:pPr>
              <a:t>‹#›</a:t>
            </a:fld>
            <a:endParaRPr lang="en-US" dirty="0"/>
          </a:p>
        </p:txBody>
      </p:sp>
    </p:spTree>
  </p:cSld>
  <p:clrMapOvr>
    <a:masterClrMapping/>
  </p:clrMapOvr>
  <p:transition spd="slow">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CB406E05-23E0-46C2-8A0F-9B17E4E1DA51}" type="datetimeFigureOut">
              <a:rPr lang="en-US"/>
              <a:pPr>
                <a:defRPr/>
              </a:pPr>
              <a:t>5/5/2013</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dirty="0"/>
          </a:p>
        </p:txBody>
      </p:sp>
      <p:sp>
        <p:nvSpPr>
          <p:cNvPr id="9" name="Slide Number Placeholder 5"/>
          <p:cNvSpPr>
            <a:spLocks noGrp="1"/>
          </p:cNvSpPr>
          <p:nvPr>
            <p:ph type="sldNum" sz="quarter" idx="12"/>
          </p:nvPr>
        </p:nvSpPr>
        <p:spPr/>
        <p:txBody>
          <a:bodyPr/>
          <a:lstStyle>
            <a:lvl1pPr>
              <a:defRPr/>
            </a:lvl1pPr>
          </a:lstStyle>
          <a:p>
            <a:pPr>
              <a:defRPr/>
            </a:pPr>
            <a:fld id="{65FEF2BB-AE86-4D29-AC65-708348465524}" type="slidenum">
              <a:rPr lang="en-US"/>
              <a:pPr>
                <a:defRPr/>
              </a:pPr>
              <a:t>‹#›</a:t>
            </a:fld>
            <a:endParaRPr lang="en-US" dirty="0"/>
          </a:p>
        </p:txBody>
      </p:sp>
    </p:spTree>
  </p:cSld>
  <p:clrMapOvr>
    <a:masterClrMapping/>
  </p:clrMapOvr>
  <p:transition spd="slow">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AD9DCFBA-21EA-4329-A22B-95885EE1A8AC}" type="datetimeFigureOut">
              <a:rPr lang="en-US"/>
              <a:pPr>
                <a:defRPr/>
              </a:pPr>
              <a:t>5/5/2013</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268298D1-80C0-4A48-A6A6-7855A72E3F77}" type="slidenum">
              <a:rPr lang="en-US"/>
              <a:pPr>
                <a:defRPr/>
              </a:pPr>
              <a:t>‹#›</a:t>
            </a:fld>
            <a:endParaRPr lang="en-US" dirty="0"/>
          </a:p>
        </p:txBody>
      </p:sp>
    </p:spTree>
  </p:cSld>
  <p:clrMapOvr>
    <a:masterClrMapping/>
  </p:clrMapOvr>
  <p:transition spd="slow">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280365B-3390-49F2-B6F6-E78B032DD008}" type="datetimeFigureOut">
              <a:rPr lang="en-US"/>
              <a:pPr>
                <a:defRPr/>
              </a:pPr>
              <a:t>5/5/2013</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46D3C281-5265-4527-A3A5-2EBF96828C45}" type="slidenum">
              <a:rPr lang="en-US"/>
              <a:pPr>
                <a:defRPr/>
              </a:pPr>
              <a:t>‹#›</a:t>
            </a:fld>
            <a:endParaRPr lang="en-US" dirty="0"/>
          </a:p>
        </p:txBody>
      </p:sp>
    </p:spTree>
  </p:cSld>
  <p:clrMapOvr>
    <a:masterClrMapping/>
  </p:clrMapOvr>
  <p:transition spd="slow">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E75646C2-6CD9-48BE-AD26-F88B14EC4737}" type="datetimeFigureOut">
              <a:rPr lang="en-US"/>
              <a:pPr>
                <a:defRPr/>
              </a:pPr>
              <a:t>5/5/2013</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B0D56149-D0B9-4E52-99D9-002C579090E2}" type="slidenum">
              <a:rPr lang="en-US"/>
              <a:pPr>
                <a:defRPr/>
              </a:pPr>
              <a:t>‹#›</a:t>
            </a:fld>
            <a:endParaRPr lang="en-US" dirty="0"/>
          </a:p>
        </p:txBody>
      </p:sp>
    </p:spTree>
  </p:cSld>
  <p:clrMapOvr>
    <a:masterClrMapping/>
  </p:clrMapOvr>
  <p:transition spd="slow">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41B473A-440B-4629-B268-D3088979D010}" type="datetimeFigureOut">
              <a:rPr lang="en-US"/>
              <a:pPr>
                <a:defRPr/>
              </a:pPr>
              <a:t>5/5/2013</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CA1AABD5-C445-4D53-B8A0-0256009399D3}" type="slidenum">
              <a:rPr lang="en-US"/>
              <a:pPr>
                <a:defRPr/>
              </a:pPr>
              <a:t>‹#›</a:t>
            </a:fld>
            <a:endParaRPr lang="en-US" dirty="0"/>
          </a:p>
        </p:txBody>
      </p:sp>
    </p:spTree>
  </p:cSld>
  <p:clrMapOvr>
    <a:masterClrMapping/>
  </p:clrMapOvr>
  <p:transition spd="slow">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09E7B481-A808-400B-B459-0E413DA9908F}" type="datetimeFigureOut">
              <a:rPr lang="en-US"/>
              <a:pPr>
                <a:defRPr/>
              </a:pPr>
              <a:t>5/5/2013</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726AFAD0-F163-4925-8B11-2CF802DBEAD1}"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fade/>
  </p:transition>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hyperlink" Target="https://docs.google.com/spreadsheet/viewform?formkey=dDhIaXJTNWdydlFpUFdPNXNQdXJKQXc6MA"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libguides.lmu.edu/ENGL110"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hyperlink" Target="http://libguides.lmu.edu/engl110" TargetMode="External"/><Relationship Id="rId4" Type="http://schemas.openxmlformats.org/officeDocument/2006/relationships/image" Target="../media/image13.jpeg"/></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2.xml"/><Relationship Id="rId1" Type="http://schemas.openxmlformats.org/officeDocument/2006/relationships/slideLayout" Target="../slideLayouts/slideLayout4.xml"/><Relationship Id="rId5" Type="http://schemas.openxmlformats.org/officeDocument/2006/relationships/image" Target="../media/image22.jpeg"/><Relationship Id="rId4" Type="http://schemas.openxmlformats.org/officeDocument/2006/relationships/image" Target="../media/image21.jpe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4.xml"/><Relationship Id="rId1" Type="http://schemas.openxmlformats.org/officeDocument/2006/relationships/themeOverride" Target="../theme/themeOverride1.xml"/><Relationship Id="rId5" Type="http://schemas.openxmlformats.org/officeDocument/2006/relationships/image" Target="../media/image24.jpeg"/><Relationship Id="rId4" Type="http://schemas.openxmlformats.org/officeDocument/2006/relationships/image" Target="../media/image23.png"/></Relationships>
</file>

<file path=ppt/slides/_rels/slide2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26.jpeg"/></Relationships>
</file>

<file path=ppt/slides/_rels/slide26.xml.rels><?xml version="1.0" encoding="UTF-8" standalone="yes"?>
<Relationships xmlns="http://schemas.openxmlformats.org/package/2006/relationships"><Relationship Id="rId3" Type="http://schemas.openxmlformats.org/officeDocument/2006/relationships/hyperlink" Target="https://docs.google.com/open?id=0BwN5ulJhE4u5MDJJREdwSUNmMlU"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openxmlformats.org/officeDocument/2006/relationships/image" Target="../media/image27.jpeg"/><Relationship Id="rId4" Type="http://schemas.openxmlformats.org/officeDocument/2006/relationships/hyperlink" Target="http://www.lmu.edu/about/services/academicplanning/assessment/Celebrating_Assessment_at_LMU.htm" TargetMode="External"/></Relationships>
</file>

<file path=ppt/slides/_rels/slide27.xml.rels><?xml version="1.0" encoding="UTF-8" standalone="yes"?>
<Relationships xmlns="http://schemas.openxmlformats.org/package/2006/relationships"><Relationship Id="rId8" Type="http://schemas.openxmlformats.org/officeDocument/2006/relationships/hyperlink" Target="http://mylmu.qualtrics.com/SE/?SID=SV_9Ks7IArNWo0P70w&amp;SVID=Prod" TargetMode="External"/><Relationship Id="rId3" Type="http://schemas.openxmlformats.org/officeDocument/2006/relationships/hyperlink" Target="http://libguides.lmu.edu/engl110" TargetMode="External"/><Relationship Id="rId7" Type="http://schemas.openxmlformats.org/officeDocument/2006/relationships/hyperlink" Target="http://mylmu.qualtrics.com/SE/?SID=SV_0dBG7B4vGORhS9m&amp;SVID=Prod" TargetMode="External"/><Relationship Id="rId12" Type="http://schemas.openxmlformats.org/officeDocument/2006/relationships/image" Target="../media/image30.jpeg"/><Relationship Id="rId2" Type="http://schemas.openxmlformats.org/officeDocument/2006/relationships/notesSlide" Target="../notesSlides/notesSlide27.xml"/><Relationship Id="rId1" Type="http://schemas.openxmlformats.org/officeDocument/2006/relationships/slideLayout" Target="../slideLayouts/slideLayout4.xml"/><Relationship Id="rId6" Type="http://schemas.openxmlformats.org/officeDocument/2006/relationships/hyperlink" Target="https://docs.google.com/open?id=0BwN5ulJhE4u5REpONlFndnFVX0E" TargetMode="External"/><Relationship Id="rId11" Type="http://schemas.openxmlformats.org/officeDocument/2006/relationships/image" Target="../media/image29.jpeg"/><Relationship Id="rId5" Type="http://schemas.openxmlformats.org/officeDocument/2006/relationships/hyperlink" Target="http://libguides.lmu.edu/content.php?pid=10084&amp;sid=460682" TargetMode="External"/><Relationship Id="rId10" Type="http://schemas.openxmlformats.org/officeDocument/2006/relationships/image" Target="../media/image28.jpeg"/><Relationship Id="rId4" Type="http://schemas.openxmlformats.org/officeDocument/2006/relationships/hyperlink" Target="http://mylmu.qualtrics.com/SE/?SID=SV_82DqDXB5v7NqR12" TargetMode="External"/><Relationship Id="rId9" Type="http://schemas.openxmlformats.org/officeDocument/2006/relationships/hyperlink" Target="http://libguides.lmu.edu/WHH118" TargetMode="External"/></Relationships>
</file>

<file path=ppt/slides/_rels/slide28.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3.jpeg"/><Relationship Id="rId7" Type="http://schemas.openxmlformats.org/officeDocument/2006/relationships/hyperlink" Target="http://meganoakleaf.info/iliac.pdf" TargetMode="External"/><Relationship Id="rId2" Type="http://schemas.openxmlformats.org/officeDocument/2006/relationships/notesSlide" Target="../notesSlides/notesSlide30.xml"/><Relationship Id="rId1" Type="http://schemas.openxmlformats.org/officeDocument/2006/relationships/slideLayout" Target="../slideLayouts/slideLayout2.xml"/><Relationship Id="rId6" Type="http://schemas.openxmlformats.org/officeDocument/2006/relationships/hyperlink" Target="http://meganoakleaf.info/oakleafjasist2009.pdf" TargetMode="External"/><Relationship Id="rId5" Type="http://schemas.openxmlformats.org/officeDocument/2006/relationships/hyperlink" Target="http://www.lmu.edu/about/services/academicplanning/assessment/Overview_of_Assessment.htm" TargetMode="External"/><Relationship Id="rId4" Type="http://schemas.openxmlformats.org/officeDocument/2006/relationships/hyperlink" Target="http://libraryassessment.org/bm~doc/proceedings-lac-2010.pdf" TargetMode="External"/></Relationships>
</file>

<file path=ppt/slides/_rels/slide31.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36.jpeg"/></Relationships>
</file>

<file path=ppt/slides/_rels/slide33.xml.rels><?xml version="1.0" encoding="UTF-8" standalone="yes"?>
<Relationships xmlns="http://schemas.openxmlformats.org/package/2006/relationships"><Relationship Id="rId3" Type="http://schemas.openxmlformats.org/officeDocument/2006/relationships/hyperlink" Target="http://libguides.lmu.edu/loex" TargetMode="External"/><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3" Type="http://schemas.openxmlformats.org/officeDocument/2006/relationships/hyperlink" Target="https://docs.google.com/file/d/0BwN5ulJhE4u5UjQ0Zk5OUVQ1emM/edit?pli=1"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libguides.lmu.edu/engl110" TargetMode="External"/><Relationship Id="rId2" Type="http://schemas.openxmlformats.org/officeDocument/2006/relationships/notesSlide" Target="../notesSlides/notesSlide7.xml"/><Relationship Id="rId1" Type="http://schemas.openxmlformats.org/officeDocument/2006/relationships/slideLayout" Target="../slideLayouts/slideLayout5.xml"/><Relationship Id="rId5" Type="http://schemas.openxmlformats.org/officeDocument/2006/relationships/image" Target="../media/image9.jpeg"/><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3" Type="http://schemas.openxmlformats.org/officeDocument/2006/relationships/hyperlink" Target="https://docs.google.com/open?id=0BwN5ulJhE4u5MlpHS3FFaUxid0E" TargetMode="External"/><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6" name="Picture 8" descr="C:\Documents and Settings\eslater\Local Settings\Temporary Internet Files\Content.IE5\SMJKM8TQ\MP910218777[1].jpg"/>
          <p:cNvPicPr>
            <a:picLocks noChangeAspect="1" noChangeArrowheads="1"/>
          </p:cNvPicPr>
          <p:nvPr/>
        </p:nvPicPr>
        <p:blipFill>
          <a:blip r:embed="rId3" cstate="print"/>
          <a:srcRect/>
          <a:stretch>
            <a:fillRect/>
          </a:stretch>
        </p:blipFill>
        <p:spPr bwMode="auto">
          <a:xfrm>
            <a:off x="7086600" y="0"/>
            <a:ext cx="4628327" cy="6912864"/>
          </a:xfrm>
          <a:prstGeom prst="rect">
            <a:avLst/>
          </a:prstGeom>
          <a:noFill/>
        </p:spPr>
      </p:pic>
      <p:sp>
        <p:nvSpPr>
          <p:cNvPr id="2" name="Title 1"/>
          <p:cNvSpPr>
            <a:spLocks noGrp="1"/>
          </p:cNvSpPr>
          <p:nvPr>
            <p:ph type="ctrTitle"/>
          </p:nvPr>
        </p:nvSpPr>
        <p:spPr>
          <a:xfrm>
            <a:off x="-914400" y="1676400"/>
            <a:ext cx="8991600" cy="1470025"/>
          </a:xfrm>
        </p:spPr>
        <p:txBody>
          <a:bodyPr/>
          <a:lstStyle/>
          <a:p>
            <a:r>
              <a:rPr lang="en-US" dirty="0" smtClean="0">
                <a:latin typeface="Arial" pitchFamily="34" charset="0"/>
                <a:cs typeface="Arial" pitchFamily="34" charset="0"/>
              </a:rPr>
              <a:t>The Assessment Buffet, </a:t>
            </a:r>
            <a:br>
              <a:rPr lang="en-US" dirty="0" smtClean="0">
                <a:latin typeface="Arial" pitchFamily="34" charset="0"/>
                <a:cs typeface="Arial" pitchFamily="34" charset="0"/>
              </a:rPr>
            </a:br>
            <a:r>
              <a:rPr lang="en-US" dirty="0" smtClean="0">
                <a:latin typeface="Arial" pitchFamily="34" charset="0"/>
                <a:cs typeface="Arial" pitchFamily="34" charset="0"/>
              </a:rPr>
              <a:t>Coming Back for Thirds</a:t>
            </a:r>
            <a:r>
              <a:rPr lang="en-US" dirty="0" smtClean="0"/>
              <a:t/>
            </a:r>
            <a:br>
              <a:rPr lang="en-US" dirty="0" smtClean="0"/>
            </a:br>
            <a:endParaRPr lang="en-US" dirty="0"/>
          </a:p>
        </p:txBody>
      </p:sp>
      <p:sp>
        <p:nvSpPr>
          <p:cNvPr id="3" name="Subtitle 2"/>
          <p:cNvSpPr>
            <a:spLocks noGrp="1"/>
          </p:cNvSpPr>
          <p:nvPr>
            <p:ph type="subTitle" idx="1"/>
          </p:nvPr>
        </p:nvSpPr>
        <p:spPr>
          <a:xfrm>
            <a:off x="533400" y="4953000"/>
            <a:ext cx="6400800" cy="1752600"/>
          </a:xfrm>
        </p:spPr>
        <p:txBody>
          <a:bodyPr/>
          <a:lstStyle/>
          <a:p>
            <a:r>
              <a:rPr lang="en-US" sz="1400" dirty="0" smtClean="0">
                <a:latin typeface="Arial" pitchFamily="34" charset="0"/>
                <a:cs typeface="Arial" pitchFamily="34" charset="0"/>
              </a:rPr>
              <a:t>Elisa Slater Acosta </a:t>
            </a:r>
          </a:p>
          <a:p>
            <a:r>
              <a:rPr lang="en-US" sz="1400" dirty="0" smtClean="0">
                <a:latin typeface="Arial" pitchFamily="34" charset="0"/>
                <a:cs typeface="Arial" pitchFamily="34" charset="0"/>
              </a:rPr>
              <a:t>Reference Librarian / Instruction Coordinator</a:t>
            </a:r>
          </a:p>
          <a:p>
            <a:r>
              <a:rPr lang="en-US" sz="1400" dirty="0" smtClean="0">
                <a:latin typeface="Arial" pitchFamily="34" charset="0"/>
                <a:cs typeface="Arial" pitchFamily="34" charset="0"/>
              </a:rPr>
              <a:t>Loyola Marymount University</a:t>
            </a:r>
            <a:endParaRPr lang="en-US" sz="1400" dirty="0">
              <a:latin typeface="Arial" pitchFamily="34" charset="0"/>
              <a:cs typeface="Arial" pitchFamily="34" charset="0"/>
            </a:endParaRPr>
          </a:p>
        </p:txBody>
      </p:sp>
      <p:sp>
        <p:nvSpPr>
          <p:cNvPr id="7" name="Oval Callout 6"/>
          <p:cNvSpPr/>
          <p:nvPr/>
        </p:nvSpPr>
        <p:spPr>
          <a:xfrm>
            <a:off x="2895600" y="609599"/>
            <a:ext cx="1295400" cy="850392"/>
          </a:xfrm>
          <a:prstGeom prst="wedgeEllipseCallout">
            <a:avLst/>
          </a:prstGeom>
          <a:solidFill>
            <a:schemeClr val="accent1">
              <a:lumMod val="20000"/>
              <a:lumOff val="80000"/>
            </a:schemeClr>
          </a:solidFill>
          <a:ln>
            <a:noFill/>
          </a:ln>
          <a:effectLst>
            <a:outerShdw blurRad="50800" dist="38100" algn="l" rotWithShape="0">
              <a:schemeClr val="tx1">
                <a:alpha val="40000"/>
              </a:schemeClr>
            </a:outerShdw>
          </a:effectLst>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400" dirty="0" smtClean="0">
                <a:latin typeface="+mj-lt"/>
                <a:cs typeface="Arial" pitchFamily="34" charset="0"/>
              </a:rPr>
              <a:t>Yum-o!</a:t>
            </a:r>
            <a:endParaRPr lang="en-US" sz="1400" dirty="0">
              <a:latin typeface="+mj-lt"/>
              <a:cs typeface="Arial" pitchFamily="34" charset="0"/>
            </a:endParaRPr>
          </a:p>
        </p:txBody>
      </p:sp>
      <p:sp>
        <p:nvSpPr>
          <p:cNvPr id="73730" name="AutoShape 2" descr="http://loexattendees2012.pbworks.com/f/LOEX%20logo.jpg"/>
          <p:cNvSpPr>
            <a:spLocks noChangeAspect="1" noChangeArrowheads="1"/>
          </p:cNvSpPr>
          <p:nvPr/>
        </p:nvSpPr>
        <p:spPr bwMode="auto">
          <a:xfrm>
            <a:off x="134938" y="46038"/>
            <a:ext cx="1905000" cy="952500"/>
          </a:xfrm>
          <a:prstGeom prst="rect">
            <a:avLst/>
          </a:prstGeom>
          <a:noFill/>
        </p:spPr>
        <p:txBody>
          <a:bodyPr vert="horz" wrap="square" lIns="91440" tIns="45720" rIns="91440" bIns="45720" numCol="1" anchor="t" anchorCtr="0" compatLnSpc="1">
            <a:prstTxWarp prst="textNoShape">
              <a:avLst/>
            </a:prstTxWarp>
          </a:bodyPr>
          <a:lstStyle/>
          <a:p>
            <a:endParaRPr lang="en-US" dirty="0"/>
          </a:p>
        </p:txBody>
      </p:sp>
      <p:pic>
        <p:nvPicPr>
          <p:cNvPr id="8" name="Picture 7" descr="LOEX logo.jpg"/>
          <p:cNvPicPr>
            <a:picLocks noChangeAspect="1"/>
          </p:cNvPicPr>
          <p:nvPr/>
        </p:nvPicPr>
        <p:blipFill>
          <a:blip r:embed="rId4" cstate="print"/>
          <a:stretch>
            <a:fillRect/>
          </a:stretch>
        </p:blipFill>
        <p:spPr>
          <a:xfrm>
            <a:off x="60960" y="6381750"/>
            <a:ext cx="800100" cy="400050"/>
          </a:xfrm>
          <a:prstGeom prst="rect">
            <a:avLst/>
          </a:prstGeom>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4"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4"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10" descr="C:\Documents and Settings\eslater\Local Settings\Temporary Internet Files\Content.IE5\F5ZEL1ZR\MP900448707[1].jpg"/>
          <p:cNvPicPr>
            <a:picLocks noChangeAspect="1" noChangeArrowheads="1"/>
          </p:cNvPicPr>
          <p:nvPr/>
        </p:nvPicPr>
        <p:blipFill>
          <a:blip r:embed="rId3" cstate="print"/>
          <a:srcRect/>
          <a:stretch>
            <a:fillRect/>
          </a:stretch>
        </p:blipFill>
        <p:spPr bwMode="auto">
          <a:xfrm>
            <a:off x="6807200" y="5105400"/>
            <a:ext cx="2336800" cy="1752600"/>
          </a:xfrm>
          <a:prstGeom prst="rect">
            <a:avLst/>
          </a:prstGeom>
          <a:noFill/>
        </p:spPr>
      </p:pic>
      <p:sp>
        <p:nvSpPr>
          <p:cNvPr id="18434" name="Title 1"/>
          <p:cNvSpPr>
            <a:spLocks noGrp="1"/>
          </p:cNvSpPr>
          <p:nvPr>
            <p:ph type="title"/>
          </p:nvPr>
        </p:nvSpPr>
        <p:spPr>
          <a:xfrm>
            <a:off x="0" y="228600"/>
            <a:ext cx="9144000" cy="990600"/>
          </a:xfrm>
        </p:spPr>
        <p:txBody>
          <a:bodyPr/>
          <a:lstStyle/>
          <a:p>
            <a:r>
              <a:rPr lang="en-US" sz="4000" dirty="0" smtClean="0">
                <a:latin typeface="Arial" charset="0"/>
              </a:rPr>
              <a:t>Stage 6: Review and Interpret Data </a:t>
            </a:r>
          </a:p>
        </p:txBody>
      </p:sp>
      <p:sp>
        <p:nvSpPr>
          <p:cNvPr id="18435" name="Content Placeholder 2"/>
          <p:cNvSpPr>
            <a:spLocks noGrp="1"/>
          </p:cNvSpPr>
          <p:nvPr>
            <p:ph sz="quarter" idx="1"/>
          </p:nvPr>
        </p:nvSpPr>
        <p:spPr>
          <a:xfrm>
            <a:off x="685800" y="1981200"/>
            <a:ext cx="7848600" cy="3581400"/>
          </a:xfrm>
        </p:spPr>
        <p:txBody>
          <a:bodyPr/>
          <a:lstStyle/>
          <a:p>
            <a:pPr eaLnBrk="1" hangingPunct="1"/>
            <a:r>
              <a:rPr lang="en-US" sz="2800" dirty="0" smtClean="0">
                <a:latin typeface="Arial" pitchFamily="34" charset="0"/>
                <a:cs typeface="Arial" pitchFamily="34" charset="0"/>
              </a:rPr>
              <a:t>100 random worksheets single-graded using an analytic rubric</a:t>
            </a:r>
          </a:p>
          <a:p>
            <a:pPr eaLnBrk="1" hangingPunct="1"/>
            <a:endParaRPr lang="en-US" sz="800" dirty="0" smtClean="0">
              <a:latin typeface="Arial" pitchFamily="34" charset="0"/>
              <a:cs typeface="Arial" pitchFamily="34" charset="0"/>
            </a:endParaRPr>
          </a:p>
          <a:p>
            <a:pPr eaLnBrk="1" hangingPunct="1"/>
            <a:r>
              <a:rPr lang="en-US" sz="2800" dirty="0" smtClean="0">
                <a:latin typeface="Arial" pitchFamily="34" charset="0"/>
                <a:cs typeface="Arial" pitchFamily="34" charset="0"/>
              </a:rPr>
              <a:t>Graders recorded scores in </a:t>
            </a:r>
            <a:r>
              <a:rPr lang="en-US" sz="2800" dirty="0" smtClean="0">
                <a:latin typeface="Arial" pitchFamily="34" charset="0"/>
                <a:cs typeface="Arial" pitchFamily="34" charset="0"/>
                <a:hlinkClick r:id="rId4"/>
              </a:rPr>
              <a:t>Google form</a:t>
            </a:r>
            <a:endParaRPr lang="en-US" sz="2800" dirty="0" smtClean="0">
              <a:latin typeface="Arial" pitchFamily="34" charset="0"/>
              <a:cs typeface="Arial" pitchFamily="34" charset="0"/>
            </a:endParaRPr>
          </a:p>
          <a:p>
            <a:pPr eaLnBrk="1" hangingPunct="1"/>
            <a:endParaRPr lang="en-US" sz="800" dirty="0" smtClean="0">
              <a:latin typeface="Arial" pitchFamily="34" charset="0"/>
              <a:cs typeface="Arial" pitchFamily="34" charset="0"/>
            </a:endParaRPr>
          </a:p>
          <a:p>
            <a:pPr eaLnBrk="1" hangingPunct="1"/>
            <a:r>
              <a:rPr lang="en-US" sz="2800" dirty="0" smtClean="0">
                <a:latin typeface="Arial" pitchFamily="34" charset="0"/>
                <a:cs typeface="Arial" pitchFamily="34" charset="0"/>
              </a:rPr>
              <a:t>Transferred data to Excel file- inserted formulas for weights</a:t>
            </a:r>
          </a:p>
          <a:p>
            <a:pPr eaLnBrk="1" hangingPunct="1"/>
            <a:endParaRPr lang="en-US" sz="800" dirty="0" smtClean="0">
              <a:latin typeface="Arial" pitchFamily="34" charset="0"/>
              <a:cs typeface="Arial" pitchFamily="34" charset="0"/>
            </a:endParaRPr>
          </a:p>
          <a:p>
            <a:pPr eaLnBrk="1" hangingPunct="1"/>
            <a:r>
              <a:rPr lang="en-US" sz="2800" dirty="0" smtClean="0">
                <a:latin typeface="Arial" pitchFamily="34" charset="0"/>
                <a:cs typeface="Arial" pitchFamily="34" charset="0"/>
              </a:rPr>
              <a:t>Average scores for all modules/subsections</a:t>
            </a:r>
          </a:p>
          <a:p>
            <a:pPr>
              <a:buNone/>
            </a:pPr>
            <a:endParaRPr lang="en-US" dirty="0" smtClean="0"/>
          </a:p>
          <a:p>
            <a:endParaRPr lang="en-US" dirty="0" smtClean="0">
              <a:latin typeface="Arial" charset="0"/>
            </a:endParaRPr>
          </a:p>
          <a:p>
            <a:endParaRPr lang="en-US" dirty="0">
              <a:latin typeface="Arial" charset="0"/>
            </a:endParaRPr>
          </a:p>
          <a:p>
            <a:endParaRPr lang="en-US" dirty="0" smtClean="0">
              <a:latin typeface="Arial" charset="0"/>
            </a:endParaRPr>
          </a:p>
        </p:txBody>
      </p:sp>
    </p:spTree>
  </p:cSld>
  <p:clrMapOvr>
    <a:masterClrMapping/>
  </p:clrMapOvr>
  <p:transition spd="slow">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The Rubric</a:t>
            </a:r>
            <a:endParaRPr lang="en-US" dirty="0"/>
          </a:p>
        </p:txBody>
      </p:sp>
      <p:sp>
        <p:nvSpPr>
          <p:cNvPr id="6" name="TextBox 5"/>
          <p:cNvSpPr txBox="1"/>
          <p:nvPr/>
        </p:nvSpPr>
        <p:spPr>
          <a:xfrm>
            <a:off x="6858000" y="6596390"/>
            <a:ext cx="2362200" cy="261610"/>
          </a:xfrm>
          <a:prstGeom prst="rect">
            <a:avLst/>
          </a:prstGeom>
          <a:noFill/>
        </p:spPr>
        <p:txBody>
          <a:bodyPr wrap="square" rtlCol="0">
            <a:spAutoFit/>
          </a:bodyPr>
          <a:lstStyle/>
          <a:p>
            <a:r>
              <a:rPr lang="en-US" sz="1100" dirty="0" smtClean="0">
                <a:hlinkClick r:id="rId3" action="ppaction://hlinkfile"/>
              </a:rPr>
              <a:t>http//:libguides.lmu.edu/ENGL110</a:t>
            </a:r>
            <a:endParaRPr lang="en-US" sz="1100" dirty="0"/>
          </a:p>
        </p:txBody>
      </p:sp>
      <p:pic>
        <p:nvPicPr>
          <p:cNvPr id="7" name="Content Placeholder 6" descr="Rubric2012-updated_Page_1.jpg"/>
          <p:cNvPicPr>
            <a:picLocks noGrp="1" noChangeAspect="1"/>
          </p:cNvPicPr>
          <p:nvPr>
            <p:ph idx="1"/>
          </p:nvPr>
        </p:nvPicPr>
        <p:blipFill>
          <a:blip r:embed="rId4" cstate="print"/>
          <a:stretch>
            <a:fillRect/>
          </a:stretch>
        </p:blipFill>
        <p:spPr>
          <a:xfrm>
            <a:off x="-533400" y="-685800"/>
            <a:ext cx="10460736" cy="8083296"/>
          </a:xfrm>
        </p:spPr>
      </p:pic>
      <p:sp>
        <p:nvSpPr>
          <p:cNvPr id="5" name="TextBox 4"/>
          <p:cNvSpPr txBox="1"/>
          <p:nvPr/>
        </p:nvSpPr>
        <p:spPr>
          <a:xfrm>
            <a:off x="7162800" y="6629400"/>
            <a:ext cx="2743200" cy="246221"/>
          </a:xfrm>
          <a:prstGeom prst="rect">
            <a:avLst/>
          </a:prstGeom>
          <a:noFill/>
        </p:spPr>
        <p:txBody>
          <a:bodyPr wrap="square" rtlCol="0">
            <a:spAutoFit/>
          </a:bodyPr>
          <a:lstStyle/>
          <a:p>
            <a:r>
              <a:rPr lang="en-US" sz="1000" dirty="0">
                <a:hlinkClick r:id="rId5"/>
              </a:rPr>
              <a:t>http://libguides.lmu.edu/engl110</a:t>
            </a:r>
            <a:endParaRPr lang="en-US" sz="1000" dirty="0"/>
          </a:p>
        </p:txBody>
      </p:sp>
    </p:spTree>
  </p:cSld>
  <p:clrMapOvr>
    <a:masterClrMapping/>
  </p:clrMapOvr>
  <p:transition spd="slow">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612775" y="228600"/>
            <a:ext cx="8153400" cy="990600"/>
          </a:xfrm>
        </p:spPr>
        <p:txBody>
          <a:bodyPr/>
          <a:lstStyle/>
          <a:p>
            <a:pPr eaLnBrk="1" hangingPunct="1"/>
            <a:r>
              <a:rPr lang="en-US" dirty="0" smtClean="0">
                <a:latin typeface="Arial" charset="0"/>
              </a:rPr>
              <a:t>Rubric: Module 2</a:t>
            </a:r>
          </a:p>
        </p:txBody>
      </p:sp>
      <p:pic>
        <p:nvPicPr>
          <p:cNvPr id="4" name="Picture 3" descr="Rubric module 2.jpg"/>
          <p:cNvPicPr>
            <a:picLocks noChangeAspect="1"/>
          </p:cNvPicPr>
          <p:nvPr/>
        </p:nvPicPr>
        <p:blipFill>
          <a:blip r:embed="rId3" cstate="print"/>
          <a:stretch>
            <a:fillRect/>
          </a:stretch>
        </p:blipFill>
        <p:spPr>
          <a:xfrm>
            <a:off x="0" y="2364908"/>
            <a:ext cx="9144000" cy="2359492"/>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spd="slow">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a:spLocks/>
          </p:cNvSpPr>
          <p:nvPr/>
        </p:nvSpPr>
        <p:spPr bwMode="auto">
          <a:xfrm>
            <a:off x="1905000" y="304800"/>
            <a:ext cx="5638800" cy="428625"/>
          </a:xfrm>
          <a:prstGeom prst="rect">
            <a:avLst/>
          </a:prstGeom>
          <a:noFill/>
          <a:ln w="12700" cap="flat">
            <a:noFill/>
            <a:miter lim="800000"/>
            <a:headEnd/>
            <a:tailEnd/>
          </a:ln>
        </p:spPr>
        <p:txBody>
          <a:bodyPr wrap="square" lIns="50800" tIns="50800" rIns="50800" bIns="5080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rtl="0">
              <a:defRPr sz="1000"/>
            </a:pPr>
            <a:r>
              <a:rPr lang="en-US" sz="2800" b="1" i="0" u="none" strike="noStrike" baseline="0" dirty="0" smtClean="0">
                <a:solidFill>
                  <a:srgbClr val="000000"/>
                </a:solidFill>
                <a:latin typeface="Arial" pitchFamily="34" charset="0"/>
                <a:cs typeface="Arial" pitchFamily="34" charset="0"/>
              </a:rPr>
              <a:t>Module Averages</a:t>
            </a:r>
            <a:endParaRPr lang="en-US" sz="2800" b="1" i="0" u="none" strike="noStrike" baseline="0" dirty="0">
              <a:solidFill>
                <a:srgbClr val="000000"/>
              </a:solidFill>
              <a:latin typeface="Arial" pitchFamily="34" charset="0"/>
              <a:cs typeface="Arial" pitchFamily="34" charset="0"/>
            </a:endParaRPr>
          </a:p>
        </p:txBody>
      </p:sp>
      <p:graphicFrame>
        <p:nvGraphicFramePr>
          <p:cNvPr id="6" name="Chart 5"/>
          <p:cNvGraphicFramePr>
            <a:graphicFrameLocks/>
          </p:cNvGraphicFramePr>
          <p:nvPr>
            <p:extLst>
              <p:ext uri="{D42A27DB-BD31-4B8C-83A1-F6EECF244321}">
                <p14:modId xmlns:p14="http://schemas.microsoft.com/office/powerpoint/2010/main" val="2347656099"/>
              </p:ext>
            </p:extLst>
          </p:nvPr>
        </p:nvGraphicFramePr>
        <p:xfrm>
          <a:off x="1262062" y="914400"/>
          <a:ext cx="7272338" cy="4876800"/>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p:cNvSpPr txBox="1"/>
          <p:nvPr/>
        </p:nvSpPr>
        <p:spPr>
          <a:xfrm>
            <a:off x="228600" y="1293168"/>
            <a:ext cx="1066800" cy="230832"/>
          </a:xfrm>
          <a:prstGeom prst="rect">
            <a:avLst/>
          </a:prstGeom>
          <a:noFill/>
        </p:spPr>
        <p:txBody>
          <a:bodyPr wrap="square" rtlCol="0">
            <a:spAutoFit/>
          </a:bodyPr>
          <a:lstStyle/>
          <a:p>
            <a:r>
              <a:rPr lang="en-US" sz="900" dirty="0" smtClean="0">
                <a:latin typeface="Helvetica Neue Medium"/>
              </a:rPr>
              <a:t>3 = Proficient</a:t>
            </a:r>
            <a:endParaRPr lang="en-US" sz="900" dirty="0">
              <a:latin typeface="Helvetica Neue Medium"/>
            </a:endParaRPr>
          </a:p>
        </p:txBody>
      </p:sp>
      <p:sp>
        <p:nvSpPr>
          <p:cNvPr id="10" name="TextBox 9"/>
          <p:cNvSpPr txBox="1"/>
          <p:nvPr/>
        </p:nvSpPr>
        <p:spPr>
          <a:xfrm>
            <a:off x="228600" y="2207568"/>
            <a:ext cx="1066800" cy="230832"/>
          </a:xfrm>
          <a:prstGeom prst="rect">
            <a:avLst/>
          </a:prstGeom>
          <a:noFill/>
        </p:spPr>
        <p:txBody>
          <a:bodyPr wrap="square" rtlCol="0">
            <a:spAutoFit/>
          </a:bodyPr>
          <a:lstStyle/>
          <a:p>
            <a:r>
              <a:rPr lang="en-US" sz="900" dirty="0">
                <a:latin typeface="Helvetica Neue Medium"/>
              </a:rPr>
              <a:t>2</a:t>
            </a:r>
            <a:r>
              <a:rPr lang="en-US" sz="900" dirty="0" smtClean="0">
                <a:latin typeface="Helvetica Neue Medium"/>
              </a:rPr>
              <a:t> = Developing</a:t>
            </a:r>
            <a:endParaRPr lang="en-US" sz="900" dirty="0">
              <a:latin typeface="Helvetica Neue Medium"/>
            </a:endParaRPr>
          </a:p>
        </p:txBody>
      </p:sp>
      <p:sp>
        <p:nvSpPr>
          <p:cNvPr id="11" name="TextBox 10"/>
          <p:cNvSpPr txBox="1"/>
          <p:nvPr/>
        </p:nvSpPr>
        <p:spPr>
          <a:xfrm>
            <a:off x="228600" y="3198168"/>
            <a:ext cx="1066800" cy="230832"/>
          </a:xfrm>
          <a:prstGeom prst="rect">
            <a:avLst/>
          </a:prstGeom>
          <a:noFill/>
        </p:spPr>
        <p:txBody>
          <a:bodyPr wrap="square" rtlCol="0">
            <a:spAutoFit/>
          </a:bodyPr>
          <a:lstStyle/>
          <a:p>
            <a:r>
              <a:rPr lang="en-US" sz="900" dirty="0" smtClean="0">
                <a:latin typeface="Helvetica Neue Medium"/>
              </a:rPr>
              <a:t>1 = Beginning</a:t>
            </a:r>
            <a:endParaRPr lang="en-US" sz="900" dirty="0">
              <a:latin typeface="Helvetica Neue Medium"/>
            </a:endParaRPr>
          </a:p>
        </p:txBody>
      </p:sp>
      <p:graphicFrame>
        <p:nvGraphicFramePr>
          <p:cNvPr id="16" name="Table 15"/>
          <p:cNvGraphicFramePr>
            <a:graphicFrameLocks noGrp="1"/>
          </p:cNvGraphicFramePr>
          <p:nvPr>
            <p:extLst>
              <p:ext uri="{D42A27DB-BD31-4B8C-83A1-F6EECF244321}">
                <p14:modId xmlns:p14="http://schemas.microsoft.com/office/powerpoint/2010/main" val="951711762"/>
              </p:ext>
            </p:extLst>
          </p:nvPr>
        </p:nvGraphicFramePr>
        <p:xfrm>
          <a:off x="2590800" y="5867400"/>
          <a:ext cx="4724400" cy="723900"/>
        </p:xfrm>
        <a:graphic>
          <a:graphicData uri="http://schemas.openxmlformats.org/drawingml/2006/table">
            <a:tbl>
              <a:tblPr>
                <a:tableStyleId>{5C22544A-7EE6-4342-B048-85BDC9FD1C3A}</a:tableStyleId>
              </a:tblPr>
              <a:tblGrid>
                <a:gridCol w="787400"/>
                <a:gridCol w="787400"/>
                <a:gridCol w="787400"/>
                <a:gridCol w="787400"/>
                <a:gridCol w="787400"/>
                <a:gridCol w="787400"/>
              </a:tblGrid>
              <a:tr h="180975">
                <a:tc>
                  <a:txBody>
                    <a:bodyPr/>
                    <a:lstStyle/>
                    <a:p>
                      <a:pPr algn="ctr" fontAlgn="t"/>
                      <a:endParaRPr lang="en-US" sz="1000" b="0" i="0" u="none" strike="noStrike" dirty="0">
                        <a:solidFill>
                          <a:srgbClr val="000000"/>
                        </a:solidFill>
                        <a:effectLst/>
                        <a:latin typeface="Helvetica Neue"/>
                      </a:endParaRPr>
                    </a:p>
                  </a:txBody>
                  <a:tcPr marL="9525" marR="9525" marT="9525" marB="0">
                    <a:noFill/>
                  </a:tcPr>
                </a:tc>
                <a:tc>
                  <a:txBody>
                    <a:bodyPr/>
                    <a:lstStyle/>
                    <a:p>
                      <a:pPr algn="ctr" fontAlgn="t"/>
                      <a:r>
                        <a:rPr lang="en-US" sz="1000" u="none" strike="noStrike" dirty="0">
                          <a:effectLst/>
                        </a:rPr>
                        <a:t>Module 1</a:t>
                      </a:r>
                      <a:endParaRPr lang="en-US" sz="1000" b="1" i="0" u="none" strike="noStrike" dirty="0">
                        <a:solidFill>
                          <a:srgbClr val="000000"/>
                        </a:solidFill>
                        <a:effectLst/>
                        <a:latin typeface="Helvetica Neue"/>
                      </a:endParaRPr>
                    </a:p>
                  </a:txBody>
                  <a:tcPr marL="9525" marR="9525" marT="9525" marB="0">
                    <a:noFill/>
                  </a:tcPr>
                </a:tc>
                <a:tc>
                  <a:txBody>
                    <a:bodyPr/>
                    <a:lstStyle/>
                    <a:p>
                      <a:pPr algn="ctr" fontAlgn="t"/>
                      <a:r>
                        <a:rPr lang="en-US" sz="1000" u="none" strike="noStrike" dirty="0">
                          <a:effectLst/>
                        </a:rPr>
                        <a:t>Module 2</a:t>
                      </a:r>
                      <a:endParaRPr lang="en-US" sz="1000" b="1" i="0" u="none" strike="noStrike" dirty="0">
                        <a:solidFill>
                          <a:srgbClr val="000000"/>
                        </a:solidFill>
                        <a:effectLst/>
                        <a:latin typeface="Helvetica Neue"/>
                      </a:endParaRPr>
                    </a:p>
                  </a:txBody>
                  <a:tcPr marL="9525" marR="9525" marT="9525" marB="0">
                    <a:noFill/>
                  </a:tcPr>
                </a:tc>
                <a:tc>
                  <a:txBody>
                    <a:bodyPr/>
                    <a:lstStyle/>
                    <a:p>
                      <a:pPr algn="ctr" fontAlgn="t"/>
                      <a:r>
                        <a:rPr lang="en-US" sz="1000" u="none" strike="noStrike" dirty="0">
                          <a:effectLst/>
                        </a:rPr>
                        <a:t>Module 3</a:t>
                      </a:r>
                      <a:endParaRPr lang="en-US" sz="1000" b="1" i="0" u="none" strike="noStrike" dirty="0">
                        <a:solidFill>
                          <a:srgbClr val="000000"/>
                        </a:solidFill>
                        <a:effectLst/>
                        <a:latin typeface="Helvetica Neue"/>
                      </a:endParaRPr>
                    </a:p>
                  </a:txBody>
                  <a:tcPr marL="9525" marR="9525" marT="9525" marB="0">
                    <a:noFill/>
                  </a:tcPr>
                </a:tc>
                <a:tc>
                  <a:txBody>
                    <a:bodyPr/>
                    <a:lstStyle/>
                    <a:p>
                      <a:pPr algn="ctr" fontAlgn="t"/>
                      <a:r>
                        <a:rPr lang="en-US" sz="1000" u="none" strike="noStrike" dirty="0">
                          <a:effectLst/>
                        </a:rPr>
                        <a:t>Module 4</a:t>
                      </a:r>
                      <a:endParaRPr lang="en-US" sz="1000" b="1" i="0" u="none" strike="noStrike" dirty="0">
                        <a:solidFill>
                          <a:srgbClr val="000000"/>
                        </a:solidFill>
                        <a:effectLst/>
                        <a:latin typeface="Helvetica Neue"/>
                      </a:endParaRPr>
                    </a:p>
                  </a:txBody>
                  <a:tcPr marL="9525" marR="9525" marT="9525" marB="0">
                    <a:noFill/>
                  </a:tcPr>
                </a:tc>
                <a:tc>
                  <a:txBody>
                    <a:bodyPr/>
                    <a:lstStyle/>
                    <a:p>
                      <a:pPr algn="ctr" fontAlgn="t"/>
                      <a:r>
                        <a:rPr lang="en-US" sz="1000" u="none" strike="noStrike" dirty="0">
                          <a:effectLst/>
                        </a:rPr>
                        <a:t>Module 5</a:t>
                      </a:r>
                      <a:endParaRPr lang="en-US" sz="1000" b="1" i="0" u="none" strike="noStrike" dirty="0">
                        <a:solidFill>
                          <a:srgbClr val="000000"/>
                        </a:solidFill>
                        <a:effectLst/>
                        <a:latin typeface="Helvetica Neue"/>
                      </a:endParaRPr>
                    </a:p>
                  </a:txBody>
                  <a:tcPr marL="9525" marR="9525" marT="9525" marB="0">
                    <a:noFill/>
                  </a:tcPr>
                </a:tc>
              </a:tr>
              <a:tr h="180975">
                <a:tc>
                  <a:txBody>
                    <a:bodyPr/>
                    <a:lstStyle/>
                    <a:p>
                      <a:pPr algn="ctr" fontAlgn="t"/>
                      <a:r>
                        <a:rPr lang="en-US" sz="1000" u="none" strike="noStrike" dirty="0">
                          <a:effectLst/>
                        </a:rPr>
                        <a:t>2009</a:t>
                      </a:r>
                      <a:endParaRPr lang="en-US" sz="1000" b="0" i="0" u="none" strike="noStrike" dirty="0">
                        <a:solidFill>
                          <a:srgbClr val="000000"/>
                        </a:solidFill>
                        <a:effectLst/>
                        <a:latin typeface="Helvetica Neue"/>
                      </a:endParaRPr>
                    </a:p>
                  </a:txBody>
                  <a:tcPr marL="9525" marR="9525" marT="9525" marB="0">
                    <a:noFill/>
                  </a:tcPr>
                </a:tc>
                <a:tc>
                  <a:txBody>
                    <a:bodyPr/>
                    <a:lstStyle/>
                    <a:p>
                      <a:pPr algn="ctr" fontAlgn="t"/>
                      <a:r>
                        <a:rPr lang="en-US" sz="1000" u="none" strike="noStrike" dirty="0">
                          <a:effectLst/>
                        </a:rPr>
                        <a:t>2.55</a:t>
                      </a:r>
                      <a:endParaRPr lang="en-US" sz="1000" b="0" i="0" u="none" strike="noStrike" dirty="0">
                        <a:solidFill>
                          <a:srgbClr val="000000"/>
                        </a:solidFill>
                        <a:effectLst/>
                        <a:latin typeface="Helvetica Neue"/>
                      </a:endParaRPr>
                    </a:p>
                  </a:txBody>
                  <a:tcPr marL="9525" marR="9525" marT="9525" marB="0">
                    <a:noFill/>
                  </a:tcPr>
                </a:tc>
                <a:tc>
                  <a:txBody>
                    <a:bodyPr/>
                    <a:lstStyle/>
                    <a:p>
                      <a:pPr algn="ctr" fontAlgn="t"/>
                      <a:r>
                        <a:rPr lang="en-US" sz="1000" u="none" strike="noStrike" dirty="0">
                          <a:effectLst/>
                        </a:rPr>
                        <a:t>2.47</a:t>
                      </a:r>
                      <a:endParaRPr lang="en-US" sz="1000" b="0" i="0" u="none" strike="noStrike" dirty="0">
                        <a:solidFill>
                          <a:srgbClr val="000000"/>
                        </a:solidFill>
                        <a:effectLst/>
                        <a:latin typeface="Helvetica Neue"/>
                      </a:endParaRPr>
                    </a:p>
                  </a:txBody>
                  <a:tcPr marL="9525" marR="9525" marT="9525" marB="0">
                    <a:noFill/>
                  </a:tcPr>
                </a:tc>
                <a:tc>
                  <a:txBody>
                    <a:bodyPr/>
                    <a:lstStyle/>
                    <a:p>
                      <a:pPr algn="ctr" fontAlgn="t"/>
                      <a:r>
                        <a:rPr lang="en-US" sz="1000" u="none" strike="noStrike" dirty="0">
                          <a:effectLst/>
                        </a:rPr>
                        <a:t>2.06</a:t>
                      </a:r>
                      <a:endParaRPr lang="en-US" sz="1000" b="0" i="0" u="none" strike="noStrike" dirty="0">
                        <a:solidFill>
                          <a:srgbClr val="000000"/>
                        </a:solidFill>
                        <a:effectLst/>
                        <a:latin typeface="Helvetica Neue"/>
                      </a:endParaRPr>
                    </a:p>
                  </a:txBody>
                  <a:tcPr marL="9525" marR="9525" marT="9525" marB="0">
                    <a:noFill/>
                  </a:tcPr>
                </a:tc>
                <a:tc>
                  <a:txBody>
                    <a:bodyPr/>
                    <a:lstStyle/>
                    <a:p>
                      <a:pPr algn="ctr" fontAlgn="t"/>
                      <a:r>
                        <a:rPr lang="en-US" sz="1000" u="none" strike="noStrike" dirty="0">
                          <a:effectLst/>
                        </a:rPr>
                        <a:t>2.6</a:t>
                      </a:r>
                      <a:endParaRPr lang="en-US" sz="1000" b="0" i="0" u="none" strike="noStrike" dirty="0">
                        <a:solidFill>
                          <a:srgbClr val="000000"/>
                        </a:solidFill>
                        <a:effectLst/>
                        <a:latin typeface="Helvetica Neue"/>
                      </a:endParaRPr>
                    </a:p>
                  </a:txBody>
                  <a:tcPr marL="9525" marR="9525" marT="9525" marB="0">
                    <a:noFill/>
                  </a:tcPr>
                </a:tc>
                <a:tc>
                  <a:txBody>
                    <a:bodyPr/>
                    <a:lstStyle/>
                    <a:p>
                      <a:pPr algn="ctr" fontAlgn="t"/>
                      <a:r>
                        <a:rPr lang="en-US" sz="1000" u="none" strike="noStrike" dirty="0">
                          <a:effectLst/>
                        </a:rPr>
                        <a:t>2.6</a:t>
                      </a:r>
                      <a:endParaRPr lang="en-US" sz="1000" b="0" i="0" u="none" strike="noStrike" dirty="0">
                        <a:solidFill>
                          <a:srgbClr val="000000"/>
                        </a:solidFill>
                        <a:effectLst/>
                        <a:latin typeface="Helvetica Neue"/>
                      </a:endParaRPr>
                    </a:p>
                  </a:txBody>
                  <a:tcPr marL="9525" marR="9525" marT="9525" marB="0">
                    <a:noFill/>
                  </a:tcPr>
                </a:tc>
              </a:tr>
              <a:tr h="180975">
                <a:tc>
                  <a:txBody>
                    <a:bodyPr/>
                    <a:lstStyle/>
                    <a:p>
                      <a:pPr algn="ctr" fontAlgn="t"/>
                      <a:r>
                        <a:rPr lang="en-US" sz="1000" u="none" strike="noStrike" dirty="0">
                          <a:effectLst/>
                        </a:rPr>
                        <a:t>2010</a:t>
                      </a:r>
                      <a:endParaRPr lang="en-US" sz="1000" b="0" i="0" u="none" strike="noStrike" dirty="0">
                        <a:solidFill>
                          <a:srgbClr val="000000"/>
                        </a:solidFill>
                        <a:effectLst/>
                        <a:latin typeface="Helvetica Neue"/>
                      </a:endParaRPr>
                    </a:p>
                  </a:txBody>
                  <a:tcPr marL="9525" marR="9525" marT="9525" marB="0">
                    <a:noFill/>
                  </a:tcPr>
                </a:tc>
                <a:tc>
                  <a:txBody>
                    <a:bodyPr/>
                    <a:lstStyle/>
                    <a:p>
                      <a:pPr algn="ctr" fontAlgn="t"/>
                      <a:r>
                        <a:rPr lang="en-US" sz="1000" u="none" strike="noStrike" dirty="0">
                          <a:effectLst/>
                        </a:rPr>
                        <a:t>2.34</a:t>
                      </a:r>
                      <a:endParaRPr lang="en-US" sz="1000" b="0" i="0" u="none" strike="noStrike" dirty="0">
                        <a:solidFill>
                          <a:srgbClr val="000000"/>
                        </a:solidFill>
                        <a:effectLst/>
                        <a:latin typeface="Helvetica Neue"/>
                      </a:endParaRPr>
                    </a:p>
                  </a:txBody>
                  <a:tcPr marL="9525" marR="9525" marT="9525" marB="0">
                    <a:noFill/>
                  </a:tcPr>
                </a:tc>
                <a:tc>
                  <a:txBody>
                    <a:bodyPr/>
                    <a:lstStyle/>
                    <a:p>
                      <a:pPr algn="ctr" fontAlgn="t"/>
                      <a:r>
                        <a:rPr lang="en-US" sz="1000" u="none" strike="noStrike" dirty="0">
                          <a:effectLst/>
                        </a:rPr>
                        <a:t>2.37</a:t>
                      </a:r>
                      <a:endParaRPr lang="en-US" sz="1000" b="0" i="0" u="none" strike="noStrike" dirty="0">
                        <a:solidFill>
                          <a:srgbClr val="000000"/>
                        </a:solidFill>
                        <a:effectLst/>
                        <a:latin typeface="Helvetica Neue"/>
                      </a:endParaRPr>
                    </a:p>
                  </a:txBody>
                  <a:tcPr marL="9525" marR="9525" marT="9525" marB="0">
                    <a:noFill/>
                  </a:tcPr>
                </a:tc>
                <a:tc>
                  <a:txBody>
                    <a:bodyPr/>
                    <a:lstStyle/>
                    <a:p>
                      <a:pPr algn="ctr" fontAlgn="t"/>
                      <a:r>
                        <a:rPr lang="en-US" sz="1000" u="none" strike="noStrike" dirty="0">
                          <a:effectLst/>
                        </a:rPr>
                        <a:t>2.3</a:t>
                      </a:r>
                      <a:endParaRPr lang="en-US" sz="1000" b="0" i="0" u="none" strike="noStrike" dirty="0">
                        <a:solidFill>
                          <a:srgbClr val="000000"/>
                        </a:solidFill>
                        <a:effectLst/>
                        <a:latin typeface="Helvetica Neue"/>
                      </a:endParaRPr>
                    </a:p>
                  </a:txBody>
                  <a:tcPr marL="9525" marR="9525" marT="9525" marB="0">
                    <a:noFill/>
                  </a:tcPr>
                </a:tc>
                <a:tc>
                  <a:txBody>
                    <a:bodyPr/>
                    <a:lstStyle/>
                    <a:p>
                      <a:pPr algn="ctr" fontAlgn="t"/>
                      <a:r>
                        <a:rPr lang="en-US" sz="1000" u="none" strike="noStrike" dirty="0">
                          <a:effectLst/>
                        </a:rPr>
                        <a:t>2.74</a:t>
                      </a:r>
                      <a:endParaRPr lang="en-US" sz="1000" b="0" i="0" u="none" strike="noStrike" dirty="0">
                        <a:solidFill>
                          <a:srgbClr val="000000"/>
                        </a:solidFill>
                        <a:effectLst/>
                        <a:latin typeface="Helvetica Neue"/>
                      </a:endParaRPr>
                    </a:p>
                  </a:txBody>
                  <a:tcPr marL="9525" marR="9525" marT="9525" marB="0">
                    <a:noFill/>
                  </a:tcPr>
                </a:tc>
                <a:tc>
                  <a:txBody>
                    <a:bodyPr/>
                    <a:lstStyle/>
                    <a:p>
                      <a:pPr algn="ctr" fontAlgn="t"/>
                      <a:r>
                        <a:rPr lang="en-US" sz="1000" u="none" strike="noStrike" dirty="0">
                          <a:effectLst/>
                        </a:rPr>
                        <a:t>2.64</a:t>
                      </a:r>
                      <a:endParaRPr lang="en-US" sz="1000" b="0" i="0" u="none" strike="noStrike" dirty="0">
                        <a:solidFill>
                          <a:srgbClr val="000000"/>
                        </a:solidFill>
                        <a:effectLst/>
                        <a:latin typeface="Helvetica Neue"/>
                      </a:endParaRPr>
                    </a:p>
                  </a:txBody>
                  <a:tcPr marL="9525" marR="9525" marT="9525" marB="0">
                    <a:noFill/>
                  </a:tcPr>
                </a:tc>
              </a:tr>
              <a:tr h="180975">
                <a:tc>
                  <a:txBody>
                    <a:bodyPr/>
                    <a:lstStyle/>
                    <a:p>
                      <a:pPr algn="ctr" fontAlgn="t"/>
                      <a:r>
                        <a:rPr lang="en-US" sz="1000" u="none" strike="noStrike" dirty="0">
                          <a:effectLst/>
                        </a:rPr>
                        <a:t>2011</a:t>
                      </a:r>
                      <a:endParaRPr lang="en-US" sz="1000" b="0" i="0" u="none" strike="noStrike" dirty="0">
                        <a:solidFill>
                          <a:srgbClr val="000000"/>
                        </a:solidFill>
                        <a:effectLst/>
                        <a:latin typeface="Helvetica Neue"/>
                      </a:endParaRPr>
                    </a:p>
                  </a:txBody>
                  <a:tcPr marL="9525" marR="9525" marT="9525" marB="0">
                    <a:noFill/>
                  </a:tcPr>
                </a:tc>
                <a:tc>
                  <a:txBody>
                    <a:bodyPr/>
                    <a:lstStyle/>
                    <a:p>
                      <a:pPr algn="ctr" fontAlgn="t"/>
                      <a:r>
                        <a:rPr lang="en-US" sz="1000" u="none" strike="noStrike" dirty="0">
                          <a:effectLst/>
                        </a:rPr>
                        <a:t>2.23</a:t>
                      </a:r>
                      <a:endParaRPr lang="en-US" sz="1000" b="0" i="0" u="none" strike="noStrike" dirty="0">
                        <a:solidFill>
                          <a:srgbClr val="000000"/>
                        </a:solidFill>
                        <a:effectLst/>
                        <a:latin typeface="Helvetica Neue"/>
                      </a:endParaRPr>
                    </a:p>
                  </a:txBody>
                  <a:tcPr marL="9525" marR="9525" marT="9525" marB="0">
                    <a:noFill/>
                  </a:tcPr>
                </a:tc>
                <a:tc>
                  <a:txBody>
                    <a:bodyPr/>
                    <a:lstStyle/>
                    <a:p>
                      <a:pPr algn="ctr" fontAlgn="t"/>
                      <a:r>
                        <a:rPr lang="en-US" sz="1000" u="none" strike="noStrike" dirty="0">
                          <a:effectLst/>
                        </a:rPr>
                        <a:t>2.4</a:t>
                      </a:r>
                      <a:endParaRPr lang="en-US" sz="1000" b="0" i="0" u="none" strike="noStrike" dirty="0">
                        <a:solidFill>
                          <a:srgbClr val="000000"/>
                        </a:solidFill>
                        <a:effectLst/>
                        <a:latin typeface="Helvetica Neue"/>
                      </a:endParaRPr>
                    </a:p>
                  </a:txBody>
                  <a:tcPr marL="9525" marR="9525" marT="9525" marB="0">
                    <a:noFill/>
                  </a:tcPr>
                </a:tc>
                <a:tc>
                  <a:txBody>
                    <a:bodyPr/>
                    <a:lstStyle/>
                    <a:p>
                      <a:pPr algn="ctr" fontAlgn="t"/>
                      <a:r>
                        <a:rPr lang="en-US" sz="1000" u="none" strike="noStrike" dirty="0">
                          <a:effectLst/>
                        </a:rPr>
                        <a:t>2.06</a:t>
                      </a:r>
                      <a:endParaRPr lang="en-US" sz="1000" b="0" i="0" u="none" strike="noStrike" dirty="0">
                        <a:solidFill>
                          <a:srgbClr val="000000"/>
                        </a:solidFill>
                        <a:effectLst/>
                        <a:latin typeface="Helvetica Neue"/>
                      </a:endParaRPr>
                    </a:p>
                  </a:txBody>
                  <a:tcPr marL="9525" marR="9525" marT="9525" marB="0">
                    <a:noFill/>
                  </a:tcPr>
                </a:tc>
                <a:tc>
                  <a:txBody>
                    <a:bodyPr/>
                    <a:lstStyle/>
                    <a:p>
                      <a:pPr algn="ctr" fontAlgn="t"/>
                      <a:r>
                        <a:rPr lang="en-US" sz="1000" u="none" strike="noStrike" dirty="0">
                          <a:effectLst/>
                        </a:rPr>
                        <a:t>2.41</a:t>
                      </a:r>
                      <a:endParaRPr lang="en-US" sz="1000" b="0" i="0" u="none" strike="noStrike" dirty="0">
                        <a:solidFill>
                          <a:srgbClr val="000000"/>
                        </a:solidFill>
                        <a:effectLst/>
                        <a:latin typeface="Helvetica Neue"/>
                      </a:endParaRPr>
                    </a:p>
                  </a:txBody>
                  <a:tcPr marL="9525" marR="9525" marT="9525" marB="0">
                    <a:noFill/>
                  </a:tcPr>
                </a:tc>
                <a:tc>
                  <a:txBody>
                    <a:bodyPr/>
                    <a:lstStyle/>
                    <a:p>
                      <a:pPr algn="ctr" fontAlgn="t"/>
                      <a:r>
                        <a:rPr lang="en-US" sz="1000" u="none" strike="noStrike" dirty="0">
                          <a:effectLst/>
                        </a:rPr>
                        <a:t>2.36</a:t>
                      </a:r>
                      <a:endParaRPr lang="en-US" sz="1000" b="0" i="0" u="none" strike="noStrike" dirty="0">
                        <a:solidFill>
                          <a:srgbClr val="000000"/>
                        </a:solidFill>
                        <a:effectLst/>
                        <a:latin typeface="Helvetica Neue"/>
                      </a:endParaRPr>
                    </a:p>
                  </a:txBody>
                  <a:tcPr marL="9525" marR="9525" marT="9525" marB="0">
                    <a:noFill/>
                  </a:tcPr>
                </a:tc>
              </a:tr>
            </a:tbl>
          </a:graphicData>
        </a:graphic>
      </p:graphicFrame>
      <p:graphicFrame>
        <p:nvGraphicFramePr>
          <p:cNvPr id="18" name="Table 17"/>
          <p:cNvGraphicFramePr>
            <a:graphicFrameLocks noGrp="1"/>
          </p:cNvGraphicFramePr>
          <p:nvPr/>
        </p:nvGraphicFramePr>
        <p:xfrm>
          <a:off x="2579914" y="5812971"/>
          <a:ext cx="4767943" cy="827315"/>
        </p:xfrm>
        <a:graphic>
          <a:graphicData uri="http://schemas.openxmlformats.org/drawingml/2006/table">
            <a:tbl>
              <a:tblPr/>
              <a:tblGrid>
                <a:gridCol w="4767943"/>
              </a:tblGrid>
              <a:tr h="827315">
                <a:tc>
                  <a:txBody>
                    <a:bodyPr/>
                    <a:lstStyle/>
                    <a:p>
                      <a:endParaRPr lang="en-US" dirty="0"/>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r>
            </a:tbl>
          </a:graphicData>
        </a:graphic>
      </p:graphicFrame>
    </p:spTree>
    <p:extLst>
      <p:ext uri="{BB962C8B-B14F-4D97-AF65-F5344CB8AC3E}">
        <p14:creationId xmlns:p14="http://schemas.microsoft.com/office/powerpoint/2010/main" val="721578903"/>
      </p:ext>
    </p:extLst>
  </p:cSld>
  <p:clrMapOvr>
    <a:masterClrMapping/>
  </p:clrMapOvr>
  <p:transition spd="slow">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sz="half" idx="2"/>
            <p:extLst>
              <p:ext uri="{D42A27DB-BD31-4B8C-83A1-F6EECF244321}">
                <p14:modId xmlns:p14="http://schemas.microsoft.com/office/powerpoint/2010/main" val="1737962112"/>
              </p:ext>
            </p:extLst>
          </p:nvPr>
        </p:nvGraphicFramePr>
        <p:xfrm>
          <a:off x="609600" y="990600"/>
          <a:ext cx="8077200" cy="51816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Table 6"/>
          <p:cNvGraphicFramePr>
            <a:graphicFrameLocks noGrp="1"/>
          </p:cNvGraphicFramePr>
          <p:nvPr/>
        </p:nvGraphicFramePr>
        <p:xfrm>
          <a:off x="1600199" y="5900576"/>
          <a:ext cx="6400801" cy="728824"/>
        </p:xfrm>
        <a:graphic>
          <a:graphicData uri="http://schemas.openxmlformats.org/drawingml/2006/table">
            <a:tbl>
              <a:tblPr/>
              <a:tblGrid>
                <a:gridCol w="581891"/>
                <a:gridCol w="581891"/>
                <a:gridCol w="581891"/>
                <a:gridCol w="581891"/>
                <a:gridCol w="581891"/>
                <a:gridCol w="581891"/>
                <a:gridCol w="581891"/>
                <a:gridCol w="581891"/>
                <a:gridCol w="581891"/>
                <a:gridCol w="581891"/>
                <a:gridCol w="581891"/>
              </a:tblGrid>
              <a:tr h="182206">
                <a:tc>
                  <a:txBody>
                    <a:bodyPr/>
                    <a:lstStyle/>
                    <a:p>
                      <a:pPr algn="ctr" fontAlgn="t"/>
                      <a:r>
                        <a:rPr lang="en-US" sz="600" b="0" i="0" u="none" strike="noStrike" dirty="0">
                          <a:solidFill>
                            <a:srgbClr val="000000"/>
                          </a:solidFill>
                          <a:latin typeface="Helvetica Neue"/>
                        </a:rPr>
                        <a:t> </a:t>
                      </a:r>
                    </a:p>
                  </a:txBody>
                  <a:tcPr marL="0" marR="0" marT="0" marB="0">
                    <a:lnL w="6350" cap="flat" cmpd="sng" algn="ctr">
                      <a:solidFill>
                        <a:srgbClr val="C0C0C0"/>
                      </a:solidFill>
                      <a:prstDash val="solid"/>
                      <a:round/>
                      <a:headEnd type="none" w="med" len="med"/>
                      <a:tailEnd type="none" w="med" len="med"/>
                    </a:lnL>
                    <a:lnR>
                      <a:noFill/>
                    </a:lnR>
                    <a:lnT w="6350" cap="flat" cmpd="sng" algn="ctr">
                      <a:solidFill>
                        <a:srgbClr val="C0C0C0"/>
                      </a:solidFill>
                      <a:prstDash val="solid"/>
                      <a:round/>
                      <a:headEnd type="none" w="med" len="med"/>
                      <a:tailEnd type="none" w="med" len="med"/>
                    </a:lnT>
                    <a:lnB>
                      <a:noFill/>
                    </a:lnB>
                    <a:solidFill>
                      <a:srgbClr val="FFFFFF"/>
                    </a:solidFill>
                  </a:tcPr>
                </a:tc>
                <a:tc>
                  <a:txBody>
                    <a:bodyPr/>
                    <a:lstStyle/>
                    <a:p>
                      <a:pPr algn="ctr" fontAlgn="t"/>
                      <a:r>
                        <a:rPr lang="en-US" sz="800" b="1" i="0" u="none" strike="noStrike" dirty="0">
                          <a:solidFill>
                            <a:srgbClr val="000000"/>
                          </a:solidFill>
                          <a:latin typeface="Helvetica Neue"/>
                        </a:rPr>
                        <a:t>Module 1</a:t>
                      </a:r>
                    </a:p>
                  </a:txBody>
                  <a:tcPr marL="0" marR="0" marT="0" marB="0">
                    <a:lnL>
                      <a:noFill/>
                    </a:lnL>
                    <a:lnR>
                      <a:noFill/>
                    </a:lnR>
                    <a:lnT w="6350" cap="flat" cmpd="sng" algn="ctr">
                      <a:solidFill>
                        <a:srgbClr val="C0C0C0"/>
                      </a:solidFill>
                      <a:prstDash val="solid"/>
                      <a:round/>
                      <a:headEnd type="none" w="med" len="med"/>
                      <a:tailEnd type="none" w="med" len="med"/>
                    </a:lnT>
                    <a:lnB>
                      <a:noFill/>
                    </a:lnB>
                    <a:solidFill>
                      <a:srgbClr val="FFFFFF"/>
                    </a:solidFill>
                  </a:tcPr>
                </a:tc>
                <a:tc>
                  <a:txBody>
                    <a:bodyPr/>
                    <a:lstStyle/>
                    <a:p>
                      <a:pPr algn="ctr" fontAlgn="t"/>
                      <a:r>
                        <a:rPr lang="en-US" sz="800" b="1" i="0" u="none" strike="noStrike" dirty="0">
                          <a:solidFill>
                            <a:srgbClr val="000000"/>
                          </a:solidFill>
                          <a:latin typeface="Helvetica Neue"/>
                        </a:rPr>
                        <a:t>Module 2a</a:t>
                      </a:r>
                    </a:p>
                  </a:txBody>
                  <a:tcPr marL="0" marR="0" marT="0" marB="0">
                    <a:lnL>
                      <a:noFill/>
                    </a:lnL>
                    <a:lnR>
                      <a:noFill/>
                    </a:lnR>
                    <a:lnT w="6350" cap="flat" cmpd="sng" algn="ctr">
                      <a:solidFill>
                        <a:srgbClr val="C0C0C0"/>
                      </a:solidFill>
                      <a:prstDash val="solid"/>
                      <a:round/>
                      <a:headEnd type="none" w="med" len="med"/>
                      <a:tailEnd type="none" w="med" len="med"/>
                    </a:lnT>
                    <a:lnB>
                      <a:noFill/>
                    </a:lnB>
                    <a:solidFill>
                      <a:srgbClr val="FFFFFF"/>
                    </a:solidFill>
                  </a:tcPr>
                </a:tc>
                <a:tc>
                  <a:txBody>
                    <a:bodyPr/>
                    <a:lstStyle/>
                    <a:p>
                      <a:pPr algn="ctr" fontAlgn="t"/>
                      <a:r>
                        <a:rPr lang="en-US" sz="800" b="1" i="0" u="none" strike="noStrike" dirty="0">
                          <a:solidFill>
                            <a:srgbClr val="000000"/>
                          </a:solidFill>
                          <a:latin typeface="Helvetica Neue"/>
                        </a:rPr>
                        <a:t>Module 2b</a:t>
                      </a:r>
                    </a:p>
                  </a:txBody>
                  <a:tcPr marL="0" marR="0" marT="0" marB="0">
                    <a:lnL>
                      <a:noFill/>
                    </a:lnL>
                    <a:lnR>
                      <a:noFill/>
                    </a:lnR>
                    <a:lnT w="6350" cap="flat" cmpd="sng" algn="ctr">
                      <a:solidFill>
                        <a:srgbClr val="C0C0C0"/>
                      </a:solidFill>
                      <a:prstDash val="solid"/>
                      <a:round/>
                      <a:headEnd type="none" w="med" len="med"/>
                      <a:tailEnd type="none" w="med" len="med"/>
                    </a:lnT>
                    <a:lnB>
                      <a:noFill/>
                    </a:lnB>
                    <a:solidFill>
                      <a:srgbClr val="FFFFFF"/>
                    </a:solidFill>
                  </a:tcPr>
                </a:tc>
                <a:tc>
                  <a:txBody>
                    <a:bodyPr/>
                    <a:lstStyle/>
                    <a:p>
                      <a:pPr algn="ctr" fontAlgn="t"/>
                      <a:r>
                        <a:rPr lang="en-US" sz="800" b="1" i="0" u="none" strike="noStrike" dirty="0">
                          <a:solidFill>
                            <a:srgbClr val="000000"/>
                          </a:solidFill>
                          <a:latin typeface="Helvetica Neue"/>
                        </a:rPr>
                        <a:t>Module 3</a:t>
                      </a:r>
                    </a:p>
                  </a:txBody>
                  <a:tcPr marL="0" marR="0" marT="0" marB="0">
                    <a:lnL>
                      <a:noFill/>
                    </a:lnL>
                    <a:lnR>
                      <a:noFill/>
                    </a:lnR>
                    <a:lnT w="6350" cap="flat" cmpd="sng" algn="ctr">
                      <a:solidFill>
                        <a:srgbClr val="C0C0C0"/>
                      </a:solidFill>
                      <a:prstDash val="solid"/>
                      <a:round/>
                      <a:headEnd type="none" w="med" len="med"/>
                      <a:tailEnd type="none" w="med" len="med"/>
                    </a:lnT>
                    <a:lnB>
                      <a:noFill/>
                    </a:lnB>
                    <a:solidFill>
                      <a:srgbClr val="FFFFFF"/>
                    </a:solidFill>
                  </a:tcPr>
                </a:tc>
                <a:tc>
                  <a:txBody>
                    <a:bodyPr/>
                    <a:lstStyle/>
                    <a:p>
                      <a:pPr algn="ctr" fontAlgn="t"/>
                      <a:r>
                        <a:rPr lang="en-US" sz="800" b="1" i="0" u="none" strike="noStrike" dirty="0">
                          <a:solidFill>
                            <a:srgbClr val="000000"/>
                          </a:solidFill>
                          <a:latin typeface="Helvetica Neue"/>
                        </a:rPr>
                        <a:t>Module 4a</a:t>
                      </a:r>
                    </a:p>
                  </a:txBody>
                  <a:tcPr marL="0" marR="0" marT="0" marB="0">
                    <a:lnL>
                      <a:noFill/>
                    </a:lnL>
                    <a:lnR>
                      <a:noFill/>
                    </a:lnR>
                    <a:lnT w="6350" cap="flat" cmpd="sng" algn="ctr">
                      <a:solidFill>
                        <a:srgbClr val="C0C0C0"/>
                      </a:solidFill>
                      <a:prstDash val="solid"/>
                      <a:round/>
                      <a:headEnd type="none" w="med" len="med"/>
                      <a:tailEnd type="none" w="med" len="med"/>
                    </a:lnT>
                    <a:lnB>
                      <a:noFill/>
                    </a:lnB>
                    <a:solidFill>
                      <a:srgbClr val="FFFFFF"/>
                    </a:solidFill>
                  </a:tcPr>
                </a:tc>
                <a:tc>
                  <a:txBody>
                    <a:bodyPr/>
                    <a:lstStyle/>
                    <a:p>
                      <a:pPr algn="ctr" fontAlgn="t"/>
                      <a:r>
                        <a:rPr lang="en-US" sz="800" b="1" i="0" u="none" strike="noStrike" dirty="0">
                          <a:solidFill>
                            <a:srgbClr val="000000"/>
                          </a:solidFill>
                          <a:latin typeface="Helvetica Neue"/>
                        </a:rPr>
                        <a:t>Module 4b</a:t>
                      </a:r>
                    </a:p>
                  </a:txBody>
                  <a:tcPr marL="0" marR="0" marT="0" marB="0">
                    <a:lnL>
                      <a:noFill/>
                    </a:lnL>
                    <a:lnR>
                      <a:noFill/>
                    </a:lnR>
                    <a:lnT w="6350" cap="flat" cmpd="sng" algn="ctr">
                      <a:solidFill>
                        <a:srgbClr val="C0C0C0"/>
                      </a:solidFill>
                      <a:prstDash val="solid"/>
                      <a:round/>
                      <a:headEnd type="none" w="med" len="med"/>
                      <a:tailEnd type="none" w="med" len="med"/>
                    </a:lnT>
                    <a:lnB>
                      <a:noFill/>
                    </a:lnB>
                    <a:solidFill>
                      <a:srgbClr val="FFFFFF"/>
                    </a:solidFill>
                  </a:tcPr>
                </a:tc>
                <a:tc>
                  <a:txBody>
                    <a:bodyPr/>
                    <a:lstStyle/>
                    <a:p>
                      <a:pPr algn="ctr" fontAlgn="t"/>
                      <a:r>
                        <a:rPr lang="en-US" sz="800" b="1" i="0" u="none" strike="noStrike" dirty="0">
                          <a:solidFill>
                            <a:srgbClr val="000000"/>
                          </a:solidFill>
                          <a:latin typeface="Helvetica Neue"/>
                        </a:rPr>
                        <a:t>Module 4c</a:t>
                      </a:r>
                    </a:p>
                  </a:txBody>
                  <a:tcPr marL="0" marR="0" marT="0" marB="0">
                    <a:lnL>
                      <a:noFill/>
                    </a:lnL>
                    <a:lnR>
                      <a:noFill/>
                    </a:lnR>
                    <a:lnT w="6350" cap="flat" cmpd="sng" algn="ctr">
                      <a:solidFill>
                        <a:srgbClr val="C0C0C0"/>
                      </a:solidFill>
                      <a:prstDash val="solid"/>
                      <a:round/>
                      <a:headEnd type="none" w="med" len="med"/>
                      <a:tailEnd type="none" w="med" len="med"/>
                    </a:lnT>
                    <a:lnB>
                      <a:noFill/>
                    </a:lnB>
                    <a:solidFill>
                      <a:srgbClr val="FFFFFF"/>
                    </a:solidFill>
                  </a:tcPr>
                </a:tc>
                <a:tc>
                  <a:txBody>
                    <a:bodyPr/>
                    <a:lstStyle/>
                    <a:p>
                      <a:pPr algn="ctr" fontAlgn="t"/>
                      <a:r>
                        <a:rPr lang="en-US" sz="800" b="1" i="0" u="none" strike="noStrike" dirty="0">
                          <a:solidFill>
                            <a:srgbClr val="000000"/>
                          </a:solidFill>
                          <a:latin typeface="Helvetica Neue"/>
                        </a:rPr>
                        <a:t>Module 5a</a:t>
                      </a:r>
                    </a:p>
                  </a:txBody>
                  <a:tcPr marL="0" marR="0" marT="0" marB="0">
                    <a:lnL>
                      <a:noFill/>
                    </a:lnL>
                    <a:lnR>
                      <a:noFill/>
                    </a:lnR>
                    <a:lnT w="6350" cap="flat" cmpd="sng" algn="ctr">
                      <a:solidFill>
                        <a:srgbClr val="C0C0C0"/>
                      </a:solidFill>
                      <a:prstDash val="solid"/>
                      <a:round/>
                      <a:headEnd type="none" w="med" len="med"/>
                      <a:tailEnd type="none" w="med" len="med"/>
                    </a:lnT>
                    <a:lnB>
                      <a:noFill/>
                    </a:lnB>
                    <a:solidFill>
                      <a:srgbClr val="FFFFFF"/>
                    </a:solidFill>
                  </a:tcPr>
                </a:tc>
                <a:tc>
                  <a:txBody>
                    <a:bodyPr/>
                    <a:lstStyle/>
                    <a:p>
                      <a:pPr algn="ctr" fontAlgn="t"/>
                      <a:r>
                        <a:rPr lang="en-US" sz="800" b="1" i="0" u="none" strike="noStrike" dirty="0">
                          <a:solidFill>
                            <a:srgbClr val="000000"/>
                          </a:solidFill>
                          <a:latin typeface="Helvetica Neue"/>
                        </a:rPr>
                        <a:t>Module 5b</a:t>
                      </a:r>
                    </a:p>
                  </a:txBody>
                  <a:tcPr marL="0" marR="0" marT="0" marB="0">
                    <a:lnL>
                      <a:noFill/>
                    </a:lnL>
                    <a:lnR>
                      <a:noFill/>
                    </a:lnR>
                    <a:lnT w="6350" cap="flat" cmpd="sng" algn="ctr">
                      <a:solidFill>
                        <a:srgbClr val="C0C0C0"/>
                      </a:solidFill>
                      <a:prstDash val="solid"/>
                      <a:round/>
                      <a:headEnd type="none" w="med" len="med"/>
                      <a:tailEnd type="none" w="med" len="med"/>
                    </a:lnT>
                    <a:lnB>
                      <a:noFill/>
                    </a:lnB>
                    <a:solidFill>
                      <a:srgbClr val="FFFFFF"/>
                    </a:solidFill>
                  </a:tcPr>
                </a:tc>
                <a:tc>
                  <a:txBody>
                    <a:bodyPr/>
                    <a:lstStyle/>
                    <a:p>
                      <a:pPr algn="ctr" fontAlgn="t"/>
                      <a:r>
                        <a:rPr lang="en-US" sz="800" b="1" i="0" u="none" strike="noStrike" dirty="0">
                          <a:solidFill>
                            <a:srgbClr val="000000"/>
                          </a:solidFill>
                          <a:latin typeface="Helvetica Neue"/>
                        </a:rPr>
                        <a:t>Module 5c</a:t>
                      </a:r>
                    </a:p>
                  </a:txBody>
                  <a:tcPr marL="0" marR="0" marT="0" marB="0">
                    <a:lnL>
                      <a:noFill/>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a:noFill/>
                    </a:lnB>
                    <a:solidFill>
                      <a:srgbClr val="FFFFFF"/>
                    </a:solidFill>
                  </a:tcPr>
                </a:tc>
              </a:tr>
              <a:tr h="182206">
                <a:tc>
                  <a:txBody>
                    <a:bodyPr/>
                    <a:lstStyle/>
                    <a:p>
                      <a:pPr algn="ctr" fontAlgn="t"/>
                      <a:r>
                        <a:rPr lang="en-US" sz="800" b="1" i="0" u="none" strike="noStrike" dirty="0">
                          <a:solidFill>
                            <a:srgbClr val="000000"/>
                          </a:solidFill>
                          <a:latin typeface="Helvetica Neue"/>
                        </a:rPr>
                        <a:t>2009</a:t>
                      </a:r>
                    </a:p>
                  </a:txBody>
                  <a:tcPr marL="0" marR="0" marT="0" marB="0">
                    <a:lnL w="6350" cap="flat" cmpd="sng" algn="ctr">
                      <a:solidFill>
                        <a:srgbClr val="C0C0C0"/>
                      </a:solidFill>
                      <a:prstDash val="solid"/>
                      <a:round/>
                      <a:headEnd type="none" w="med" len="med"/>
                      <a:tailEnd type="none" w="med" len="med"/>
                    </a:lnL>
                    <a:lnR>
                      <a:noFill/>
                    </a:lnR>
                    <a:lnT>
                      <a:noFill/>
                    </a:lnT>
                    <a:lnB>
                      <a:noFill/>
                    </a:lnB>
                    <a:solidFill>
                      <a:srgbClr val="FFFFFF"/>
                    </a:solidFill>
                  </a:tcPr>
                </a:tc>
                <a:tc>
                  <a:txBody>
                    <a:bodyPr/>
                    <a:lstStyle/>
                    <a:p>
                      <a:pPr algn="ctr" fontAlgn="t"/>
                      <a:r>
                        <a:rPr lang="en-US" sz="800" b="0" i="0" u="none" strike="noStrike" dirty="0">
                          <a:solidFill>
                            <a:srgbClr val="000000"/>
                          </a:solidFill>
                          <a:latin typeface="Helvetica Neue Medium"/>
                        </a:rPr>
                        <a:t>2.55</a:t>
                      </a:r>
                    </a:p>
                  </a:txBody>
                  <a:tcPr marL="0" marR="0" marT="0" marB="0">
                    <a:lnL>
                      <a:noFill/>
                    </a:lnL>
                    <a:lnR>
                      <a:noFill/>
                    </a:lnR>
                    <a:lnT>
                      <a:noFill/>
                    </a:lnT>
                    <a:lnB>
                      <a:noFill/>
                    </a:lnB>
                    <a:solidFill>
                      <a:srgbClr val="FFFFFF"/>
                    </a:solidFill>
                  </a:tcPr>
                </a:tc>
                <a:tc>
                  <a:txBody>
                    <a:bodyPr/>
                    <a:lstStyle/>
                    <a:p>
                      <a:pPr algn="ctr" fontAlgn="t"/>
                      <a:r>
                        <a:rPr lang="en-US" sz="800" b="0" i="0" u="none" strike="noStrike" dirty="0">
                          <a:solidFill>
                            <a:srgbClr val="000000"/>
                          </a:solidFill>
                          <a:latin typeface="Helvetica Neue Medium"/>
                        </a:rPr>
                        <a:t>2.47</a:t>
                      </a:r>
                    </a:p>
                  </a:txBody>
                  <a:tcPr marL="0" marR="0" marT="0" marB="0">
                    <a:lnL>
                      <a:noFill/>
                    </a:lnL>
                    <a:lnR>
                      <a:noFill/>
                    </a:lnR>
                    <a:lnT>
                      <a:noFill/>
                    </a:lnT>
                    <a:lnB>
                      <a:noFill/>
                    </a:lnB>
                    <a:solidFill>
                      <a:srgbClr val="FFFFFF"/>
                    </a:solidFill>
                  </a:tcPr>
                </a:tc>
                <a:tc>
                  <a:txBody>
                    <a:bodyPr/>
                    <a:lstStyle/>
                    <a:p>
                      <a:pPr algn="ctr" fontAlgn="t"/>
                      <a:r>
                        <a:rPr lang="en-US" sz="800" b="0" i="0" u="none" strike="noStrike" dirty="0">
                          <a:solidFill>
                            <a:srgbClr val="000000"/>
                          </a:solidFill>
                          <a:latin typeface="Helvetica Neue Medium"/>
                        </a:rPr>
                        <a:t>2.47</a:t>
                      </a:r>
                    </a:p>
                  </a:txBody>
                  <a:tcPr marL="0" marR="0" marT="0" marB="0">
                    <a:lnL>
                      <a:noFill/>
                    </a:lnL>
                    <a:lnR>
                      <a:noFill/>
                    </a:lnR>
                    <a:lnT>
                      <a:noFill/>
                    </a:lnT>
                    <a:lnB>
                      <a:noFill/>
                    </a:lnB>
                    <a:solidFill>
                      <a:srgbClr val="FFFFFF"/>
                    </a:solidFill>
                  </a:tcPr>
                </a:tc>
                <a:tc>
                  <a:txBody>
                    <a:bodyPr/>
                    <a:lstStyle/>
                    <a:p>
                      <a:pPr algn="ctr" fontAlgn="t"/>
                      <a:r>
                        <a:rPr lang="en-US" sz="800" b="0" i="0" u="none" strike="noStrike" dirty="0">
                          <a:solidFill>
                            <a:srgbClr val="000000"/>
                          </a:solidFill>
                          <a:latin typeface="Helvetica Neue Medium"/>
                        </a:rPr>
                        <a:t>2.06</a:t>
                      </a:r>
                    </a:p>
                  </a:txBody>
                  <a:tcPr marL="0" marR="0" marT="0" marB="0">
                    <a:lnL>
                      <a:noFill/>
                    </a:lnL>
                    <a:lnR>
                      <a:noFill/>
                    </a:lnR>
                    <a:lnT>
                      <a:noFill/>
                    </a:lnT>
                    <a:lnB>
                      <a:noFill/>
                    </a:lnB>
                    <a:solidFill>
                      <a:srgbClr val="FFFFFF"/>
                    </a:solidFill>
                  </a:tcPr>
                </a:tc>
                <a:tc>
                  <a:txBody>
                    <a:bodyPr/>
                    <a:lstStyle/>
                    <a:p>
                      <a:pPr algn="ctr" fontAlgn="t"/>
                      <a:r>
                        <a:rPr lang="en-US" sz="800" b="0" i="0" u="none" strike="noStrike" dirty="0">
                          <a:solidFill>
                            <a:srgbClr val="000000"/>
                          </a:solidFill>
                          <a:latin typeface="Helvetica Neue Medium"/>
                        </a:rPr>
                        <a:t>2.43</a:t>
                      </a:r>
                    </a:p>
                  </a:txBody>
                  <a:tcPr marL="0" marR="0" marT="0" marB="0">
                    <a:lnL>
                      <a:noFill/>
                    </a:lnL>
                    <a:lnR>
                      <a:noFill/>
                    </a:lnR>
                    <a:lnT>
                      <a:noFill/>
                    </a:lnT>
                    <a:lnB>
                      <a:noFill/>
                    </a:lnB>
                    <a:solidFill>
                      <a:srgbClr val="FFFFFF"/>
                    </a:solidFill>
                  </a:tcPr>
                </a:tc>
                <a:tc>
                  <a:txBody>
                    <a:bodyPr/>
                    <a:lstStyle/>
                    <a:p>
                      <a:pPr algn="ctr" fontAlgn="t"/>
                      <a:r>
                        <a:rPr lang="en-US" sz="800" b="0" i="0" u="none" strike="noStrike" dirty="0">
                          <a:solidFill>
                            <a:srgbClr val="000000"/>
                          </a:solidFill>
                          <a:latin typeface="Helvetica Neue Medium"/>
                        </a:rPr>
                        <a:t>2.39</a:t>
                      </a:r>
                    </a:p>
                  </a:txBody>
                  <a:tcPr marL="0" marR="0" marT="0" marB="0">
                    <a:lnL>
                      <a:noFill/>
                    </a:lnL>
                    <a:lnR>
                      <a:noFill/>
                    </a:lnR>
                    <a:lnT>
                      <a:noFill/>
                    </a:lnT>
                    <a:lnB>
                      <a:noFill/>
                    </a:lnB>
                    <a:solidFill>
                      <a:srgbClr val="FFFFFF"/>
                    </a:solidFill>
                  </a:tcPr>
                </a:tc>
                <a:tc>
                  <a:txBody>
                    <a:bodyPr/>
                    <a:lstStyle/>
                    <a:p>
                      <a:pPr algn="ctr" fontAlgn="t"/>
                      <a:r>
                        <a:rPr lang="en-US" sz="800" b="0" i="0" u="none" strike="noStrike" dirty="0">
                          <a:solidFill>
                            <a:srgbClr val="000000"/>
                          </a:solidFill>
                          <a:latin typeface="Helvetica Neue Medium"/>
                        </a:rPr>
                        <a:t>2.78</a:t>
                      </a:r>
                    </a:p>
                  </a:txBody>
                  <a:tcPr marL="0" marR="0" marT="0" marB="0">
                    <a:lnL>
                      <a:noFill/>
                    </a:lnL>
                    <a:lnR>
                      <a:noFill/>
                    </a:lnR>
                    <a:lnT>
                      <a:noFill/>
                    </a:lnT>
                    <a:lnB>
                      <a:noFill/>
                    </a:lnB>
                    <a:solidFill>
                      <a:srgbClr val="FFFFFF"/>
                    </a:solidFill>
                  </a:tcPr>
                </a:tc>
                <a:tc>
                  <a:txBody>
                    <a:bodyPr/>
                    <a:lstStyle/>
                    <a:p>
                      <a:pPr algn="ctr" fontAlgn="t"/>
                      <a:r>
                        <a:rPr lang="en-US" sz="800" b="0" i="0" u="none" strike="noStrike" dirty="0">
                          <a:solidFill>
                            <a:srgbClr val="000000"/>
                          </a:solidFill>
                          <a:latin typeface="Helvetica Neue Medium"/>
                        </a:rPr>
                        <a:t>2.65</a:t>
                      </a:r>
                    </a:p>
                  </a:txBody>
                  <a:tcPr marL="0" marR="0" marT="0" marB="0">
                    <a:lnL>
                      <a:noFill/>
                    </a:lnL>
                    <a:lnR>
                      <a:noFill/>
                    </a:lnR>
                    <a:lnT>
                      <a:noFill/>
                    </a:lnT>
                    <a:lnB>
                      <a:noFill/>
                    </a:lnB>
                    <a:solidFill>
                      <a:srgbClr val="FFFFFF"/>
                    </a:solidFill>
                  </a:tcPr>
                </a:tc>
                <a:tc>
                  <a:txBody>
                    <a:bodyPr/>
                    <a:lstStyle/>
                    <a:p>
                      <a:pPr algn="ctr" fontAlgn="t"/>
                      <a:r>
                        <a:rPr lang="en-US" sz="800" b="0" i="0" u="none" strike="noStrike" dirty="0">
                          <a:solidFill>
                            <a:srgbClr val="000000"/>
                          </a:solidFill>
                          <a:latin typeface="Helvetica Neue Medium"/>
                        </a:rPr>
                        <a:t>2.65</a:t>
                      </a:r>
                    </a:p>
                  </a:txBody>
                  <a:tcPr marL="0" marR="0" marT="0" marB="0">
                    <a:lnL>
                      <a:noFill/>
                    </a:lnL>
                    <a:lnR>
                      <a:noFill/>
                    </a:lnR>
                    <a:lnT>
                      <a:noFill/>
                    </a:lnT>
                    <a:lnB>
                      <a:noFill/>
                    </a:lnB>
                    <a:solidFill>
                      <a:srgbClr val="FFFFFF"/>
                    </a:solidFill>
                  </a:tcPr>
                </a:tc>
                <a:tc>
                  <a:txBody>
                    <a:bodyPr/>
                    <a:lstStyle/>
                    <a:p>
                      <a:pPr algn="ctr" fontAlgn="t"/>
                      <a:r>
                        <a:rPr lang="en-US" sz="800" b="0" i="0" u="none" strike="noStrike" dirty="0">
                          <a:solidFill>
                            <a:srgbClr val="000000"/>
                          </a:solidFill>
                          <a:latin typeface="Helvetica Neue Medium"/>
                        </a:rPr>
                        <a:t>2.55</a:t>
                      </a:r>
                    </a:p>
                  </a:txBody>
                  <a:tcPr marL="0" marR="0" marT="0" marB="0">
                    <a:lnL>
                      <a:noFill/>
                    </a:lnL>
                    <a:lnR w="6350" cap="flat" cmpd="sng" algn="ctr">
                      <a:solidFill>
                        <a:srgbClr val="C0C0C0"/>
                      </a:solidFill>
                      <a:prstDash val="solid"/>
                      <a:round/>
                      <a:headEnd type="none" w="med" len="med"/>
                      <a:tailEnd type="none" w="med" len="med"/>
                    </a:lnR>
                    <a:lnT>
                      <a:noFill/>
                    </a:lnT>
                    <a:lnB>
                      <a:noFill/>
                    </a:lnB>
                    <a:solidFill>
                      <a:srgbClr val="FFFFFF"/>
                    </a:solidFill>
                  </a:tcPr>
                </a:tc>
              </a:tr>
              <a:tr h="182206">
                <a:tc>
                  <a:txBody>
                    <a:bodyPr/>
                    <a:lstStyle/>
                    <a:p>
                      <a:pPr algn="ctr" fontAlgn="t"/>
                      <a:r>
                        <a:rPr lang="en-US" sz="800" b="1" i="0" u="none" strike="noStrike" dirty="0">
                          <a:solidFill>
                            <a:srgbClr val="000000"/>
                          </a:solidFill>
                          <a:latin typeface="Helvetica Neue"/>
                        </a:rPr>
                        <a:t>2010</a:t>
                      </a:r>
                    </a:p>
                  </a:txBody>
                  <a:tcPr marL="0" marR="0" marT="0" marB="0">
                    <a:lnL w="6350" cap="flat" cmpd="sng" algn="ctr">
                      <a:solidFill>
                        <a:srgbClr val="C0C0C0"/>
                      </a:solidFill>
                      <a:prstDash val="solid"/>
                      <a:round/>
                      <a:headEnd type="none" w="med" len="med"/>
                      <a:tailEnd type="none" w="med" len="med"/>
                    </a:lnL>
                    <a:lnR>
                      <a:noFill/>
                    </a:lnR>
                    <a:lnT>
                      <a:noFill/>
                    </a:lnT>
                    <a:lnB>
                      <a:noFill/>
                    </a:lnB>
                    <a:solidFill>
                      <a:srgbClr val="FFFFFF"/>
                    </a:solidFill>
                  </a:tcPr>
                </a:tc>
                <a:tc>
                  <a:txBody>
                    <a:bodyPr/>
                    <a:lstStyle/>
                    <a:p>
                      <a:pPr algn="ctr" fontAlgn="t"/>
                      <a:r>
                        <a:rPr lang="en-US" sz="800" b="0" i="0" u="none" strike="noStrike" dirty="0">
                          <a:solidFill>
                            <a:srgbClr val="000000"/>
                          </a:solidFill>
                          <a:latin typeface="Helvetica Neue Medium"/>
                        </a:rPr>
                        <a:t>2.34</a:t>
                      </a:r>
                    </a:p>
                  </a:txBody>
                  <a:tcPr marL="0" marR="0" marT="0" marB="0">
                    <a:lnL>
                      <a:noFill/>
                    </a:lnL>
                    <a:lnR>
                      <a:noFill/>
                    </a:lnR>
                    <a:lnT>
                      <a:noFill/>
                    </a:lnT>
                    <a:lnB>
                      <a:noFill/>
                    </a:lnB>
                    <a:solidFill>
                      <a:srgbClr val="FFFFFF"/>
                    </a:solidFill>
                  </a:tcPr>
                </a:tc>
                <a:tc>
                  <a:txBody>
                    <a:bodyPr/>
                    <a:lstStyle/>
                    <a:p>
                      <a:pPr algn="ctr" fontAlgn="t"/>
                      <a:r>
                        <a:rPr lang="en-US" sz="800" b="0" i="0" u="none" strike="noStrike" dirty="0">
                          <a:solidFill>
                            <a:srgbClr val="000000"/>
                          </a:solidFill>
                          <a:latin typeface="Helvetica Neue Medium"/>
                        </a:rPr>
                        <a:t>2.41</a:t>
                      </a:r>
                    </a:p>
                  </a:txBody>
                  <a:tcPr marL="0" marR="0" marT="0" marB="0">
                    <a:lnL>
                      <a:noFill/>
                    </a:lnL>
                    <a:lnR>
                      <a:noFill/>
                    </a:lnR>
                    <a:lnT>
                      <a:noFill/>
                    </a:lnT>
                    <a:lnB>
                      <a:noFill/>
                    </a:lnB>
                    <a:solidFill>
                      <a:srgbClr val="FFFFFF"/>
                    </a:solidFill>
                  </a:tcPr>
                </a:tc>
                <a:tc>
                  <a:txBody>
                    <a:bodyPr/>
                    <a:lstStyle/>
                    <a:p>
                      <a:pPr algn="ctr" fontAlgn="t"/>
                      <a:r>
                        <a:rPr lang="en-US" sz="800" b="0" i="0" u="none" strike="noStrike" dirty="0">
                          <a:solidFill>
                            <a:srgbClr val="000000"/>
                          </a:solidFill>
                          <a:latin typeface="Helvetica Neue Medium"/>
                        </a:rPr>
                        <a:t>2.32</a:t>
                      </a:r>
                    </a:p>
                  </a:txBody>
                  <a:tcPr marL="0" marR="0" marT="0" marB="0">
                    <a:lnL>
                      <a:noFill/>
                    </a:lnL>
                    <a:lnR>
                      <a:noFill/>
                    </a:lnR>
                    <a:lnT>
                      <a:noFill/>
                    </a:lnT>
                    <a:lnB>
                      <a:noFill/>
                    </a:lnB>
                    <a:solidFill>
                      <a:srgbClr val="FFFFFF"/>
                    </a:solidFill>
                  </a:tcPr>
                </a:tc>
                <a:tc>
                  <a:txBody>
                    <a:bodyPr/>
                    <a:lstStyle/>
                    <a:p>
                      <a:pPr algn="ctr" fontAlgn="t"/>
                      <a:r>
                        <a:rPr lang="en-US" sz="800" b="0" i="0" u="none" strike="noStrike" dirty="0">
                          <a:solidFill>
                            <a:srgbClr val="000000"/>
                          </a:solidFill>
                          <a:latin typeface="Helvetica Neue Medium"/>
                        </a:rPr>
                        <a:t>2.3</a:t>
                      </a:r>
                    </a:p>
                  </a:txBody>
                  <a:tcPr marL="0" marR="0" marT="0" marB="0">
                    <a:lnL>
                      <a:noFill/>
                    </a:lnL>
                    <a:lnR>
                      <a:noFill/>
                    </a:lnR>
                    <a:lnT>
                      <a:noFill/>
                    </a:lnT>
                    <a:lnB>
                      <a:noFill/>
                    </a:lnB>
                    <a:solidFill>
                      <a:srgbClr val="FFFFFF"/>
                    </a:solidFill>
                  </a:tcPr>
                </a:tc>
                <a:tc>
                  <a:txBody>
                    <a:bodyPr/>
                    <a:lstStyle/>
                    <a:p>
                      <a:pPr algn="ctr" fontAlgn="t"/>
                      <a:r>
                        <a:rPr lang="en-US" sz="800" b="0" i="0" u="none" strike="noStrike" dirty="0">
                          <a:solidFill>
                            <a:srgbClr val="000000"/>
                          </a:solidFill>
                          <a:latin typeface="Helvetica Neue Medium"/>
                        </a:rPr>
                        <a:t>2.71</a:t>
                      </a:r>
                    </a:p>
                  </a:txBody>
                  <a:tcPr marL="0" marR="0" marT="0" marB="0">
                    <a:lnL>
                      <a:noFill/>
                    </a:lnL>
                    <a:lnR>
                      <a:noFill/>
                    </a:lnR>
                    <a:lnT>
                      <a:noFill/>
                    </a:lnT>
                    <a:lnB>
                      <a:noFill/>
                    </a:lnB>
                    <a:solidFill>
                      <a:srgbClr val="FFFFFF"/>
                    </a:solidFill>
                  </a:tcPr>
                </a:tc>
                <a:tc>
                  <a:txBody>
                    <a:bodyPr/>
                    <a:lstStyle/>
                    <a:p>
                      <a:pPr algn="ctr" fontAlgn="t"/>
                      <a:r>
                        <a:rPr lang="en-US" sz="800" b="0" i="0" u="none" strike="noStrike" dirty="0">
                          <a:solidFill>
                            <a:srgbClr val="000000"/>
                          </a:solidFill>
                          <a:latin typeface="Helvetica Neue Medium"/>
                        </a:rPr>
                        <a:t>2.65</a:t>
                      </a:r>
                    </a:p>
                  </a:txBody>
                  <a:tcPr marL="0" marR="0" marT="0" marB="0">
                    <a:lnL>
                      <a:noFill/>
                    </a:lnL>
                    <a:lnR>
                      <a:noFill/>
                    </a:lnR>
                    <a:lnT>
                      <a:noFill/>
                    </a:lnT>
                    <a:lnB>
                      <a:noFill/>
                    </a:lnB>
                    <a:solidFill>
                      <a:srgbClr val="FFFFFF"/>
                    </a:solidFill>
                  </a:tcPr>
                </a:tc>
                <a:tc>
                  <a:txBody>
                    <a:bodyPr/>
                    <a:lstStyle/>
                    <a:p>
                      <a:pPr algn="ctr" fontAlgn="t"/>
                      <a:r>
                        <a:rPr lang="en-US" sz="800" b="0" i="0" u="none" strike="noStrike" dirty="0">
                          <a:solidFill>
                            <a:srgbClr val="000000"/>
                          </a:solidFill>
                          <a:latin typeface="Helvetica Neue Medium"/>
                        </a:rPr>
                        <a:t>2.8</a:t>
                      </a:r>
                    </a:p>
                  </a:txBody>
                  <a:tcPr marL="0" marR="0" marT="0" marB="0">
                    <a:lnL>
                      <a:noFill/>
                    </a:lnL>
                    <a:lnR>
                      <a:noFill/>
                    </a:lnR>
                    <a:lnT>
                      <a:noFill/>
                    </a:lnT>
                    <a:lnB>
                      <a:noFill/>
                    </a:lnB>
                    <a:solidFill>
                      <a:srgbClr val="FFFFFF"/>
                    </a:solidFill>
                  </a:tcPr>
                </a:tc>
                <a:tc>
                  <a:txBody>
                    <a:bodyPr/>
                    <a:lstStyle/>
                    <a:p>
                      <a:pPr algn="ctr" fontAlgn="t"/>
                      <a:r>
                        <a:rPr lang="en-US" sz="800" b="0" i="0" u="none" strike="noStrike" dirty="0">
                          <a:solidFill>
                            <a:srgbClr val="000000"/>
                          </a:solidFill>
                          <a:latin typeface="Helvetica Neue Medium"/>
                        </a:rPr>
                        <a:t>2.68</a:t>
                      </a:r>
                    </a:p>
                  </a:txBody>
                  <a:tcPr marL="0" marR="0" marT="0" marB="0">
                    <a:lnL>
                      <a:noFill/>
                    </a:lnL>
                    <a:lnR>
                      <a:noFill/>
                    </a:lnR>
                    <a:lnT>
                      <a:noFill/>
                    </a:lnT>
                    <a:lnB>
                      <a:noFill/>
                    </a:lnB>
                    <a:solidFill>
                      <a:srgbClr val="FFFFFF"/>
                    </a:solidFill>
                  </a:tcPr>
                </a:tc>
                <a:tc>
                  <a:txBody>
                    <a:bodyPr/>
                    <a:lstStyle/>
                    <a:p>
                      <a:pPr algn="ctr" fontAlgn="t"/>
                      <a:r>
                        <a:rPr lang="en-US" sz="800" b="0" i="0" u="none" strike="noStrike" dirty="0">
                          <a:solidFill>
                            <a:srgbClr val="000000"/>
                          </a:solidFill>
                          <a:latin typeface="Helvetica Neue Medium"/>
                        </a:rPr>
                        <a:t>2.66</a:t>
                      </a:r>
                    </a:p>
                  </a:txBody>
                  <a:tcPr marL="0" marR="0" marT="0" marB="0">
                    <a:lnL>
                      <a:noFill/>
                    </a:lnL>
                    <a:lnR>
                      <a:noFill/>
                    </a:lnR>
                    <a:lnT>
                      <a:noFill/>
                    </a:lnT>
                    <a:lnB>
                      <a:noFill/>
                    </a:lnB>
                    <a:solidFill>
                      <a:srgbClr val="FFFFFF"/>
                    </a:solidFill>
                  </a:tcPr>
                </a:tc>
                <a:tc>
                  <a:txBody>
                    <a:bodyPr/>
                    <a:lstStyle/>
                    <a:p>
                      <a:pPr algn="ctr" fontAlgn="t"/>
                      <a:r>
                        <a:rPr lang="en-US" sz="800" b="0" i="0" u="none" strike="noStrike" dirty="0">
                          <a:solidFill>
                            <a:srgbClr val="000000"/>
                          </a:solidFill>
                          <a:latin typeface="Helvetica Neue Medium"/>
                        </a:rPr>
                        <a:t>2.61</a:t>
                      </a:r>
                    </a:p>
                  </a:txBody>
                  <a:tcPr marL="0" marR="0" marT="0" marB="0">
                    <a:lnL>
                      <a:noFill/>
                    </a:lnL>
                    <a:lnR w="6350" cap="flat" cmpd="sng" algn="ctr">
                      <a:solidFill>
                        <a:srgbClr val="C0C0C0"/>
                      </a:solidFill>
                      <a:prstDash val="solid"/>
                      <a:round/>
                      <a:headEnd type="none" w="med" len="med"/>
                      <a:tailEnd type="none" w="med" len="med"/>
                    </a:lnR>
                    <a:lnT>
                      <a:noFill/>
                    </a:lnT>
                    <a:lnB>
                      <a:noFill/>
                    </a:lnB>
                    <a:solidFill>
                      <a:srgbClr val="FFFFFF"/>
                    </a:solidFill>
                  </a:tcPr>
                </a:tc>
              </a:tr>
              <a:tr h="182206">
                <a:tc>
                  <a:txBody>
                    <a:bodyPr/>
                    <a:lstStyle/>
                    <a:p>
                      <a:pPr algn="ctr" fontAlgn="t"/>
                      <a:r>
                        <a:rPr lang="en-US" sz="800" b="1" i="0" u="none" strike="noStrike" dirty="0">
                          <a:solidFill>
                            <a:srgbClr val="000000"/>
                          </a:solidFill>
                          <a:latin typeface="Helvetica Neue"/>
                        </a:rPr>
                        <a:t>2011</a:t>
                      </a:r>
                    </a:p>
                  </a:txBody>
                  <a:tcPr marL="0" marR="0" marT="0" marB="0">
                    <a:lnL w="6350" cap="flat" cmpd="sng" algn="ctr">
                      <a:solidFill>
                        <a:srgbClr val="C0C0C0"/>
                      </a:solidFill>
                      <a:prstDash val="solid"/>
                      <a:round/>
                      <a:headEnd type="none" w="med" len="med"/>
                      <a:tailEnd type="none" w="med" len="med"/>
                    </a:lnL>
                    <a:lnR>
                      <a:noFill/>
                    </a:lnR>
                    <a:lnT>
                      <a:noFill/>
                    </a:lnT>
                    <a:lnB w="6350" cap="flat" cmpd="sng" algn="ctr">
                      <a:solidFill>
                        <a:srgbClr val="C0C0C0"/>
                      </a:solidFill>
                      <a:prstDash val="solid"/>
                      <a:round/>
                      <a:headEnd type="none" w="med" len="med"/>
                      <a:tailEnd type="none" w="med" len="med"/>
                    </a:lnB>
                    <a:solidFill>
                      <a:srgbClr val="FFFFFF"/>
                    </a:solidFill>
                  </a:tcPr>
                </a:tc>
                <a:tc>
                  <a:txBody>
                    <a:bodyPr/>
                    <a:lstStyle/>
                    <a:p>
                      <a:pPr algn="ctr" fontAlgn="t"/>
                      <a:r>
                        <a:rPr lang="en-US" sz="800" b="0" i="0" u="none" strike="noStrike" dirty="0">
                          <a:solidFill>
                            <a:srgbClr val="000000"/>
                          </a:solidFill>
                          <a:latin typeface="Helvetica Neue Medium"/>
                        </a:rPr>
                        <a:t>2.23</a:t>
                      </a:r>
                    </a:p>
                  </a:txBody>
                  <a:tcPr marL="0" marR="0" marT="0" marB="0">
                    <a:lnL>
                      <a:noFill/>
                    </a:lnL>
                    <a:lnR>
                      <a:noFill/>
                    </a:lnR>
                    <a:lnT>
                      <a:noFill/>
                    </a:lnT>
                    <a:lnB w="6350" cap="flat" cmpd="sng" algn="ctr">
                      <a:solidFill>
                        <a:srgbClr val="C0C0C0"/>
                      </a:solidFill>
                      <a:prstDash val="solid"/>
                      <a:round/>
                      <a:headEnd type="none" w="med" len="med"/>
                      <a:tailEnd type="none" w="med" len="med"/>
                    </a:lnB>
                    <a:solidFill>
                      <a:srgbClr val="FFFFFF"/>
                    </a:solidFill>
                  </a:tcPr>
                </a:tc>
                <a:tc>
                  <a:txBody>
                    <a:bodyPr/>
                    <a:lstStyle/>
                    <a:p>
                      <a:pPr algn="ctr" fontAlgn="t"/>
                      <a:r>
                        <a:rPr lang="en-US" sz="800" b="0" i="0" u="none" strike="noStrike" dirty="0">
                          <a:solidFill>
                            <a:srgbClr val="000000"/>
                          </a:solidFill>
                          <a:latin typeface="Helvetica Neue Medium"/>
                        </a:rPr>
                        <a:t>2.4</a:t>
                      </a:r>
                    </a:p>
                  </a:txBody>
                  <a:tcPr marL="0" marR="0" marT="0" marB="0">
                    <a:lnL>
                      <a:noFill/>
                    </a:lnL>
                    <a:lnR>
                      <a:noFill/>
                    </a:lnR>
                    <a:lnT>
                      <a:noFill/>
                    </a:lnT>
                    <a:lnB w="6350" cap="flat" cmpd="sng" algn="ctr">
                      <a:solidFill>
                        <a:srgbClr val="C0C0C0"/>
                      </a:solidFill>
                      <a:prstDash val="solid"/>
                      <a:round/>
                      <a:headEnd type="none" w="med" len="med"/>
                      <a:tailEnd type="none" w="med" len="med"/>
                    </a:lnB>
                    <a:solidFill>
                      <a:srgbClr val="FFFFFF"/>
                    </a:solidFill>
                  </a:tcPr>
                </a:tc>
                <a:tc>
                  <a:txBody>
                    <a:bodyPr/>
                    <a:lstStyle/>
                    <a:p>
                      <a:pPr algn="ctr" fontAlgn="t"/>
                      <a:r>
                        <a:rPr lang="en-US" sz="800" b="0" i="0" u="none" strike="noStrike" dirty="0">
                          <a:solidFill>
                            <a:srgbClr val="000000"/>
                          </a:solidFill>
                          <a:latin typeface="Helvetica Neue Medium"/>
                        </a:rPr>
                        <a:t>2.4</a:t>
                      </a:r>
                    </a:p>
                  </a:txBody>
                  <a:tcPr marL="0" marR="0" marT="0" marB="0">
                    <a:lnL>
                      <a:noFill/>
                    </a:lnL>
                    <a:lnR>
                      <a:noFill/>
                    </a:lnR>
                    <a:lnT>
                      <a:noFill/>
                    </a:lnT>
                    <a:lnB w="6350" cap="flat" cmpd="sng" algn="ctr">
                      <a:solidFill>
                        <a:srgbClr val="C0C0C0"/>
                      </a:solidFill>
                      <a:prstDash val="solid"/>
                      <a:round/>
                      <a:headEnd type="none" w="med" len="med"/>
                      <a:tailEnd type="none" w="med" len="med"/>
                    </a:lnB>
                    <a:solidFill>
                      <a:srgbClr val="FFFFFF"/>
                    </a:solidFill>
                  </a:tcPr>
                </a:tc>
                <a:tc>
                  <a:txBody>
                    <a:bodyPr/>
                    <a:lstStyle/>
                    <a:p>
                      <a:pPr algn="ctr" fontAlgn="t"/>
                      <a:r>
                        <a:rPr lang="en-US" sz="800" b="0" i="0" u="none" strike="noStrike" dirty="0">
                          <a:solidFill>
                            <a:srgbClr val="000000"/>
                          </a:solidFill>
                          <a:latin typeface="Helvetica Neue Medium"/>
                        </a:rPr>
                        <a:t>2.06</a:t>
                      </a:r>
                    </a:p>
                  </a:txBody>
                  <a:tcPr marL="0" marR="0" marT="0" marB="0">
                    <a:lnL>
                      <a:noFill/>
                    </a:lnL>
                    <a:lnR>
                      <a:noFill/>
                    </a:lnR>
                    <a:lnT>
                      <a:noFill/>
                    </a:lnT>
                    <a:lnB w="6350" cap="flat" cmpd="sng" algn="ctr">
                      <a:solidFill>
                        <a:srgbClr val="C0C0C0"/>
                      </a:solidFill>
                      <a:prstDash val="solid"/>
                      <a:round/>
                      <a:headEnd type="none" w="med" len="med"/>
                      <a:tailEnd type="none" w="med" len="med"/>
                    </a:lnB>
                    <a:solidFill>
                      <a:srgbClr val="FFFFFF"/>
                    </a:solidFill>
                  </a:tcPr>
                </a:tc>
                <a:tc>
                  <a:txBody>
                    <a:bodyPr/>
                    <a:lstStyle/>
                    <a:p>
                      <a:pPr algn="ctr" fontAlgn="t"/>
                      <a:r>
                        <a:rPr lang="en-US" sz="800" b="0" i="0" u="none" strike="noStrike" dirty="0">
                          <a:solidFill>
                            <a:srgbClr val="000000"/>
                          </a:solidFill>
                          <a:latin typeface="Helvetica Neue Medium"/>
                        </a:rPr>
                        <a:t>2.5</a:t>
                      </a:r>
                    </a:p>
                  </a:txBody>
                  <a:tcPr marL="0" marR="0" marT="0" marB="0">
                    <a:lnL>
                      <a:noFill/>
                    </a:lnL>
                    <a:lnR>
                      <a:noFill/>
                    </a:lnR>
                    <a:lnT>
                      <a:noFill/>
                    </a:lnT>
                    <a:lnB w="6350" cap="flat" cmpd="sng" algn="ctr">
                      <a:solidFill>
                        <a:srgbClr val="C0C0C0"/>
                      </a:solidFill>
                      <a:prstDash val="solid"/>
                      <a:round/>
                      <a:headEnd type="none" w="med" len="med"/>
                      <a:tailEnd type="none" w="med" len="med"/>
                    </a:lnB>
                    <a:solidFill>
                      <a:srgbClr val="FFFFFF"/>
                    </a:solidFill>
                  </a:tcPr>
                </a:tc>
                <a:tc>
                  <a:txBody>
                    <a:bodyPr/>
                    <a:lstStyle/>
                    <a:p>
                      <a:pPr algn="ctr" fontAlgn="t"/>
                      <a:r>
                        <a:rPr lang="en-US" sz="800" b="0" i="0" u="none" strike="noStrike" dirty="0">
                          <a:solidFill>
                            <a:srgbClr val="000000"/>
                          </a:solidFill>
                          <a:latin typeface="Helvetica Neue Medium"/>
                        </a:rPr>
                        <a:t>2.36</a:t>
                      </a:r>
                    </a:p>
                  </a:txBody>
                  <a:tcPr marL="0" marR="0" marT="0" marB="0">
                    <a:lnL>
                      <a:noFill/>
                    </a:lnL>
                    <a:lnR>
                      <a:noFill/>
                    </a:lnR>
                    <a:lnT>
                      <a:noFill/>
                    </a:lnT>
                    <a:lnB w="6350" cap="flat" cmpd="sng" algn="ctr">
                      <a:solidFill>
                        <a:srgbClr val="C0C0C0"/>
                      </a:solidFill>
                      <a:prstDash val="solid"/>
                      <a:round/>
                      <a:headEnd type="none" w="med" len="med"/>
                      <a:tailEnd type="none" w="med" len="med"/>
                    </a:lnB>
                    <a:solidFill>
                      <a:srgbClr val="FFFFFF"/>
                    </a:solidFill>
                  </a:tcPr>
                </a:tc>
                <a:tc>
                  <a:txBody>
                    <a:bodyPr/>
                    <a:lstStyle/>
                    <a:p>
                      <a:pPr algn="ctr" fontAlgn="t"/>
                      <a:r>
                        <a:rPr lang="en-US" sz="800" b="0" i="0" u="none" strike="noStrike" dirty="0">
                          <a:solidFill>
                            <a:srgbClr val="000000"/>
                          </a:solidFill>
                          <a:latin typeface="Helvetica Neue Medium"/>
                        </a:rPr>
                        <a:t>2.38</a:t>
                      </a:r>
                    </a:p>
                  </a:txBody>
                  <a:tcPr marL="0" marR="0" marT="0" marB="0">
                    <a:lnL>
                      <a:noFill/>
                    </a:lnL>
                    <a:lnR>
                      <a:noFill/>
                    </a:lnR>
                    <a:lnT>
                      <a:noFill/>
                    </a:lnT>
                    <a:lnB w="6350" cap="flat" cmpd="sng" algn="ctr">
                      <a:solidFill>
                        <a:srgbClr val="C0C0C0"/>
                      </a:solidFill>
                      <a:prstDash val="solid"/>
                      <a:round/>
                      <a:headEnd type="none" w="med" len="med"/>
                      <a:tailEnd type="none" w="med" len="med"/>
                    </a:lnB>
                    <a:solidFill>
                      <a:srgbClr val="FFFFFF"/>
                    </a:solidFill>
                  </a:tcPr>
                </a:tc>
                <a:tc>
                  <a:txBody>
                    <a:bodyPr/>
                    <a:lstStyle/>
                    <a:p>
                      <a:pPr algn="ctr" fontAlgn="t"/>
                      <a:r>
                        <a:rPr lang="en-US" sz="800" b="0" i="0" u="none" strike="noStrike" dirty="0">
                          <a:solidFill>
                            <a:srgbClr val="000000"/>
                          </a:solidFill>
                          <a:latin typeface="Helvetica Neue Medium"/>
                        </a:rPr>
                        <a:t>2.42</a:t>
                      </a:r>
                    </a:p>
                  </a:txBody>
                  <a:tcPr marL="0" marR="0" marT="0" marB="0">
                    <a:lnL>
                      <a:noFill/>
                    </a:lnL>
                    <a:lnR>
                      <a:noFill/>
                    </a:lnR>
                    <a:lnT>
                      <a:noFill/>
                    </a:lnT>
                    <a:lnB w="6350" cap="flat" cmpd="sng" algn="ctr">
                      <a:solidFill>
                        <a:srgbClr val="C0C0C0"/>
                      </a:solidFill>
                      <a:prstDash val="solid"/>
                      <a:round/>
                      <a:headEnd type="none" w="med" len="med"/>
                      <a:tailEnd type="none" w="med" len="med"/>
                    </a:lnB>
                    <a:solidFill>
                      <a:srgbClr val="FFFFFF"/>
                    </a:solidFill>
                  </a:tcPr>
                </a:tc>
                <a:tc>
                  <a:txBody>
                    <a:bodyPr/>
                    <a:lstStyle/>
                    <a:p>
                      <a:pPr algn="ctr" fontAlgn="t"/>
                      <a:r>
                        <a:rPr lang="en-US" sz="800" b="0" i="0" u="none" strike="noStrike" dirty="0">
                          <a:solidFill>
                            <a:srgbClr val="000000"/>
                          </a:solidFill>
                          <a:latin typeface="Helvetica Neue Medium"/>
                        </a:rPr>
                        <a:t>2.47</a:t>
                      </a:r>
                    </a:p>
                  </a:txBody>
                  <a:tcPr marL="0" marR="0" marT="0" marB="0">
                    <a:lnL>
                      <a:noFill/>
                    </a:lnL>
                    <a:lnR>
                      <a:noFill/>
                    </a:lnR>
                    <a:lnT>
                      <a:noFill/>
                    </a:lnT>
                    <a:lnB w="6350" cap="flat" cmpd="sng" algn="ctr">
                      <a:solidFill>
                        <a:srgbClr val="C0C0C0"/>
                      </a:solidFill>
                      <a:prstDash val="solid"/>
                      <a:round/>
                      <a:headEnd type="none" w="med" len="med"/>
                      <a:tailEnd type="none" w="med" len="med"/>
                    </a:lnB>
                    <a:solidFill>
                      <a:srgbClr val="FFFFFF"/>
                    </a:solidFill>
                  </a:tcPr>
                </a:tc>
                <a:tc>
                  <a:txBody>
                    <a:bodyPr/>
                    <a:lstStyle/>
                    <a:p>
                      <a:pPr algn="ctr" fontAlgn="t"/>
                      <a:r>
                        <a:rPr lang="en-US" sz="800" b="0" i="0" u="none" strike="noStrike" dirty="0">
                          <a:solidFill>
                            <a:srgbClr val="000000"/>
                          </a:solidFill>
                          <a:latin typeface="Helvetica Neue Medium"/>
                        </a:rPr>
                        <a:t>2.27</a:t>
                      </a:r>
                    </a:p>
                  </a:txBody>
                  <a:tcPr marL="0" marR="0" marT="0" marB="0">
                    <a:lnL>
                      <a:noFill/>
                    </a:lnL>
                    <a:lnR w="6350" cap="flat" cmpd="sng" algn="ctr">
                      <a:solidFill>
                        <a:srgbClr val="C0C0C0"/>
                      </a:solidFill>
                      <a:prstDash val="solid"/>
                      <a:round/>
                      <a:headEnd type="none" w="med" len="med"/>
                      <a:tailEnd type="none" w="med" len="med"/>
                    </a:lnR>
                    <a:lnT>
                      <a:noFill/>
                    </a:lnT>
                    <a:lnB w="6350" cap="flat" cmpd="sng" algn="ctr">
                      <a:solidFill>
                        <a:srgbClr val="C0C0C0"/>
                      </a:solidFill>
                      <a:prstDash val="solid"/>
                      <a:round/>
                      <a:headEnd type="none" w="med" len="med"/>
                      <a:tailEnd type="none" w="med" len="med"/>
                    </a:lnB>
                    <a:solidFill>
                      <a:srgbClr val="FFFFFF"/>
                    </a:solidFill>
                  </a:tcPr>
                </a:tc>
              </a:tr>
            </a:tbl>
          </a:graphicData>
        </a:graphic>
      </p:graphicFrame>
      <p:sp>
        <p:nvSpPr>
          <p:cNvPr id="9" name="Rectangle 8"/>
          <p:cNvSpPr>
            <a:spLocks/>
          </p:cNvSpPr>
          <p:nvPr/>
        </p:nvSpPr>
        <p:spPr bwMode="auto">
          <a:xfrm>
            <a:off x="1905000" y="304800"/>
            <a:ext cx="5638800" cy="428625"/>
          </a:xfrm>
          <a:prstGeom prst="rect">
            <a:avLst/>
          </a:prstGeom>
          <a:noFill/>
          <a:ln w="12700" cap="flat">
            <a:noFill/>
            <a:miter lim="800000"/>
            <a:headEnd/>
            <a:tailEnd/>
          </a:ln>
        </p:spPr>
        <p:txBody>
          <a:bodyPr wrap="square" lIns="50800" tIns="50800" rIns="50800" bIns="5080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rtl="0">
              <a:defRPr sz="1000"/>
            </a:pPr>
            <a:r>
              <a:rPr lang="en-US" sz="2800" b="1" i="0" u="none" strike="noStrike" baseline="0" dirty="0">
                <a:solidFill>
                  <a:srgbClr val="000000"/>
                </a:solidFill>
                <a:latin typeface="Arial" pitchFamily="34" charset="0"/>
                <a:cs typeface="Arial" pitchFamily="34" charset="0"/>
              </a:rPr>
              <a:t>Average </a:t>
            </a:r>
            <a:r>
              <a:rPr lang="en-US" sz="2800" b="1" i="0" u="none" strike="noStrike" baseline="0" dirty="0" smtClean="0">
                <a:solidFill>
                  <a:srgbClr val="000000"/>
                </a:solidFill>
                <a:latin typeface="Arial" pitchFamily="34" charset="0"/>
                <a:cs typeface="Arial" pitchFamily="34" charset="0"/>
              </a:rPr>
              <a:t>per Subgroup</a:t>
            </a:r>
            <a:endParaRPr lang="en-US" sz="2800" b="1" i="0" u="none" strike="noStrike" baseline="0" dirty="0">
              <a:solidFill>
                <a:srgbClr val="000000"/>
              </a:solidFill>
              <a:latin typeface="Arial" pitchFamily="34" charset="0"/>
              <a:cs typeface="Arial" pitchFamily="34" charset="0"/>
            </a:endParaRPr>
          </a:p>
        </p:txBody>
      </p:sp>
    </p:spTree>
    <p:extLst>
      <p:ext uri="{BB962C8B-B14F-4D97-AF65-F5344CB8AC3E}">
        <p14:creationId xmlns:p14="http://schemas.microsoft.com/office/powerpoint/2010/main" val="98394861"/>
      </p:ext>
    </p:extLst>
  </p:cSld>
  <p:clrMapOvr>
    <a:masterClrMapping/>
  </p:clrMapOvr>
  <p:transition spd="slow">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2130425"/>
            <a:ext cx="7772400" cy="1470025"/>
          </a:xfrm>
        </p:spPr>
        <p:txBody>
          <a:bodyPr/>
          <a:lstStyle/>
          <a:p>
            <a:r>
              <a:rPr lang="en-US" sz="4000" dirty="0" smtClean="0">
                <a:latin typeface="Arial" pitchFamily="34" charset="0"/>
                <a:cs typeface="Arial" pitchFamily="34" charset="0"/>
              </a:rPr>
              <a:t>Stage 7: Enact Decisions</a:t>
            </a:r>
            <a:endParaRPr lang="en-US" sz="4000" dirty="0">
              <a:latin typeface="Arial" pitchFamily="34" charset="0"/>
              <a:cs typeface="Arial" pitchFamily="34" charset="0"/>
            </a:endParaRPr>
          </a:p>
        </p:txBody>
      </p:sp>
      <p:sp>
        <p:nvSpPr>
          <p:cNvPr id="3" name="Subtitle 2"/>
          <p:cNvSpPr>
            <a:spLocks noGrp="1"/>
          </p:cNvSpPr>
          <p:nvPr>
            <p:ph type="subTitle" idx="1"/>
          </p:nvPr>
        </p:nvSpPr>
        <p:spPr>
          <a:xfrm>
            <a:off x="1376590" y="3931922"/>
            <a:ext cx="6400800" cy="1752600"/>
          </a:xfrm>
        </p:spPr>
        <p:txBody>
          <a:bodyPr/>
          <a:lstStyle/>
          <a:p>
            <a:r>
              <a:rPr lang="en-US" dirty="0" smtClean="0"/>
              <a:t>“Closing the Loop”</a:t>
            </a:r>
            <a:endParaRPr lang="en-US" dirty="0"/>
          </a:p>
        </p:txBody>
      </p:sp>
      <p:pic>
        <p:nvPicPr>
          <p:cNvPr id="5" name="Picture 15" descr="C:\Documents and Settings\eslater\Local Settings\Temporary Internet Files\Content.IE5\6V2F1RR4\MP900440290[1].jpg"/>
          <p:cNvPicPr>
            <a:picLocks noChangeAspect="1" noChangeArrowheads="1"/>
          </p:cNvPicPr>
          <p:nvPr/>
        </p:nvPicPr>
        <p:blipFill>
          <a:blip r:embed="rId3" cstate="print"/>
          <a:srcRect/>
          <a:stretch>
            <a:fillRect/>
          </a:stretch>
        </p:blipFill>
        <p:spPr bwMode="auto">
          <a:xfrm rot="9148533">
            <a:off x="7316905" y="1403137"/>
            <a:ext cx="1234440" cy="1817370"/>
          </a:xfrm>
          <a:prstGeom prst="rect">
            <a:avLst/>
          </a:prstGeom>
          <a:noFill/>
        </p:spPr>
      </p:pic>
      <p:pic>
        <p:nvPicPr>
          <p:cNvPr id="11" name="Picture 15" descr="C:\Documents and Settings\eslater\Local Settings\Temporary Internet Files\Content.IE5\6V2F1RR4\MP900440290[1].jpg"/>
          <p:cNvPicPr>
            <a:picLocks noChangeAspect="1" noChangeArrowheads="1"/>
          </p:cNvPicPr>
          <p:nvPr/>
        </p:nvPicPr>
        <p:blipFill>
          <a:blip r:embed="rId3" cstate="print"/>
          <a:srcRect/>
          <a:stretch>
            <a:fillRect/>
          </a:stretch>
        </p:blipFill>
        <p:spPr bwMode="auto">
          <a:xfrm rot="6359988">
            <a:off x="5789886" y="13373"/>
            <a:ext cx="1234440" cy="1817370"/>
          </a:xfrm>
          <a:prstGeom prst="rect">
            <a:avLst/>
          </a:prstGeom>
          <a:noFill/>
        </p:spPr>
      </p:pic>
      <p:pic>
        <p:nvPicPr>
          <p:cNvPr id="12" name="Picture 15" descr="C:\Documents and Settings\eslater\Local Settings\Temporary Internet Files\Content.IE5\6V2F1RR4\MP900440290[1].jpg"/>
          <p:cNvPicPr>
            <a:picLocks noChangeAspect="1" noChangeArrowheads="1"/>
          </p:cNvPicPr>
          <p:nvPr/>
        </p:nvPicPr>
        <p:blipFill>
          <a:blip r:embed="rId3" cstate="print"/>
          <a:srcRect/>
          <a:stretch>
            <a:fillRect/>
          </a:stretch>
        </p:blipFill>
        <p:spPr bwMode="auto">
          <a:xfrm rot="11886759">
            <a:off x="7426038" y="3552216"/>
            <a:ext cx="1234440" cy="1817370"/>
          </a:xfrm>
          <a:prstGeom prst="rect">
            <a:avLst/>
          </a:prstGeom>
          <a:noFill/>
        </p:spPr>
      </p:pic>
      <p:pic>
        <p:nvPicPr>
          <p:cNvPr id="13" name="Picture 15" descr="C:\Documents and Settings\eslater\Local Settings\Temporary Internet Files\Content.IE5\6V2F1RR4\MP900440290[1].jpg"/>
          <p:cNvPicPr>
            <a:picLocks noChangeAspect="1" noChangeArrowheads="1"/>
          </p:cNvPicPr>
          <p:nvPr/>
        </p:nvPicPr>
        <p:blipFill>
          <a:blip r:embed="rId3" cstate="print"/>
          <a:srcRect/>
          <a:stretch>
            <a:fillRect/>
          </a:stretch>
        </p:blipFill>
        <p:spPr bwMode="auto">
          <a:xfrm rot="15895506">
            <a:off x="4076301" y="5177938"/>
            <a:ext cx="1234440" cy="1817370"/>
          </a:xfrm>
          <a:prstGeom prst="rect">
            <a:avLst/>
          </a:prstGeom>
          <a:noFill/>
        </p:spPr>
      </p:pic>
      <p:pic>
        <p:nvPicPr>
          <p:cNvPr id="15" name="Picture 15" descr="C:\Documents and Settings\eslater\Local Settings\Temporary Internet Files\Content.IE5\6V2F1RR4\MP900440290[1].jpg"/>
          <p:cNvPicPr>
            <a:picLocks noChangeAspect="1" noChangeArrowheads="1"/>
          </p:cNvPicPr>
          <p:nvPr/>
        </p:nvPicPr>
        <p:blipFill>
          <a:blip r:embed="rId3" cstate="print"/>
          <a:srcRect/>
          <a:stretch>
            <a:fillRect/>
          </a:stretch>
        </p:blipFill>
        <p:spPr bwMode="auto">
          <a:xfrm rot="19929519">
            <a:off x="641817" y="3389893"/>
            <a:ext cx="1234440" cy="1817370"/>
          </a:xfrm>
          <a:prstGeom prst="rect">
            <a:avLst/>
          </a:prstGeom>
          <a:noFill/>
        </p:spPr>
      </p:pic>
      <p:pic>
        <p:nvPicPr>
          <p:cNvPr id="16" name="Picture 15" descr="C:\Documents and Settings\eslater\Local Settings\Temporary Internet Files\Content.IE5\6V2F1RR4\MP900440290[1].jpg"/>
          <p:cNvPicPr>
            <a:picLocks noChangeAspect="1" noChangeArrowheads="1"/>
          </p:cNvPicPr>
          <p:nvPr/>
        </p:nvPicPr>
        <p:blipFill>
          <a:blip r:embed="rId3" cstate="print"/>
          <a:srcRect/>
          <a:stretch>
            <a:fillRect/>
          </a:stretch>
        </p:blipFill>
        <p:spPr bwMode="auto">
          <a:xfrm rot="1089532">
            <a:off x="176340" y="1537266"/>
            <a:ext cx="1234440" cy="1817370"/>
          </a:xfrm>
          <a:prstGeom prst="rect">
            <a:avLst/>
          </a:prstGeom>
          <a:noFill/>
        </p:spPr>
      </p:pic>
      <p:pic>
        <p:nvPicPr>
          <p:cNvPr id="18" name="Picture 15" descr="C:\Documents and Settings\eslater\Local Settings\Temporary Internet Files\Content.IE5\6V2F1RR4\MP900440290[1].jpg"/>
          <p:cNvPicPr>
            <a:picLocks noChangeAspect="1" noChangeArrowheads="1"/>
          </p:cNvPicPr>
          <p:nvPr/>
        </p:nvPicPr>
        <p:blipFill>
          <a:blip r:embed="rId3" cstate="print"/>
          <a:srcRect/>
          <a:stretch>
            <a:fillRect/>
          </a:stretch>
        </p:blipFill>
        <p:spPr bwMode="auto">
          <a:xfrm rot="5400000">
            <a:off x="3644265" y="-291466"/>
            <a:ext cx="1234440" cy="1817370"/>
          </a:xfrm>
          <a:prstGeom prst="rect">
            <a:avLst/>
          </a:prstGeom>
          <a:noFill/>
        </p:spPr>
      </p:pic>
      <p:pic>
        <p:nvPicPr>
          <p:cNvPr id="19" name="Picture 15" descr="C:\Documents and Settings\eslater\Local Settings\Temporary Internet Files\Content.IE5\6V2F1RR4\MP900440290[1].jpg"/>
          <p:cNvPicPr>
            <a:picLocks noChangeAspect="1" noChangeArrowheads="1"/>
          </p:cNvPicPr>
          <p:nvPr/>
        </p:nvPicPr>
        <p:blipFill>
          <a:blip r:embed="rId3" cstate="print"/>
          <a:srcRect/>
          <a:stretch>
            <a:fillRect/>
          </a:stretch>
        </p:blipFill>
        <p:spPr bwMode="auto">
          <a:xfrm rot="16998839">
            <a:off x="2009380" y="4930405"/>
            <a:ext cx="1234440" cy="1817370"/>
          </a:xfrm>
          <a:prstGeom prst="rect">
            <a:avLst/>
          </a:prstGeom>
          <a:noFill/>
        </p:spPr>
      </p:pic>
      <p:pic>
        <p:nvPicPr>
          <p:cNvPr id="20" name="Picture 15" descr="C:\Documents and Settings\eslater\Local Settings\Temporary Internet Files\Content.IE5\6V2F1RR4\MP900440290[1].jpg"/>
          <p:cNvPicPr>
            <a:picLocks noChangeAspect="1" noChangeArrowheads="1"/>
          </p:cNvPicPr>
          <p:nvPr/>
        </p:nvPicPr>
        <p:blipFill>
          <a:blip r:embed="rId3" cstate="print"/>
          <a:srcRect/>
          <a:stretch>
            <a:fillRect/>
          </a:stretch>
        </p:blipFill>
        <p:spPr bwMode="auto">
          <a:xfrm rot="14695042">
            <a:off x="5966903" y="4685197"/>
            <a:ext cx="1234440" cy="1817370"/>
          </a:xfrm>
          <a:prstGeom prst="rect">
            <a:avLst/>
          </a:prstGeom>
          <a:noFill/>
        </p:spPr>
      </p:pic>
      <p:pic>
        <p:nvPicPr>
          <p:cNvPr id="21" name="Picture 20" descr="C:\Documents and Settings\eslater\Local Settings\Temporary Internet Files\Content.IE5\6V2F1RR4\MP900440290[1].jpg"/>
          <p:cNvPicPr>
            <a:picLocks noChangeAspect="1" noChangeArrowheads="1"/>
          </p:cNvPicPr>
          <p:nvPr/>
        </p:nvPicPr>
        <p:blipFill>
          <a:blip r:embed="rId3" cstate="print"/>
          <a:srcRect/>
          <a:stretch>
            <a:fillRect/>
          </a:stretch>
        </p:blipFill>
        <p:spPr bwMode="auto">
          <a:xfrm rot="3836878">
            <a:off x="1765614" y="121104"/>
            <a:ext cx="1234440" cy="1817370"/>
          </a:xfrm>
          <a:prstGeom prst="rect">
            <a:avLst/>
          </a:prstGeom>
          <a:noFill/>
        </p:spPr>
      </p:pic>
    </p:spTree>
  </p:cSld>
  <p:clrMapOvr>
    <a:masterClrMapping/>
  </p:clrMapOvr>
  <p:transition spd="slow">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sz="4000" dirty="0" smtClean="0">
                <a:latin typeface="Arial" charset="0"/>
              </a:rPr>
              <a:t>General Decisions</a:t>
            </a:r>
            <a:br>
              <a:rPr lang="en-US" sz="4000" dirty="0" smtClean="0">
                <a:latin typeface="Arial" charset="0"/>
              </a:rPr>
            </a:br>
            <a:r>
              <a:rPr lang="en-US" dirty="0" smtClean="0"/>
              <a:t> </a:t>
            </a:r>
            <a:endParaRPr lang="en-US" dirty="0"/>
          </a:p>
        </p:txBody>
      </p:sp>
      <p:sp>
        <p:nvSpPr>
          <p:cNvPr id="3" name="Content Placeholder 2"/>
          <p:cNvSpPr>
            <a:spLocks noGrp="1"/>
          </p:cNvSpPr>
          <p:nvPr>
            <p:ph idx="1"/>
          </p:nvPr>
        </p:nvSpPr>
        <p:spPr>
          <a:xfrm>
            <a:off x="533400" y="1493837"/>
            <a:ext cx="8229600" cy="4525963"/>
          </a:xfrm>
        </p:spPr>
        <p:txBody>
          <a:bodyPr/>
          <a:lstStyle/>
          <a:p>
            <a:r>
              <a:rPr lang="en-US" sz="2800" dirty="0" smtClean="0">
                <a:latin typeface="Arial" pitchFamily="34" charset="0"/>
                <a:cs typeface="Arial" pitchFamily="34" charset="0"/>
              </a:rPr>
              <a:t>Clearer directions added.  More self-guided </a:t>
            </a:r>
            <a:r>
              <a:rPr lang="en-US" sz="800" dirty="0" smtClean="0">
                <a:latin typeface="Arial" pitchFamily="34" charset="0"/>
                <a:cs typeface="Arial" pitchFamily="34" charset="0"/>
              </a:rPr>
              <a:t>Y1</a:t>
            </a:r>
          </a:p>
          <a:p>
            <a:pPr marL="0" indent="0">
              <a:buNone/>
            </a:pPr>
            <a:endParaRPr lang="en-US" sz="800" dirty="0" smtClean="0">
              <a:latin typeface="Arial" pitchFamily="34" charset="0"/>
              <a:cs typeface="Arial" pitchFamily="34" charset="0"/>
            </a:endParaRPr>
          </a:p>
          <a:p>
            <a:r>
              <a:rPr lang="en-US" sz="2800" dirty="0" smtClean="0">
                <a:latin typeface="Arial" pitchFamily="34" charset="0"/>
                <a:cs typeface="Arial" pitchFamily="34" charset="0"/>
              </a:rPr>
              <a:t>More buy-in from the English 110 instructors is needed to make the worksheet a graded assignment </a:t>
            </a:r>
            <a:r>
              <a:rPr lang="en-US" sz="800" dirty="0" smtClean="0">
                <a:latin typeface="Arial" pitchFamily="34" charset="0"/>
                <a:cs typeface="Arial" pitchFamily="34" charset="0"/>
              </a:rPr>
              <a:t>Y1</a:t>
            </a:r>
          </a:p>
          <a:p>
            <a:endParaRPr lang="en-US" sz="800" dirty="0" smtClean="0">
              <a:latin typeface="Arial" pitchFamily="34" charset="0"/>
              <a:cs typeface="Arial" pitchFamily="34" charset="0"/>
            </a:endParaRPr>
          </a:p>
          <a:p>
            <a:r>
              <a:rPr lang="en-US" sz="2800" dirty="0" smtClean="0">
                <a:latin typeface="Arial" pitchFamily="34" charset="0"/>
                <a:cs typeface="Arial" pitchFamily="34" charset="0"/>
              </a:rPr>
              <a:t>Assigning the entire worksheet as a homework assignment and then using the library class time for “review” might work best. </a:t>
            </a:r>
            <a:r>
              <a:rPr lang="en-US" sz="800" dirty="0" smtClean="0">
                <a:latin typeface="Arial" pitchFamily="34" charset="0"/>
                <a:cs typeface="Arial" pitchFamily="34" charset="0"/>
              </a:rPr>
              <a:t>Y2</a:t>
            </a:r>
          </a:p>
          <a:p>
            <a:endParaRPr lang="en-US" dirty="0" smtClean="0"/>
          </a:p>
          <a:p>
            <a:pPr>
              <a:buNone/>
            </a:pPr>
            <a:endParaRPr lang="en-US" dirty="0" smtClean="0">
              <a:latin typeface="Arial" charset="0"/>
            </a:endParaRPr>
          </a:p>
          <a:p>
            <a:endParaRPr lang="en-US" dirty="0"/>
          </a:p>
        </p:txBody>
      </p:sp>
    </p:spTree>
  </p:cSld>
  <p:clrMapOvr>
    <a:masterClrMapping/>
  </p:clrMapOvr>
  <p:transition spd="slow">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17637"/>
            <a:ext cx="8229600" cy="5211763"/>
          </a:xfrm>
        </p:spPr>
        <p:txBody>
          <a:bodyPr/>
          <a:lstStyle/>
          <a:p>
            <a:r>
              <a:rPr lang="en-US" sz="2800" dirty="0" smtClean="0">
                <a:latin typeface="Arial" pitchFamily="34" charset="0"/>
                <a:cs typeface="Arial" pitchFamily="34" charset="0"/>
              </a:rPr>
              <a:t>The rubric will be modified across all modules to include a “0” score for blank answers, to differentiate a blank answer from an incorrect one. </a:t>
            </a:r>
            <a:r>
              <a:rPr lang="en-US" sz="800" dirty="0" smtClean="0">
                <a:latin typeface="Arial" pitchFamily="34" charset="0"/>
                <a:cs typeface="Arial" pitchFamily="34" charset="0"/>
              </a:rPr>
              <a:t>Y2</a:t>
            </a:r>
          </a:p>
          <a:p>
            <a:r>
              <a:rPr lang="en-US" sz="2800" dirty="0" smtClean="0">
                <a:latin typeface="Arial" pitchFamily="34" charset="0"/>
                <a:cs typeface="Arial" pitchFamily="34" charset="0"/>
              </a:rPr>
              <a:t>The worksheet will be redesigned for lower-scoring modules </a:t>
            </a:r>
            <a:r>
              <a:rPr lang="en-US" sz="800" dirty="0" smtClean="0">
                <a:latin typeface="Arial" pitchFamily="34" charset="0"/>
                <a:cs typeface="Arial" pitchFamily="34" charset="0"/>
              </a:rPr>
              <a:t>Y123</a:t>
            </a:r>
            <a:endParaRPr lang="en-US" sz="800" b="1" dirty="0" smtClean="0">
              <a:latin typeface="Arial" pitchFamily="34" charset="0"/>
              <a:cs typeface="Arial" pitchFamily="34" charset="0"/>
            </a:endParaRPr>
          </a:p>
          <a:p>
            <a:r>
              <a:rPr lang="en-US" sz="2800" dirty="0" smtClean="0">
                <a:latin typeface="Arial" pitchFamily="34" charset="0"/>
                <a:cs typeface="Arial" pitchFamily="34" charset="0"/>
              </a:rPr>
              <a:t>More consistent and precise instructions for the rubric and the worksheet </a:t>
            </a:r>
            <a:r>
              <a:rPr lang="en-US" sz="800" dirty="0" smtClean="0">
                <a:latin typeface="Arial" pitchFamily="34" charset="0"/>
                <a:cs typeface="Arial" pitchFamily="34" charset="0"/>
              </a:rPr>
              <a:t>Y123</a:t>
            </a:r>
            <a:endParaRPr lang="en-US" sz="2800" dirty="0" smtClean="0">
              <a:latin typeface="Arial" pitchFamily="34" charset="0"/>
              <a:cs typeface="Arial" pitchFamily="34" charset="0"/>
            </a:endParaRPr>
          </a:p>
          <a:p>
            <a:r>
              <a:rPr lang="en-US" sz="2800" dirty="0" smtClean="0">
                <a:latin typeface="Arial" pitchFamily="34" charset="0"/>
                <a:cs typeface="Arial" pitchFamily="34" charset="0"/>
              </a:rPr>
              <a:t>Added additional examples to LibGuide </a:t>
            </a:r>
            <a:r>
              <a:rPr lang="en-US" sz="800" dirty="0" smtClean="0">
                <a:latin typeface="Arial" pitchFamily="34" charset="0"/>
                <a:cs typeface="Arial" pitchFamily="34" charset="0"/>
              </a:rPr>
              <a:t>Y23</a:t>
            </a:r>
          </a:p>
          <a:p>
            <a:endParaRPr lang="en-US" sz="2800" dirty="0" smtClean="0">
              <a:latin typeface="Arial" pitchFamily="34" charset="0"/>
              <a:cs typeface="Arial" pitchFamily="34" charset="0"/>
            </a:endParaRPr>
          </a:p>
          <a:p>
            <a:endParaRPr lang="en-US" dirty="0" smtClean="0"/>
          </a:p>
          <a:p>
            <a:endParaRPr lang="en-US" dirty="0"/>
          </a:p>
        </p:txBody>
      </p:sp>
      <p:sp>
        <p:nvSpPr>
          <p:cNvPr id="5" name="Title 4"/>
          <p:cNvSpPr>
            <a:spLocks noGrp="1"/>
          </p:cNvSpPr>
          <p:nvPr>
            <p:ph type="title"/>
          </p:nvPr>
        </p:nvSpPr>
        <p:spPr/>
        <p:txBody>
          <a:bodyPr/>
          <a:lstStyle/>
          <a:p>
            <a:endParaRPr lang="en-US" dirty="0"/>
          </a:p>
        </p:txBody>
      </p:sp>
    </p:spTree>
  </p:cSld>
  <p:clrMapOvr>
    <a:masterClrMapping/>
  </p:clrMapOvr>
  <p:transition spd="slow">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6"/>
          <p:cNvSpPr>
            <a:spLocks noGrp="1"/>
          </p:cNvSpPr>
          <p:nvPr>
            <p:ph type="title"/>
          </p:nvPr>
        </p:nvSpPr>
        <p:spPr>
          <a:xfrm>
            <a:off x="612775" y="228600"/>
            <a:ext cx="8153400" cy="990600"/>
          </a:xfrm>
        </p:spPr>
        <p:txBody>
          <a:bodyPr/>
          <a:lstStyle/>
          <a:p>
            <a:pPr eaLnBrk="1" hangingPunct="1"/>
            <a:r>
              <a:rPr lang="en-US" sz="4000" dirty="0" smtClean="0">
                <a:latin typeface="Arial" charset="0"/>
              </a:rPr>
              <a:t>Worksheet: Module 1</a:t>
            </a:r>
          </a:p>
        </p:txBody>
      </p:sp>
      <p:sp>
        <p:nvSpPr>
          <p:cNvPr id="4" name="Text Placeholder 5"/>
          <p:cNvSpPr txBox="1">
            <a:spLocks/>
          </p:cNvSpPr>
          <p:nvPr/>
        </p:nvSpPr>
        <p:spPr bwMode="auto">
          <a:xfrm>
            <a:off x="4876800" y="1752600"/>
            <a:ext cx="3502025" cy="4495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Tx/>
              <a:buSzTx/>
              <a:buFont typeface="Arial" charset="0"/>
              <a:buChar char="•"/>
              <a:tabLst/>
              <a:defRPr/>
            </a:pPr>
            <a:endParaRPr kumimoji="0" lang="en-US" sz="3200" b="0" i="0" u="none" strike="noStrike" kern="1200" cap="none" spc="0" normalizeH="0" baseline="0" noProof="0" dirty="0" smtClean="0">
              <a:ln>
                <a:noFill/>
              </a:ln>
              <a:solidFill>
                <a:schemeClr val="tx1"/>
              </a:solidFill>
              <a:effectLst/>
              <a:uLnTx/>
              <a:uFillTx/>
              <a:latin typeface="Arial" charset="0"/>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Arial" charset="0"/>
              <a:buChar char="•"/>
              <a:tabLst/>
              <a:defRPr/>
            </a:pPr>
            <a:endParaRPr kumimoji="0" lang="en-US" sz="3200" b="0" i="0" u="none" strike="noStrike" kern="1200" cap="none" spc="0" normalizeH="0" baseline="0" noProof="0" dirty="0" smtClean="0">
              <a:ln>
                <a:noFill/>
              </a:ln>
              <a:solidFill>
                <a:schemeClr val="tx1"/>
              </a:solidFill>
              <a:effectLst/>
              <a:uLnTx/>
              <a:uFillTx/>
              <a:latin typeface="Arial" charset="0"/>
              <a:ea typeface="+mn-ea"/>
              <a:cs typeface="+mn-cs"/>
            </a:endParaRPr>
          </a:p>
        </p:txBody>
      </p:sp>
      <p:pic>
        <p:nvPicPr>
          <p:cNvPr id="5" name="Picture 4" descr="page 1.jpg"/>
          <p:cNvPicPr>
            <a:picLocks noChangeAspect="1"/>
          </p:cNvPicPr>
          <p:nvPr/>
        </p:nvPicPr>
        <p:blipFill>
          <a:blip r:embed="rId3" cstate="print"/>
          <a:stretch>
            <a:fillRect/>
          </a:stretch>
        </p:blipFill>
        <p:spPr>
          <a:xfrm>
            <a:off x="2586228" y="1298448"/>
            <a:ext cx="4119372" cy="5330952"/>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spd="slow">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6"/>
          <p:cNvSpPr>
            <a:spLocks noGrp="1"/>
          </p:cNvSpPr>
          <p:nvPr>
            <p:ph type="title"/>
          </p:nvPr>
        </p:nvSpPr>
        <p:spPr>
          <a:xfrm>
            <a:off x="612775" y="228600"/>
            <a:ext cx="8153400" cy="990600"/>
          </a:xfrm>
        </p:spPr>
        <p:txBody>
          <a:bodyPr/>
          <a:lstStyle/>
          <a:p>
            <a:pPr eaLnBrk="1" hangingPunct="1"/>
            <a:r>
              <a:rPr lang="en-US" sz="4000" dirty="0" smtClean="0">
                <a:latin typeface="Arial" charset="0"/>
              </a:rPr>
              <a:t>LibGuide: Module 1</a:t>
            </a:r>
          </a:p>
        </p:txBody>
      </p:sp>
      <p:sp>
        <p:nvSpPr>
          <p:cNvPr id="4" name="Text Placeholder 5"/>
          <p:cNvSpPr txBox="1">
            <a:spLocks/>
          </p:cNvSpPr>
          <p:nvPr/>
        </p:nvSpPr>
        <p:spPr bwMode="auto">
          <a:xfrm>
            <a:off x="4800600" y="1752600"/>
            <a:ext cx="3502025" cy="4495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Tx/>
              <a:buSzTx/>
              <a:tabLst/>
              <a:defRPr/>
            </a:pPr>
            <a:endParaRPr kumimoji="0" lang="en-US" sz="3200" b="0" i="0" u="none" strike="noStrike" kern="1200" cap="none" spc="0" normalizeH="0" baseline="0" noProof="0" dirty="0" smtClean="0">
              <a:ln>
                <a:noFill/>
              </a:ln>
              <a:solidFill>
                <a:schemeClr val="tx1"/>
              </a:solidFill>
              <a:effectLst/>
              <a:uLnTx/>
              <a:uFillTx/>
              <a:latin typeface="Arial" charset="0"/>
              <a:ea typeface="+mn-ea"/>
              <a:cs typeface="+mn-cs"/>
            </a:endParaRPr>
          </a:p>
        </p:txBody>
      </p:sp>
      <p:pic>
        <p:nvPicPr>
          <p:cNvPr id="5" name="Picture 4" descr="topic.JPG"/>
          <p:cNvPicPr>
            <a:picLocks noChangeAspect="1"/>
          </p:cNvPicPr>
          <p:nvPr/>
        </p:nvPicPr>
        <p:blipFill>
          <a:blip r:embed="rId3" cstate="print"/>
          <a:stretch>
            <a:fillRect/>
          </a:stretch>
        </p:blipFill>
        <p:spPr>
          <a:xfrm>
            <a:off x="1066800" y="1524000"/>
            <a:ext cx="7172325" cy="4810125"/>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spd="slow">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sz="4000" dirty="0" smtClean="0">
                <a:latin typeface="Arial" charset="0"/>
              </a:rPr>
              <a:t>Loyola Marymount University</a:t>
            </a:r>
          </a:p>
        </p:txBody>
      </p:sp>
      <p:sp>
        <p:nvSpPr>
          <p:cNvPr id="16387" name="Content Placeholder 2"/>
          <p:cNvSpPr>
            <a:spLocks noGrp="1"/>
          </p:cNvSpPr>
          <p:nvPr>
            <p:ph sz="quarter" idx="1"/>
          </p:nvPr>
        </p:nvSpPr>
        <p:spPr>
          <a:xfrm>
            <a:off x="609600" y="1589088"/>
            <a:ext cx="3886200" cy="4572000"/>
          </a:xfrm>
        </p:spPr>
        <p:txBody>
          <a:bodyPr/>
          <a:lstStyle/>
          <a:p>
            <a:r>
              <a:rPr lang="en-US" dirty="0" smtClean="0">
                <a:latin typeface="Arial" charset="0"/>
              </a:rPr>
              <a:t>Private Jesuit and Marymount university in Los Angeles, CA</a:t>
            </a:r>
          </a:p>
          <a:p>
            <a:endParaRPr lang="en-US" sz="1000" dirty="0" smtClean="0">
              <a:latin typeface="Arial" charset="0"/>
            </a:endParaRPr>
          </a:p>
          <a:p>
            <a:r>
              <a:rPr lang="en-US" dirty="0" smtClean="0">
                <a:latin typeface="Arial" charset="0"/>
              </a:rPr>
              <a:t>7553 students enrolled at LMU</a:t>
            </a:r>
          </a:p>
          <a:p>
            <a:endParaRPr lang="en-US" sz="1000" dirty="0" smtClean="0">
              <a:latin typeface="Arial" charset="0"/>
            </a:endParaRPr>
          </a:p>
          <a:p>
            <a:r>
              <a:rPr lang="en-US" dirty="0" smtClean="0">
                <a:latin typeface="Arial" charset="0"/>
              </a:rPr>
              <a:t>English 110: Required library visit for freshmen</a:t>
            </a:r>
          </a:p>
          <a:p>
            <a:endParaRPr lang="en-US" dirty="0" smtClean="0">
              <a:latin typeface="Arial" charset="0"/>
            </a:endParaRPr>
          </a:p>
          <a:p>
            <a:endParaRPr lang="en-US" dirty="0" smtClean="0">
              <a:latin typeface="Arial" charset="0"/>
            </a:endParaRPr>
          </a:p>
        </p:txBody>
      </p:sp>
      <p:pic>
        <p:nvPicPr>
          <p:cNvPr id="16388" name="Picture 4" descr="hannon.png"/>
          <p:cNvPicPr>
            <a:picLocks noChangeAspect="1"/>
          </p:cNvPicPr>
          <p:nvPr/>
        </p:nvPicPr>
        <p:blipFill>
          <a:blip r:embed="rId3" cstate="print"/>
          <a:srcRect/>
          <a:stretch>
            <a:fillRect/>
          </a:stretch>
        </p:blipFill>
        <p:spPr bwMode="auto">
          <a:xfrm>
            <a:off x="4568372" y="1752600"/>
            <a:ext cx="4317166" cy="25908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Picture 4" descr="WHH 118.jpg"/>
          <p:cNvPicPr>
            <a:picLocks noChangeAspect="1"/>
          </p:cNvPicPr>
          <p:nvPr/>
        </p:nvPicPr>
        <p:blipFill>
          <a:blip r:embed="rId4" cstate="print"/>
          <a:stretch>
            <a:fillRect/>
          </a:stretch>
        </p:blipFill>
        <p:spPr>
          <a:xfrm>
            <a:off x="4572000" y="1676400"/>
            <a:ext cx="4307840" cy="323088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612775" y="76200"/>
            <a:ext cx="8153400" cy="990600"/>
          </a:xfrm>
        </p:spPr>
        <p:txBody>
          <a:bodyPr/>
          <a:lstStyle/>
          <a:p>
            <a:pPr eaLnBrk="1" hangingPunct="1"/>
            <a:r>
              <a:rPr lang="en-US" sz="4000" dirty="0" smtClean="0">
                <a:latin typeface="Arial" charset="0"/>
              </a:rPr>
              <a:t>Worksheet: Module 2</a:t>
            </a:r>
          </a:p>
        </p:txBody>
      </p:sp>
      <p:pic>
        <p:nvPicPr>
          <p:cNvPr id="6" name="Content Placeholder 5" descr="Module 2 jpeg.jpg"/>
          <p:cNvPicPr>
            <a:picLocks noGrp="1" noChangeAspect="1"/>
          </p:cNvPicPr>
          <p:nvPr>
            <p:ph idx="1"/>
          </p:nvPr>
        </p:nvPicPr>
        <p:blipFill>
          <a:blip r:embed="rId3" cstate="print"/>
          <a:stretch>
            <a:fillRect/>
          </a:stretch>
        </p:blipFill>
        <p:spPr>
          <a:xfrm>
            <a:off x="2199132" y="1066800"/>
            <a:ext cx="4430268" cy="5733288"/>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spd="slow">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612775" y="76200"/>
            <a:ext cx="8153400" cy="990600"/>
          </a:xfrm>
        </p:spPr>
        <p:txBody>
          <a:bodyPr/>
          <a:lstStyle/>
          <a:p>
            <a:pPr eaLnBrk="1" hangingPunct="1"/>
            <a:r>
              <a:rPr lang="en-US" sz="4000" dirty="0" smtClean="0">
                <a:latin typeface="Arial" charset="0"/>
              </a:rPr>
              <a:t>LibGuide: Module 2</a:t>
            </a:r>
          </a:p>
        </p:txBody>
      </p:sp>
      <p:pic>
        <p:nvPicPr>
          <p:cNvPr id="5" name="Picture 4" descr="tab 2.jpg"/>
          <p:cNvPicPr>
            <a:picLocks noChangeAspect="1"/>
          </p:cNvPicPr>
          <p:nvPr/>
        </p:nvPicPr>
        <p:blipFill>
          <a:blip r:embed="rId3" cstate="print"/>
          <a:stretch>
            <a:fillRect/>
          </a:stretch>
        </p:blipFill>
        <p:spPr>
          <a:xfrm>
            <a:off x="943832" y="1369504"/>
            <a:ext cx="7209568" cy="5031296"/>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spd="slow">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a:xfrm>
            <a:off x="457200" y="152400"/>
            <a:ext cx="8229600" cy="1143000"/>
          </a:xfrm>
        </p:spPr>
        <p:txBody>
          <a:bodyPr/>
          <a:lstStyle/>
          <a:p>
            <a:pPr eaLnBrk="1" hangingPunct="1"/>
            <a:r>
              <a:rPr lang="en-US" sz="4000" dirty="0" smtClean="0">
                <a:latin typeface="Arial" charset="0"/>
              </a:rPr>
              <a:t>The </a:t>
            </a:r>
            <a:r>
              <a:rPr lang="en-US" sz="4000" i="1" dirty="0" smtClean="0">
                <a:latin typeface="Arial" charset="0"/>
              </a:rPr>
              <a:t>Bad Cookie</a:t>
            </a:r>
            <a:r>
              <a:rPr lang="en-US" sz="4000" dirty="0" smtClean="0">
                <a:latin typeface="Arial" charset="0"/>
              </a:rPr>
              <a:t>: Module 3</a:t>
            </a:r>
          </a:p>
        </p:txBody>
      </p:sp>
      <p:pic>
        <p:nvPicPr>
          <p:cNvPr id="7" name="Content Placeholder 4" descr="module 3 worksheet.jpg"/>
          <p:cNvPicPr>
            <a:picLocks noChangeAspect="1"/>
          </p:cNvPicPr>
          <p:nvPr/>
        </p:nvPicPr>
        <p:blipFill>
          <a:blip r:embed="rId3" cstate="print"/>
          <a:stretch>
            <a:fillRect/>
          </a:stretch>
        </p:blipFill>
        <p:spPr bwMode="auto">
          <a:xfrm>
            <a:off x="228600" y="1447800"/>
            <a:ext cx="6872288" cy="1981200"/>
          </a:xfrm>
          <a:prstGeom prst="rect">
            <a:avLst/>
          </a:prstGeom>
          <a:noFill/>
          <a:ln w="9525">
            <a:noFill/>
            <a:miter lim="800000"/>
            <a:headEnd/>
            <a:tailEnd/>
          </a:ln>
        </p:spPr>
      </p:pic>
      <p:pic>
        <p:nvPicPr>
          <p:cNvPr id="8" name="Picture 7" descr="fishing.jpg"/>
          <p:cNvPicPr>
            <a:picLocks noChangeAspect="1"/>
          </p:cNvPicPr>
          <p:nvPr/>
        </p:nvPicPr>
        <p:blipFill>
          <a:blip r:embed="rId4" cstate="print"/>
          <a:stretch>
            <a:fillRect/>
          </a:stretch>
        </p:blipFill>
        <p:spPr>
          <a:xfrm>
            <a:off x="5029200" y="3268218"/>
            <a:ext cx="3789045" cy="3437382"/>
          </a:xfrm>
          <a:prstGeom prst="rect">
            <a:avLst/>
          </a:prstGeom>
          <a:ln>
            <a:noFill/>
          </a:ln>
          <a:effectLst>
            <a:outerShdw blurRad="292100" dist="139700" dir="2700000" algn="tl" rotWithShape="0">
              <a:srgbClr val="333333">
                <a:alpha val="65000"/>
              </a:srgbClr>
            </a:outerShdw>
          </a:effectLst>
        </p:spPr>
      </p:pic>
      <p:pic>
        <p:nvPicPr>
          <p:cNvPr id="11" name="Picture 10" descr="Why use the library.jpg"/>
          <p:cNvPicPr>
            <a:picLocks noChangeAspect="1"/>
          </p:cNvPicPr>
          <p:nvPr/>
        </p:nvPicPr>
        <p:blipFill>
          <a:blip r:embed="rId5" cstate="print"/>
          <a:stretch>
            <a:fillRect/>
          </a:stretch>
        </p:blipFill>
        <p:spPr>
          <a:xfrm>
            <a:off x="533400" y="3838766"/>
            <a:ext cx="3735324" cy="2790634"/>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spd="slow">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a:xfrm>
            <a:off x="381000" y="274638"/>
            <a:ext cx="8229600" cy="1143000"/>
          </a:xfrm>
        </p:spPr>
        <p:txBody>
          <a:bodyPr/>
          <a:lstStyle/>
          <a:p>
            <a:pPr eaLnBrk="1" hangingPunct="1"/>
            <a:r>
              <a:rPr lang="en-US" sz="4000" dirty="0" smtClean="0">
                <a:latin typeface="Arial" charset="0"/>
              </a:rPr>
              <a:t>Peer Observation: Module 3</a:t>
            </a:r>
          </a:p>
        </p:txBody>
      </p:sp>
      <p:sp>
        <p:nvSpPr>
          <p:cNvPr id="43011" name="Content Placeholder 2"/>
          <p:cNvSpPr>
            <a:spLocks noGrp="1"/>
          </p:cNvSpPr>
          <p:nvPr>
            <p:ph sz="quarter" idx="1"/>
          </p:nvPr>
        </p:nvSpPr>
        <p:spPr>
          <a:xfrm>
            <a:off x="762000" y="1828800"/>
            <a:ext cx="7239000" cy="4572000"/>
          </a:xfrm>
        </p:spPr>
        <p:txBody>
          <a:bodyPr/>
          <a:lstStyle/>
          <a:p>
            <a:pPr>
              <a:lnSpc>
                <a:spcPct val="150000"/>
              </a:lnSpc>
              <a:buNone/>
            </a:pPr>
            <a:r>
              <a:rPr lang="en-US" sz="2000" i="1" dirty="0" smtClean="0"/>
              <a:t>     “I think that the English 110 series could also be improved by a process of peer observation and review of the English 110 courses. If all reference librarians are supposed to be teaching the same modules in the same way, some sort of review system could be put in place so that we can discuss as a group how we are doing it in individual sessions what's working, what isn't, etc.”</a:t>
            </a:r>
          </a:p>
          <a:p>
            <a:pPr>
              <a:lnSpc>
                <a:spcPct val="150000"/>
              </a:lnSpc>
              <a:buNone/>
            </a:pPr>
            <a:r>
              <a:rPr lang="en-US" sz="2000" i="1" dirty="0" smtClean="0"/>
              <a:t>     </a:t>
            </a:r>
            <a:r>
              <a:rPr lang="en-US" sz="2000" dirty="0" smtClean="0"/>
              <a:t>  </a:t>
            </a:r>
            <a:r>
              <a:rPr lang="en-US" sz="2000" i="1" dirty="0" smtClean="0"/>
              <a:t>-  </a:t>
            </a:r>
            <a:r>
              <a:rPr lang="en-US" sz="2000" dirty="0" smtClean="0"/>
              <a:t>Librarian Feedback (survey from Year 1)</a:t>
            </a:r>
          </a:p>
          <a:p>
            <a:pPr eaLnBrk="1" hangingPunct="1">
              <a:buNone/>
            </a:pPr>
            <a:endParaRPr lang="en-US" sz="2000" dirty="0" smtClean="0">
              <a:latin typeface="Arial" charset="0"/>
            </a:endParaRPr>
          </a:p>
          <a:p>
            <a:pPr eaLnBrk="1" hangingPunct="1">
              <a:buNone/>
            </a:pPr>
            <a:endParaRPr lang="en-US" sz="2000" dirty="0" smtClean="0">
              <a:latin typeface="Arial" charset="0"/>
            </a:endParaRPr>
          </a:p>
          <a:p>
            <a:pPr eaLnBrk="1" hangingPunct="1"/>
            <a:endParaRPr lang="en-US" sz="2000" dirty="0" smtClean="0">
              <a:latin typeface="Arial" charset="0"/>
            </a:endParaRPr>
          </a:p>
        </p:txBody>
      </p:sp>
    </p:spTree>
  </p:cSld>
  <p:clrMapOvr>
    <a:masterClrMapping/>
  </p:clrMapOvr>
  <p:transition spd="slow">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latin typeface="Arial" pitchFamily="34" charset="0"/>
                <a:cs typeface="Arial" pitchFamily="34" charset="0"/>
              </a:rPr>
              <a:t>Worksheet: Module 4</a:t>
            </a:r>
            <a:endParaRPr lang="en-US" sz="4000" dirty="0">
              <a:latin typeface="Arial" pitchFamily="34" charset="0"/>
              <a:cs typeface="Arial" pitchFamily="34" charset="0"/>
            </a:endParaRPr>
          </a:p>
        </p:txBody>
      </p:sp>
      <p:sp>
        <p:nvSpPr>
          <p:cNvPr id="3" name="Content Placeholder 2"/>
          <p:cNvSpPr>
            <a:spLocks noGrp="1"/>
          </p:cNvSpPr>
          <p:nvPr>
            <p:ph sz="half" idx="1"/>
          </p:nvPr>
        </p:nvSpPr>
        <p:spPr/>
        <p:txBody>
          <a:bodyPr/>
          <a:lstStyle/>
          <a:p>
            <a:pPr>
              <a:buNone/>
            </a:pPr>
            <a:r>
              <a:rPr lang="en-US" sz="2400" dirty="0" smtClean="0">
                <a:latin typeface="Arial" pitchFamily="34" charset="0"/>
                <a:cs typeface="Arial" pitchFamily="34" charset="0"/>
              </a:rPr>
              <a:t>Year 1</a:t>
            </a:r>
            <a:endParaRPr lang="en-US" sz="2400" dirty="0">
              <a:latin typeface="Arial" pitchFamily="34" charset="0"/>
              <a:cs typeface="Arial" pitchFamily="34" charset="0"/>
            </a:endParaRPr>
          </a:p>
        </p:txBody>
      </p:sp>
      <p:sp>
        <p:nvSpPr>
          <p:cNvPr id="4" name="Content Placeholder 3"/>
          <p:cNvSpPr>
            <a:spLocks noGrp="1"/>
          </p:cNvSpPr>
          <p:nvPr>
            <p:ph sz="half" idx="2"/>
          </p:nvPr>
        </p:nvSpPr>
        <p:spPr/>
        <p:txBody>
          <a:bodyPr/>
          <a:lstStyle/>
          <a:p>
            <a:pPr>
              <a:buNone/>
            </a:pPr>
            <a:r>
              <a:rPr lang="en-US" sz="2400" dirty="0" smtClean="0">
                <a:latin typeface="Arial" pitchFamily="34" charset="0"/>
                <a:cs typeface="Arial" pitchFamily="34" charset="0"/>
              </a:rPr>
              <a:t>Year 3</a:t>
            </a:r>
          </a:p>
          <a:p>
            <a:endParaRPr lang="en-US" dirty="0" smtClean="0"/>
          </a:p>
        </p:txBody>
      </p:sp>
      <p:pic>
        <p:nvPicPr>
          <p:cNvPr id="5" name="Content Placeholder 3" descr="worksheet4.png"/>
          <p:cNvPicPr>
            <a:picLocks noChangeAspect="1"/>
          </p:cNvPicPr>
          <p:nvPr/>
        </p:nvPicPr>
        <p:blipFill>
          <a:blip r:embed="rId4" cstate="print"/>
          <a:srcRect l="-2315" r="-2315"/>
          <a:stretch>
            <a:fillRect/>
          </a:stretch>
        </p:blipFill>
        <p:spPr bwMode="auto">
          <a:xfrm>
            <a:off x="76200" y="2209801"/>
            <a:ext cx="4037031" cy="2225993"/>
          </a:xfrm>
          <a:prstGeom prst="rect">
            <a:avLst/>
          </a:prstGeom>
          <a:ln>
            <a:noFill/>
          </a:ln>
          <a:effectLst>
            <a:outerShdw blurRad="292100" dist="139700" dir="2700000" algn="tl" rotWithShape="0">
              <a:srgbClr val="333333">
                <a:alpha val="65000"/>
              </a:srgbClr>
            </a:outerShdw>
          </a:effectLst>
        </p:spPr>
      </p:pic>
      <p:pic>
        <p:nvPicPr>
          <p:cNvPr id="10" name="Picture 9" descr="4 work.jpg"/>
          <p:cNvPicPr>
            <a:picLocks noChangeAspect="1"/>
          </p:cNvPicPr>
          <p:nvPr/>
        </p:nvPicPr>
        <p:blipFill>
          <a:blip r:embed="rId5" cstate="print"/>
          <a:stretch>
            <a:fillRect/>
          </a:stretch>
        </p:blipFill>
        <p:spPr>
          <a:xfrm>
            <a:off x="4648200" y="2209800"/>
            <a:ext cx="4373880" cy="4069080"/>
          </a:xfrm>
          <a:prstGeom prst="rect">
            <a:avLst/>
          </a:prstGeom>
          <a:ln>
            <a:noFill/>
          </a:ln>
          <a:effectLst>
            <a:outerShdw blurRad="292100" dist="139700" dir="2700000" algn="tl" rotWithShape="0">
              <a:srgbClr val="333333">
                <a:alpha val="65000"/>
              </a:srgbClr>
            </a:outerShdw>
          </a:effectLst>
        </p:spPr>
      </p:pic>
      <p:sp>
        <p:nvSpPr>
          <p:cNvPr id="11" name="Right Arrow 10"/>
          <p:cNvSpPr>
            <a:spLocks noChangeAspect="1"/>
          </p:cNvSpPr>
          <p:nvPr/>
        </p:nvSpPr>
        <p:spPr>
          <a:xfrm>
            <a:off x="4038600" y="2819411"/>
            <a:ext cx="538908" cy="266936"/>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Tree>
  </p:cSld>
  <p:clrMapOvr>
    <a:overrideClrMapping bg1="lt1" tx1="dk1" bg2="lt2" tx2="dk2" accent1="accent1" accent2="accent2" accent3="accent3" accent4="accent4" accent5="accent5" accent6="accent6" hlink="hlink" folHlink="folHlink"/>
  </p:clrMapOvr>
  <p:transition spd="slow">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612775" y="228600"/>
            <a:ext cx="8153400" cy="990600"/>
          </a:xfrm>
        </p:spPr>
        <p:txBody>
          <a:bodyPr/>
          <a:lstStyle/>
          <a:p>
            <a:pPr eaLnBrk="1" hangingPunct="1"/>
            <a:r>
              <a:rPr lang="en-US" sz="4000" dirty="0" smtClean="0">
                <a:latin typeface="Arial" charset="0"/>
              </a:rPr>
              <a:t>Worksheet: Module 5</a:t>
            </a:r>
          </a:p>
        </p:txBody>
      </p:sp>
      <p:pic>
        <p:nvPicPr>
          <p:cNvPr id="25603" name="Content Placeholder 5" descr="worksheet5.png"/>
          <p:cNvPicPr>
            <a:picLocks noGrp="1" noChangeAspect="1"/>
          </p:cNvPicPr>
          <p:nvPr>
            <p:ph sz="quarter" idx="1"/>
          </p:nvPr>
        </p:nvPicPr>
        <p:blipFill>
          <a:blip r:embed="rId3" cstate="print"/>
          <a:srcRect l="-7281" r="-7281"/>
          <a:stretch>
            <a:fillRect/>
          </a:stretch>
        </p:blipFill>
        <p:spPr>
          <a:xfrm>
            <a:off x="-76200" y="2275999"/>
            <a:ext cx="4025775" cy="2219801"/>
          </a:xfrm>
          <a:prstGeom prst="rect">
            <a:avLst/>
          </a:prstGeom>
          <a:ln>
            <a:noFill/>
          </a:ln>
          <a:effectLst>
            <a:outerShdw blurRad="292100" dist="139700" dir="2700000" algn="tl" rotWithShape="0">
              <a:srgbClr val="333333">
                <a:alpha val="65000"/>
              </a:srgbClr>
            </a:outerShdw>
          </a:effectLst>
        </p:spPr>
      </p:pic>
      <p:sp>
        <p:nvSpPr>
          <p:cNvPr id="5" name="Rectangle 4"/>
          <p:cNvSpPr/>
          <p:nvPr/>
        </p:nvSpPr>
        <p:spPr>
          <a:xfrm>
            <a:off x="228600" y="1752600"/>
            <a:ext cx="1063689" cy="461665"/>
          </a:xfrm>
          <a:prstGeom prst="rect">
            <a:avLst/>
          </a:prstGeom>
        </p:spPr>
        <p:txBody>
          <a:bodyPr wrap="none">
            <a:spAutoFit/>
          </a:bodyPr>
          <a:lstStyle/>
          <a:p>
            <a:pPr>
              <a:buNone/>
            </a:pPr>
            <a:r>
              <a:rPr lang="en-US" sz="2400" dirty="0" smtClean="0"/>
              <a:t>Year 1</a:t>
            </a:r>
            <a:endParaRPr lang="en-US" sz="2400" dirty="0"/>
          </a:p>
        </p:txBody>
      </p:sp>
      <p:sp>
        <p:nvSpPr>
          <p:cNvPr id="6" name="Rectangle 5"/>
          <p:cNvSpPr/>
          <p:nvPr/>
        </p:nvSpPr>
        <p:spPr>
          <a:xfrm>
            <a:off x="4186020" y="1752600"/>
            <a:ext cx="1063689" cy="461665"/>
          </a:xfrm>
          <a:prstGeom prst="rect">
            <a:avLst/>
          </a:prstGeom>
        </p:spPr>
        <p:txBody>
          <a:bodyPr wrap="none">
            <a:spAutoFit/>
          </a:bodyPr>
          <a:lstStyle/>
          <a:p>
            <a:pPr>
              <a:buNone/>
            </a:pPr>
            <a:r>
              <a:rPr lang="en-US" sz="2400" dirty="0" smtClean="0"/>
              <a:t>Year 3</a:t>
            </a:r>
            <a:endParaRPr lang="en-US" sz="2400" dirty="0"/>
          </a:p>
        </p:txBody>
      </p:sp>
      <p:sp>
        <p:nvSpPr>
          <p:cNvPr id="8" name="Right Arrow 7"/>
          <p:cNvSpPr>
            <a:spLocks noChangeAspect="1"/>
          </p:cNvSpPr>
          <p:nvPr/>
        </p:nvSpPr>
        <p:spPr>
          <a:xfrm>
            <a:off x="3728292" y="3048000"/>
            <a:ext cx="538908" cy="266936"/>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pic>
        <p:nvPicPr>
          <p:cNvPr id="10" name="Picture 9" descr="5 work.jpg"/>
          <p:cNvPicPr>
            <a:picLocks noChangeAspect="1"/>
          </p:cNvPicPr>
          <p:nvPr/>
        </p:nvPicPr>
        <p:blipFill>
          <a:blip r:embed="rId4" cstate="print"/>
          <a:stretch>
            <a:fillRect/>
          </a:stretch>
        </p:blipFill>
        <p:spPr>
          <a:xfrm>
            <a:off x="4308538" y="2286000"/>
            <a:ext cx="4759262" cy="3751707"/>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spd="slow">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0" y="533400"/>
            <a:ext cx="9144000" cy="990600"/>
          </a:xfrm>
        </p:spPr>
        <p:txBody>
          <a:bodyPr/>
          <a:lstStyle/>
          <a:p>
            <a:r>
              <a:rPr lang="en-US" sz="4000" dirty="0" smtClean="0">
                <a:latin typeface="Arial" charset="0"/>
              </a:rPr>
              <a:t>Stage 7: Continued                    </a:t>
            </a:r>
            <a:r>
              <a:rPr lang="en-US" dirty="0" smtClean="0">
                <a:latin typeface="Arial" charset="0"/>
              </a:rPr>
              <a:t/>
            </a:r>
            <a:br>
              <a:rPr lang="en-US" dirty="0" smtClean="0">
                <a:latin typeface="Arial" charset="0"/>
              </a:rPr>
            </a:br>
            <a:r>
              <a:rPr lang="en-US" dirty="0" smtClean="0">
                <a:latin typeface="Arial" charset="0"/>
              </a:rPr>
              <a:t/>
            </a:r>
            <a:br>
              <a:rPr lang="en-US" dirty="0" smtClean="0">
                <a:latin typeface="Arial" charset="0"/>
              </a:rPr>
            </a:br>
            <a:endParaRPr lang="en-US" dirty="0" smtClean="0">
              <a:latin typeface="Arial" charset="0"/>
            </a:endParaRPr>
          </a:p>
        </p:txBody>
      </p:sp>
      <p:sp>
        <p:nvSpPr>
          <p:cNvPr id="18435" name="Content Placeholder 2"/>
          <p:cNvSpPr>
            <a:spLocks noGrp="1"/>
          </p:cNvSpPr>
          <p:nvPr>
            <p:ph sz="quarter" idx="1"/>
          </p:nvPr>
        </p:nvSpPr>
        <p:spPr>
          <a:xfrm>
            <a:off x="457200" y="1600200"/>
            <a:ext cx="8153400" cy="3962400"/>
          </a:xfrm>
        </p:spPr>
        <p:txBody>
          <a:bodyPr/>
          <a:lstStyle/>
          <a:p>
            <a:pPr>
              <a:buNone/>
            </a:pPr>
            <a:r>
              <a:rPr lang="en-US" dirty="0" smtClean="0"/>
              <a:t>Share results:</a:t>
            </a:r>
          </a:p>
          <a:p>
            <a:r>
              <a:rPr lang="en-US" dirty="0" smtClean="0"/>
              <a:t>Librarians</a:t>
            </a:r>
          </a:p>
          <a:p>
            <a:r>
              <a:rPr lang="en-US" dirty="0" smtClean="0"/>
              <a:t>Director of Freshman English Program</a:t>
            </a:r>
          </a:p>
          <a:p>
            <a:r>
              <a:rPr lang="en-US" dirty="0" smtClean="0">
                <a:hlinkClick r:id="rId3"/>
              </a:rPr>
              <a:t>English 110 Instructor Lunch</a:t>
            </a:r>
            <a:r>
              <a:rPr lang="en-US" dirty="0" smtClean="0"/>
              <a:t>  </a:t>
            </a:r>
          </a:p>
          <a:p>
            <a:r>
              <a:rPr lang="en-US" dirty="0" smtClean="0">
                <a:hlinkClick r:id="rId4"/>
              </a:rPr>
              <a:t>Office of Assessment</a:t>
            </a:r>
            <a:endParaRPr lang="en-US" dirty="0" smtClean="0"/>
          </a:p>
          <a:p>
            <a:r>
              <a:rPr lang="en-US" dirty="0" smtClean="0"/>
              <a:t>Center for Teaching Excellence</a:t>
            </a:r>
          </a:p>
          <a:p>
            <a:endParaRPr lang="en-US" dirty="0" smtClean="0"/>
          </a:p>
          <a:p>
            <a:endParaRPr lang="en-US" dirty="0" smtClean="0"/>
          </a:p>
          <a:p>
            <a:endParaRPr lang="en-US" dirty="0" smtClean="0"/>
          </a:p>
        </p:txBody>
      </p:sp>
      <p:pic>
        <p:nvPicPr>
          <p:cNvPr id="4" name="Picture 2" descr="C:\Users\Elisa Acosta\AppData\Local\Microsoft\Windows\Temporary Internet Files\Content.IE5\WNRZO7CP\MP900431028[1].jpg"/>
          <p:cNvPicPr>
            <a:picLocks noChangeAspect="1" noChangeArrowheads="1"/>
          </p:cNvPicPr>
          <p:nvPr/>
        </p:nvPicPr>
        <p:blipFill>
          <a:blip r:embed="rId5" cstate="print"/>
          <a:srcRect/>
          <a:stretch>
            <a:fillRect/>
          </a:stretch>
        </p:blipFill>
        <p:spPr bwMode="auto">
          <a:xfrm>
            <a:off x="7162800" y="4800600"/>
            <a:ext cx="1824228" cy="1820672"/>
          </a:xfrm>
          <a:prstGeom prst="rect">
            <a:avLst/>
          </a:prstGeom>
          <a:noFill/>
        </p:spPr>
      </p:pic>
    </p:spTree>
  </p:cSld>
  <p:clrMapOvr>
    <a:masterClrMapping/>
  </p:clrMapOvr>
  <p:transition spd="slow">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a:xfrm>
            <a:off x="457200" y="152400"/>
            <a:ext cx="8229600" cy="1143000"/>
          </a:xfrm>
        </p:spPr>
        <p:txBody>
          <a:bodyPr/>
          <a:lstStyle/>
          <a:p>
            <a:pPr eaLnBrk="1" hangingPunct="1"/>
            <a:r>
              <a:rPr lang="en-US" sz="4000" dirty="0" smtClean="0">
                <a:latin typeface="Arial" charset="0"/>
              </a:rPr>
              <a:t>Assessment Buffet</a:t>
            </a:r>
          </a:p>
        </p:txBody>
      </p:sp>
      <p:sp>
        <p:nvSpPr>
          <p:cNvPr id="4" name="Content Placeholder 3"/>
          <p:cNvSpPr>
            <a:spLocks noGrp="1"/>
          </p:cNvSpPr>
          <p:nvPr>
            <p:ph sz="half" idx="1"/>
          </p:nvPr>
        </p:nvSpPr>
        <p:spPr>
          <a:xfrm>
            <a:off x="457200" y="1722437"/>
            <a:ext cx="2743200" cy="4525963"/>
          </a:xfrm>
        </p:spPr>
        <p:txBody>
          <a:bodyPr/>
          <a:lstStyle/>
          <a:p>
            <a:pPr>
              <a:buNone/>
            </a:pPr>
            <a:r>
              <a:rPr lang="en-US" sz="2000" b="1" dirty="0" smtClean="0">
                <a:latin typeface="Arial" pitchFamily="34" charset="0"/>
                <a:cs typeface="Arial" pitchFamily="34" charset="0"/>
              </a:rPr>
              <a:t>Iron Chef</a:t>
            </a:r>
            <a:r>
              <a:rPr lang="en-US" sz="2000" b="1" u="sng" dirty="0" smtClean="0">
                <a:latin typeface="Arial" pitchFamily="34" charset="0"/>
                <a:cs typeface="Arial" pitchFamily="34" charset="0"/>
              </a:rPr>
              <a:t> </a:t>
            </a:r>
          </a:p>
          <a:p>
            <a:pPr>
              <a:buNone/>
            </a:pPr>
            <a:endParaRPr lang="en-US" sz="2000" b="1" u="sng" dirty="0" smtClean="0">
              <a:latin typeface="Arial" pitchFamily="34" charset="0"/>
              <a:cs typeface="Arial" pitchFamily="34" charset="0"/>
            </a:endParaRPr>
          </a:p>
          <a:p>
            <a:pPr>
              <a:buNone/>
            </a:pPr>
            <a:r>
              <a:rPr lang="en-US" sz="2000" dirty="0" smtClean="0">
                <a:latin typeface="Arial" pitchFamily="34" charset="0"/>
                <a:cs typeface="Arial" pitchFamily="34" charset="0"/>
                <a:hlinkClick r:id="rId3"/>
              </a:rPr>
              <a:t>Worksheet</a:t>
            </a:r>
            <a:endParaRPr lang="en-US" sz="2000" dirty="0" smtClean="0">
              <a:latin typeface="Arial" pitchFamily="34" charset="0"/>
              <a:cs typeface="Arial" pitchFamily="34" charset="0"/>
            </a:endParaRPr>
          </a:p>
          <a:p>
            <a:pPr>
              <a:buNone/>
            </a:pPr>
            <a:r>
              <a:rPr lang="en-US" sz="2000" dirty="0" smtClean="0">
                <a:latin typeface="Arial" pitchFamily="34" charset="0"/>
                <a:cs typeface="Arial" pitchFamily="34" charset="0"/>
                <a:hlinkClick r:id="rId3"/>
              </a:rPr>
              <a:t>LibGuide</a:t>
            </a:r>
            <a:endParaRPr lang="en-US" sz="2000" dirty="0" smtClean="0">
              <a:latin typeface="Arial" pitchFamily="34" charset="0"/>
              <a:cs typeface="Arial" pitchFamily="34" charset="0"/>
            </a:endParaRPr>
          </a:p>
          <a:p>
            <a:pPr>
              <a:buNone/>
            </a:pPr>
            <a:r>
              <a:rPr lang="en-US" sz="2000" dirty="0" smtClean="0">
                <a:latin typeface="Arial" pitchFamily="34" charset="0"/>
                <a:cs typeface="Arial" pitchFamily="34" charset="0"/>
                <a:hlinkClick r:id="rId3"/>
              </a:rPr>
              <a:t>Rubric</a:t>
            </a:r>
            <a:endParaRPr lang="en-US" sz="2000" dirty="0" smtClean="0">
              <a:latin typeface="Arial" pitchFamily="34" charset="0"/>
              <a:cs typeface="Arial" pitchFamily="34" charset="0"/>
            </a:endParaRPr>
          </a:p>
          <a:p>
            <a:pPr>
              <a:buNone/>
            </a:pPr>
            <a:r>
              <a:rPr lang="en-US" sz="2000" dirty="0" smtClean="0">
                <a:latin typeface="Arial" pitchFamily="34" charset="0"/>
                <a:cs typeface="Arial" pitchFamily="34" charset="0"/>
                <a:hlinkClick r:id="rId4"/>
              </a:rPr>
              <a:t>Librarian Survey</a:t>
            </a:r>
            <a:endParaRPr lang="en-US" sz="2000" dirty="0" smtClean="0">
              <a:latin typeface="Arial" pitchFamily="34" charset="0"/>
              <a:cs typeface="Arial" pitchFamily="34" charset="0"/>
            </a:endParaRPr>
          </a:p>
          <a:p>
            <a:pPr>
              <a:buNone/>
            </a:pPr>
            <a:endParaRPr lang="en-US" dirty="0"/>
          </a:p>
        </p:txBody>
      </p:sp>
      <p:sp>
        <p:nvSpPr>
          <p:cNvPr id="5" name="Content Placeholder 4"/>
          <p:cNvSpPr>
            <a:spLocks noGrp="1"/>
          </p:cNvSpPr>
          <p:nvPr>
            <p:ph sz="half" idx="2"/>
          </p:nvPr>
        </p:nvSpPr>
        <p:spPr>
          <a:xfrm>
            <a:off x="3352800" y="1722437"/>
            <a:ext cx="3200400" cy="4525963"/>
          </a:xfrm>
        </p:spPr>
        <p:txBody>
          <a:bodyPr/>
          <a:lstStyle/>
          <a:p>
            <a:pPr>
              <a:buNone/>
            </a:pPr>
            <a:r>
              <a:rPr lang="en-US" sz="2000" b="1" dirty="0" smtClean="0">
                <a:latin typeface="Arial" pitchFamily="34" charset="0"/>
                <a:cs typeface="Arial" pitchFamily="34" charset="0"/>
              </a:rPr>
              <a:t>Back to Test Kitchen</a:t>
            </a:r>
          </a:p>
          <a:p>
            <a:pPr>
              <a:buNone/>
            </a:pPr>
            <a:endParaRPr lang="en-US" sz="2000" b="1" dirty="0" smtClean="0">
              <a:latin typeface="Arial" pitchFamily="34" charset="0"/>
              <a:cs typeface="Arial" pitchFamily="34" charset="0"/>
            </a:endParaRPr>
          </a:p>
          <a:p>
            <a:pPr>
              <a:buNone/>
            </a:pPr>
            <a:r>
              <a:rPr lang="en-US" sz="2000" dirty="0" smtClean="0">
                <a:latin typeface="Arial" pitchFamily="34" charset="0"/>
                <a:cs typeface="Arial" pitchFamily="34" charset="0"/>
                <a:hlinkClick r:id="rId5"/>
              </a:rPr>
              <a:t>Keyword Quiz</a:t>
            </a:r>
            <a:endParaRPr lang="en-US" sz="2000" dirty="0" smtClean="0">
              <a:latin typeface="Arial" pitchFamily="34" charset="0"/>
              <a:cs typeface="Arial" pitchFamily="34" charset="0"/>
            </a:endParaRPr>
          </a:p>
          <a:p>
            <a:pPr>
              <a:buNone/>
            </a:pPr>
            <a:r>
              <a:rPr lang="en-US" sz="2000" dirty="0" smtClean="0">
                <a:latin typeface="Arial" pitchFamily="34" charset="0"/>
                <a:cs typeface="Arial" pitchFamily="34" charset="0"/>
                <a:hlinkClick r:id="rId6"/>
              </a:rPr>
              <a:t>Peer Observation</a:t>
            </a:r>
            <a:endParaRPr lang="en-US" sz="2000" dirty="0" smtClean="0">
              <a:latin typeface="Arial" pitchFamily="34" charset="0"/>
              <a:cs typeface="Arial" pitchFamily="34" charset="0"/>
            </a:endParaRPr>
          </a:p>
          <a:p>
            <a:pPr>
              <a:buNone/>
            </a:pPr>
            <a:r>
              <a:rPr lang="en-US" sz="2000" dirty="0" smtClean="0">
                <a:latin typeface="Arial" pitchFamily="34" charset="0"/>
                <a:cs typeface="Arial" pitchFamily="34" charset="0"/>
                <a:hlinkClick r:id="rId7"/>
              </a:rPr>
              <a:t>Student Survey</a:t>
            </a:r>
            <a:endParaRPr lang="en-US" sz="2000" dirty="0" smtClean="0">
              <a:latin typeface="Arial" pitchFamily="34" charset="0"/>
              <a:cs typeface="Arial" pitchFamily="34" charset="0"/>
            </a:endParaRPr>
          </a:p>
          <a:p>
            <a:pPr>
              <a:buNone/>
            </a:pPr>
            <a:r>
              <a:rPr lang="en-US" sz="2000" dirty="0" smtClean="0">
                <a:latin typeface="Arial" pitchFamily="34" charset="0"/>
                <a:cs typeface="Arial" pitchFamily="34" charset="0"/>
                <a:hlinkClick r:id="rId8"/>
              </a:rPr>
              <a:t>Instructor Survey</a:t>
            </a:r>
            <a:endParaRPr lang="en-US" sz="2000" dirty="0" smtClean="0">
              <a:latin typeface="Arial" pitchFamily="34" charset="0"/>
              <a:cs typeface="Arial" pitchFamily="34" charset="0"/>
            </a:endParaRPr>
          </a:p>
          <a:p>
            <a:pPr>
              <a:buNone/>
            </a:pPr>
            <a:endParaRPr lang="en-US" dirty="0" smtClean="0"/>
          </a:p>
          <a:p>
            <a:pPr>
              <a:buNone/>
            </a:pPr>
            <a:endParaRPr lang="en-US" dirty="0"/>
          </a:p>
        </p:txBody>
      </p:sp>
      <p:sp>
        <p:nvSpPr>
          <p:cNvPr id="6" name="Content Placeholder 4"/>
          <p:cNvSpPr txBox="1">
            <a:spLocks/>
          </p:cNvSpPr>
          <p:nvPr/>
        </p:nvSpPr>
        <p:spPr bwMode="auto">
          <a:xfrm>
            <a:off x="6477000" y="1798637"/>
            <a:ext cx="2819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ct val="20000"/>
              </a:spcBef>
              <a:spcAft>
                <a:spcPct val="0"/>
              </a:spcAft>
              <a:buClrTx/>
              <a:buSzTx/>
              <a:tabLst/>
              <a:defRPr/>
            </a:pPr>
            <a:r>
              <a:rPr lang="en-US" sz="2000" b="1" dirty="0" smtClean="0">
                <a:latin typeface="Arial" pitchFamily="34" charset="0"/>
                <a:cs typeface="Arial" pitchFamily="34" charset="0"/>
              </a:rPr>
              <a:t>Half Baked</a:t>
            </a:r>
          </a:p>
          <a:p>
            <a:pPr marL="342900" marR="0" lvl="0" indent="-342900" algn="l" defTabSz="914400" rtl="0" eaLnBrk="0" fontAlgn="base" latinLnBrk="0" hangingPunct="0">
              <a:lnSpc>
                <a:spcPct val="100000"/>
              </a:lnSpc>
              <a:spcBef>
                <a:spcPct val="20000"/>
              </a:spcBef>
              <a:spcAft>
                <a:spcPct val="0"/>
              </a:spcAft>
              <a:buClrTx/>
              <a:buSzTx/>
              <a:tabLst/>
              <a:defRPr/>
            </a:pPr>
            <a:endParaRPr lang="en-US" sz="2000" b="1" dirty="0" smtClean="0">
              <a:latin typeface="Arial" pitchFamily="34" charset="0"/>
              <a:cs typeface="Arial" pitchFamily="34" charset="0"/>
            </a:endParaRPr>
          </a:p>
          <a:p>
            <a:pPr marL="342900" indent="-342900" eaLnBrk="0" hangingPunct="0">
              <a:spcBef>
                <a:spcPct val="20000"/>
              </a:spcBef>
              <a:defRPr/>
            </a:pPr>
            <a:r>
              <a:rPr lang="en-US" sz="2000" dirty="0" smtClean="0">
                <a:latin typeface="Arial" pitchFamily="34" charset="0"/>
                <a:cs typeface="Arial" pitchFamily="34" charset="0"/>
                <a:hlinkClick r:id="rId9"/>
              </a:rPr>
              <a:t>Pre-lesson Poll</a:t>
            </a:r>
            <a:endParaRPr lang="en-US" sz="2000" dirty="0" smtClean="0">
              <a:latin typeface="Arial" pitchFamily="34" charset="0"/>
              <a:cs typeface="Arial" pitchFamily="34" charset="0"/>
            </a:endParaRPr>
          </a:p>
          <a:p>
            <a:pPr marL="342900" marR="0" lvl="0" indent="-342900" algn="l" defTabSz="914400" rtl="0" eaLnBrk="0" fontAlgn="base" latinLnBrk="0" hangingPunct="0">
              <a:lnSpc>
                <a:spcPct val="100000"/>
              </a:lnSpc>
              <a:spcBef>
                <a:spcPct val="20000"/>
              </a:spcBef>
              <a:spcAft>
                <a:spcPct val="0"/>
              </a:spcAft>
              <a:buClrTx/>
              <a:buSzTx/>
              <a:tabLst/>
              <a:defRPr/>
            </a:pPr>
            <a:r>
              <a:rPr lang="en-US" sz="2000" dirty="0" smtClean="0">
                <a:latin typeface="Arial" pitchFamily="34" charset="0"/>
                <a:cs typeface="Arial" pitchFamily="34" charset="0"/>
              </a:rPr>
              <a:t>Online Tutorial</a:t>
            </a:r>
          </a:p>
          <a:p>
            <a:pPr marL="342900" marR="0" lvl="0" indent="-342900" algn="l" defTabSz="914400" rtl="0" eaLnBrk="0" fontAlgn="base" latinLnBrk="0" hangingPunct="0">
              <a:lnSpc>
                <a:spcPct val="100000"/>
              </a:lnSpc>
              <a:spcBef>
                <a:spcPct val="20000"/>
              </a:spcBef>
              <a:spcAft>
                <a:spcPct val="0"/>
              </a:spcAft>
              <a:buClrTx/>
              <a:buSzTx/>
              <a:tabLst/>
              <a:defRPr/>
            </a:pPr>
            <a:endParaRPr lang="en-US" sz="2800" dirty="0" smtClean="0">
              <a:latin typeface="+mn-lt"/>
              <a:cs typeface="+mn-cs"/>
            </a:endParaRPr>
          </a:p>
          <a:p>
            <a:pPr marL="342900" marR="0" lvl="0" indent="-342900" algn="l" defTabSz="914400" rtl="0" eaLnBrk="0" fontAlgn="base" latinLnBrk="0" hangingPunct="0">
              <a:lnSpc>
                <a:spcPct val="100000"/>
              </a:lnSpc>
              <a:spcBef>
                <a:spcPct val="20000"/>
              </a:spcBef>
              <a:spcAft>
                <a:spcPct val="0"/>
              </a:spcAft>
              <a:buClrTx/>
              <a:buSzTx/>
              <a:tabLst/>
              <a:defRPr/>
            </a:pPr>
            <a:endParaRPr lang="en-US" sz="2800" dirty="0" smtClean="0">
              <a:latin typeface="+mn-lt"/>
              <a:cs typeface="+mn-cs"/>
            </a:endParaRPr>
          </a:p>
          <a:p>
            <a:pPr marL="342900" marR="0" lvl="0" indent="-342900" algn="l" defTabSz="914400" rtl="0" eaLnBrk="0" fontAlgn="base" latinLnBrk="0" hangingPunct="0">
              <a:lnSpc>
                <a:spcPct val="100000"/>
              </a:lnSpc>
              <a:spcBef>
                <a:spcPct val="20000"/>
              </a:spcBef>
              <a:spcAft>
                <a:spcPct val="0"/>
              </a:spcAft>
              <a:buClrTx/>
              <a:buSzTx/>
              <a:buFont typeface="Arial" charset="0"/>
              <a:buChar char="•"/>
              <a:tabLst/>
              <a:defRPr/>
            </a:pPr>
            <a:endParaRPr kumimoji="0" lang="en-US" sz="2800" b="0" i="0" u="none" strike="noStrike" kern="1200" cap="none" spc="0" normalizeH="0" baseline="0" noProof="0" dirty="0">
              <a:ln>
                <a:noFill/>
              </a:ln>
              <a:solidFill>
                <a:schemeClr val="tx1"/>
              </a:solidFill>
              <a:effectLst/>
              <a:uLnTx/>
              <a:uFillTx/>
              <a:latin typeface="+mn-lt"/>
              <a:ea typeface="+mn-ea"/>
              <a:cs typeface="+mn-cs"/>
            </a:endParaRPr>
          </a:p>
        </p:txBody>
      </p:sp>
      <p:pic>
        <p:nvPicPr>
          <p:cNvPr id="7" name="Picture 20" descr="C:\Documents and Settings\eslater\Local Settings\Temporary Internet Files\Content.IE5\CU6MZH3O\MP900438778[1].jpg"/>
          <p:cNvPicPr>
            <a:picLocks noChangeAspect="1" noChangeArrowheads="1"/>
          </p:cNvPicPr>
          <p:nvPr/>
        </p:nvPicPr>
        <p:blipFill>
          <a:blip r:embed="rId10" cstate="print"/>
          <a:srcRect/>
          <a:stretch>
            <a:fillRect/>
          </a:stretch>
        </p:blipFill>
        <p:spPr bwMode="auto">
          <a:xfrm>
            <a:off x="6629400" y="4876800"/>
            <a:ext cx="1554480" cy="1554480"/>
          </a:xfrm>
          <a:prstGeom prst="rect">
            <a:avLst/>
          </a:prstGeom>
          <a:noFill/>
        </p:spPr>
      </p:pic>
      <p:pic>
        <p:nvPicPr>
          <p:cNvPr id="6154" name="Picture 10" descr="C:\Documents and Settings\eslater\Local Settings\Temporary Internet Files\Content.IE5\CU6MZH3O\MP900448628[1].jpg"/>
          <p:cNvPicPr>
            <a:picLocks noChangeAspect="1" noChangeArrowheads="1"/>
          </p:cNvPicPr>
          <p:nvPr/>
        </p:nvPicPr>
        <p:blipFill>
          <a:blip r:embed="rId11" cstate="print"/>
          <a:srcRect/>
          <a:stretch>
            <a:fillRect/>
          </a:stretch>
        </p:blipFill>
        <p:spPr bwMode="auto">
          <a:xfrm>
            <a:off x="762000" y="4495800"/>
            <a:ext cx="1293876" cy="1938528"/>
          </a:xfrm>
          <a:prstGeom prst="rect">
            <a:avLst/>
          </a:prstGeom>
          <a:noFill/>
        </p:spPr>
      </p:pic>
      <p:pic>
        <p:nvPicPr>
          <p:cNvPr id="6157" name="Picture 13" descr="C:\Documents and Settings\eslater\Local Settings\Temporary Internet Files\Content.IE5\SMJKM8TQ\MP900386217[1].jpg"/>
          <p:cNvPicPr>
            <a:picLocks noChangeAspect="1" noChangeArrowheads="1"/>
          </p:cNvPicPr>
          <p:nvPr/>
        </p:nvPicPr>
        <p:blipFill>
          <a:blip r:embed="rId12" cstate="print"/>
          <a:srcRect/>
          <a:stretch>
            <a:fillRect/>
          </a:stretch>
        </p:blipFill>
        <p:spPr bwMode="auto">
          <a:xfrm>
            <a:off x="3822740" y="4495800"/>
            <a:ext cx="1331062" cy="2011680"/>
          </a:xfrm>
          <a:prstGeom prst="rect">
            <a:avLst/>
          </a:prstGeom>
          <a:noFill/>
        </p:spPr>
      </p:pic>
    </p:spTree>
  </p:cSld>
  <p:clrMapOvr>
    <a:masterClrMapping/>
  </p:clrMapOvr>
  <p:transition spd="slow">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a:xfrm>
            <a:off x="612775" y="228600"/>
            <a:ext cx="8153400" cy="990600"/>
          </a:xfrm>
        </p:spPr>
        <p:txBody>
          <a:bodyPr/>
          <a:lstStyle/>
          <a:p>
            <a:pPr eaLnBrk="1" hangingPunct="1"/>
            <a:r>
              <a:rPr lang="en-US" sz="4000" dirty="0" smtClean="0">
                <a:latin typeface="Arial" charset="0"/>
              </a:rPr>
              <a:t>Conclusions</a:t>
            </a:r>
          </a:p>
        </p:txBody>
      </p:sp>
      <p:sp>
        <p:nvSpPr>
          <p:cNvPr id="48131" name="Content Placeholder 2"/>
          <p:cNvSpPr>
            <a:spLocks noGrp="1"/>
          </p:cNvSpPr>
          <p:nvPr>
            <p:ph sz="quarter" idx="1"/>
          </p:nvPr>
        </p:nvSpPr>
        <p:spPr>
          <a:xfrm>
            <a:off x="612775" y="1600200"/>
            <a:ext cx="8153400" cy="4495800"/>
          </a:xfrm>
        </p:spPr>
        <p:txBody>
          <a:bodyPr/>
          <a:lstStyle/>
          <a:p>
            <a:pPr eaLnBrk="1" hangingPunct="1"/>
            <a:r>
              <a:rPr lang="en-US" sz="2800" dirty="0" smtClean="0">
                <a:latin typeface="Arial" charset="0"/>
              </a:rPr>
              <a:t>Easier to connect our learning outcomes with ACRL standards</a:t>
            </a:r>
          </a:p>
          <a:p>
            <a:pPr eaLnBrk="1" hangingPunct="1"/>
            <a:r>
              <a:rPr lang="en-US" sz="2800" dirty="0" smtClean="0">
                <a:latin typeface="Arial" charset="0"/>
              </a:rPr>
              <a:t>Led to greater communication of our instruction goals</a:t>
            </a:r>
          </a:p>
          <a:p>
            <a:pPr eaLnBrk="1" hangingPunct="1"/>
            <a:r>
              <a:rPr lang="en-US" sz="2800" dirty="0">
                <a:latin typeface="Arial" charset="0"/>
              </a:rPr>
              <a:t>C</a:t>
            </a:r>
            <a:r>
              <a:rPr lang="en-US" sz="2800" dirty="0" smtClean="0">
                <a:latin typeface="Arial" charset="0"/>
              </a:rPr>
              <a:t>learer teaching expectations</a:t>
            </a:r>
          </a:p>
          <a:p>
            <a:pPr eaLnBrk="1" hangingPunct="1"/>
            <a:r>
              <a:rPr lang="en-US" sz="2800" dirty="0" smtClean="0">
                <a:latin typeface="Arial" charset="0"/>
              </a:rPr>
              <a:t>Increased standardization in library instruction for Freshman English</a:t>
            </a:r>
          </a:p>
          <a:p>
            <a:pPr eaLnBrk="1" hangingPunct="1"/>
            <a:r>
              <a:rPr lang="en-US" sz="2800" dirty="0" smtClean="0">
                <a:latin typeface="Arial" charset="0"/>
              </a:rPr>
              <a:t>Librarians can now focus on delivery </a:t>
            </a:r>
          </a:p>
          <a:p>
            <a:pPr eaLnBrk="1" hangingPunct="1">
              <a:buNone/>
            </a:pPr>
            <a:r>
              <a:rPr lang="en-US" sz="2800" dirty="0" smtClean="0">
                <a:latin typeface="Arial" charset="0"/>
              </a:rPr>
              <a:t>    instead of design</a:t>
            </a:r>
          </a:p>
        </p:txBody>
      </p:sp>
      <p:pic>
        <p:nvPicPr>
          <p:cNvPr id="4" name="Picture 7" descr="C:\Users\Elisa Acosta\AppData\Local\Microsoft\Windows\Temporary Internet Files\Content.IE5\FO6ZWI8X\MP900423030[1].jpg"/>
          <p:cNvPicPr>
            <a:picLocks noChangeAspect="1" noChangeArrowheads="1"/>
          </p:cNvPicPr>
          <p:nvPr/>
        </p:nvPicPr>
        <p:blipFill>
          <a:blip r:embed="rId3" cstate="print"/>
          <a:srcRect/>
          <a:stretch>
            <a:fillRect/>
          </a:stretch>
        </p:blipFill>
        <p:spPr bwMode="auto">
          <a:xfrm>
            <a:off x="7247128" y="4876800"/>
            <a:ext cx="1820672" cy="1820672"/>
          </a:xfrm>
          <a:prstGeom prst="rect">
            <a:avLst/>
          </a:prstGeom>
          <a:noFill/>
        </p:spPr>
      </p:pic>
    </p:spTree>
  </p:cSld>
  <p:clrMapOvr>
    <a:masterClrMapping/>
  </p:clrMapOvr>
  <p:transition spd="slow">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latin typeface="Arial" pitchFamily="34" charset="0"/>
                <a:cs typeface="Arial" pitchFamily="34" charset="0"/>
              </a:rPr>
              <a:t>Conclusions</a:t>
            </a:r>
            <a:endParaRPr lang="en-US" sz="4000" dirty="0">
              <a:latin typeface="Arial" pitchFamily="34" charset="0"/>
              <a:cs typeface="Arial" pitchFamily="34" charset="0"/>
            </a:endParaRPr>
          </a:p>
        </p:txBody>
      </p:sp>
      <p:sp>
        <p:nvSpPr>
          <p:cNvPr id="3" name="Content Placeholder 2"/>
          <p:cNvSpPr>
            <a:spLocks noGrp="1"/>
          </p:cNvSpPr>
          <p:nvPr>
            <p:ph idx="1"/>
          </p:nvPr>
        </p:nvSpPr>
        <p:spPr/>
        <p:txBody>
          <a:bodyPr/>
          <a:lstStyle/>
          <a:p>
            <a:pPr eaLnBrk="1" hangingPunct="1"/>
            <a:r>
              <a:rPr lang="en-US" dirty="0" smtClean="0">
                <a:latin typeface="Arial" charset="0"/>
              </a:rPr>
              <a:t>Student Outcomes - Results were mixed</a:t>
            </a:r>
          </a:p>
          <a:p>
            <a:pPr eaLnBrk="1" hangingPunct="1"/>
            <a:r>
              <a:rPr lang="en-US" dirty="0" smtClean="0">
                <a:latin typeface="Arial" charset="0"/>
              </a:rPr>
              <a:t>Led to some improvements in teaching material for lower-scoring modules</a:t>
            </a:r>
          </a:p>
          <a:p>
            <a:pPr eaLnBrk="1" hangingPunct="1"/>
            <a:r>
              <a:rPr lang="en-US" dirty="0" smtClean="0">
                <a:latin typeface="Arial" charset="0"/>
              </a:rPr>
              <a:t>New benchmarks for defining success</a:t>
            </a:r>
          </a:p>
          <a:p>
            <a:pPr eaLnBrk="1" hangingPunct="1">
              <a:buNone/>
            </a:pPr>
            <a:r>
              <a:rPr lang="en-US" dirty="0" smtClean="0">
                <a:latin typeface="Arial" charset="0"/>
              </a:rPr>
              <a:t>    each year</a:t>
            </a:r>
          </a:p>
          <a:p>
            <a:pPr eaLnBrk="1" hangingPunct="1"/>
            <a:r>
              <a:rPr lang="en-US" dirty="0" smtClean="0">
                <a:latin typeface="Arial" charset="0"/>
              </a:rPr>
              <a:t>Meaningful &amp; Manageable Assessment</a:t>
            </a:r>
          </a:p>
          <a:p>
            <a:pPr eaLnBrk="1" hangingPunct="1"/>
            <a:r>
              <a:rPr lang="en-US" dirty="0" smtClean="0">
                <a:latin typeface="Arial" charset="0"/>
              </a:rPr>
              <a:t>Assessment is no longer the “mystery ingredient” </a:t>
            </a:r>
          </a:p>
          <a:p>
            <a:pPr eaLnBrk="1" hangingPunct="1">
              <a:buNone/>
            </a:pPr>
            <a:endParaRPr lang="en-US" dirty="0" smtClean="0">
              <a:latin typeface="Arial" charset="0"/>
            </a:endParaRPr>
          </a:p>
          <a:p>
            <a:pPr eaLnBrk="1" hangingPunct="1">
              <a:buNone/>
            </a:pPr>
            <a:endParaRPr lang="en-US" dirty="0" smtClean="0">
              <a:latin typeface="Arial" charset="0"/>
            </a:endParaRPr>
          </a:p>
          <a:p>
            <a:endParaRPr lang="en-US" dirty="0"/>
          </a:p>
        </p:txBody>
      </p:sp>
      <p:pic>
        <p:nvPicPr>
          <p:cNvPr id="5" name="Picture 14" descr="C:\Documents and Settings\eslater\Local Settings\Temporary Internet Files\Content.IE5\38H8P4PC\MP900448703[1].jpg"/>
          <p:cNvPicPr>
            <a:picLocks noChangeAspect="1" noChangeArrowheads="1"/>
          </p:cNvPicPr>
          <p:nvPr/>
        </p:nvPicPr>
        <p:blipFill>
          <a:blip r:embed="rId3" cstate="print"/>
          <a:srcRect/>
          <a:stretch>
            <a:fillRect/>
          </a:stretch>
        </p:blipFill>
        <p:spPr bwMode="auto">
          <a:xfrm>
            <a:off x="7315200" y="5562600"/>
            <a:ext cx="1406513" cy="937052"/>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latin typeface="Arial" pitchFamily="34" charset="0"/>
                <a:cs typeface="Arial" pitchFamily="34" charset="0"/>
              </a:rPr>
              <a:t>Information Literacy Instruction Assessment Cycle (ILIAC)*</a:t>
            </a:r>
            <a:endParaRPr lang="en-US" sz="4000" dirty="0">
              <a:latin typeface="Arial" pitchFamily="34" charset="0"/>
              <a:cs typeface="Arial" pitchFamily="34" charset="0"/>
            </a:endParaRPr>
          </a:p>
        </p:txBody>
      </p:sp>
      <p:pic>
        <p:nvPicPr>
          <p:cNvPr id="4" name="Content Placeholder 3"/>
          <p:cNvPicPr>
            <a:picLocks noGrp="1"/>
          </p:cNvPicPr>
          <p:nvPr>
            <p:ph idx="1"/>
          </p:nvPr>
        </p:nvPicPr>
        <p:blipFill>
          <a:blip r:embed="rId3" cstate="print"/>
          <a:srcRect/>
          <a:stretch>
            <a:fillRect/>
          </a:stretch>
        </p:blipFill>
        <p:spPr bwMode="auto">
          <a:xfrm>
            <a:off x="1323975" y="2343150"/>
            <a:ext cx="6905625" cy="3600450"/>
          </a:xfrm>
          <a:prstGeom prst="rect">
            <a:avLst/>
          </a:prstGeom>
          <a:noFill/>
          <a:ln w="9525">
            <a:noFill/>
            <a:miter lim="800000"/>
            <a:headEnd/>
            <a:tailEnd/>
          </a:ln>
        </p:spPr>
      </p:pic>
      <p:sp>
        <p:nvSpPr>
          <p:cNvPr id="5" name="TextBox 4"/>
          <p:cNvSpPr txBox="1"/>
          <p:nvPr/>
        </p:nvSpPr>
        <p:spPr>
          <a:xfrm>
            <a:off x="5410200" y="6550223"/>
            <a:ext cx="3886200" cy="307777"/>
          </a:xfrm>
          <a:prstGeom prst="rect">
            <a:avLst/>
          </a:prstGeom>
          <a:noFill/>
        </p:spPr>
        <p:txBody>
          <a:bodyPr wrap="square" rtlCol="0">
            <a:spAutoFit/>
          </a:bodyPr>
          <a:lstStyle/>
          <a:p>
            <a:r>
              <a:rPr lang="en-US" sz="800" dirty="0" smtClean="0"/>
              <a:t>*</a:t>
            </a:r>
            <a:r>
              <a:rPr lang="en-US" sz="600" dirty="0" smtClean="0"/>
              <a:t>Oakleaf, Megan. "The Information Literacy Instruction Assessment Cycle: A Guide for Increasing Student Learning and Improving Librarian Instructional Skills."  </a:t>
            </a:r>
            <a:r>
              <a:rPr lang="en-US" sz="600" i="1" dirty="0" smtClean="0"/>
              <a:t>Journal of Documentation</a:t>
            </a:r>
            <a:r>
              <a:rPr lang="en-US" sz="600" dirty="0" smtClean="0"/>
              <a:t>.  65(4). 2009. </a:t>
            </a:r>
            <a:endParaRPr lang="en-US" sz="600" dirty="0"/>
          </a:p>
        </p:txBody>
      </p:sp>
    </p:spTree>
  </p:cSld>
  <p:clrMapOvr>
    <a:masterClrMapping/>
  </p:clrMapOvr>
  <p:transition spd="slow">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C:\Users\refdesk\AppData\Local\Microsoft\Windows\Temporary Internet Files\Content.IE5\5Z0BQIHD\MP900444261[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45680" y="4191000"/>
            <a:ext cx="1722120" cy="25908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sz="4000" dirty="0" smtClean="0">
                <a:latin typeface="Arial" pitchFamily="34" charset="0"/>
                <a:cs typeface="Arial" pitchFamily="34" charset="0"/>
              </a:rPr>
              <a:t>Selected Bibliography</a:t>
            </a:r>
            <a:endParaRPr lang="en-US" sz="4000" dirty="0">
              <a:latin typeface="Arial" pitchFamily="34" charset="0"/>
              <a:cs typeface="Arial" pitchFamily="34" charset="0"/>
            </a:endParaRPr>
          </a:p>
        </p:txBody>
      </p:sp>
      <p:sp>
        <p:nvSpPr>
          <p:cNvPr id="3" name="Content Placeholder 2"/>
          <p:cNvSpPr>
            <a:spLocks noGrp="1"/>
          </p:cNvSpPr>
          <p:nvPr>
            <p:ph idx="1"/>
          </p:nvPr>
        </p:nvSpPr>
        <p:spPr/>
        <p:txBody>
          <a:bodyPr/>
          <a:lstStyle/>
          <a:p>
            <a:pPr marL="0" indent="0">
              <a:buNone/>
            </a:pPr>
            <a:endParaRPr lang="en-US" sz="1200" u="sng" dirty="0" smtClean="0">
              <a:latin typeface="Arial" pitchFamily="34" charset="0"/>
              <a:cs typeface="Arial" pitchFamily="34" charset="0"/>
            </a:endParaRPr>
          </a:p>
          <a:p>
            <a:pPr marL="0" indent="0">
              <a:buNone/>
            </a:pPr>
            <a:r>
              <a:rPr lang="en-US" sz="1200" dirty="0" smtClean="0">
                <a:latin typeface="Arial" pitchFamily="34" charset="0"/>
                <a:cs typeface="Arial" pitchFamily="34" charset="0"/>
              </a:rPr>
              <a:t>Gardner, S. &amp; Acosta, E.S. (2010) Using a rubric to assess freshman English library instruction.  In S. Hiller, K Justh, M.</a:t>
            </a:r>
          </a:p>
          <a:p>
            <a:pPr marL="0" indent="0">
              <a:buNone/>
            </a:pPr>
            <a:r>
              <a:rPr lang="en-US" sz="1200" dirty="0" smtClean="0">
                <a:latin typeface="Arial" pitchFamily="34" charset="0"/>
                <a:cs typeface="Arial" pitchFamily="34" charset="0"/>
              </a:rPr>
              <a:t>     Kyrillidou, &amp; J. Self (Eds.), </a:t>
            </a:r>
            <a:r>
              <a:rPr lang="en-US" sz="1200" i="1" dirty="0" smtClean="0">
                <a:latin typeface="Arial" pitchFamily="34" charset="0"/>
                <a:cs typeface="Arial" pitchFamily="34" charset="0"/>
                <a:hlinkClick r:id="rId4"/>
              </a:rPr>
              <a:t>Proceedings of the 2010 Library Assessment Conference: Building effective, sustainable, </a:t>
            </a:r>
          </a:p>
          <a:p>
            <a:pPr marL="0" indent="0">
              <a:buNone/>
            </a:pPr>
            <a:r>
              <a:rPr lang="en-US" sz="1200" i="1" dirty="0" smtClean="0">
                <a:latin typeface="Arial" pitchFamily="34" charset="0"/>
                <a:cs typeface="Arial" pitchFamily="34" charset="0"/>
              </a:rPr>
              <a:t>      </a:t>
            </a:r>
            <a:r>
              <a:rPr lang="en-US" sz="1200" i="1" dirty="0" smtClean="0">
                <a:latin typeface="Arial" pitchFamily="34" charset="0"/>
                <a:cs typeface="Arial" pitchFamily="34" charset="0"/>
                <a:hlinkClick r:id="rId4"/>
              </a:rPr>
              <a:t>practical assessment</a:t>
            </a:r>
            <a:r>
              <a:rPr lang="en-US" sz="1200" dirty="0" smtClean="0">
                <a:latin typeface="Arial" pitchFamily="34" charset="0"/>
                <a:cs typeface="Arial" pitchFamily="34" charset="0"/>
              </a:rPr>
              <a:t> (pp.159-173). Washington, DC: Association of Research Libraries.</a:t>
            </a:r>
          </a:p>
          <a:p>
            <a:pPr marL="0" indent="0">
              <a:buNone/>
            </a:pPr>
            <a:endParaRPr lang="en-US" sz="1200" dirty="0" smtClean="0">
              <a:latin typeface="Arial" pitchFamily="34" charset="0"/>
              <a:cs typeface="Arial" pitchFamily="34" charset="0"/>
            </a:endParaRPr>
          </a:p>
          <a:p>
            <a:pPr marL="0" indent="0">
              <a:buNone/>
            </a:pPr>
            <a:r>
              <a:rPr lang="en-US" sz="1200" dirty="0" smtClean="0">
                <a:latin typeface="Arial" pitchFamily="34" charset="0"/>
                <a:cs typeface="Arial" pitchFamily="34" charset="0"/>
              </a:rPr>
              <a:t>LMU Office of Assessment. (n.d.) Overview of Assessment. Retrieved from </a:t>
            </a:r>
          </a:p>
          <a:p>
            <a:pPr marL="0" indent="0">
              <a:buNone/>
            </a:pPr>
            <a:r>
              <a:rPr lang="en-US" sz="1200" dirty="0" smtClean="0">
                <a:latin typeface="Arial" pitchFamily="34" charset="0"/>
                <a:cs typeface="Arial" pitchFamily="34" charset="0"/>
              </a:rPr>
              <a:t>      </a:t>
            </a:r>
            <a:r>
              <a:rPr lang="en-US" sz="1200" u="sng" dirty="0" smtClean="0">
                <a:latin typeface="Arial" pitchFamily="34" charset="0"/>
                <a:cs typeface="Arial" pitchFamily="34" charset="0"/>
                <a:hlinkClick r:id="rId5"/>
              </a:rPr>
              <a:t>http://www.lmu.edu/about/services/academicplanning/assessment/Overview_of_Assessment.htm</a:t>
            </a:r>
            <a:endParaRPr lang="en-US" sz="1200" u="sng" dirty="0" smtClean="0">
              <a:latin typeface="Arial" pitchFamily="34" charset="0"/>
              <a:cs typeface="Arial" pitchFamily="34" charset="0"/>
            </a:endParaRPr>
          </a:p>
          <a:p>
            <a:pPr marL="0" indent="0">
              <a:buNone/>
            </a:pPr>
            <a:endParaRPr lang="en-US" sz="1200" dirty="0" smtClean="0">
              <a:latin typeface="Arial" pitchFamily="34" charset="0"/>
              <a:cs typeface="Arial" pitchFamily="34" charset="0"/>
            </a:endParaRPr>
          </a:p>
          <a:p>
            <a:pPr marL="0" indent="0">
              <a:buNone/>
            </a:pPr>
            <a:r>
              <a:rPr lang="en-US" sz="1200" dirty="0" smtClean="0">
                <a:latin typeface="Arial" pitchFamily="34" charset="0"/>
                <a:cs typeface="Arial" pitchFamily="34" charset="0"/>
              </a:rPr>
              <a:t>Oakleaf</a:t>
            </a:r>
            <a:r>
              <a:rPr lang="en-US" sz="1200" dirty="0">
                <a:latin typeface="Arial" pitchFamily="34" charset="0"/>
                <a:cs typeface="Arial" pitchFamily="34" charset="0"/>
              </a:rPr>
              <a:t>, </a:t>
            </a:r>
            <a:r>
              <a:rPr lang="en-US" sz="1200" dirty="0" smtClean="0">
                <a:latin typeface="Arial" pitchFamily="34" charset="0"/>
                <a:cs typeface="Arial" pitchFamily="34" charset="0"/>
              </a:rPr>
              <a:t>M. (2009) </a:t>
            </a:r>
            <a:r>
              <a:rPr lang="en-US" sz="1200" u="sng" dirty="0" smtClean="0">
                <a:latin typeface="Arial" pitchFamily="34" charset="0"/>
                <a:cs typeface="Arial" pitchFamily="34" charset="0"/>
                <a:hlinkClick r:id="rId6"/>
              </a:rPr>
              <a:t>Using </a:t>
            </a:r>
            <a:r>
              <a:rPr lang="en-US" sz="1200" u="sng" dirty="0">
                <a:latin typeface="Arial" pitchFamily="34" charset="0"/>
                <a:cs typeface="Arial" pitchFamily="34" charset="0"/>
                <a:hlinkClick r:id="rId6"/>
              </a:rPr>
              <a:t>Rubrics to Assess Information Literacy: An Examination of Methodology and Interrater </a:t>
            </a:r>
            <a:endParaRPr lang="en-US" sz="1200" u="sng" dirty="0" smtClean="0">
              <a:latin typeface="Arial" pitchFamily="34" charset="0"/>
              <a:cs typeface="Arial" pitchFamily="34" charset="0"/>
              <a:hlinkClick r:id="rId6"/>
            </a:endParaRPr>
          </a:p>
          <a:p>
            <a:pPr marL="0" indent="0">
              <a:buNone/>
            </a:pPr>
            <a:r>
              <a:rPr lang="en-US" sz="1200" dirty="0" smtClean="0">
                <a:latin typeface="Arial" pitchFamily="34" charset="0"/>
                <a:cs typeface="Arial" pitchFamily="34" charset="0"/>
              </a:rPr>
              <a:t>     </a:t>
            </a:r>
            <a:r>
              <a:rPr lang="en-US" sz="1200" u="sng" dirty="0" smtClean="0">
                <a:latin typeface="Arial" pitchFamily="34" charset="0"/>
                <a:cs typeface="Arial" pitchFamily="34" charset="0"/>
                <a:hlinkClick r:id="rId6"/>
              </a:rPr>
              <a:t>Reliability</a:t>
            </a:r>
            <a:r>
              <a:rPr lang="en-US" sz="1200" dirty="0" smtClean="0">
                <a:latin typeface="Arial" pitchFamily="34" charset="0"/>
                <a:cs typeface="Arial" pitchFamily="34" charset="0"/>
              </a:rPr>
              <a:t>.  </a:t>
            </a:r>
            <a:r>
              <a:rPr lang="en-US" sz="1200" i="1" dirty="0">
                <a:latin typeface="Arial" pitchFamily="34" charset="0"/>
                <a:cs typeface="Arial" pitchFamily="34" charset="0"/>
              </a:rPr>
              <a:t>Journal of the American Society for Information Science and Technology</a:t>
            </a:r>
            <a:r>
              <a:rPr lang="en-US" sz="1200" dirty="0">
                <a:latin typeface="Arial" pitchFamily="34" charset="0"/>
                <a:cs typeface="Arial" pitchFamily="34" charset="0"/>
              </a:rPr>
              <a:t>.  60(5</a:t>
            </a:r>
            <a:r>
              <a:rPr lang="en-US" sz="1200" dirty="0" smtClean="0">
                <a:latin typeface="Arial" pitchFamily="34" charset="0"/>
                <a:cs typeface="Arial" pitchFamily="34" charset="0"/>
              </a:rPr>
              <a:t>), 969-983. doi: </a:t>
            </a:r>
          </a:p>
          <a:p>
            <a:pPr marL="0" indent="0">
              <a:buNone/>
            </a:pPr>
            <a:r>
              <a:rPr lang="en-US" sz="1200" dirty="0" smtClean="0">
                <a:latin typeface="Arial" pitchFamily="34" charset="0"/>
                <a:cs typeface="Arial" pitchFamily="34" charset="0"/>
              </a:rPr>
              <a:t>     </a:t>
            </a:r>
            <a:r>
              <a:rPr lang="en-US" sz="1200" dirty="0" smtClean="0"/>
              <a:t>10.1002/asi.21030</a:t>
            </a:r>
            <a:endParaRPr lang="en-US" sz="1200" dirty="0" smtClean="0">
              <a:latin typeface="Arial" pitchFamily="34" charset="0"/>
              <a:cs typeface="Arial" pitchFamily="34" charset="0"/>
            </a:endParaRPr>
          </a:p>
          <a:p>
            <a:pPr marL="0" indent="0">
              <a:buNone/>
            </a:pPr>
            <a:endParaRPr lang="en-US" sz="1200" dirty="0">
              <a:latin typeface="Arial" pitchFamily="34" charset="0"/>
              <a:cs typeface="Arial" pitchFamily="34" charset="0"/>
            </a:endParaRPr>
          </a:p>
          <a:p>
            <a:pPr marL="0" indent="0">
              <a:buNone/>
            </a:pPr>
            <a:r>
              <a:rPr lang="en-US" sz="1200" dirty="0">
                <a:latin typeface="Arial" pitchFamily="34" charset="0"/>
                <a:cs typeface="Arial" pitchFamily="34" charset="0"/>
              </a:rPr>
              <a:t>Oakleaf, </a:t>
            </a:r>
            <a:r>
              <a:rPr lang="en-US" sz="1200" dirty="0" smtClean="0">
                <a:latin typeface="Arial" pitchFamily="34" charset="0"/>
                <a:cs typeface="Arial" pitchFamily="34" charset="0"/>
              </a:rPr>
              <a:t>M. (2009)  </a:t>
            </a:r>
            <a:r>
              <a:rPr lang="en-US" sz="1200" dirty="0" smtClean="0">
                <a:latin typeface="Arial" pitchFamily="34" charset="0"/>
                <a:cs typeface="Arial" pitchFamily="34" charset="0"/>
                <a:hlinkClick r:id="rId7"/>
              </a:rPr>
              <a:t>The </a:t>
            </a:r>
            <a:r>
              <a:rPr lang="en-US" sz="1200" dirty="0">
                <a:latin typeface="Arial" pitchFamily="34" charset="0"/>
                <a:cs typeface="Arial" pitchFamily="34" charset="0"/>
                <a:hlinkClick r:id="rId7"/>
              </a:rPr>
              <a:t>Information Literacy Instruction Assessment Cycle: A Guide for Increasing Student Learning </a:t>
            </a:r>
            <a:endParaRPr lang="en-US" sz="1200" dirty="0" smtClean="0">
              <a:latin typeface="Arial" pitchFamily="34" charset="0"/>
              <a:cs typeface="Arial" pitchFamily="34" charset="0"/>
              <a:hlinkClick r:id="rId7"/>
            </a:endParaRPr>
          </a:p>
          <a:p>
            <a:pPr marL="0" indent="0">
              <a:buNone/>
            </a:pPr>
            <a:r>
              <a:rPr lang="en-US" sz="1200" dirty="0" smtClean="0">
                <a:latin typeface="Arial" pitchFamily="34" charset="0"/>
                <a:cs typeface="Arial" pitchFamily="34" charset="0"/>
              </a:rPr>
              <a:t>     </a:t>
            </a:r>
            <a:r>
              <a:rPr lang="en-US" sz="1200" dirty="0" smtClean="0">
                <a:latin typeface="Arial" pitchFamily="34" charset="0"/>
                <a:cs typeface="Arial" pitchFamily="34" charset="0"/>
                <a:hlinkClick r:id="rId7"/>
              </a:rPr>
              <a:t>and </a:t>
            </a:r>
            <a:r>
              <a:rPr lang="en-US" sz="1200" dirty="0">
                <a:latin typeface="Arial" pitchFamily="34" charset="0"/>
                <a:cs typeface="Arial" pitchFamily="34" charset="0"/>
                <a:hlinkClick r:id="rId7"/>
              </a:rPr>
              <a:t>Improving Librarian Instructional Skills</a:t>
            </a:r>
            <a:r>
              <a:rPr lang="en-US" sz="1200" dirty="0">
                <a:latin typeface="Arial" pitchFamily="34" charset="0"/>
                <a:cs typeface="Arial" pitchFamily="34" charset="0"/>
              </a:rPr>
              <a:t>."  </a:t>
            </a:r>
            <a:r>
              <a:rPr lang="en-US" sz="1200" i="1" dirty="0">
                <a:latin typeface="Arial" pitchFamily="34" charset="0"/>
                <a:cs typeface="Arial" pitchFamily="34" charset="0"/>
              </a:rPr>
              <a:t>Journal of Documentation</a:t>
            </a:r>
            <a:r>
              <a:rPr lang="en-US" sz="1200" dirty="0">
                <a:latin typeface="Arial" pitchFamily="34" charset="0"/>
                <a:cs typeface="Arial" pitchFamily="34" charset="0"/>
              </a:rPr>
              <a:t>.  65(4</a:t>
            </a:r>
            <a:r>
              <a:rPr lang="en-US" sz="1200" dirty="0" smtClean="0">
                <a:latin typeface="Arial" pitchFamily="34" charset="0"/>
                <a:cs typeface="Arial" pitchFamily="34" charset="0"/>
              </a:rPr>
              <a:t>), 539-560. doi: </a:t>
            </a:r>
          </a:p>
          <a:p>
            <a:pPr marL="0" indent="0">
              <a:buNone/>
            </a:pPr>
            <a:r>
              <a:rPr lang="en-US" sz="1200" dirty="0" smtClean="0">
                <a:latin typeface="Arial" pitchFamily="34" charset="0"/>
                <a:cs typeface="Arial" pitchFamily="34" charset="0"/>
              </a:rPr>
              <a:t>     </a:t>
            </a:r>
            <a:r>
              <a:rPr lang="en-US" sz="1200" dirty="0" smtClean="0"/>
              <a:t>10.1108/00220410910970249</a:t>
            </a:r>
            <a:r>
              <a:rPr lang="en-US" sz="1200" dirty="0" smtClean="0">
                <a:latin typeface="Arial" pitchFamily="34" charset="0"/>
                <a:cs typeface="Arial" pitchFamily="34" charset="0"/>
              </a:rPr>
              <a:t> </a:t>
            </a:r>
          </a:p>
          <a:p>
            <a:pPr marL="0" indent="0">
              <a:buNone/>
            </a:pPr>
            <a:endParaRPr lang="en-US" sz="1200" dirty="0" smtClean="0">
              <a:latin typeface="Arial" pitchFamily="34" charset="0"/>
              <a:cs typeface="Arial" pitchFamily="34" charset="0"/>
            </a:endParaRPr>
          </a:p>
          <a:p>
            <a:pPr marL="0" indent="0">
              <a:buNone/>
            </a:pPr>
            <a:r>
              <a:rPr lang="en-US" sz="1200" dirty="0" smtClean="0">
                <a:latin typeface="Arial" pitchFamily="34" charset="0"/>
                <a:cs typeface="Arial" pitchFamily="34" charset="0"/>
              </a:rPr>
              <a:t>Veldof, J.  (2006)  </a:t>
            </a:r>
            <a:r>
              <a:rPr lang="en-US" sz="1200" i="1" dirty="0" smtClean="0">
                <a:latin typeface="Arial" pitchFamily="34" charset="0"/>
                <a:cs typeface="Arial" pitchFamily="34" charset="0"/>
              </a:rPr>
              <a:t>Creating the One-Shot Library Workshop: A Step-by-Step Guide.  </a:t>
            </a:r>
            <a:r>
              <a:rPr lang="en-US" sz="1200" dirty="0" smtClean="0">
                <a:latin typeface="Arial" pitchFamily="34" charset="0"/>
                <a:cs typeface="Arial" pitchFamily="34" charset="0"/>
              </a:rPr>
              <a:t>Chicago: </a:t>
            </a:r>
          </a:p>
          <a:p>
            <a:pPr marL="0" indent="0">
              <a:buNone/>
            </a:pPr>
            <a:r>
              <a:rPr lang="en-US" sz="1200" dirty="0" smtClean="0">
                <a:latin typeface="Arial" pitchFamily="34" charset="0"/>
                <a:cs typeface="Arial" pitchFamily="34" charset="0"/>
              </a:rPr>
              <a:t>     American Library Association. </a:t>
            </a:r>
            <a:r>
              <a:rPr lang="en-US" sz="1200" dirty="0">
                <a:latin typeface="Arial" pitchFamily="34" charset="0"/>
                <a:cs typeface="Arial" pitchFamily="34" charset="0"/>
              </a:rPr>
              <a:t/>
            </a:r>
            <a:br>
              <a:rPr lang="en-US" sz="1200" dirty="0">
                <a:latin typeface="Arial" pitchFamily="34" charset="0"/>
                <a:cs typeface="Arial" pitchFamily="34" charset="0"/>
              </a:rPr>
            </a:br>
            <a:endParaRPr lang="en-US" sz="1200" dirty="0">
              <a:latin typeface="Arial" pitchFamily="34" charset="0"/>
              <a:cs typeface="Arial" pitchFamily="34" charset="0"/>
            </a:endParaRPr>
          </a:p>
        </p:txBody>
      </p:sp>
    </p:spTree>
  </p:cSld>
  <p:clrMapOvr>
    <a:masterClrMapping/>
  </p:clrMapOvr>
  <p:transition spd="slow">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lstStyle/>
          <a:p>
            <a:r>
              <a:rPr lang="en-US" dirty="0" smtClean="0"/>
              <a:t>Questions?</a:t>
            </a:r>
            <a:endParaRPr lang="en-US" dirty="0"/>
          </a:p>
        </p:txBody>
      </p:sp>
      <p:pic>
        <p:nvPicPr>
          <p:cNvPr id="5" name="Content Placeholder 8" descr="C:\Users\Elisa Acosta\AppData\Local\Microsoft\Windows\Temporary Internet Files\Content.IE5\1Y63FDSI\MP900175492[1].jpg"/>
          <p:cNvPicPr>
            <a:picLocks noChangeAspect="1" noChangeArrowheads="1"/>
          </p:cNvPicPr>
          <p:nvPr/>
        </p:nvPicPr>
        <p:blipFill>
          <a:blip r:embed="rId3" cstate="print"/>
          <a:srcRect/>
          <a:stretch>
            <a:fillRect/>
          </a:stretch>
        </p:blipFill>
        <p:spPr bwMode="auto">
          <a:xfrm>
            <a:off x="3337560" y="2590800"/>
            <a:ext cx="2468880" cy="3657600"/>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 you</a:t>
            </a:r>
            <a:endParaRPr lang="en-US" dirty="0"/>
          </a:p>
        </p:txBody>
      </p:sp>
      <p:sp>
        <p:nvSpPr>
          <p:cNvPr id="3" name="Content Placeholder 2"/>
          <p:cNvSpPr>
            <a:spLocks noGrp="1"/>
          </p:cNvSpPr>
          <p:nvPr>
            <p:ph idx="1"/>
          </p:nvPr>
        </p:nvSpPr>
        <p:spPr>
          <a:xfrm>
            <a:off x="457200" y="2438400"/>
            <a:ext cx="8229600" cy="3962400"/>
          </a:xfrm>
        </p:spPr>
        <p:txBody>
          <a:bodyPr/>
          <a:lstStyle/>
          <a:p>
            <a:r>
              <a:rPr lang="en-US" sz="2400" dirty="0" smtClean="0">
                <a:latin typeface="Arial" pitchFamily="34" charset="0"/>
                <a:cs typeface="Arial" pitchFamily="34" charset="0"/>
              </a:rPr>
              <a:t>Susan Gardner, Head of Reference &amp; Instruction</a:t>
            </a:r>
          </a:p>
          <a:p>
            <a:r>
              <a:rPr lang="en-US" sz="2400" dirty="0" smtClean="0">
                <a:latin typeface="Arial" pitchFamily="34" charset="0"/>
                <a:cs typeface="Arial" pitchFamily="34" charset="0"/>
              </a:rPr>
              <a:t>LMU Reference Department</a:t>
            </a:r>
          </a:p>
          <a:p>
            <a:r>
              <a:rPr lang="en-US" sz="2400" dirty="0" smtClean="0">
                <a:latin typeface="Arial" pitchFamily="34" charset="0"/>
                <a:cs typeface="Arial" pitchFamily="34" charset="0"/>
              </a:rPr>
              <a:t>Meghan Oakleaf</a:t>
            </a:r>
          </a:p>
          <a:p>
            <a:r>
              <a:rPr lang="en-US" sz="2400" dirty="0" smtClean="0">
                <a:latin typeface="Arial" pitchFamily="34" charset="0"/>
                <a:cs typeface="Arial" pitchFamily="34" charset="0"/>
              </a:rPr>
              <a:t>LMU Office of Assessment</a:t>
            </a:r>
          </a:p>
          <a:p>
            <a:endParaRPr lang="en-US" dirty="0" smtClean="0"/>
          </a:p>
          <a:p>
            <a:endParaRPr lang="en-US" dirty="0"/>
          </a:p>
        </p:txBody>
      </p:sp>
      <p:pic>
        <p:nvPicPr>
          <p:cNvPr id="1033" name="Picture 9" descr="C:\Documents and Settings\eslater\Local Settings\Temporary Internet Files\Content.IE5\3OZL0NV3\MP900384783[1].jpg"/>
          <p:cNvPicPr>
            <a:picLocks noChangeAspect="1" noChangeArrowheads="1"/>
          </p:cNvPicPr>
          <p:nvPr/>
        </p:nvPicPr>
        <p:blipFill>
          <a:blip r:embed="rId3" cstate="print"/>
          <a:srcRect/>
          <a:stretch>
            <a:fillRect/>
          </a:stretch>
        </p:blipFill>
        <p:spPr bwMode="auto">
          <a:xfrm>
            <a:off x="7772406" y="4114803"/>
            <a:ext cx="617891" cy="649468"/>
          </a:xfrm>
          <a:prstGeom prst="rect">
            <a:avLst/>
          </a:prstGeom>
          <a:noFill/>
        </p:spPr>
      </p:pic>
      <p:pic>
        <p:nvPicPr>
          <p:cNvPr id="1034" name="Picture 10" descr="C:\Documents and Settings\eslater\Local Settings\Temporary Internet Files\Content.IE5\SQ1RJ563\MP900384785[1].jpg"/>
          <p:cNvPicPr>
            <a:picLocks noChangeAspect="1" noChangeArrowheads="1"/>
          </p:cNvPicPr>
          <p:nvPr/>
        </p:nvPicPr>
        <p:blipFill>
          <a:blip r:embed="rId4" cstate="print"/>
          <a:srcRect/>
          <a:stretch>
            <a:fillRect/>
          </a:stretch>
        </p:blipFill>
        <p:spPr bwMode="auto">
          <a:xfrm>
            <a:off x="7162807" y="5257801"/>
            <a:ext cx="705917" cy="611734"/>
          </a:xfrm>
          <a:prstGeom prst="rect">
            <a:avLst/>
          </a:prstGeom>
          <a:noFill/>
        </p:spPr>
      </p:pic>
    </p:spTree>
  </p:cSld>
  <p:clrMapOvr>
    <a:masterClrMapping/>
  </p:clrMapOvr>
  <p:transition spd="slow">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latin typeface="Arial" pitchFamily="34" charset="0"/>
                <a:cs typeface="Arial" pitchFamily="34" charset="0"/>
              </a:rPr>
              <a:t>For more information please visit…</a:t>
            </a:r>
            <a:endParaRPr lang="en-US" sz="3200" dirty="0">
              <a:latin typeface="Arial" pitchFamily="34" charset="0"/>
              <a:cs typeface="Arial" pitchFamily="34" charset="0"/>
            </a:endParaRPr>
          </a:p>
        </p:txBody>
      </p:sp>
      <p:sp>
        <p:nvSpPr>
          <p:cNvPr id="3" name="Content Placeholder 2"/>
          <p:cNvSpPr>
            <a:spLocks noGrp="1"/>
          </p:cNvSpPr>
          <p:nvPr>
            <p:ph idx="1"/>
          </p:nvPr>
        </p:nvSpPr>
        <p:spPr/>
        <p:txBody>
          <a:bodyPr/>
          <a:lstStyle/>
          <a:p>
            <a:pPr algn="ctr">
              <a:buNone/>
            </a:pPr>
            <a:endParaRPr lang="en-US" dirty="0" smtClean="0">
              <a:hlinkClick r:id="rId3"/>
            </a:endParaRPr>
          </a:p>
          <a:p>
            <a:pPr algn="ctr">
              <a:buNone/>
            </a:pPr>
            <a:r>
              <a:rPr lang="en-US" dirty="0" smtClean="0">
                <a:hlinkClick r:id="rId3"/>
              </a:rPr>
              <a:t>http://libguides.lmu.edu/loex</a:t>
            </a:r>
            <a:endParaRPr lang="en-US" dirty="0" smtClean="0"/>
          </a:p>
          <a:p>
            <a:pPr marL="0" indent="0">
              <a:buNone/>
            </a:pPr>
            <a:endParaRPr lang="en-US" sz="2400" dirty="0" smtClean="0">
              <a:latin typeface="Arial" pitchFamily="34" charset="0"/>
              <a:cs typeface="Arial" pitchFamily="34" charset="0"/>
            </a:endParaRPr>
          </a:p>
          <a:p>
            <a:pPr marL="0" indent="0">
              <a:buNone/>
            </a:pPr>
            <a:endParaRPr lang="en-US" sz="2400" dirty="0">
              <a:latin typeface="Arial" pitchFamily="34" charset="0"/>
              <a:cs typeface="Arial" pitchFamily="34" charset="0"/>
            </a:endParaRPr>
          </a:p>
          <a:p>
            <a:pPr marL="0" indent="0">
              <a:buNone/>
            </a:pPr>
            <a:endParaRPr lang="en-US" sz="2400" dirty="0" smtClean="0">
              <a:latin typeface="Arial" pitchFamily="34" charset="0"/>
              <a:cs typeface="Arial" pitchFamily="34" charset="0"/>
            </a:endParaRPr>
          </a:p>
          <a:p>
            <a:pPr marL="0" indent="0">
              <a:buNone/>
            </a:pPr>
            <a:endParaRPr lang="en-US" sz="2400" dirty="0">
              <a:latin typeface="Arial" pitchFamily="34" charset="0"/>
              <a:cs typeface="Arial" pitchFamily="34" charset="0"/>
            </a:endParaRPr>
          </a:p>
          <a:p>
            <a:pPr marL="0" indent="0">
              <a:buNone/>
            </a:pPr>
            <a:endParaRPr lang="en-US" sz="2400" dirty="0" smtClean="0">
              <a:latin typeface="Arial" pitchFamily="34" charset="0"/>
              <a:cs typeface="Arial" pitchFamily="34" charset="0"/>
            </a:endParaRPr>
          </a:p>
          <a:p>
            <a:pPr marL="0" indent="0" algn="ctr">
              <a:buNone/>
            </a:pPr>
            <a:r>
              <a:rPr lang="en-US" sz="1400" dirty="0" smtClean="0">
                <a:latin typeface="Arial" pitchFamily="34" charset="0"/>
                <a:cs typeface="Arial" pitchFamily="34" charset="0"/>
              </a:rPr>
              <a:t>All </a:t>
            </a:r>
            <a:r>
              <a:rPr lang="en-US" sz="1400" dirty="0">
                <a:latin typeface="Arial" pitchFamily="34" charset="0"/>
                <a:cs typeface="Arial" pitchFamily="34" charset="0"/>
              </a:rPr>
              <a:t>images are from Microsoft Office clip art unless noted.</a:t>
            </a:r>
          </a:p>
          <a:p>
            <a:endParaRPr lang="en-US" dirty="0"/>
          </a:p>
        </p:txBody>
      </p:sp>
    </p:spTree>
  </p:cSld>
  <p:clrMapOvr>
    <a:masterClrMapping/>
  </p:clrMapOvr>
  <p:transition spd="slow">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LOEX 2012 </a:t>
            </a:r>
            <a:br>
              <a:rPr lang="en-US" sz="3600" dirty="0" smtClean="0"/>
            </a:br>
            <a:r>
              <a:rPr lang="en-US" sz="3600" dirty="0" smtClean="0"/>
              <a:t>Conference theme and track info. </a:t>
            </a:r>
            <a:endParaRPr lang="en-US" sz="3600" dirty="0"/>
          </a:p>
        </p:txBody>
      </p:sp>
      <p:sp>
        <p:nvSpPr>
          <p:cNvPr id="3" name="Content Placeholder 2"/>
          <p:cNvSpPr>
            <a:spLocks noGrp="1"/>
          </p:cNvSpPr>
          <p:nvPr>
            <p:ph idx="1"/>
          </p:nvPr>
        </p:nvSpPr>
        <p:spPr>
          <a:xfrm>
            <a:off x="457200" y="2103437"/>
            <a:ext cx="8229600" cy="4525963"/>
          </a:xfrm>
        </p:spPr>
        <p:txBody>
          <a:bodyPr/>
          <a:lstStyle/>
          <a:p>
            <a:pPr>
              <a:buNone/>
            </a:pPr>
            <a:r>
              <a:rPr lang="en-US" sz="2000" b="1" dirty="0" smtClean="0"/>
              <a:t>Dessert: Always leave room for this </a:t>
            </a:r>
          </a:p>
          <a:p>
            <a:pPr>
              <a:buNone/>
            </a:pPr>
            <a:r>
              <a:rPr lang="en-US" sz="2000" b="1" i="1" dirty="0" smtClean="0"/>
              <a:t>Measuring the effectiveness of programs and learning</a:t>
            </a:r>
            <a:r>
              <a:rPr lang="en-US" sz="2000" dirty="0" smtClean="0"/>
              <a:t/>
            </a:r>
            <a:br>
              <a:rPr lang="en-US" sz="2000" dirty="0" smtClean="0"/>
            </a:br>
            <a:endParaRPr lang="en-US" sz="2000" dirty="0" smtClean="0"/>
          </a:p>
          <a:p>
            <a:pPr>
              <a:buNone/>
            </a:pPr>
            <a:r>
              <a:rPr lang="en-US" sz="2000" dirty="0" smtClean="0"/>
              <a:t>      Assessment is critical for understanding how instruction librarians contribute to student success. How do you use assessment to measure the impact of your instruction program?  How do you create and assess learning objectives for your instruction sessions. What do you measure and how do you collect that information?</a:t>
            </a:r>
            <a:endParaRPr lang="en-US" sz="2000" dirty="0"/>
          </a:p>
        </p:txBody>
      </p:sp>
    </p:spTree>
  </p:cSld>
  <p:clrMapOvr>
    <a:masterClrMapping/>
  </p:clrMapOvr>
  <p:transition spd="slow">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nvGraphicFramePr>
        <p:xfrm>
          <a:off x="1752600" y="1143000"/>
          <a:ext cx="5867399" cy="3124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ectangle 2"/>
          <p:cNvSpPr/>
          <p:nvPr/>
        </p:nvSpPr>
        <p:spPr>
          <a:xfrm>
            <a:off x="1066800" y="3733800"/>
            <a:ext cx="7696200" cy="2603790"/>
          </a:xfrm>
          <a:prstGeom prst="rect">
            <a:avLst/>
          </a:prstGeom>
        </p:spPr>
        <p:txBody>
          <a:bodyPr wrap="square">
            <a:spAutoFit/>
          </a:bodyPr>
          <a:lstStyle/>
          <a:p>
            <a:pPr marL="342900" indent="-342900" eaLnBrk="0" hangingPunct="0">
              <a:spcBef>
                <a:spcPct val="20000"/>
              </a:spcBef>
              <a:buFont typeface="Arial" pitchFamily="34" charset="0"/>
              <a:buChar char="•"/>
            </a:pPr>
            <a:r>
              <a:rPr lang="en-US" sz="2400" dirty="0" smtClean="0">
                <a:cs typeface="+mn-cs"/>
              </a:rPr>
              <a:t>Create standardized intro to research process</a:t>
            </a:r>
          </a:p>
          <a:p>
            <a:pPr marL="342900" indent="-342900" eaLnBrk="0" hangingPunct="0">
              <a:spcBef>
                <a:spcPct val="20000"/>
              </a:spcBef>
              <a:buFont typeface="Arial" pitchFamily="34" charset="0"/>
              <a:buChar char="•"/>
            </a:pPr>
            <a:r>
              <a:rPr lang="en-US" sz="2400" dirty="0" smtClean="0">
                <a:cs typeface="+mn-cs"/>
              </a:rPr>
              <a:t>Could apply to any topic</a:t>
            </a:r>
          </a:p>
          <a:p>
            <a:pPr marL="342900" indent="-342900" eaLnBrk="0" hangingPunct="0">
              <a:spcBef>
                <a:spcPct val="20000"/>
              </a:spcBef>
              <a:buFont typeface="Arial" pitchFamily="34" charset="0"/>
              <a:buChar char="•"/>
            </a:pPr>
            <a:r>
              <a:rPr lang="en-US" sz="2400" dirty="0" smtClean="0">
                <a:cs typeface="+mn-cs"/>
              </a:rPr>
              <a:t>Develop learning outcomes and tie to ACRL Info Literacy Competency Standards</a:t>
            </a:r>
          </a:p>
          <a:p>
            <a:pPr marL="342900" indent="-342900" eaLnBrk="0" hangingPunct="0">
              <a:spcBef>
                <a:spcPct val="20000"/>
              </a:spcBef>
              <a:buFont typeface="Arial" pitchFamily="34" charset="0"/>
              <a:buChar char="•"/>
            </a:pPr>
            <a:r>
              <a:rPr lang="en-US" sz="2400" dirty="0" smtClean="0">
                <a:cs typeface="+mn-cs"/>
              </a:rPr>
              <a:t>Active learning</a:t>
            </a:r>
          </a:p>
          <a:p>
            <a:pPr marL="342900" indent="-342900" eaLnBrk="0" hangingPunct="0">
              <a:spcBef>
                <a:spcPct val="20000"/>
              </a:spcBef>
              <a:buFont typeface="Arial" pitchFamily="34" charset="0"/>
              <a:buChar char="•"/>
            </a:pPr>
            <a:r>
              <a:rPr lang="en-US" sz="2400" dirty="0" smtClean="0">
                <a:cs typeface="+mn-cs"/>
              </a:rPr>
              <a:t>Develop scoring rubric to evaluate skills</a:t>
            </a:r>
          </a:p>
        </p:txBody>
      </p:sp>
      <p:sp>
        <p:nvSpPr>
          <p:cNvPr id="4" name="Title 1"/>
          <p:cNvSpPr txBox="1">
            <a:spLocks/>
          </p:cNvSpPr>
          <p:nvPr/>
        </p:nvSpPr>
        <p:spPr>
          <a:xfrm>
            <a:off x="612775" y="228600"/>
            <a:ext cx="8153400" cy="990600"/>
          </a:xfrm>
          <a:prstGeom prst="rect">
            <a:avLst/>
          </a:prstGeom>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4000" b="0" i="0" u="none" strike="noStrike" kern="1200" cap="none" spc="0" normalizeH="0" baseline="0" noProof="0" dirty="0" smtClean="0">
                <a:ln>
                  <a:noFill/>
                </a:ln>
                <a:solidFill>
                  <a:schemeClr val="tx1"/>
                </a:solidFill>
                <a:effectLst/>
                <a:uLnTx/>
                <a:uFillTx/>
                <a:latin typeface="Arial" pitchFamily="34" charset="0"/>
                <a:ea typeface="+mj-ea"/>
                <a:cs typeface="Arial" pitchFamily="34" charset="0"/>
              </a:rPr>
              <a:t>Stage 1: Review Learning Goals</a:t>
            </a:r>
          </a:p>
        </p:txBody>
      </p:sp>
      <p:sp>
        <p:nvSpPr>
          <p:cNvPr id="7" name="TextBox 6"/>
          <p:cNvSpPr txBox="1"/>
          <p:nvPr/>
        </p:nvSpPr>
        <p:spPr>
          <a:xfrm>
            <a:off x="6096000" y="2362200"/>
            <a:ext cx="1371600" cy="228600"/>
          </a:xfrm>
          <a:prstGeom prst="rect">
            <a:avLst/>
          </a:prstGeom>
          <a:noFill/>
        </p:spPr>
        <p:txBody>
          <a:bodyPr wrap="square" rtlCol="0">
            <a:spAutoFit/>
          </a:bodyPr>
          <a:lstStyle/>
          <a:p>
            <a:r>
              <a:rPr lang="en-US" sz="900" dirty="0" smtClean="0">
                <a:latin typeface="+mn-lt"/>
              </a:rPr>
              <a:t>(Talk to Stakeholders)</a:t>
            </a:r>
            <a:endParaRPr lang="en-US" sz="900" dirty="0">
              <a:latin typeface="+mn-lt"/>
            </a:endParaRPr>
          </a:p>
        </p:txBody>
      </p:sp>
    </p:spTree>
  </p:cSld>
  <p:clrMapOvr>
    <a:masterClrMapping/>
  </p:clrMapOvr>
  <p:transition spd="slow">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0" y="228600"/>
            <a:ext cx="9144000" cy="990600"/>
          </a:xfrm>
        </p:spPr>
        <p:txBody>
          <a:bodyPr/>
          <a:lstStyle/>
          <a:p>
            <a:r>
              <a:rPr lang="en-US" sz="4000" dirty="0" smtClean="0">
                <a:latin typeface="Arial" charset="0"/>
              </a:rPr>
              <a:t>Stage 2: Identify Learning Outcomes</a:t>
            </a:r>
          </a:p>
        </p:txBody>
      </p:sp>
      <p:sp>
        <p:nvSpPr>
          <p:cNvPr id="18435" name="Content Placeholder 2"/>
          <p:cNvSpPr>
            <a:spLocks noGrp="1"/>
          </p:cNvSpPr>
          <p:nvPr>
            <p:ph sz="quarter" idx="1"/>
          </p:nvPr>
        </p:nvSpPr>
        <p:spPr>
          <a:xfrm>
            <a:off x="609600" y="1828800"/>
            <a:ext cx="8153400" cy="4495800"/>
          </a:xfrm>
        </p:spPr>
        <p:txBody>
          <a:bodyPr/>
          <a:lstStyle/>
          <a:p>
            <a:r>
              <a:rPr lang="en-US" sz="2800" dirty="0" smtClean="0">
                <a:latin typeface="Arial" charset="0"/>
              </a:rPr>
              <a:t>Applied Jerilyn Veldof’s “One-Shot” instructional design </a:t>
            </a:r>
            <a:r>
              <a:rPr lang="en-US" sz="2800" dirty="0" smtClean="0">
                <a:latin typeface="Arial" charset="0"/>
                <a:hlinkClick r:id="rId3"/>
              </a:rPr>
              <a:t>methodology</a:t>
            </a:r>
            <a:r>
              <a:rPr lang="en-US" sz="2800" dirty="0" smtClean="0">
                <a:latin typeface="Arial" charset="0"/>
              </a:rPr>
              <a:t>. </a:t>
            </a:r>
          </a:p>
          <a:p>
            <a:pPr>
              <a:buNone/>
            </a:pPr>
            <a:endParaRPr lang="en-US" sz="800" dirty="0" smtClean="0">
              <a:latin typeface="Arial" charset="0"/>
            </a:endParaRPr>
          </a:p>
          <a:p>
            <a:r>
              <a:rPr lang="en-US" sz="2800" dirty="0" smtClean="0">
                <a:latin typeface="Arial" charset="0"/>
              </a:rPr>
              <a:t>Prioritized content: “need-to-know” vs..        “nice-to-know”</a:t>
            </a:r>
          </a:p>
          <a:p>
            <a:endParaRPr lang="en-US" sz="1000" dirty="0" smtClean="0">
              <a:latin typeface="Arial" charset="0"/>
            </a:endParaRPr>
          </a:p>
          <a:p>
            <a:r>
              <a:rPr lang="en-US" sz="2800" dirty="0" smtClean="0">
                <a:latin typeface="Arial" charset="0"/>
              </a:rPr>
              <a:t>Task Analysis: steps, teaching points, learning objectives</a:t>
            </a:r>
          </a:p>
          <a:p>
            <a:pPr>
              <a:buNone/>
            </a:pPr>
            <a:endParaRPr lang="en-US" sz="2800" dirty="0">
              <a:latin typeface="Arial" charset="0"/>
            </a:endParaRPr>
          </a:p>
          <a:p>
            <a:endParaRPr lang="en-US" dirty="0" smtClean="0">
              <a:latin typeface="Arial" charset="0"/>
            </a:endParaRPr>
          </a:p>
        </p:txBody>
      </p:sp>
      <p:pic>
        <p:nvPicPr>
          <p:cNvPr id="4" name="Picture 16" descr="C:\Users\refdesk\AppData\Local\Microsoft\Windows\Temporary Internet Files\Content.IE5\SELNSRNL\MP900409410[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9599" y="5105400"/>
            <a:ext cx="1080655" cy="162098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17" descr="C:\Documents and Settings\eslater\Local Settings\Temporary Internet Files\Content.IE5\SMJKM8TQ\MP900426457[1].jpg"/>
          <p:cNvPicPr>
            <a:picLocks noChangeAspect="1" noChangeArrowheads="1"/>
          </p:cNvPicPr>
          <p:nvPr/>
        </p:nvPicPr>
        <p:blipFill>
          <a:blip r:embed="rId5" cstate="print"/>
          <a:srcRect/>
          <a:stretch>
            <a:fillRect/>
          </a:stretch>
        </p:blipFill>
        <p:spPr bwMode="auto">
          <a:xfrm>
            <a:off x="7620000" y="5105400"/>
            <a:ext cx="1139952" cy="1560576"/>
          </a:xfrm>
          <a:prstGeom prst="rect">
            <a:avLst/>
          </a:prstGeom>
          <a:noFill/>
        </p:spPr>
      </p:pic>
      <p:sp>
        <p:nvSpPr>
          <p:cNvPr id="6" name="Oval Callout 5"/>
          <p:cNvSpPr/>
          <p:nvPr/>
        </p:nvSpPr>
        <p:spPr>
          <a:xfrm>
            <a:off x="1828800" y="5702808"/>
            <a:ext cx="1295400" cy="850392"/>
          </a:xfrm>
          <a:prstGeom prst="wedgeEllipseCallout">
            <a:avLst>
              <a:gd name="adj1" fmla="val -61953"/>
              <a:gd name="adj2" fmla="val -26234"/>
            </a:avLst>
          </a:prstGeom>
          <a:solidFill>
            <a:schemeClr val="accent1">
              <a:lumMod val="20000"/>
              <a:lumOff val="80000"/>
            </a:schemeClr>
          </a:solidFill>
          <a:ln>
            <a:noFill/>
          </a:ln>
          <a:effectLst>
            <a:outerShdw blurRad="50800" dist="38100" algn="l" rotWithShape="0">
              <a:schemeClr val="tx1">
                <a:alpha val="40000"/>
              </a:schemeClr>
            </a:outerShdw>
          </a:effectLst>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400" dirty="0" smtClean="0">
                <a:cs typeface="Arial" pitchFamily="34" charset="0"/>
              </a:rPr>
              <a:t>What will I know?</a:t>
            </a:r>
            <a:endParaRPr lang="en-US" sz="1400" dirty="0">
              <a:cs typeface="Arial" pitchFamily="34" charset="0"/>
            </a:endParaRPr>
          </a:p>
        </p:txBody>
      </p:sp>
      <p:sp>
        <p:nvSpPr>
          <p:cNvPr id="7" name="Oval Callout 6"/>
          <p:cNvSpPr/>
          <p:nvPr/>
        </p:nvSpPr>
        <p:spPr>
          <a:xfrm>
            <a:off x="6019800" y="4953000"/>
            <a:ext cx="1295400" cy="850392"/>
          </a:xfrm>
          <a:prstGeom prst="wedgeEllipseCallout">
            <a:avLst>
              <a:gd name="adj1" fmla="val 60035"/>
              <a:gd name="adj2" fmla="val 47885"/>
            </a:avLst>
          </a:prstGeom>
          <a:solidFill>
            <a:schemeClr val="accent1">
              <a:lumMod val="20000"/>
              <a:lumOff val="80000"/>
            </a:schemeClr>
          </a:solidFill>
          <a:ln>
            <a:noFill/>
          </a:ln>
          <a:effectLst>
            <a:outerShdw blurRad="50800" dist="38100" algn="l" rotWithShape="0">
              <a:schemeClr val="tx1">
                <a:alpha val="40000"/>
              </a:schemeClr>
            </a:outerShdw>
          </a:effectLst>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400" dirty="0" smtClean="0">
                <a:latin typeface="+mj-lt"/>
                <a:cs typeface="Arial" pitchFamily="34" charset="0"/>
              </a:rPr>
              <a:t>What will I be able to do?</a:t>
            </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sz="4000" dirty="0" smtClean="0">
                <a:latin typeface="Arial" pitchFamily="34" charset="0"/>
                <a:cs typeface="Arial" pitchFamily="34" charset="0"/>
              </a:rPr>
              <a:t>Student Learning Outcomes </a:t>
            </a:r>
            <a:endParaRPr lang="en-US" sz="4000" dirty="0">
              <a:latin typeface="Arial" pitchFamily="34" charset="0"/>
              <a:cs typeface="Arial" pitchFamily="34" charset="0"/>
            </a:endParaRPr>
          </a:p>
        </p:txBody>
      </p:sp>
      <p:sp>
        <p:nvSpPr>
          <p:cNvPr id="3" name="Content Placeholder 2"/>
          <p:cNvSpPr>
            <a:spLocks noGrp="1"/>
          </p:cNvSpPr>
          <p:nvPr>
            <p:ph idx="1"/>
          </p:nvPr>
        </p:nvSpPr>
        <p:spPr>
          <a:xfrm>
            <a:off x="685800" y="1371600"/>
            <a:ext cx="8229600" cy="5105400"/>
          </a:xfrm>
        </p:spPr>
        <p:txBody>
          <a:bodyPr/>
          <a:lstStyle/>
          <a:p>
            <a:pPr marL="457200" indent="-457200">
              <a:buFont typeface="+mj-lt"/>
              <a:buAutoNum type="arabicPeriod"/>
            </a:pPr>
            <a:r>
              <a:rPr lang="en-US" sz="2200" dirty="0" smtClean="0">
                <a:latin typeface="Arial" pitchFamily="34" charset="0"/>
                <a:cs typeface="Arial" pitchFamily="34" charset="0"/>
              </a:rPr>
              <a:t>Given a broad research topic, use the 4W questions (who, what, where, when) to write a research question.</a:t>
            </a:r>
          </a:p>
          <a:p>
            <a:pPr marL="457200" indent="-457200">
              <a:buFont typeface="+mj-lt"/>
              <a:buAutoNum type="arabicPeriod"/>
            </a:pPr>
            <a:endParaRPr lang="en-US" sz="800" dirty="0" smtClean="0">
              <a:latin typeface="Arial" pitchFamily="34" charset="0"/>
              <a:cs typeface="Arial" pitchFamily="34" charset="0"/>
            </a:endParaRPr>
          </a:p>
          <a:p>
            <a:pPr marL="457200" indent="-457200">
              <a:buFont typeface="+mj-lt"/>
              <a:buAutoNum type="arabicPeriod"/>
            </a:pPr>
            <a:r>
              <a:rPr lang="en-US" sz="2200" dirty="0" smtClean="0">
                <a:latin typeface="Arial" pitchFamily="34" charset="0"/>
                <a:cs typeface="Arial" pitchFamily="34" charset="0"/>
              </a:rPr>
              <a:t>Given a research topic, pick out the key concepts and compile a list of search terms or keywords.</a:t>
            </a:r>
          </a:p>
          <a:p>
            <a:pPr marL="457200" indent="-457200">
              <a:buFont typeface="+mj-lt"/>
              <a:buAutoNum type="arabicPeriod"/>
            </a:pPr>
            <a:endParaRPr lang="en-US" sz="800" dirty="0" smtClean="0">
              <a:latin typeface="Arial" pitchFamily="34" charset="0"/>
              <a:cs typeface="Arial" pitchFamily="34" charset="0"/>
            </a:endParaRPr>
          </a:p>
          <a:p>
            <a:pPr marL="457200" indent="-457200">
              <a:buFont typeface="+mj-lt"/>
              <a:buAutoNum type="arabicPeriod"/>
            </a:pPr>
            <a:r>
              <a:rPr lang="en-US" sz="2200" dirty="0" smtClean="0">
                <a:latin typeface="Arial" pitchFamily="34" charset="0"/>
                <a:cs typeface="Arial" pitchFamily="34" charset="0"/>
              </a:rPr>
              <a:t>Given background information about Google and the Library, list two differences between the two related to content, organization, quality, or access.</a:t>
            </a:r>
          </a:p>
          <a:p>
            <a:pPr marL="457200" indent="-457200">
              <a:buFont typeface="+mj-lt"/>
              <a:buAutoNum type="arabicPeriod"/>
            </a:pPr>
            <a:endParaRPr lang="en-US" sz="800" dirty="0" smtClean="0">
              <a:latin typeface="Arial" pitchFamily="34" charset="0"/>
              <a:cs typeface="Arial" pitchFamily="34" charset="0"/>
            </a:endParaRPr>
          </a:p>
          <a:p>
            <a:pPr marL="457200" indent="-457200">
              <a:buFont typeface="+mj-lt"/>
              <a:buAutoNum type="arabicPeriod"/>
            </a:pPr>
            <a:r>
              <a:rPr lang="en-US" sz="2200" dirty="0" smtClean="0">
                <a:latin typeface="Arial" pitchFamily="34" charset="0"/>
                <a:cs typeface="Arial" pitchFamily="34" charset="0"/>
              </a:rPr>
              <a:t>Given a research topic and access to the library's catalog, find 1 relevant book on your topic and record all relevant citation information.</a:t>
            </a:r>
          </a:p>
          <a:p>
            <a:pPr marL="457200" indent="-457200">
              <a:buFont typeface="+mj-lt"/>
              <a:buAutoNum type="arabicPeriod"/>
            </a:pPr>
            <a:endParaRPr lang="en-US" sz="800" dirty="0" smtClean="0">
              <a:latin typeface="Arial" pitchFamily="34" charset="0"/>
              <a:cs typeface="Arial" pitchFamily="34" charset="0"/>
            </a:endParaRPr>
          </a:p>
          <a:p>
            <a:pPr marL="457200" indent="-457200">
              <a:buFont typeface="+mj-lt"/>
              <a:buAutoNum type="arabicPeriod"/>
            </a:pPr>
            <a:r>
              <a:rPr lang="en-US" sz="2200" dirty="0" smtClean="0">
                <a:latin typeface="Arial" pitchFamily="34" charset="0"/>
                <a:cs typeface="Arial" pitchFamily="34" charset="0"/>
              </a:rPr>
              <a:t>Given a research topic and access to a general article index database, find 1 relevant article on your topic and record all relevant citation information.</a:t>
            </a:r>
          </a:p>
          <a:p>
            <a:pPr marL="457200" indent="-457200">
              <a:buFont typeface="+mj-lt"/>
              <a:buAutoNum type="arabicPeriod"/>
            </a:pPr>
            <a:endParaRPr lang="en-US" sz="2400" dirty="0"/>
          </a:p>
        </p:txBody>
      </p:sp>
    </p:spTree>
  </p:cSld>
  <p:clrMapOvr>
    <a:masterClrMapping/>
  </p:clrMapOvr>
  <p:transition spd="slow">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latin typeface="Arial" pitchFamily="34" charset="0"/>
                <a:cs typeface="Arial" pitchFamily="34" charset="0"/>
              </a:rPr>
              <a:t>Stage 3: Create Learning Activities</a:t>
            </a:r>
            <a:endParaRPr lang="en-US" sz="4000" dirty="0">
              <a:latin typeface="Arial" pitchFamily="34" charset="0"/>
              <a:cs typeface="Arial" pitchFamily="34" charset="0"/>
            </a:endParaRPr>
          </a:p>
        </p:txBody>
      </p:sp>
      <p:sp>
        <p:nvSpPr>
          <p:cNvPr id="4" name="Text Placeholder 3"/>
          <p:cNvSpPr>
            <a:spLocks noGrp="1"/>
          </p:cNvSpPr>
          <p:nvPr>
            <p:ph type="body" idx="1"/>
          </p:nvPr>
        </p:nvSpPr>
        <p:spPr>
          <a:xfrm>
            <a:off x="990600" y="1535113"/>
            <a:ext cx="2209800" cy="639762"/>
          </a:xfrm>
        </p:spPr>
        <p:txBody>
          <a:bodyPr/>
          <a:lstStyle/>
          <a:p>
            <a:r>
              <a:rPr lang="en-US" b="0" dirty="0" smtClean="0">
                <a:latin typeface="Arial" pitchFamily="34" charset="0"/>
                <a:cs typeface="Arial" pitchFamily="34" charset="0"/>
              </a:rPr>
              <a:t>Worksheet</a:t>
            </a:r>
            <a:endParaRPr lang="en-US" b="0" dirty="0">
              <a:latin typeface="Arial" pitchFamily="34" charset="0"/>
              <a:cs typeface="Arial" pitchFamily="34" charset="0"/>
            </a:endParaRPr>
          </a:p>
        </p:txBody>
      </p:sp>
      <p:sp>
        <p:nvSpPr>
          <p:cNvPr id="5" name="Text Placeholder 4"/>
          <p:cNvSpPr>
            <a:spLocks noGrp="1"/>
          </p:cNvSpPr>
          <p:nvPr>
            <p:ph type="body" sz="quarter" idx="3"/>
          </p:nvPr>
        </p:nvSpPr>
        <p:spPr>
          <a:xfrm>
            <a:off x="5559425" y="1535113"/>
            <a:ext cx="1679575" cy="639762"/>
          </a:xfrm>
        </p:spPr>
        <p:txBody>
          <a:bodyPr/>
          <a:lstStyle/>
          <a:p>
            <a:r>
              <a:rPr lang="en-US" b="0" dirty="0" smtClean="0">
                <a:latin typeface="Arial" pitchFamily="34" charset="0"/>
                <a:cs typeface="Arial" pitchFamily="34" charset="0"/>
              </a:rPr>
              <a:t>LibGuide</a:t>
            </a:r>
            <a:endParaRPr lang="en-US" b="0" dirty="0">
              <a:latin typeface="Arial" pitchFamily="34" charset="0"/>
              <a:cs typeface="Arial" pitchFamily="34" charset="0"/>
            </a:endParaRPr>
          </a:p>
        </p:txBody>
      </p:sp>
      <p:sp>
        <p:nvSpPr>
          <p:cNvPr id="3" name="TextBox 2"/>
          <p:cNvSpPr txBox="1"/>
          <p:nvPr/>
        </p:nvSpPr>
        <p:spPr>
          <a:xfrm>
            <a:off x="5562600" y="6553200"/>
            <a:ext cx="2743200" cy="246221"/>
          </a:xfrm>
          <a:prstGeom prst="rect">
            <a:avLst/>
          </a:prstGeom>
          <a:noFill/>
        </p:spPr>
        <p:txBody>
          <a:bodyPr wrap="square" rtlCol="0">
            <a:spAutoFit/>
          </a:bodyPr>
          <a:lstStyle/>
          <a:p>
            <a:r>
              <a:rPr lang="en-US" sz="1000" dirty="0">
                <a:hlinkClick r:id="rId3"/>
              </a:rPr>
              <a:t>http://libguides.lmu.edu/engl110</a:t>
            </a:r>
            <a:endParaRPr lang="en-US" sz="1000" dirty="0"/>
          </a:p>
        </p:txBody>
      </p:sp>
      <p:pic>
        <p:nvPicPr>
          <p:cNvPr id="9" name="Picture 8" descr="page 1.jpg"/>
          <p:cNvPicPr>
            <a:picLocks noChangeAspect="1"/>
          </p:cNvPicPr>
          <p:nvPr/>
        </p:nvPicPr>
        <p:blipFill>
          <a:blip r:embed="rId4" cstate="print"/>
          <a:stretch>
            <a:fillRect/>
          </a:stretch>
        </p:blipFill>
        <p:spPr>
          <a:xfrm>
            <a:off x="381000" y="2353056"/>
            <a:ext cx="3186684" cy="4123944"/>
          </a:xfrm>
          <a:prstGeom prst="rect">
            <a:avLst/>
          </a:prstGeom>
          <a:ln>
            <a:noFill/>
          </a:ln>
          <a:effectLst>
            <a:outerShdw blurRad="292100" dist="139700" dir="2700000" algn="tl" rotWithShape="0">
              <a:srgbClr val="333333">
                <a:alpha val="65000"/>
              </a:srgbClr>
            </a:outerShdw>
          </a:effectLst>
        </p:spPr>
      </p:pic>
      <p:pic>
        <p:nvPicPr>
          <p:cNvPr id="11" name="Content Placeholder 10" descr="Tab 5.jpg"/>
          <p:cNvPicPr>
            <a:picLocks noGrp="1" noChangeAspect="1"/>
          </p:cNvPicPr>
          <p:nvPr>
            <p:ph sz="half" idx="2"/>
          </p:nvPr>
        </p:nvPicPr>
        <p:blipFill>
          <a:blip r:embed="rId5" cstate="print"/>
          <a:stretch>
            <a:fillRect/>
          </a:stretch>
        </p:blipFill>
        <p:spPr>
          <a:xfrm>
            <a:off x="4114800" y="2444496"/>
            <a:ext cx="4789742" cy="3575304"/>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spd="slow">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latin typeface="Arial" charset="0"/>
              </a:rPr>
              <a:t>Stage 4: Enact Learning Activities </a:t>
            </a:r>
            <a:endParaRPr lang="en-US" sz="4000" dirty="0"/>
          </a:p>
        </p:txBody>
      </p:sp>
      <p:sp>
        <p:nvSpPr>
          <p:cNvPr id="3" name="Content Placeholder 2"/>
          <p:cNvSpPr>
            <a:spLocks noGrp="1"/>
          </p:cNvSpPr>
          <p:nvPr>
            <p:ph sz="half" idx="1"/>
          </p:nvPr>
        </p:nvSpPr>
        <p:spPr>
          <a:xfrm>
            <a:off x="457200" y="1951037"/>
            <a:ext cx="4038600" cy="4525963"/>
          </a:xfrm>
        </p:spPr>
        <p:txBody>
          <a:bodyPr/>
          <a:lstStyle/>
          <a:p>
            <a:r>
              <a:rPr lang="en-US" sz="2400" dirty="0" smtClean="0">
                <a:latin typeface="Arial" charset="0"/>
                <a:hlinkClick r:id="rId3"/>
              </a:rPr>
              <a:t>Teaching Script</a:t>
            </a:r>
            <a:endParaRPr lang="en-US" sz="2400" dirty="0" smtClean="0">
              <a:latin typeface="Arial" charset="0"/>
            </a:endParaRPr>
          </a:p>
          <a:p>
            <a:endParaRPr lang="en-US" sz="800" dirty="0" smtClean="0">
              <a:latin typeface="Arial" charset="0"/>
            </a:endParaRPr>
          </a:p>
          <a:p>
            <a:r>
              <a:rPr lang="en-US" sz="2400" dirty="0" smtClean="0">
                <a:latin typeface="Arial" charset="0"/>
              </a:rPr>
              <a:t>Year 1 – Worksheets done in class</a:t>
            </a:r>
          </a:p>
          <a:p>
            <a:endParaRPr lang="en-US" sz="800" dirty="0" smtClean="0">
              <a:latin typeface="Arial" charset="0"/>
            </a:endParaRPr>
          </a:p>
          <a:p>
            <a:r>
              <a:rPr lang="en-US" sz="2400" dirty="0" smtClean="0">
                <a:latin typeface="Arial" charset="0"/>
              </a:rPr>
              <a:t>Year 2 – Modules 1&amp;2 for homework</a:t>
            </a:r>
          </a:p>
          <a:p>
            <a:endParaRPr lang="en-US" sz="800" dirty="0" smtClean="0">
              <a:latin typeface="Arial" charset="0"/>
            </a:endParaRPr>
          </a:p>
          <a:p>
            <a:r>
              <a:rPr lang="en-US" sz="2400" dirty="0" smtClean="0">
                <a:latin typeface="Arial" charset="0"/>
              </a:rPr>
              <a:t>Year 3 – All modules for homework, </a:t>
            </a:r>
          </a:p>
          <a:p>
            <a:pPr>
              <a:buNone/>
            </a:pPr>
            <a:r>
              <a:rPr lang="en-US" sz="2400" dirty="0" smtClean="0">
                <a:latin typeface="Arial" charset="0"/>
              </a:rPr>
              <a:t>   Pre-lesson poll </a:t>
            </a:r>
          </a:p>
          <a:p>
            <a:endParaRPr lang="en-US" dirty="0"/>
          </a:p>
        </p:txBody>
      </p:sp>
      <p:pic>
        <p:nvPicPr>
          <p:cNvPr id="7" name="Picture 6" descr="Prelesson poll 3.jpg"/>
          <p:cNvPicPr>
            <a:picLocks noChangeAspect="1"/>
          </p:cNvPicPr>
          <p:nvPr/>
        </p:nvPicPr>
        <p:blipFill>
          <a:blip r:embed="rId4" cstate="print"/>
          <a:stretch>
            <a:fillRect/>
          </a:stretch>
        </p:blipFill>
        <p:spPr>
          <a:xfrm>
            <a:off x="5183981" y="1671161"/>
            <a:ext cx="3350419" cy="4882039"/>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spd="slow">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685800" y="228600"/>
            <a:ext cx="10439400" cy="990600"/>
          </a:xfrm>
        </p:spPr>
        <p:txBody>
          <a:bodyPr/>
          <a:lstStyle/>
          <a:p>
            <a:r>
              <a:rPr lang="en-US" sz="4000" dirty="0" smtClean="0">
                <a:latin typeface="Arial" charset="0"/>
              </a:rPr>
              <a:t>Stage 5: Gather Data to Check Learning</a:t>
            </a:r>
          </a:p>
        </p:txBody>
      </p:sp>
      <p:sp>
        <p:nvSpPr>
          <p:cNvPr id="18435" name="Content Placeholder 2"/>
          <p:cNvSpPr>
            <a:spLocks noGrp="1"/>
          </p:cNvSpPr>
          <p:nvPr>
            <p:ph sz="quarter" idx="1"/>
          </p:nvPr>
        </p:nvSpPr>
        <p:spPr>
          <a:xfrm>
            <a:off x="609600" y="1600200"/>
            <a:ext cx="8153400" cy="4495800"/>
          </a:xfrm>
        </p:spPr>
        <p:txBody>
          <a:bodyPr/>
          <a:lstStyle/>
          <a:p>
            <a:r>
              <a:rPr lang="en-US" sz="2800" dirty="0" smtClean="0">
                <a:latin typeface="Arial" charset="0"/>
              </a:rPr>
              <a:t>Librarian collects worksheet at end of instructional sessions</a:t>
            </a:r>
          </a:p>
          <a:p>
            <a:r>
              <a:rPr lang="en-US" sz="2800" dirty="0" smtClean="0">
                <a:latin typeface="Arial" charset="0"/>
              </a:rPr>
              <a:t>Photocopies them and gives to Library Instruction Coordinator</a:t>
            </a:r>
          </a:p>
          <a:p>
            <a:endParaRPr lang="en-US" sz="800" dirty="0" smtClean="0">
              <a:latin typeface="Arial" charset="0"/>
            </a:endParaRPr>
          </a:p>
          <a:p>
            <a:r>
              <a:rPr lang="en-US" sz="2800" dirty="0" smtClean="0">
                <a:latin typeface="Arial" charset="0"/>
              </a:rPr>
              <a:t>Originals are sent back to the English 110 Instructor via campus mail</a:t>
            </a:r>
          </a:p>
          <a:p>
            <a:endParaRPr lang="en-US" sz="800" dirty="0" smtClean="0">
              <a:latin typeface="Arial" charset="0"/>
            </a:endParaRPr>
          </a:p>
          <a:p>
            <a:endParaRPr lang="en-US" sz="800" dirty="0" smtClean="0">
              <a:latin typeface="Arial" charset="0"/>
            </a:endParaRPr>
          </a:p>
          <a:p>
            <a:pPr lvl="3">
              <a:buNone/>
            </a:pPr>
            <a:r>
              <a:rPr lang="en-US" sz="1600" dirty="0" smtClean="0">
                <a:latin typeface="Arial" charset="0"/>
              </a:rPr>
              <a:t>Y1 = 755 worksheets</a:t>
            </a:r>
          </a:p>
          <a:p>
            <a:pPr lvl="3">
              <a:buNone/>
            </a:pPr>
            <a:r>
              <a:rPr lang="en-US" sz="1600" dirty="0" smtClean="0">
                <a:latin typeface="Arial" charset="0"/>
              </a:rPr>
              <a:t>Y2 = 587 worksheets</a:t>
            </a:r>
          </a:p>
          <a:p>
            <a:pPr lvl="3">
              <a:buNone/>
            </a:pPr>
            <a:r>
              <a:rPr lang="en-US" sz="1600" dirty="0" smtClean="0">
                <a:latin typeface="Arial" charset="0"/>
              </a:rPr>
              <a:t>Y3 = 910 worksheets</a:t>
            </a:r>
          </a:p>
          <a:p>
            <a:endParaRPr lang="en-US" dirty="0">
              <a:latin typeface="Arial" charset="0"/>
            </a:endParaRPr>
          </a:p>
          <a:p>
            <a:endParaRPr lang="en-US" dirty="0" smtClean="0">
              <a:latin typeface="Arial" charset="0"/>
            </a:endParaRPr>
          </a:p>
        </p:txBody>
      </p:sp>
      <p:pic>
        <p:nvPicPr>
          <p:cNvPr id="4120" name="Picture 24" descr="C:\Documents and Settings\eslater\Local Settings\Temporary Internet Files\Content.IE5\F5ZEL1ZR\MP900431032[1].jpg"/>
          <p:cNvPicPr>
            <a:picLocks noChangeAspect="1" noChangeArrowheads="1"/>
          </p:cNvPicPr>
          <p:nvPr/>
        </p:nvPicPr>
        <p:blipFill>
          <a:blip r:embed="rId3" cstate="print"/>
          <a:srcRect/>
          <a:stretch>
            <a:fillRect/>
          </a:stretch>
        </p:blipFill>
        <p:spPr bwMode="auto">
          <a:xfrm>
            <a:off x="6019800" y="4800600"/>
            <a:ext cx="2926080" cy="1949958"/>
          </a:xfrm>
          <a:prstGeom prst="rect">
            <a:avLst/>
          </a:prstGeom>
          <a:noFill/>
        </p:spPr>
      </p:pic>
    </p:spTree>
  </p:cSld>
  <p:clrMapOvr>
    <a:masterClrMapping/>
  </p:clrMapOvr>
  <p:transition spd="slow">
    <p:fade/>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5026</TotalTime>
  <Words>2054</Words>
  <Application>Microsoft Office PowerPoint</Application>
  <PresentationFormat>On-screen Show (4:3)</PresentationFormat>
  <Paragraphs>358</Paragraphs>
  <Slides>34</Slides>
  <Notes>33</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Office Theme</vt:lpstr>
      <vt:lpstr>The Assessment Buffet,  Coming Back for Thirds </vt:lpstr>
      <vt:lpstr>Loyola Marymount University</vt:lpstr>
      <vt:lpstr>Information Literacy Instruction Assessment Cycle (ILIAC)*</vt:lpstr>
      <vt:lpstr>PowerPoint Presentation</vt:lpstr>
      <vt:lpstr>Stage 2: Identify Learning Outcomes</vt:lpstr>
      <vt:lpstr>Student Learning Outcomes </vt:lpstr>
      <vt:lpstr>Stage 3: Create Learning Activities</vt:lpstr>
      <vt:lpstr>Stage 4: Enact Learning Activities </vt:lpstr>
      <vt:lpstr>Stage 5: Gather Data to Check Learning</vt:lpstr>
      <vt:lpstr>Stage 6: Review and Interpret Data </vt:lpstr>
      <vt:lpstr>The Rubric</vt:lpstr>
      <vt:lpstr>Rubric: Module 2</vt:lpstr>
      <vt:lpstr>PowerPoint Presentation</vt:lpstr>
      <vt:lpstr>PowerPoint Presentation</vt:lpstr>
      <vt:lpstr>Stage 7: Enact Decisions</vt:lpstr>
      <vt:lpstr>General Decisions  </vt:lpstr>
      <vt:lpstr>PowerPoint Presentation</vt:lpstr>
      <vt:lpstr>Worksheet: Module 1</vt:lpstr>
      <vt:lpstr>LibGuide: Module 1</vt:lpstr>
      <vt:lpstr>Worksheet: Module 2</vt:lpstr>
      <vt:lpstr>LibGuide: Module 2</vt:lpstr>
      <vt:lpstr>The Bad Cookie: Module 3</vt:lpstr>
      <vt:lpstr>Peer Observation: Module 3</vt:lpstr>
      <vt:lpstr>Worksheet: Module 4</vt:lpstr>
      <vt:lpstr>Worksheet: Module 5</vt:lpstr>
      <vt:lpstr>Stage 7: Continued                      </vt:lpstr>
      <vt:lpstr>Assessment Buffet</vt:lpstr>
      <vt:lpstr>Conclusions</vt:lpstr>
      <vt:lpstr>Conclusions</vt:lpstr>
      <vt:lpstr>Selected Bibliography</vt:lpstr>
      <vt:lpstr>Questions?</vt:lpstr>
      <vt:lpstr>Thank you</vt:lpstr>
      <vt:lpstr>For more information please visit…</vt:lpstr>
      <vt:lpstr>LOEX 2012  Conference theme and track info. </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Elisa Acosta</dc:creator>
  <cp:lastModifiedBy>Elisa Slater Acosta</cp:lastModifiedBy>
  <cp:revision>556</cp:revision>
  <dcterms:created xsi:type="dcterms:W3CDTF">2009-09-07T20:29:59Z</dcterms:created>
  <dcterms:modified xsi:type="dcterms:W3CDTF">2013-05-06T01:58:00Z</dcterms:modified>
</cp:coreProperties>
</file>