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51206400" cy="338328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vina Brueggemann" initials="" lastIdx="2" clrIdx="0"/>
  <p:cmAuthor id="1" name=""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43"/>
  </p:normalViewPr>
  <p:slideViewPr>
    <p:cSldViewPr snapToGrid="0" snapToObjects="1">
      <p:cViewPr varScale="1">
        <p:scale>
          <a:sx n="18" d="100"/>
          <a:sy n="18" d="100"/>
        </p:scale>
        <p:origin x="1616" y="3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2-02T13:03:19.790" idx="2">
    <p:pos x="6000" y="300"/>
    <p:text>Cindy will add citations (APA)
-Brueggemann, Alvina D.</p:text>
  </p:cm>
  <p:cm authorId="1" dt="2017-02-02T13:08:19.023" idx="1">
    <p:pos x="6000" y="200"/>
    <p:text>Cindy will add AHRQ reference for the Team Stepps visual
-Brueggemann, Alvina D.</p:text>
  </p:cm>
  <p:cm authorId="0" dt="2017-02-16T20:40:14.831" idx="2">
    <p:pos x="6000" y="100"/>
    <p:text>Copy/paste affiliations from IRB protocol</p:text>
  </p:cm>
  <p:cm authorId="0" dt="2017-02-16T20:42:51.797" idx="1">
    <p:pos x="6000" y="0"/>
    <p:text>TeamStepps citation - add back in</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169510499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2" name="Shape 82"/>
          <p:cNvSpPr>
            <a:spLocks noGrp="1" noRot="1" noChangeAspect="1"/>
          </p:cNvSpPr>
          <p:nvPr>
            <p:ph type="sldImg" idx="2"/>
          </p:nvPr>
        </p:nvSpPr>
        <p:spPr>
          <a:xfrm>
            <a:off x="835025" y="685800"/>
            <a:ext cx="518795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11522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3840480" y="5536991"/>
            <a:ext cx="43525440" cy="11778827"/>
          </a:xfrm>
          <a:prstGeom prst="rect">
            <a:avLst/>
          </a:prstGeom>
          <a:noFill/>
          <a:ln>
            <a:noFill/>
          </a:ln>
        </p:spPr>
        <p:txBody>
          <a:bodyPr lIns="91425" tIns="91425" rIns="91425" bIns="91425" anchor="b" anchorCtr="0"/>
          <a:lstStyle>
            <a:lvl1pPr marL="0" marR="0" lvl="0" indent="0" algn="ctr" rtl="0">
              <a:lnSpc>
                <a:spcPct val="90000"/>
              </a:lnSpc>
              <a:spcBef>
                <a:spcPts val="0"/>
              </a:spcBef>
              <a:buClr>
                <a:schemeClr val="dk1"/>
              </a:buClr>
              <a:buFont typeface="Calibri"/>
              <a:buNone/>
              <a:defRPr sz="29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subTitle" idx="1"/>
          </p:nvPr>
        </p:nvSpPr>
        <p:spPr>
          <a:xfrm>
            <a:off x="6400800" y="17770054"/>
            <a:ext cx="38404801" cy="8168425"/>
          </a:xfrm>
          <a:prstGeom prst="rect">
            <a:avLst/>
          </a:prstGeom>
          <a:noFill/>
          <a:ln>
            <a:noFill/>
          </a:ln>
        </p:spPr>
        <p:txBody>
          <a:bodyPr lIns="91425" tIns="91425" rIns="91425" bIns="91425" anchor="t" anchorCtr="0"/>
          <a:lstStyle>
            <a:lvl1pPr marL="0" marR="0" lvl="0" indent="0" algn="ctr" rtl="0">
              <a:lnSpc>
                <a:spcPct val="90000"/>
              </a:lnSpc>
              <a:spcBef>
                <a:spcPts val="4933"/>
              </a:spcBef>
              <a:buClr>
                <a:schemeClr val="dk1"/>
              </a:buClr>
              <a:buFont typeface="Arial"/>
              <a:buNone/>
              <a:defRPr sz="11840" b="0" i="0" u="none" strike="noStrike" cap="none">
                <a:solidFill>
                  <a:schemeClr val="dk1"/>
                </a:solidFill>
                <a:latin typeface="Calibri"/>
                <a:ea typeface="Calibri"/>
                <a:cs typeface="Calibri"/>
                <a:sym typeface="Calibri"/>
              </a:defRPr>
            </a:lvl1pPr>
            <a:lvl2pPr marL="2255505" marR="0" lvl="1" indent="-7604" algn="ctr"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2pPr>
            <a:lvl3pPr marL="4511010" marR="0" lvl="2" indent="-2509" algn="ctr" rtl="0">
              <a:lnSpc>
                <a:spcPct val="90000"/>
              </a:lnSpc>
              <a:spcBef>
                <a:spcPts val="2467"/>
              </a:spcBef>
              <a:buClr>
                <a:schemeClr val="dk1"/>
              </a:buClr>
              <a:buFont typeface="Arial"/>
              <a:buNone/>
              <a:defRPr sz="8880" b="0" i="0" u="none" strike="noStrike" cap="none">
                <a:solidFill>
                  <a:schemeClr val="dk1"/>
                </a:solidFill>
                <a:latin typeface="Calibri"/>
                <a:ea typeface="Calibri"/>
                <a:cs typeface="Calibri"/>
                <a:sym typeface="Calibri"/>
              </a:defRPr>
            </a:lvl3pPr>
            <a:lvl4pPr marL="6766514" marR="0" lvl="3" indent="-10114"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4pPr>
            <a:lvl5pPr marL="9022019" marR="0" lvl="4" indent="-5019"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5pPr>
            <a:lvl6pPr marL="11277524" marR="0" lvl="5" indent="-12624"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6pPr>
            <a:lvl7pPr marL="13533030" marR="0" lvl="6" indent="-7529"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7pPr>
            <a:lvl8pPr marL="15788532" marR="0" lvl="7" indent="-2432"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8pPr>
            <a:lvl9pPr marL="18044038" marR="0" lvl="8" indent="-10038" algn="ctr" rtl="0">
              <a:lnSpc>
                <a:spcPct val="90000"/>
              </a:lnSpc>
              <a:spcBef>
                <a:spcPts val="2467"/>
              </a:spcBef>
              <a:buClr>
                <a:schemeClr val="dk1"/>
              </a:buClr>
              <a:buFont typeface="Arial"/>
              <a:buNone/>
              <a:defRPr sz="7893"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b="0" i="0" u="none" strike="noStrike" cap="none">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b="0" i="0" u="none" strike="noStrike" cap="none">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b="0" i="0" u="none" strike="noStrike" cap="none">
                <a:solidFill>
                  <a:srgbClr val="888888"/>
                </a:solidFill>
                <a:latin typeface="Calibri"/>
                <a:ea typeface="Calibri"/>
                <a:cs typeface="Calibri"/>
                <a:sym typeface="Calibri"/>
              </a:rPr>
              <a:t>‹#›</a:t>
            </a:fld>
            <a:endParaRPr lang="en-US" sz="592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3520439"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14869898" y="-2343041"/>
            <a:ext cx="21466601" cy="44165519"/>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27829406" y="10616459"/>
            <a:ext cx="28671732" cy="11041379"/>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5426606" y="-104880"/>
            <a:ext cx="28671732" cy="32484060"/>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3520439"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9" name="Shape 19"/>
          <p:cNvSpPr txBox="1">
            <a:spLocks noGrp="1"/>
          </p:cNvSpPr>
          <p:nvPr>
            <p:ph type="body" idx="1"/>
          </p:nvPr>
        </p:nvSpPr>
        <p:spPr>
          <a:xfrm>
            <a:off x="3520439" y="9006417"/>
            <a:ext cx="44165519" cy="21466601"/>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3493773" y="8434714"/>
            <a:ext cx="44165519" cy="14073503"/>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296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3493773" y="22641357"/>
            <a:ext cx="44165519" cy="7400922"/>
          </a:xfrm>
          <a:prstGeom prst="rect">
            <a:avLst/>
          </a:prstGeom>
          <a:noFill/>
          <a:ln>
            <a:noFill/>
          </a:ln>
        </p:spPr>
        <p:txBody>
          <a:bodyPr lIns="91425" tIns="91425" rIns="91425" bIns="91425" anchor="t" anchorCtr="0"/>
          <a:lstStyle>
            <a:lvl1pPr marL="0" marR="0" lvl="0" indent="0" algn="l" rtl="0">
              <a:lnSpc>
                <a:spcPct val="90000"/>
              </a:lnSpc>
              <a:spcBef>
                <a:spcPts val="4933"/>
              </a:spcBef>
              <a:buClr>
                <a:schemeClr val="dk1"/>
              </a:buClr>
              <a:buFont typeface="Arial"/>
              <a:buNone/>
              <a:defRPr sz="11840" b="0"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rgbClr val="888888"/>
              </a:buClr>
              <a:buFont typeface="Arial"/>
              <a:buNone/>
              <a:defRPr sz="9867" b="0" i="0" u="none" strike="noStrike" cap="none">
                <a:solidFill>
                  <a:srgbClr val="888888"/>
                </a:solidFill>
                <a:latin typeface="Calibri"/>
                <a:ea typeface="Calibri"/>
                <a:cs typeface="Calibri"/>
                <a:sym typeface="Calibri"/>
              </a:defRPr>
            </a:lvl2pPr>
            <a:lvl3pPr marL="4511010" marR="0" lvl="2" indent="-2509" algn="l" rtl="0">
              <a:lnSpc>
                <a:spcPct val="90000"/>
              </a:lnSpc>
              <a:spcBef>
                <a:spcPts val="2467"/>
              </a:spcBef>
              <a:buClr>
                <a:srgbClr val="888888"/>
              </a:buClr>
              <a:buFont typeface="Arial"/>
              <a:buNone/>
              <a:defRPr sz="8880" b="0" i="0" u="none" strike="noStrike" cap="none">
                <a:solidFill>
                  <a:srgbClr val="888888"/>
                </a:solidFill>
                <a:latin typeface="Calibri"/>
                <a:ea typeface="Calibri"/>
                <a:cs typeface="Calibri"/>
                <a:sym typeface="Calibri"/>
              </a:defRPr>
            </a:lvl3pPr>
            <a:lvl4pPr marL="6766514" marR="0" lvl="3" indent="-10114"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4pPr>
            <a:lvl5pPr marL="9022019" marR="0" lvl="4" indent="-5019"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5pPr>
            <a:lvl6pPr marL="11277524" marR="0" lvl="5" indent="-12624"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6pPr>
            <a:lvl7pPr marL="13533030" marR="0" lvl="6" indent="-7529"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7pPr>
            <a:lvl8pPr marL="15788532" marR="0" lvl="7" indent="-2432"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8pPr>
            <a:lvl9pPr marL="18044038" marR="0" lvl="8" indent="-10038" algn="l" rtl="0">
              <a:lnSpc>
                <a:spcPct val="90000"/>
              </a:lnSpc>
              <a:spcBef>
                <a:spcPts val="2467"/>
              </a:spcBef>
              <a:buClr>
                <a:srgbClr val="888888"/>
              </a:buClr>
              <a:buFont typeface="Arial"/>
              <a:buNone/>
              <a:defRPr sz="7893"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520439"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3520439" y="9006417"/>
            <a:ext cx="21762720" cy="21466601"/>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25923240" y="9006417"/>
            <a:ext cx="21762720" cy="21466601"/>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3527110"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3527114" y="8293736"/>
            <a:ext cx="21662704" cy="4064633"/>
          </a:xfrm>
          <a:prstGeom prst="rect">
            <a:avLst/>
          </a:prstGeom>
          <a:noFill/>
          <a:ln>
            <a:noFill/>
          </a:ln>
        </p:spPr>
        <p:txBody>
          <a:bodyPr lIns="91425" tIns="91425" rIns="91425" bIns="91425" anchor="b" anchorCtr="0"/>
          <a:lstStyle>
            <a:lvl1pPr marL="0" marR="0" lvl="0" indent="0" algn="l" rtl="0">
              <a:lnSpc>
                <a:spcPct val="90000"/>
              </a:lnSpc>
              <a:spcBef>
                <a:spcPts val="4933"/>
              </a:spcBef>
              <a:buClr>
                <a:schemeClr val="dk1"/>
              </a:buClr>
              <a:buFont typeface="Arial"/>
              <a:buNone/>
              <a:defRPr sz="11840" b="1"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chemeClr val="dk1"/>
              </a:buClr>
              <a:buFont typeface="Arial"/>
              <a:buNone/>
              <a:defRPr sz="9867" b="1" i="0" u="none" strike="noStrike" cap="none">
                <a:solidFill>
                  <a:schemeClr val="dk1"/>
                </a:solidFill>
                <a:latin typeface="Calibri"/>
                <a:ea typeface="Calibri"/>
                <a:cs typeface="Calibri"/>
                <a:sym typeface="Calibri"/>
              </a:defRPr>
            </a:lvl2pPr>
            <a:lvl3pPr marL="4511010" marR="0" lvl="2" indent="-2509" algn="l" rtl="0">
              <a:lnSpc>
                <a:spcPct val="90000"/>
              </a:lnSpc>
              <a:spcBef>
                <a:spcPts val="2467"/>
              </a:spcBef>
              <a:buClr>
                <a:schemeClr val="dk1"/>
              </a:buClr>
              <a:buFont typeface="Arial"/>
              <a:buNone/>
              <a:defRPr sz="8880" b="1" i="0" u="none" strike="noStrike" cap="none">
                <a:solidFill>
                  <a:schemeClr val="dk1"/>
                </a:solidFill>
                <a:latin typeface="Calibri"/>
                <a:ea typeface="Calibri"/>
                <a:cs typeface="Calibri"/>
                <a:sym typeface="Calibri"/>
              </a:defRPr>
            </a:lvl3pPr>
            <a:lvl4pPr marL="6766514" marR="0" lvl="3" indent="-10114"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4pPr>
            <a:lvl5pPr marL="9022019" marR="0" lvl="4" indent="-5019"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5pPr>
            <a:lvl6pPr marL="11277524" marR="0" lvl="5" indent="-12624"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6pPr>
            <a:lvl7pPr marL="13533030" marR="0" lvl="6" indent="-7529"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7pPr>
            <a:lvl8pPr marL="15788532" marR="0" lvl="7" indent="-2432"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8pPr>
            <a:lvl9pPr marL="18044038" marR="0" lvl="8" indent="-10038"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3527114" y="12358370"/>
            <a:ext cx="21662704" cy="18177300"/>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25923243" y="8293736"/>
            <a:ext cx="21769390" cy="4064633"/>
          </a:xfrm>
          <a:prstGeom prst="rect">
            <a:avLst/>
          </a:prstGeom>
          <a:noFill/>
          <a:ln>
            <a:noFill/>
          </a:ln>
        </p:spPr>
        <p:txBody>
          <a:bodyPr lIns="91425" tIns="91425" rIns="91425" bIns="91425" anchor="b" anchorCtr="0"/>
          <a:lstStyle>
            <a:lvl1pPr marL="0" marR="0" lvl="0" indent="0" algn="l" rtl="0">
              <a:lnSpc>
                <a:spcPct val="90000"/>
              </a:lnSpc>
              <a:spcBef>
                <a:spcPts val="4933"/>
              </a:spcBef>
              <a:buClr>
                <a:schemeClr val="dk1"/>
              </a:buClr>
              <a:buFont typeface="Arial"/>
              <a:buNone/>
              <a:defRPr sz="11840" b="1"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chemeClr val="dk1"/>
              </a:buClr>
              <a:buFont typeface="Arial"/>
              <a:buNone/>
              <a:defRPr sz="9867" b="1" i="0" u="none" strike="noStrike" cap="none">
                <a:solidFill>
                  <a:schemeClr val="dk1"/>
                </a:solidFill>
                <a:latin typeface="Calibri"/>
                <a:ea typeface="Calibri"/>
                <a:cs typeface="Calibri"/>
                <a:sym typeface="Calibri"/>
              </a:defRPr>
            </a:lvl2pPr>
            <a:lvl3pPr marL="4511010" marR="0" lvl="2" indent="-2509" algn="l" rtl="0">
              <a:lnSpc>
                <a:spcPct val="90000"/>
              </a:lnSpc>
              <a:spcBef>
                <a:spcPts val="2467"/>
              </a:spcBef>
              <a:buClr>
                <a:schemeClr val="dk1"/>
              </a:buClr>
              <a:buFont typeface="Arial"/>
              <a:buNone/>
              <a:defRPr sz="8880" b="1" i="0" u="none" strike="noStrike" cap="none">
                <a:solidFill>
                  <a:schemeClr val="dk1"/>
                </a:solidFill>
                <a:latin typeface="Calibri"/>
                <a:ea typeface="Calibri"/>
                <a:cs typeface="Calibri"/>
                <a:sym typeface="Calibri"/>
              </a:defRPr>
            </a:lvl3pPr>
            <a:lvl4pPr marL="6766514" marR="0" lvl="3" indent="-10114"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4pPr>
            <a:lvl5pPr marL="9022019" marR="0" lvl="4" indent="-5019"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5pPr>
            <a:lvl6pPr marL="11277524" marR="0" lvl="5" indent="-12624"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6pPr>
            <a:lvl7pPr marL="13533030" marR="0" lvl="6" indent="-7529"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7pPr>
            <a:lvl8pPr marL="15788532" marR="0" lvl="7" indent="-2432"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8pPr>
            <a:lvl9pPr marL="18044038" marR="0" lvl="8" indent="-10038" algn="l" rtl="0">
              <a:lnSpc>
                <a:spcPct val="90000"/>
              </a:lnSpc>
              <a:spcBef>
                <a:spcPts val="2467"/>
              </a:spcBef>
              <a:buClr>
                <a:schemeClr val="dk1"/>
              </a:buClr>
              <a:buFont typeface="Arial"/>
              <a:buNone/>
              <a:defRPr sz="7893"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25923243" y="12358370"/>
            <a:ext cx="21769390" cy="18177300"/>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3520439"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3527110" y="2255519"/>
            <a:ext cx="16515396" cy="789431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578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21769390" y="4871303"/>
            <a:ext cx="25923239" cy="24043215"/>
          </a:xfrm>
          <a:prstGeom prst="rect">
            <a:avLst/>
          </a:prstGeom>
          <a:noFill/>
          <a:ln>
            <a:noFill/>
          </a:ln>
        </p:spPr>
        <p:txBody>
          <a:bodyPr lIns="91425" tIns="91425" rIns="91425" bIns="91425" anchor="t" anchorCtr="0"/>
          <a:lstStyle>
            <a:lvl1pPr marL="1127752" marR="0" lvl="0" indent="-125277" algn="l" rtl="0">
              <a:lnSpc>
                <a:spcPct val="90000"/>
              </a:lnSpc>
              <a:spcBef>
                <a:spcPts val="4933"/>
              </a:spcBef>
              <a:buClr>
                <a:schemeClr val="dk1"/>
              </a:buClr>
              <a:buSzPct val="99917"/>
              <a:buFont typeface="Arial"/>
              <a:buChar char="•"/>
              <a:defRPr sz="15787" b="0" i="0" u="none" strike="noStrike" cap="none">
                <a:solidFill>
                  <a:schemeClr val="dk1"/>
                </a:solidFill>
                <a:latin typeface="Calibri"/>
                <a:ea typeface="Calibri"/>
                <a:cs typeface="Calibri"/>
                <a:sym typeface="Calibri"/>
              </a:defRPr>
            </a:lvl1pPr>
            <a:lvl2pPr marL="3383257" marR="0" lvl="1" indent="-258231" algn="l" rtl="0">
              <a:lnSpc>
                <a:spcPct val="90000"/>
              </a:lnSpc>
              <a:spcBef>
                <a:spcPts val="2467"/>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2pPr>
            <a:lvl3pPr marL="5638762" marR="0" lvl="2" indent="-378421"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3pPr>
            <a:lvl4pPr marL="7894267" marR="0" lvl="3" indent="-511312"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4pPr>
            <a:lvl5pPr marL="10149771" marR="0" lvl="4" indent="-506216"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5pPr>
            <a:lvl6pPr marL="12405276" marR="0" lvl="5" indent="-513821"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6pPr>
            <a:lvl7pPr marL="14660781" marR="0" lvl="6" indent="-50872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7pPr>
            <a:lvl8pPr marL="16916286" marR="0" lvl="7" indent="-503631"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8pPr>
            <a:lvl9pPr marL="19171790" marR="0" lvl="8" indent="-511235"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3527110" y="10149839"/>
            <a:ext cx="16515396" cy="18803834"/>
          </a:xfrm>
          <a:prstGeom prst="rect">
            <a:avLst/>
          </a:prstGeom>
          <a:noFill/>
          <a:ln>
            <a:noFill/>
          </a:ln>
        </p:spPr>
        <p:txBody>
          <a:bodyPr lIns="91425" tIns="91425" rIns="91425" bIns="91425" anchor="t" anchorCtr="0"/>
          <a:lstStyle>
            <a:lvl1pPr marL="0" marR="0" lvl="0" indent="0" algn="l" rtl="0">
              <a:lnSpc>
                <a:spcPct val="90000"/>
              </a:lnSpc>
              <a:spcBef>
                <a:spcPts val="4933"/>
              </a:spcBef>
              <a:buClr>
                <a:schemeClr val="dk1"/>
              </a:buClr>
              <a:buFont typeface="Arial"/>
              <a:buNone/>
              <a:defRPr sz="7893" b="0"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chemeClr val="dk1"/>
              </a:buClr>
              <a:buFont typeface="Arial"/>
              <a:buNone/>
              <a:defRPr sz="6907" b="0" i="0" u="none" strike="noStrike" cap="none">
                <a:solidFill>
                  <a:schemeClr val="dk1"/>
                </a:solidFill>
                <a:latin typeface="Calibri"/>
                <a:ea typeface="Calibri"/>
                <a:cs typeface="Calibri"/>
                <a:sym typeface="Calibri"/>
              </a:defRPr>
            </a:lvl2pPr>
            <a:lvl3pPr marL="4511010" marR="0" lvl="2" indent="-2509" algn="l" rtl="0">
              <a:lnSpc>
                <a:spcPct val="90000"/>
              </a:lnSpc>
              <a:spcBef>
                <a:spcPts val="2467"/>
              </a:spcBef>
              <a:buClr>
                <a:schemeClr val="dk1"/>
              </a:buClr>
              <a:buFont typeface="Arial"/>
              <a:buNone/>
              <a:defRPr sz="5920" b="0" i="0" u="none" strike="noStrike" cap="none">
                <a:solidFill>
                  <a:schemeClr val="dk1"/>
                </a:solidFill>
                <a:latin typeface="Calibri"/>
                <a:ea typeface="Calibri"/>
                <a:cs typeface="Calibri"/>
                <a:sym typeface="Calibri"/>
              </a:defRPr>
            </a:lvl3pPr>
            <a:lvl4pPr marL="6766514" marR="0" lvl="3" indent="-10114"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4pPr>
            <a:lvl5pPr marL="9022019" marR="0" lvl="4" indent="-5019"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5pPr>
            <a:lvl6pPr marL="11277524" marR="0" lvl="5" indent="-12624"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6pPr>
            <a:lvl7pPr marL="13533030" marR="0" lvl="6" indent="-7529"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7pPr>
            <a:lvl8pPr marL="15788532" marR="0" lvl="7" indent="-2432"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8pPr>
            <a:lvl9pPr marL="18044038" marR="0" lvl="8" indent="-10038"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527110" y="2255519"/>
            <a:ext cx="16515396" cy="7894319"/>
          </a:xfrm>
          <a:prstGeom prst="rect">
            <a:avLst/>
          </a:prstGeom>
          <a:noFill/>
          <a:ln>
            <a:noFill/>
          </a:ln>
        </p:spPr>
        <p:txBody>
          <a:bodyPr lIns="91425" tIns="91425" rIns="91425" bIns="91425" anchor="b" anchorCtr="0"/>
          <a:lstStyle>
            <a:lvl1pPr marL="0" marR="0" lvl="0" indent="0" algn="l" rtl="0">
              <a:lnSpc>
                <a:spcPct val="90000"/>
              </a:lnSpc>
              <a:spcBef>
                <a:spcPts val="0"/>
              </a:spcBef>
              <a:buClr>
                <a:schemeClr val="dk1"/>
              </a:buClr>
              <a:buFont typeface="Calibri"/>
              <a:buNone/>
              <a:defRPr sz="1578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21769390" y="4871303"/>
            <a:ext cx="25923239" cy="24043215"/>
          </a:xfrm>
          <a:prstGeom prst="rect">
            <a:avLst/>
          </a:prstGeom>
          <a:noFill/>
          <a:ln>
            <a:noFill/>
          </a:ln>
        </p:spPr>
        <p:txBody>
          <a:bodyPr lIns="91425" tIns="91425" rIns="91425" bIns="91425" anchor="t" anchorCtr="0"/>
          <a:lstStyle>
            <a:lvl1pPr marL="0" marR="0" lvl="0" indent="0" algn="l" rtl="0">
              <a:lnSpc>
                <a:spcPct val="90000"/>
              </a:lnSpc>
              <a:spcBef>
                <a:spcPts val="4933"/>
              </a:spcBef>
              <a:buClr>
                <a:schemeClr val="dk1"/>
              </a:buClr>
              <a:buFont typeface="Arial"/>
              <a:buNone/>
              <a:defRPr sz="15787" b="0"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chemeClr val="dk1"/>
              </a:buClr>
              <a:buFont typeface="Arial"/>
              <a:buNone/>
              <a:defRPr sz="13813" b="0" i="0" u="none" strike="noStrike" cap="none">
                <a:solidFill>
                  <a:schemeClr val="dk1"/>
                </a:solidFill>
                <a:latin typeface="Calibri"/>
                <a:ea typeface="Calibri"/>
                <a:cs typeface="Calibri"/>
                <a:sym typeface="Calibri"/>
              </a:defRPr>
            </a:lvl2pPr>
            <a:lvl3pPr marL="4511010" marR="0" lvl="2" indent="-2509" algn="l" rtl="0">
              <a:lnSpc>
                <a:spcPct val="90000"/>
              </a:lnSpc>
              <a:spcBef>
                <a:spcPts val="2467"/>
              </a:spcBef>
              <a:buClr>
                <a:schemeClr val="dk1"/>
              </a:buClr>
              <a:buFont typeface="Arial"/>
              <a:buNone/>
              <a:defRPr sz="11840" b="0" i="0" u="none" strike="noStrike" cap="none">
                <a:solidFill>
                  <a:schemeClr val="dk1"/>
                </a:solidFill>
                <a:latin typeface="Calibri"/>
                <a:ea typeface="Calibri"/>
                <a:cs typeface="Calibri"/>
                <a:sym typeface="Calibri"/>
              </a:defRPr>
            </a:lvl3pPr>
            <a:lvl4pPr marL="6766514" marR="0" lvl="3" indent="-10114"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4pPr>
            <a:lvl5pPr marL="9022019" marR="0" lvl="4" indent="-5019"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5pPr>
            <a:lvl6pPr marL="11277524" marR="0" lvl="5" indent="-12624"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6pPr>
            <a:lvl7pPr marL="13533030" marR="0" lvl="6" indent="-7529"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7pPr>
            <a:lvl8pPr marL="15788532" marR="0" lvl="7" indent="-2432"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8pPr>
            <a:lvl9pPr marL="18044038" marR="0" lvl="8" indent="-10038" algn="l" rtl="0">
              <a:lnSpc>
                <a:spcPct val="90000"/>
              </a:lnSpc>
              <a:spcBef>
                <a:spcPts val="2467"/>
              </a:spcBef>
              <a:buClr>
                <a:schemeClr val="dk1"/>
              </a:buClr>
              <a:buFont typeface="Arial"/>
              <a:buNone/>
              <a:defRPr sz="9867"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3527110" y="10149839"/>
            <a:ext cx="16515396" cy="18803834"/>
          </a:xfrm>
          <a:prstGeom prst="rect">
            <a:avLst/>
          </a:prstGeom>
          <a:noFill/>
          <a:ln>
            <a:noFill/>
          </a:ln>
        </p:spPr>
        <p:txBody>
          <a:bodyPr lIns="91425" tIns="91425" rIns="91425" bIns="91425" anchor="t" anchorCtr="0"/>
          <a:lstStyle>
            <a:lvl1pPr marL="0" marR="0" lvl="0" indent="0" algn="l" rtl="0">
              <a:lnSpc>
                <a:spcPct val="90000"/>
              </a:lnSpc>
              <a:spcBef>
                <a:spcPts val="4933"/>
              </a:spcBef>
              <a:buClr>
                <a:schemeClr val="dk1"/>
              </a:buClr>
              <a:buFont typeface="Arial"/>
              <a:buNone/>
              <a:defRPr sz="7893" b="0" i="0" u="none" strike="noStrike" cap="none">
                <a:solidFill>
                  <a:schemeClr val="dk1"/>
                </a:solidFill>
                <a:latin typeface="Calibri"/>
                <a:ea typeface="Calibri"/>
                <a:cs typeface="Calibri"/>
                <a:sym typeface="Calibri"/>
              </a:defRPr>
            </a:lvl1pPr>
            <a:lvl2pPr marL="2255505" marR="0" lvl="1" indent="-7604" algn="l" rtl="0">
              <a:lnSpc>
                <a:spcPct val="90000"/>
              </a:lnSpc>
              <a:spcBef>
                <a:spcPts val="2467"/>
              </a:spcBef>
              <a:buClr>
                <a:schemeClr val="dk1"/>
              </a:buClr>
              <a:buFont typeface="Arial"/>
              <a:buNone/>
              <a:defRPr sz="6907" b="0" i="0" u="none" strike="noStrike" cap="none">
                <a:solidFill>
                  <a:schemeClr val="dk1"/>
                </a:solidFill>
                <a:latin typeface="Calibri"/>
                <a:ea typeface="Calibri"/>
                <a:cs typeface="Calibri"/>
                <a:sym typeface="Calibri"/>
              </a:defRPr>
            </a:lvl2pPr>
            <a:lvl3pPr marL="4511010" marR="0" lvl="2" indent="-2509" algn="l" rtl="0">
              <a:lnSpc>
                <a:spcPct val="90000"/>
              </a:lnSpc>
              <a:spcBef>
                <a:spcPts val="2467"/>
              </a:spcBef>
              <a:buClr>
                <a:schemeClr val="dk1"/>
              </a:buClr>
              <a:buFont typeface="Arial"/>
              <a:buNone/>
              <a:defRPr sz="5920" b="0" i="0" u="none" strike="noStrike" cap="none">
                <a:solidFill>
                  <a:schemeClr val="dk1"/>
                </a:solidFill>
                <a:latin typeface="Calibri"/>
                <a:ea typeface="Calibri"/>
                <a:cs typeface="Calibri"/>
                <a:sym typeface="Calibri"/>
              </a:defRPr>
            </a:lvl3pPr>
            <a:lvl4pPr marL="6766514" marR="0" lvl="3" indent="-10114"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4pPr>
            <a:lvl5pPr marL="9022019" marR="0" lvl="4" indent="-5019"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5pPr>
            <a:lvl6pPr marL="11277524" marR="0" lvl="5" indent="-12624"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6pPr>
            <a:lvl7pPr marL="13533030" marR="0" lvl="6" indent="-7529"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7pPr>
            <a:lvl8pPr marL="15788532" marR="0" lvl="7" indent="-2432"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8pPr>
            <a:lvl9pPr marL="18044038" marR="0" lvl="8" indent="-10038" algn="l" rtl="0">
              <a:lnSpc>
                <a:spcPct val="90000"/>
              </a:lnSpc>
              <a:spcBef>
                <a:spcPts val="2467"/>
              </a:spcBef>
              <a:buClr>
                <a:schemeClr val="dk1"/>
              </a:buClr>
              <a:buFont typeface="Arial"/>
              <a:buNone/>
              <a:defRPr sz="4933"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a:solidFill>
                  <a:srgbClr val="888888"/>
                </a:solidFill>
                <a:latin typeface="Calibri"/>
                <a:ea typeface="Calibri"/>
                <a:cs typeface="Calibri"/>
                <a:sym typeface="Calibri"/>
              </a:rPr>
              <a:t>‹#›</a:t>
            </a:fld>
            <a:endParaRPr lang="en-US" sz="592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520439" y="1801291"/>
            <a:ext cx="44165519" cy="6539443"/>
          </a:xfrm>
          <a:prstGeom prst="rect">
            <a:avLst/>
          </a:prstGeom>
          <a:noFill/>
          <a:ln>
            <a:noFill/>
          </a:ln>
        </p:spPr>
        <p:txBody>
          <a:bodyPr lIns="91425" tIns="91425" rIns="91425" bIns="91425" anchor="ctr" anchorCtr="0"/>
          <a:lstStyle>
            <a:lvl1pPr marL="0" marR="0" lvl="0" indent="0" algn="l" rtl="0">
              <a:lnSpc>
                <a:spcPct val="90000"/>
              </a:lnSpc>
              <a:spcBef>
                <a:spcPts val="0"/>
              </a:spcBef>
              <a:buClr>
                <a:schemeClr val="dk1"/>
              </a:buClr>
              <a:buFont typeface="Calibri"/>
              <a:buNone/>
              <a:defRPr sz="21707"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3520439" y="9006417"/>
            <a:ext cx="44165519" cy="21466601"/>
          </a:xfrm>
          <a:prstGeom prst="rect">
            <a:avLst/>
          </a:prstGeom>
          <a:noFill/>
          <a:ln>
            <a:noFill/>
          </a:ln>
        </p:spPr>
        <p:txBody>
          <a:bodyPr lIns="91425" tIns="91425" rIns="91425" bIns="91425" anchor="t" anchorCtr="0"/>
          <a:lstStyle>
            <a:lvl1pPr marL="1127752" marR="0" lvl="0" indent="-250626" algn="l" rtl="0">
              <a:lnSpc>
                <a:spcPct val="90000"/>
              </a:lnSpc>
              <a:spcBef>
                <a:spcPts val="4933"/>
              </a:spcBef>
              <a:buClr>
                <a:schemeClr val="dk1"/>
              </a:buClr>
              <a:buSzPct val="100094"/>
              <a:buFont typeface="Arial"/>
              <a:buChar char="•"/>
              <a:defRPr sz="13813" b="0" i="0" u="none" strike="noStrike" cap="none">
                <a:solidFill>
                  <a:schemeClr val="dk1"/>
                </a:solidFill>
                <a:latin typeface="Calibri"/>
                <a:ea typeface="Calibri"/>
                <a:cs typeface="Calibri"/>
                <a:sym typeface="Calibri"/>
              </a:defRPr>
            </a:lvl1pPr>
            <a:lvl2pPr marL="3383257" marR="0" lvl="1" indent="-383517" algn="l" rtl="0">
              <a:lnSpc>
                <a:spcPct val="90000"/>
              </a:lnSpc>
              <a:spcBef>
                <a:spcPts val="2467"/>
              </a:spcBef>
              <a:buClr>
                <a:schemeClr val="dk1"/>
              </a:buClr>
              <a:buSzPct val="100338"/>
              <a:buFont typeface="Arial"/>
              <a:buChar char="•"/>
              <a:defRPr sz="11840" b="0" i="0" u="none" strike="noStrike" cap="none">
                <a:solidFill>
                  <a:schemeClr val="dk1"/>
                </a:solidFill>
                <a:latin typeface="Calibri"/>
                <a:ea typeface="Calibri"/>
                <a:cs typeface="Calibri"/>
                <a:sym typeface="Calibri"/>
              </a:defRPr>
            </a:lvl2pPr>
            <a:lvl3pPr marL="5638762" marR="0" lvl="2" indent="-503707" algn="l" rtl="0">
              <a:lnSpc>
                <a:spcPct val="90000"/>
              </a:lnSpc>
              <a:spcBef>
                <a:spcPts val="2467"/>
              </a:spcBef>
              <a:buClr>
                <a:schemeClr val="dk1"/>
              </a:buClr>
              <a:buSzPct val="99666"/>
              <a:buFont typeface="Arial"/>
              <a:buChar char="•"/>
              <a:defRPr sz="9867" b="0" i="0" u="none" strike="noStrike" cap="none">
                <a:solidFill>
                  <a:schemeClr val="dk1"/>
                </a:solidFill>
                <a:latin typeface="Calibri"/>
                <a:ea typeface="Calibri"/>
                <a:cs typeface="Calibri"/>
                <a:sym typeface="Calibri"/>
              </a:defRPr>
            </a:lvl3pPr>
            <a:lvl4pPr marL="7894267" marR="0" lvl="3" indent="-573986"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4pPr>
            <a:lvl5pPr marL="10149771" marR="0" lvl="4" indent="-56889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5pPr>
            <a:lvl6pPr marL="12405276" marR="0" lvl="5" indent="-576495"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6pPr>
            <a:lvl7pPr marL="14660781" marR="0" lvl="6" indent="-571400"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7pPr>
            <a:lvl8pPr marL="16916286" marR="0" lvl="7" indent="-566304"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8pPr>
            <a:lvl9pPr marL="19171790" marR="0" lvl="8" indent="-573909" algn="l" rtl="0">
              <a:lnSpc>
                <a:spcPct val="90000"/>
              </a:lnSpc>
              <a:spcBef>
                <a:spcPts val="2467"/>
              </a:spcBef>
              <a:buClr>
                <a:schemeClr val="dk1"/>
              </a:buClr>
              <a:buSzPct val="99775"/>
              <a:buFont typeface="Arial"/>
              <a:buChar char="•"/>
              <a:defRPr sz="888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3520439" y="31358000"/>
            <a:ext cx="11521440" cy="1801283"/>
          </a:xfrm>
          <a:prstGeom prst="rect">
            <a:avLst/>
          </a:prstGeom>
          <a:noFill/>
          <a:ln>
            <a:noFill/>
          </a:ln>
        </p:spPr>
        <p:txBody>
          <a:bodyPr lIns="91425" tIns="91425" rIns="91425" bIns="91425" anchor="ctr" anchorCtr="0"/>
          <a:lstStyle>
            <a:lvl1pPr marL="0" marR="0" lvl="0" indent="0" algn="l" rtl="0">
              <a:spcBef>
                <a:spcPts val="0"/>
              </a:spcBef>
              <a:buNone/>
              <a:defRPr sz="5920" b="0" i="0" u="none" strike="noStrike" cap="none">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16962120" y="31358000"/>
            <a:ext cx="17282159" cy="1801283"/>
          </a:xfrm>
          <a:prstGeom prst="rect">
            <a:avLst/>
          </a:prstGeom>
          <a:noFill/>
          <a:ln>
            <a:noFill/>
          </a:ln>
        </p:spPr>
        <p:txBody>
          <a:bodyPr lIns="91425" tIns="91425" rIns="91425" bIns="91425" anchor="ctr" anchorCtr="0"/>
          <a:lstStyle>
            <a:lvl1pPr marL="0" marR="0" lvl="0" indent="0" algn="ctr" rtl="0">
              <a:spcBef>
                <a:spcPts val="0"/>
              </a:spcBef>
              <a:buNone/>
              <a:defRPr sz="5920" b="0" i="0" u="none" strike="noStrike" cap="none">
                <a:solidFill>
                  <a:srgbClr val="888888"/>
                </a:solidFill>
                <a:latin typeface="Calibri"/>
                <a:ea typeface="Calibri"/>
                <a:cs typeface="Calibri"/>
                <a:sym typeface="Calibri"/>
              </a:defRPr>
            </a:lvl1pPr>
            <a:lvl2pPr marL="2040940" marR="0" lvl="1" indent="-8940" algn="l" rtl="0">
              <a:spcBef>
                <a:spcPts val="0"/>
              </a:spcBef>
              <a:buNone/>
              <a:defRPr sz="8035" b="0" i="0" u="none" strike="noStrike" cap="none">
                <a:solidFill>
                  <a:schemeClr val="dk1"/>
                </a:solidFill>
                <a:latin typeface="Calibri"/>
                <a:ea typeface="Calibri"/>
                <a:cs typeface="Calibri"/>
                <a:sym typeface="Calibri"/>
              </a:defRPr>
            </a:lvl2pPr>
            <a:lvl3pPr marL="4081881" marR="0" lvl="2" indent="-5181" algn="l" rtl="0">
              <a:spcBef>
                <a:spcPts val="0"/>
              </a:spcBef>
              <a:buNone/>
              <a:defRPr sz="8035" b="0" i="0" u="none" strike="noStrike" cap="none">
                <a:solidFill>
                  <a:schemeClr val="dk1"/>
                </a:solidFill>
                <a:latin typeface="Calibri"/>
                <a:ea typeface="Calibri"/>
                <a:cs typeface="Calibri"/>
                <a:sym typeface="Calibri"/>
              </a:defRPr>
            </a:lvl3pPr>
            <a:lvl4pPr marL="6122822" marR="0" lvl="3" indent="-1422" algn="l" rtl="0">
              <a:spcBef>
                <a:spcPts val="0"/>
              </a:spcBef>
              <a:buNone/>
              <a:defRPr sz="8035" b="0" i="0" u="none" strike="noStrike" cap="none">
                <a:solidFill>
                  <a:schemeClr val="dk1"/>
                </a:solidFill>
                <a:latin typeface="Calibri"/>
                <a:ea typeface="Calibri"/>
                <a:cs typeface="Calibri"/>
                <a:sym typeface="Calibri"/>
              </a:defRPr>
            </a:lvl4pPr>
            <a:lvl5pPr marL="8163763" marR="0" lvl="4" indent="-10362" algn="l" rtl="0">
              <a:spcBef>
                <a:spcPts val="0"/>
              </a:spcBef>
              <a:buNone/>
              <a:defRPr sz="8035" b="0" i="0" u="none" strike="noStrike" cap="none">
                <a:solidFill>
                  <a:schemeClr val="dk1"/>
                </a:solidFill>
                <a:latin typeface="Calibri"/>
                <a:ea typeface="Calibri"/>
                <a:cs typeface="Calibri"/>
                <a:sym typeface="Calibri"/>
              </a:defRPr>
            </a:lvl5pPr>
            <a:lvl6pPr marL="10204704" marR="0" lvl="5" indent="-6604" algn="l" rtl="0">
              <a:spcBef>
                <a:spcPts val="0"/>
              </a:spcBef>
              <a:buNone/>
              <a:defRPr sz="8035" b="0" i="0" u="none" strike="noStrike" cap="none">
                <a:solidFill>
                  <a:schemeClr val="dk1"/>
                </a:solidFill>
                <a:latin typeface="Calibri"/>
                <a:ea typeface="Calibri"/>
                <a:cs typeface="Calibri"/>
                <a:sym typeface="Calibri"/>
              </a:defRPr>
            </a:lvl6pPr>
            <a:lvl7pPr marL="12245645" marR="0" lvl="6" indent="-2844" algn="l" rtl="0">
              <a:spcBef>
                <a:spcPts val="0"/>
              </a:spcBef>
              <a:buNone/>
              <a:defRPr sz="8035" b="0" i="0" u="none" strike="noStrike" cap="none">
                <a:solidFill>
                  <a:schemeClr val="dk1"/>
                </a:solidFill>
                <a:latin typeface="Calibri"/>
                <a:ea typeface="Calibri"/>
                <a:cs typeface="Calibri"/>
                <a:sym typeface="Calibri"/>
              </a:defRPr>
            </a:lvl7pPr>
            <a:lvl8pPr marL="14286585" marR="0" lvl="7" indent="-11785" algn="l" rtl="0">
              <a:spcBef>
                <a:spcPts val="0"/>
              </a:spcBef>
              <a:buNone/>
              <a:defRPr sz="8035" b="0" i="0" u="none" strike="noStrike" cap="none">
                <a:solidFill>
                  <a:schemeClr val="dk1"/>
                </a:solidFill>
                <a:latin typeface="Calibri"/>
                <a:ea typeface="Calibri"/>
                <a:cs typeface="Calibri"/>
                <a:sym typeface="Calibri"/>
              </a:defRPr>
            </a:lvl8pPr>
            <a:lvl9pPr marL="16327526" marR="0" lvl="8" indent="-8025" algn="l" rtl="0">
              <a:spcBef>
                <a:spcPts val="0"/>
              </a:spcBef>
              <a:buNone/>
              <a:defRPr sz="8035"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36164518" y="31358000"/>
            <a:ext cx="11521440" cy="1801283"/>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5920" b="0" i="0" u="none" strike="noStrike" cap="none">
                <a:solidFill>
                  <a:srgbClr val="888888"/>
                </a:solidFill>
                <a:latin typeface="Calibri"/>
                <a:ea typeface="Calibri"/>
                <a:cs typeface="Calibri"/>
                <a:sym typeface="Calibri"/>
              </a:rPr>
              <a:t>‹#›</a:t>
            </a:fld>
            <a:endParaRPr lang="en-US" sz="592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hyperlink" Target="http://www.ahrq.gov/professionals/education/curriculum-tools/teamstepps/instructor/index.html" TargetMode="External"/><Relationship Id="rId9" Type="http://schemas.openxmlformats.org/officeDocument/2006/relationships/comments" Target="../comments/comment1.xm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3094891" y="1431890"/>
            <a:ext cx="44875940" cy="6982345"/>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US" sz="9600" b="0" i="0" u="none" strike="noStrike" cap="none">
                <a:solidFill>
                  <a:schemeClr val="dk1"/>
                </a:solidFill>
                <a:latin typeface="Calibri"/>
                <a:ea typeface="Calibri"/>
                <a:cs typeface="Calibri"/>
                <a:sym typeface="Calibri"/>
              </a:rPr>
              <a:t>Process Review of an Innovative Interprofessional Inter-Agency Evidence-Based Practice (EBP): Clinical Scholar Team</a:t>
            </a:r>
            <a:br>
              <a:rPr lang="en-US" sz="9600" b="0" i="0" u="none" strike="noStrike" cap="none">
                <a:solidFill>
                  <a:schemeClr val="dk1"/>
                </a:solidFill>
                <a:latin typeface="Calibri"/>
                <a:ea typeface="Calibri"/>
                <a:cs typeface="Calibri"/>
                <a:sym typeface="Calibri"/>
              </a:rPr>
            </a:br>
            <a:r>
              <a:rPr lang="en-US" sz="9600" b="0" i="0" u="none" strike="noStrike" cap="none">
                <a:solidFill>
                  <a:schemeClr val="dk1"/>
                </a:solidFill>
                <a:latin typeface="Calibri"/>
                <a:ea typeface="Calibri"/>
                <a:cs typeface="Calibri"/>
                <a:sym typeface="Calibri"/>
              </a:rPr>
              <a:t/>
            </a:r>
            <a:br>
              <a:rPr lang="en-US" sz="9600" b="0" i="0" u="none" strike="noStrike" cap="none">
                <a:solidFill>
                  <a:schemeClr val="dk1"/>
                </a:solidFill>
                <a:latin typeface="Calibri"/>
                <a:ea typeface="Calibri"/>
                <a:cs typeface="Calibri"/>
                <a:sym typeface="Calibri"/>
              </a:rPr>
            </a:br>
            <a:r>
              <a:rPr lang="en-US" sz="6000" b="0" i="0" u="none" strike="noStrike" cap="none">
                <a:solidFill>
                  <a:schemeClr val="dk1"/>
                </a:solidFill>
                <a:latin typeface="Calibri"/>
                <a:ea typeface="Calibri"/>
                <a:cs typeface="Calibri"/>
                <a:sym typeface="Calibri"/>
              </a:rPr>
              <a:t>Dorothea Hansmeyer MSN, RN, CNE, PHN, Alvina Brueggemann PhD, Brenda Frie MA, OTR/L CHT, Cynthia Dols Finn MN, RN, CNE, PHN, Suzanne Monahan, RN BSN</a:t>
            </a:r>
            <a:r>
              <a:rPr lang="en-US" sz="6000"/>
              <a:t>,</a:t>
            </a:r>
            <a:r>
              <a:rPr lang="en-US" sz="6000" b="0" i="0" u="none" strike="noStrike" cap="none">
                <a:solidFill>
                  <a:schemeClr val="dk1"/>
                </a:solidFill>
                <a:latin typeface="Calibri"/>
                <a:ea typeface="Calibri"/>
                <a:cs typeface="Calibri"/>
                <a:sym typeface="Calibri"/>
              </a:rPr>
              <a:t> Laurie Sieve DNP, RN, PHN CNE</a:t>
            </a:r>
            <a:br>
              <a:rPr lang="en-US" sz="6000" b="0" i="0" u="none" strike="noStrike" cap="none">
                <a:solidFill>
                  <a:schemeClr val="dk1"/>
                </a:solidFill>
                <a:latin typeface="Calibri"/>
                <a:ea typeface="Calibri"/>
                <a:cs typeface="Calibri"/>
                <a:sym typeface="Calibri"/>
              </a:rPr>
            </a:br>
            <a:r>
              <a:rPr lang="en-US" sz="7200" b="0" i="0" u="none" strike="noStrike" cap="none">
                <a:solidFill>
                  <a:schemeClr val="dk1"/>
                </a:solidFill>
                <a:latin typeface="Calibri"/>
                <a:ea typeface="Calibri"/>
                <a:cs typeface="Calibri"/>
                <a:sym typeface="Calibri"/>
              </a:rPr>
              <a:t> Abott Northwestern Hospital, Penny George Ins</a:t>
            </a:r>
            <a:r>
              <a:rPr lang="en-US" sz="7200"/>
              <a:t>titute for Health and Healing, </a:t>
            </a:r>
            <a:r>
              <a:rPr lang="en-US" sz="7200" b="0" i="0" u="none" strike="noStrike" cap="none">
                <a:solidFill>
                  <a:schemeClr val="dk1"/>
                </a:solidFill>
                <a:latin typeface="Calibri"/>
                <a:ea typeface="Calibri"/>
                <a:cs typeface="Calibri"/>
                <a:sym typeface="Calibri"/>
              </a:rPr>
              <a:t>Dept of Nursing</a:t>
            </a:r>
            <a:r>
              <a:rPr lang="en-US" sz="7200"/>
              <a:t> and Occupational Therapy and </a:t>
            </a:r>
            <a:r>
              <a:rPr lang="en-US" sz="7200" b="0" i="0" u="none" strike="noStrike" cap="none">
                <a:solidFill>
                  <a:schemeClr val="dk1"/>
                </a:solidFill>
                <a:latin typeface="Calibri"/>
                <a:ea typeface="Calibri"/>
                <a:cs typeface="Calibri"/>
                <a:sym typeface="Calibri"/>
              </a:rPr>
              <a:t> Women</a:t>
            </a:r>
            <a:r>
              <a:rPr lang="en-US" sz="7200"/>
              <a:t>’s Health Intregrative </a:t>
            </a:r>
            <a:r>
              <a:rPr lang="en-US" sz="7200" b="0" i="0" u="none" strike="noStrike" cap="none">
                <a:solidFill>
                  <a:schemeClr val="dk1"/>
                </a:solidFill>
                <a:latin typeface="Calibri"/>
                <a:ea typeface="Calibri"/>
                <a:cs typeface="Calibri"/>
                <a:sym typeface="Calibri"/>
              </a:rPr>
              <a:t>St Catherine University</a:t>
            </a:r>
            <a:r>
              <a:rPr lang="en-US" sz="7200"/>
              <a:t>, </a:t>
            </a:r>
          </a:p>
        </p:txBody>
      </p:sp>
      <p:sp>
        <p:nvSpPr>
          <p:cNvPr id="85" name="Shape 85"/>
          <p:cNvSpPr txBox="1">
            <a:spLocks noGrp="1"/>
          </p:cNvSpPr>
          <p:nvPr>
            <p:ph type="subTitle" idx="1"/>
          </p:nvPr>
        </p:nvSpPr>
        <p:spPr>
          <a:xfrm>
            <a:off x="3094900" y="9777050"/>
            <a:ext cx="14672100" cy="9697200"/>
          </a:xfrm>
          <a:prstGeom prst="rect">
            <a:avLst/>
          </a:prstGeom>
          <a:noFill/>
          <a:ln>
            <a:noFill/>
          </a:ln>
        </p:spPr>
        <p:txBody>
          <a:bodyPr lIns="91425" tIns="45700" rIns="91425" bIns="45700" anchor="t" anchorCtr="0">
            <a:noAutofit/>
          </a:bodyPr>
          <a:lstStyle/>
          <a:p>
            <a:pPr marL="0" marR="0" lvl="0" indent="0" algn="l" rtl="0">
              <a:lnSpc>
                <a:spcPct val="70000"/>
              </a:lnSpc>
              <a:spcBef>
                <a:spcPts val="0"/>
              </a:spcBef>
              <a:buClr>
                <a:schemeClr val="dk1"/>
              </a:buClr>
              <a:buSzPct val="25000"/>
              <a:buFont typeface="Arial"/>
              <a:buNone/>
            </a:pPr>
            <a:r>
              <a:rPr lang="en-US" sz="6000" i="0" u="none" strike="noStrike" cap="none">
                <a:solidFill>
                  <a:schemeClr val="dk1"/>
                </a:solidFill>
                <a:latin typeface="Calibri"/>
                <a:ea typeface="Calibri"/>
                <a:cs typeface="Calibri"/>
                <a:sym typeface="Calibri"/>
              </a:rPr>
              <a:t>PURPOSE AND RATIONALE:</a:t>
            </a:r>
          </a:p>
          <a:p>
            <a:pPr marL="0" marR="0" lvl="0" indent="0" algn="l" rtl="0">
              <a:lnSpc>
                <a:spcPct val="70000"/>
              </a:lnSpc>
              <a:spcBef>
                <a:spcPts val="0"/>
              </a:spcBef>
              <a:buClr>
                <a:schemeClr val="dk1"/>
              </a:buClr>
              <a:buSzPct val="25000"/>
              <a:buFont typeface="Arial"/>
              <a:buNone/>
            </a:pPr>
            <a:r>
              <a:rPr lang="en-US" sz="4800" b="0" i="0" u="none" strike="noStrike" cap="none">
                <a:solidFill>
                  <a:schemeClr val="dk1"/>
                </a:solidFill>
                <a:latin typeface="Calibri"/>
                <a:ea typeface="Calibri"/>
                <a:cs typeface="Calibri"/>
                <a:sym typeface="Calibri"/>
              </a:rPr>
              <a:t/>
            </a:r>
            <a:br>
              <a:rPr lang="en-US" sz="4800" b="0" i="0" u="none" strike="noStrike" cap="none">
                <a:solidFill>
                  <a:schemeClr val="dk1"/>
                </a:solidFill>
                <a:latin typeface="Calibri"/>
                <a:ea typeface="Calibri"/>
                <a:cs typeface="Calibri"/>
                <a:sym typeface="Calibri"/>
              </a:rPr>
            </a:br>
            <a:r>
              <a:rPr lang="en-US" sz="4800" b="0" i="0" u="none" strike="noStrike" cap="none">
                <a:solidFill>
                  <a:schemeClr val="dk1"/>
                </a:solidFill>
                <a:latin typeface="Calibri"/>
                <a:ea typeface="Calibri"/>
                <a:cs typeface="Calibri"/>
                <a:sym typeface="Calibri"/>
              </a:rPr>
              <a:t>The purpose of this case study is to describe the opportunities and challenges of participants in an evidenced-based interprofessional, inter-agency clinical scholar program team.  </a:t>
            </a:r>
          </a:p>
        </p:txBody>
      </p:sp>
      <p:sp>
        <p:nvSpPr>
          <p:cNvPr id="86" name="Shape 86"/>
          <p:cNvSpPr txBox="1"/>
          <p:nvPr/>
        </p:nvSpPr>
        <p:spPr>
          <a:xfrm>
            <a:off x="3094900" y="15674599"/>
            <a:ext cx="15487800" cy="6137700"/>
          </a:xfrm>
          <a:prstGeom prst="rect">
            <a:avLst/>
          </a:prstGeom>
          <a:noFill/>
          <a:ln>
            <a:noFill/>
          </a:ln>
        </p:spPr>
        <p:txBody>
          <a:bodyPr lIns="91425" tIns="45700" rIns="91425" bIns="45700" anchor="t" anchorCtr="0">
            <a:noAutofit/>
          </a:bodyPr>
          <a:lstStyle/>
          <a:p>
            <a:pPr marL="0" marR="0" lvl="0" indent="0" algn="l" rtl="0">
              <a:lnSpc>
                <a:spcPct val="70000"/>
              </a:lnSpc>
              <a:spcBef>
                <a:spcPts val="0"/>
              </a:spcBef>
              <a:spcAft>
                <a:spcPts val="0"/>
              </a:spcAft>
              <a:buClr>
                <a:schemeClr val="dk1"/>
              </a:buClr>
              <a:buSzPct val="25000"/>
              <a:buFont typeface="Arial"/>
              <a:buNone/>
            </a:pPr>
            <a:r>
              <a:rPr lang="en-US" sz="6000" b="0" i="0" u="none" strike="noStrike" cap="none" dirty="0">
                <a:solidFill>
                  <a:schemeClr val="dk1"/>
                </a:solidFill>
                <a:latin typeface="Calibri"/>
                <a:ea typeface="Calibri"/>
                <a:cs typeface="Calibri"/>
                <a:sym typeface="Calibri"/>
              </a:rPr>
              <a:t>SYNTHESIS OF EVIDENCE</a:t>
            </a:r>
          </a:p>
          <a:p>
            <a:pPr marL="0" marR="0" lvl="0" indent="0" algn="l" rtl="0">
              <a:lnSpc>
                <a:spcPct val="70000"/>
              </a:lnSpc>
              <a:spcBef>
                <a:spcPts val="0"/>
              </a:spcBef>
              <a:spcAft>
                <a:spcPts val="0"/>
              </a:spcAft>
              <a:buClr>
                <a:schemeClr val="dk1"/>
              </a:buClr>
              <a:buFont typeface="Arial"/>
              <a:buNone/>
            </a:pPr>
            <a:endParaRPr sz="4200" dirty="0"/>
          </a:p>
          <a:p>
            <a:pPr marL="0" marR="0" lvl="0" indent="0" algn="l" rtl="0">
              <a:lnSpc>
                <a:spcPct val="70000"/>
              </a:lnSpc>
              <a:spcBef>
                <a:spcPts val="0"/>
              </a:spcBef>
              <a:spcAft>
                <a:spcPts val="0"/>
              </a:spcAft>
              <a:buClr>
                <a:schemeClr val="dk1"/>
              </a:buClr>
              <a:buSzPct val="25000"/>
              <a:buFont typeface="Arial"/>
              <a:buNone/>
            </a:pPr>
            <a:r>
              <a:rPr lang="en-US" sz="4200" b="0" i="0" u="none" strike="noStrike" cap="none" dirty="0">
                <a:solidFill>
                  <a:schemeClr val="dk1"/>
                </a:solidFill>
                <a:latin typeface="Calibri"/>
                <a:ea typeface="Calibri"/>
                <a:cs typeface="Calibri"/>
                <a:sym typeface="Calibri"/>
              </a:rPr>
              <a:t>Increasingly, healthcare organizations are strategizing to incorporate evidence-based practice into patient care </a:t>
            </a:r>
            <a:r>
              <a:rPr lang="en-US" sz="4200" dirty="0">
                <a:solidFill>
                  <a:schemeClr val="dk1"/>
                </a:solidFill>
                <a:latin typeface="Calibri"/>
                <a:ea typeface="Calibri"/>
                <a:cs typeface="Calibri"/>
                <a:sym typeface="Calibri"/>
              </a:rPr>
              <a:t>(Iles, &amp; </a:t>
            </a:r>
            <a:r>
              <a:rPr lang="en-US" sz="4200" dirty="0" err="1">
                <a:solidFill>
                  <a:schemeClr val="dk1"/>
                </a:solidFill>
                <a:latin typeface="Calibri"/>
                <a:ea typeface="Calibri"/>
                <a:cs typeface="Calibri"/>
                <a:sym typeface="Calibri"/>
              </a:rPr>
              <a:t>Auluck</a:t>
            </a:r>
            <a:r>
              <a:rPr lang="en-US" sz="4200" dirty="0">
                <a:solidFill>
                  <a:schemeClr val="dk1"/>
                </a:solidFill>
                <a:latin typeface="Calibri"/>
                <a:ea typeface="Calibri"/>
                <a:cs typeface="Calibri"/>
                <a:sym typeface="Calibri"/>
              </a:rPr>
              <a:t>, 1990; </a:t>
            </a:r>
            <a:r>
              <a:rPr lang="en-US" sz="4200" dirty="0" err="1">
                <a:solidFill>
                  <a:schemeClr val="dk1"/>
                </a:solidFill>
                <a:latin typeface="Calibri"/>
                <a:ea typeface="Calibri"/>
                <a:cs typeface="Calibri"/>
                <a:sym typeface="Calibri"/>
              </a:rPr>
              <a:t>Ndoro</a:t>
            </a:r>
            <a:r>
              <a:rPr lang="en-US" sz="4200" dirty="0">
                <a:solidFill>
                  <a:schemeClr val="dk1"/>
                </a:solidFill>
                <a:latin typeface="Calibri"/>
                <a:ea typeface="Calibri"/>
                <a:cs typeface="Calibri"/>
                <a:sym typeface="Calibri"/>
              </a:rPr>
              <a:t>, 2014; Salas &amp; Rosen, 2013; Salas et al., 2009)</a:t>
            </a:r>
            <a:r>
              <a:rPr lang="en-US" sz="4200" b="0" i="0" u="none" strike="noStrike" cap="none" dirty="0">
                <a:solidFill>
                  <a:schemeClr val="dk1"/>
                </a:solidFill>
                <a:latin typeface="Calibri"/>
                <a:ea typeface="Calibri"/>
                <a:cs typeface="Calibri"/>
                <a:sym typeface="Calibri"/>
              </a:rPr>
              <a:t>. Interdisciplinary and inter-agency teams provide a unique avenue for implementing evidence-based care to inform practice change </a:t>
            </a:r>
            <a:r>
              <a:rPr lang="en-US" sz="4200" dirty="0">
                <a:solidFill>
                  <a:schemeClr val="dk1"/>
                </a:solidFill>
                <a:latin typeface="Calibri"/>
                <a:ea typeface="Calibri"/>
                <a:cs typeface="Calibri"/>
                <a:sym typeface="Calibri"/>
              </a:rPr>
              <a:t>(Moyers, Guthrie, Swan, &amp; </a:t>
            </a:r>
            <a:r>
              <a:rPr lang="en-US" sz="4200" dirty="0" err="1">
                <a:solidFill>
                  <a:schemeClr val="dk1"/>
                </a:solidFill>
                <a:latin typeface="Calibri"/>
                <a:ea typeface="Calibri"/>
                <a:cs typeface="Calibri"/>
                <a:sym typeface="Calibri"/>
              </a:rPr>
              <a:t>Sathe</a:t>
            </a:r>
            <a:r>
              <a:rPr lang="en-US" sz="4200" dirty="0">
                <a:solidFill>
                  <a:schemeClr val="dk1"/>
                </a:solidFill>
                <a:latin typeface="Calibri"/>
                <a:ea typeface="Calibri"/>
                <a:cs typeface="Calibri"/>
                <a:sym typeface="Calibri"/>
              </a:rPr>
              <a:t>, 2014; Salas &amp; Rosen, 2013; </a:t>
            </a:r>
            <a:r>
              <a:rPr lang="en-US" sz="4200" dirty="0" err="1">
                <a:solidFill>
                  <a:schemeClr val="dk1"/>
                </a:solidFill>
                <a:latin typeface="Calibri"/>
                <a:ea typeface="Calibri"/>
                <a:cs typeface="Calibri"/>
                <a:sym typeface="Calibri"/>
              </a:rPr>
              <a:t>Zwarenstein</a:t>
            </a:r>
            <a:r>
              <a:rPr lang="en-US" sz="4200" dirty="0">
                <a:solidFill>
                  <a:schemeClr val="dk1"/>
                </a:solidFill>
                <a:latin typeface="Calibri"/>
                <a:ea typeface="Calibri"/>
                <a:cs typeface="Calibri"/>
                <a:sym typeface="Calibri"/>
              </a:rPr>
              <a:t>, &amp; Reeves, 2005).</a:t>
            </a:r>
          </a:p>
          <a:p>
            <a:pPr marL="0" marR="0" lvl="0" indent="0" algn="ctr" rtl="0">
              <a:lnSpc>
                <a:spcPct val="70000"/>
              </a:lnSpc>
              <a:spcBef>
                <a:spcPts val="4933"/>
              </a:spcBef>
              <a:buClr>
                <a:schemeClr val="dk1"/>
              </a:buClr>
              <a:buFont typeface="Arial"/>
              <a:buNone/>
            </a:pPr>
            <a:endParaRPr sz="8140" b="0" i="0" u="none" strike="noStrike" cap="none" dirty="0">
              <a:solidFill>
                <a:schemeClr val="dk1"/>
              </a:solidFill>
              <a:latin typeface="Calibri"/>
              <a:ea typeface="Calibri"/>
              <a:cs typeface="Calibri"/>
              <a:sym typeface="Calibri"/>
            </a:endParaRPr>
          </a:p>
        </p:txBody>
      </p:sp>
      <p:sp>
        <p:nvSpPr>
          <p:cNvPr id="87" name="Shape 87"/>
          <p:cNvSpPr txBox="1"/>
          <p:nvPr/>
        </p:nvSpPr>
        <p:spPr>
          <a:xfrm>
            <a:off x="2796700" y="23092625"/>
            <a:ext cx="14970300" cy="63855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dk1"/>
              </a:buClr>
              <a:buSzPct val="25000"/>
              <a:buFont typeface="Arial"/>
              <a:buNone/>
            </a:pPr>
            <a:r>
              <a:rPr lang="en-US" sz="6000" b="0" i="0" u="none" strike="noStrike" cap="none">
                <a:solidFill>
                  <a:schemeClr val="dk1"/>
                </a:solidFill>
                <a:latin typeface="Calibri"/>
                <a:ea typeface="Calibri"/>
                <a:cs typeface="Calibri"/>
                <a:sym typeface="Calibri"/>
              </a:rPr>
              <a:t>PRACTICE CHANGE AND IMPLEMENTATION STRATEGIES</a:t>
            </a:r>
          </a:p>
          <a:p>
            <a:pPr marL="0" marR="0" lvl="0" indent="0" algn="l" rtl="0">
              <a:lnSpc>
                <a:spcPct val="90000"/>
              </a:lnSpc>
              <a:spcBef>
                <a:spcPts val="4933"/>
              </a:spcBef>
              <a:buClr>
                <a:schemeClr val="dk1"/>
              </a:buClr>
              <a:buSzPct val="25000"/>
              <a:buFont typeface="Arial"/>
              <a:buNone/>
            </a:pPr>
            <a:r>
              <a:rPr lang="en-US" sz="9600" b="0" i="0" u="none" strike="noStrike" cap="none">
                <a:solidFill>
                  <a:schemeClr val="dk1"/>
                </a:solidFill>
                <a:latin typeface="Calibri"/>
                <a:ea typeface="Calibri"/>
                <a:cs typeface="Calibri"/>
                <a:sym typeface="Calibri"/>
              </a:rPr>
              <a:t/>
            </a:r>
            <a:br>
              <a:rPr lang="en-US" sz="9600" b="0" i="0" u="none" strike="noStrike" cap="none">
                <a:solidFill>
                  <a:schemeClr val="dk1"/>
                </a:solidFill>
                <a:latin typeface="Calibri"/>
                <a:ea typeface="Calibri"/>
                <a:cs typeface="Calibri"/>
                <a:sym typeface="Calibri"/>
              </a:rPr>
            </a:br>
            <a:endParaRPr lang="en-US" sz="9600" b="0" i="0" u="none" strike="noStrike" cap="none">
              <a:solidFill>
                <a:schemeClr val="dk1"/>
              </a:solidFill>
              <a:latin typeface="Calibri"/>
              <a:ea typeface="Calibri"/>
              <a:cs typeface="Calibri"/>
              <a:sym typeface="Calibri"/>
            </a:endParaRPr>
          </a:p>
        </p:txBody>
      </p:sp>
      <p:sp>
        <p:nvSpPr>
          <p:cNvPr id="88" name="Shape 88"/>
          <p:cNvSpPr txBox="1"/>
          <p:nvPr/>
        </p:nvSpPr>
        <p:spPr>
          <a:xfrm>
            <a:off x="19061509" y="9527363"/>
            <a:ext cx="17936309" cy="8440615"/>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6000" b="0" i="0" u="none" strike="noStrike" cap="none">
                <a:solidFill>
                  <a:schemeClr val="dk1"/>
                </a:solidFill>
                <a:latin typeface="Calibri"/>
                <a:ea typeface="Calibri"/>
                <a:cs typeface="Calibri"/>
                <a:sym typeface="Calibri"/>
              </a:rPr>
              <a:t>EVALUATION:  PROCESS REVIEW</a:t>
            </a:r>
          </a:p>
          <a:p>
            <a:pPr marL="0" marR="0" lvl="0" indent="0" algn="ctr" rtl="0">
              <a:lnSpc>
                <a:spcPct val="90000"/>
              </a:lnSpc>
              <a:spcBef>
                <a:spcPts val="4933"/>
              </a:spcBef>
              <a:buClr>
                <a:schemeClr val="dk1"/>
              </a:buClr>
              <a:buFont typeface="Arial"/>
              <a:buNone/>
            </a:pPr>
            <a:endParaRPr sz="8800" b="0" i="0" u="none" strike="noStrike" cap="none">
              <a:solidFill>
                <a:schemeClr val="dk1"/>
              </a:solidFill>
              <a:latin typeface="Calibri"/>
              <a:ea typeface="Calibri"/>
              <a:cs typeface="Calibri"/>
              <a:sym typeface="Calibri"/>
            </a:endParaRPr>
          </a:p>
        </p:txBody>
      </p:sp>
      <p:sp>
        <p:nvSpPr>
          <p:cNvPr id="89" name="Shape 89"/>
          <p:cNvSpPr txBox="1"/>
          <p:nvPr/>
        </p:nvSpPr>
        <p:spPr>
          <a:xfrm>
            <a:off x="20126150" y="23092625"/>
            <a:ext cx="15487800" cy="10530900"/>
          </a:xfrm>
          <a:prstGeom prst="rect">
            <a:avLst/>
          </a:prstGeom>
          <a:noFill/>
          <a:ln>
            <a:noFill/>
          </a:ln>
        </p:spPr>
        <p:txBody>
          <a:bodyPr lIns="91425" tIns="45700" rIns="91425" bIns="45700" anchor="t" anchorCtr="0">
            <a:noAutofit/>
          </a:bodyPr>
          <a:lstStyle/>
          <a:p>
            <a:pPr marL="0" marR="0" lvl="0" indent="0" algn="l" rtl="0">
              <a:lnSpc>
                <a:spcPct val="70000"/>
              </a:lnSpc>
              <a:spcBef>
                <a:spcPts val="0"/>
              </a:spcBef>
              <a:spcAft>
                <a:spcPts val="0"/>
              </a:spcAft>
              <a:buClr>
                <a:schemeClr val="dk1"/>
              </a:buClr>
              <a:buSzPct val="25000"/>
              <a:buFont typeface="Arial"/>
              <a:buNone/>
            </a:pPr>
            <a:r>
              <a:rPr lang="en-US" sz="7200" b="0" i="0" u="none" strike="noStrike" cap="none">
                <a:solidFill>
                  <a:schemeClr val="dk1"/>
                </a:solidFill>
                <a:latin typeface="Calibri"/>
                <a:ea typeface="Calibri"/>
                <a:cs typeface="Calibri"/>
                <a:sym typeface="Calibri"/>
              </a:rPr>
              <a:t>CONCLUSIONS</a:t>
            </a:r>
          </a:p>
          <a:p>
            <a:pPr marL="0" marR="0" lvl="0" indent="0" algn="l" rtl="0">
              <a:lnSpc>
                <a:spcPct val="70000"/>
              </a:lnSpc>
              <a:spcBef>
                <a:spcPts val="4933"/>
              </a:spcBef>
              <a:spcAft>
                <a:spcPts val="1000"/>
              </a:spcAft>
              <a:buClr>
                <a:schemeClr val="dk1"/>
              </a:buClr>
              <a:buSzPct val="25000"/>
              <a:buFont typeface="Arial"/>
              <a:buNone/>
            </a:pPr>
            <a:r>
              <a:rPr lang="en-US" sz="3600" b="0" i="0" u="none" strike="noStrike" cap="none">
                <a:solidFill>
                  <a:schemeClr val="dk1"/>
                </a:solidFill>
                <a:latin typeface="Calibri"/>
                <a:ea typeface="Calibri"/>
                <a:cs typeface="Calibri"/>
                <a:sym typeface="Calibri"/>
              </a:rPr>
              <a:t>Collaboration between different healthcare disciplines, educational institutions and a clinical facility enriches EBP projects to influence practice change. Teamwork is enhanced by continuous situation monitoring, communication, leadership, and mutual support. Therefore, this innovative interprofessional EBP teamwork model provides a framework for team engagement in an evolving healthcare system.</a:t>
            </a:r>
          </a:p>
          <a:p>
            <a:pPr marL="1143000" marR="0" lvl="0" indent="-1117600" algn="l" rtl="0">
              <a:lnSpc>
                <a:spcPct val="70000"/>
              </a:lnSpc>
              <a:spcBef>
                <a:spcPts val="4933"/>
              </a:spcBef>
              <a:spcAft>
                <a:spcPts val="1000"/>
              </a:spcAft>
              <a:buClr>
                <a:schemeClr val="dk1"/>
              </a:buClr>
              <a:buSzPct val="100000"/>
              <a:buFont typeface="Arial"/>
              <a:buChar char="•"/>
            </a:pPr>
            <a:r>
              <a:rPr lang="en-US" sz="3600" b="0" i="0" u="none" strike="noStrike" cap="none">
                <a:solidFill>
                  <a:schemeClr val="dk1"/>
                </a:solidFill>
                <a:latin typeface="Calibri"/>
                <a:ea typeface="Calibri"/>
                <a:cs typeface="Calibri"/>
                <a:sym typeface="Calibri"/>
              </a:rPr>
              <a:t>Challenges: Nursing Strike, Layoff of Research Infrastructure Staff, Change in technological supports, project timeline, Different</a:t>
            </a:r>
            <a:r>
              <a:rPr lang="en-US" sz="3600">
                <a:solidFill>
                  <a:schemeClr val="dk1"/>
                </a:solidFill>
                <a:latin typeface="Calibri"/>
                <a:ea typeface="Calibri"/>
                <a:cs typeface="Calibri"/>
                <a:sym typeface="Calibri"/>
              </a:rPr>
              <a:t> levels of technology knowledge</a:t>
            </a:r>
          </a:p>
          <a:p>
            <a:pPr marL="1143000" marR="0" lvl="0" indent="-1117600" algn="l" rtl="0">
              <a:lnSpc>
                <a:spcPct val="70000"/>
              </a:lnSpc>
              <a:spcBef>
                <a:spcPts val="4933"/>
              </a:spcBef>
              <a:spcAft>
                <a:spcPts val="1000"/>
              </a:spcAft>
              <a:buClr>
                <a:schemeClr val="dk1"/>
              </a:buClr>
              <a:buSzPct val="100000"/>
              <a:buFont typeface="Arial"/>
              <a:buChar char="•"/>
            </a:pPr>
            <a:r>
              <a:rPr lang="en-US" sz="3600" b="0" i="0" u="none" strike="noStrike" cap="none">
                <a:solidFill>
                  <a:schemeClr val="dk1"/>
                </a:solidFill>
                <a:latin typeface="Calibri"/>
                <a:ea typeface="Calibri"/>
                <a:cs typeface="Calibri"/>
                <a:sym typeface="Calibri"/>
              </a:rPr>
              <a:t>Opportunities: Expand EBPs to other clinical sites with high need for healthcare innovation; increase student involvement; enhance relationships between faculty, students, and practitioners at clinical sites</a:t>
            </a:r>
            <a:r>
              <a:rPr lang="en-US" sz="3600">
                <a:solidFill>
                  <a:schemeClr val="dk1"/>
                </a:solidFill>
                <a:latin typeface="Calibri"/>
                <a:ea typeface="Calibri"/>
                <a:cs typeface="Calibri"/>
                <a:sym typeface="Calibri"/>
              </a:rPr>
              <a:t>, </a:t>
            </a:r>
            <a:r>
              <a:rPr lang="en-US" sz="3600" b="0" i="0" u="none" strike="noStrike" cap="none">
                <a:solidFill>
                  <a:schemeClr val="dk1"/>
                </a:solidFill>
                <a:latin typeface="Calibri"/>
                <a:ea typeface="Calibri"/>
                <a:cs typeface="Calibri"/>
                <a:sym typeface="Calibri"/>
              </a:rPr>
              <a:t>strengthen teams through education</a:t>
            </a:r>
            <a:r>
              <a:rPr lang="en-US" sz="3600">
                <a:solidFill>
                  <a:schemeClr val="dk1"/>
                </a:solidFill>
                <a:latin typeface="Calibri"/>
                <a:ea typeface="Calibri"/>
                <a:cs typeface="Calibri"/>
                <a:sym typeface="Calibri"/>
              </a:rPr>
              <a:t>, bridge gap between practice and evidence.</a:t>
            </a:r>
            <a:r>
              <a:rPr lang="en-US" sz="3600" b="0" i="0" u="none" strike="noStrike" cap="none">
                <a:solidFill>
                  <a:schemeClr val="dk1"/>
                </a:solidFill>
                <a:latin typeface="Calibri"/>
                <a:ea typeface="Calibri"/>
                <a:cs typeface="Calibri"/>
                <a:sym typeface="Calibri"/>
              </a:rPr>
              <a:t> </a:t>
            </a:r>
          </a:p>
          <a:p>
            <a:pPr marL="0" marR="0" lvl="0" indent="0" algn="l" rtl="0">
              <a:lnSpc>
                <a:spcPct val="70000"/>
              </a:lnSpc>
              <a:spcBef>
                <a:spcPts val="4933"/>
              </a:spcBef>
              <a:buClr>
                <a:schemeClr val="dk1"/>
              </a:buClr>
              <a:buFont typeface="Arial"/>
              <a:buNone/>
            </a:pPr>
            <a:endParaRPr sz="2200" b="0" i="0" u="none" strike="noStrike" cap="none">
              <a:solidFill>
                <a:schemeClr val="dk1"/>
              </a:solidFill>
              <a:latin typeface="Calibri"/>
              <a:ea typeface="Calibri"/>
              <a:cs typeface="Calibri"/>
              <a:sym typeface="Calibri"/>
            </a:endParaRPr>
          </a:p>
        </p:txBody>
      </p:sp>
      <p:sp>
        <p:nvSpPr>
          <p:cNvPr id="90" name="Shape 90"/>
          <p:cNvSpPr txBox="1"/>
          <p:nvPr/>
        </p:nvSpPr>
        <p:spPr>
          <a:xfrm>
            <a:off x="38233428" y="26559687"/>
            <a:ext cx="12144966" cy="6866081"/>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REFERENCES</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Iles, P, &amp; Auluck, R. (1990). From organizational to interorganizational development in nursing practice: improving the effectiveness of interdisciplinary teamwork and interagency collaboration. </a:t>
            </a:r>
            <a:r>
              <a:rPr lang="en-US" sz="2400" b="0" i="1" u="none" strike="noStrike" cap="none">
                <a:solidFill>
                  <a:schemeClr val="dk1"/>
                </a:solidFill>
                <a:latin typeface="Calibri"/>
                <a:ea typeface="Calibri"/>
                <a:cs typeface="Calibri"/>
                <a:sym typeface="Calibri"/>
              </a:rPr>
              <a:t>Journal of Advanced Nursing, 15</a:t>
            </a:r>
            <a:r>
              <a:rPr lang="en-US" sz="2400" b="0" i="0" u="none" strike="noStrike" cap="none">
                <a:solidFill>
                  <a:schemeClr val="dk1"/>
                </a:solidFill>
                <a:latin typeface="Calibri"/>
                <a:ea typeface="Calibri"/>
                <a:cs typeface="Calibri"/>
                <a:sym typeface="Calibri"/>
              </a:rPr>
              <a:t>, 50-58.</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Moyers, P., Finch Guthrie, P., Swan, A., &amp; Sathe, L. (2014). Interprofessional evidence-based clinical scholar program: Learning to work together. </a:t>
            </a:r>
            <a:r>
              <a:rPr lang="en-US" sz="2400" b="0" i="1" u="none" strike="noStrike" cap="none">
                <a:solidFill>
                  <a:schemeClr val="dk1"/>
                </a:solidFill>
                <a:latin typeface="Calibri"/>
                <a:ea typeface="Calibri"/>
                <a:cs typeface="Calibri"/>
                <a:sym typeface="Calibri"/>
              </a:rPr>
              <a:t>American Journal of Occupational Therapy</a:t>
            </a:r>
            <a:r>
              <a:rPr lang="en-US" sz="2400" b="0" i="0" u="none" strike="noStrike" cap="none">
                <a:solidFill>
                  <a:schemeClr val="dk1"/>
                </a:solidFill>
                <a:latin typeface="Calibri"/>
                <a:ea typeface="Calibri"/>
                <a:cs typeface="Calibri"/>
                <a:sym typeface="Calibri"/>
              </a:rPr>
              <a:t>, </a:t>
            </a:r>
            <a:r>
              <a:rPr lang="en-US" sz="2400" b="0" i="1" u="none" strike="noStrike" cap="none">
                <a:solidFill>
                  <a:schemeClr val="dk1"/>
                </a:solidFill>
                <a:latin typeface="Calibri"/>
                <a:ea typeface="Calibri"/>
                <a:cs typeface="Calibri"/>
                <a:sym typeface="Calibri"/>
              </a:rPr>
              <a:t>68</a:t>
            </a:r>
            <a:r>
              <a:rPr lang="en-US" sz="2400" b="0" i="0" u="none" strike="noStrike" cap="none">
                <a:solidFill>
                  <a:schemeClr val="dk1"/>
                </a:solidFill>
                <a:latin typeface="Calibri"/>
                <a:ea typeface="Calibri"/>
                <a:cs typeface="Calibri"/>
                <a:sym typeface="Calibri"/>
              </a:rPr>
              <a:t>, S23–S31. doi:10.5014/ajot.2014.012609</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Ndoro, S. (2014). Effective multidisciplinary working: The key to high-quality care. </a:t>
            </a:r>
            <a:r>
              <a:rPr lang="en-US" sz="2400" b="0" i="1" u="none" strike="noStrike" cap="none">
                <a:solidFill>
                  <a:schemeClr val="dk1"/>
                </a:solidFill>
                <a:latin typeface="Calibri"/>
                <a:ea typeface="Calibri"/>
                <a:cs typeface="Calibri"/>
                <a:sym typeface="Calibri"/>
              </a:rPr>
              <a:t>British Journal of Nursing</a:t>
            </a:r>
            <a:r>
              <a:rPr lang="en-US" sz="2400" b="0" i="0" u="none" strike="noStrike" cap="none">
                <a:solidFill>
                  <a:schemeClr val="dk1"/>
                </a:solidFill>
                <a:latin typeface="Calibri"/>
                <a:ea typeface="Calibri"/>
                <a:cs typeface="Calibri"/>
                <a:sym typeface="Calibri"/>
              </a:rPr>
              <a:t>, </a:t>
            </a:r>
            <a:r>
              <a:rPr lang="en-US" sz="2400" b="0" i="1" u="none" strike="noStrike" cap="none">
                <a:solidFill>
                  <a:schemeClr val="dk1"/>
                </a:solidFill>
                <a:latin typeface="Calibri"/>
                <a:ea typeface="Calibri"/>
                <a:cs typeface="Calibri"/>
                <a:sym typeface="Calibri"/>
              </a:rPr>
              <a:t>23</a:t>
            </a:r>
            <a:r>
              <a:rPr lang="en-US" sz="2400" b="0" i="0" u="none" strike="noStrike" cap="none">
                <a:solidFill>
                  <a:schemeClr val="dk1"/>
                </a:solidFill>
                <a:latin typeface="Calibri"/>
                <a:ea typeface="Calibri"/>
                <a:cs typeface="Calibri"/>
                <a:sym typeface="Calibri"/>
              </a:rPr>
              <a:t>, 724-727.</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Salas, E., Almeida, S. A., Salisbury, M., King, H., Lazzara, E. H., Lyons, R., Wilson, K., Almeida, P., &amp; McQuillan, R. (2009). What are the critical success factors for team training in health care?</a:t>
            </a:r>
            <a:r>
              <a:rPr lang="en-US" sz="2400" b="0" i="1" u="none" strike="noStrike" cap="none">
                <a:solidFill>
                  <a:schemeClr val="dk1"/>
                </a:solidFill>
                <a:latin typeface="Calibri"/>
                <a:ea typeface="Calibri"/>
                <a:cs typeface="Calibri"/>
                <a:sym typeface="Calibri"/>
              </a:rPr>
              <a:t> Joint Commission Journal on Quality &amp; Patient Safety, 35</a:t>
            </a:r>
            <a:r>
              <a:rPr lang="en-US" sz="2400" b="0" i="0" u="none" strike="noStrike" cap="none">
                <a:solidFill>
                  <a:schemeClr val="dk1"/>
                </a:solidFill>
                <a:latin typeface="Calibri"/>
                <a:ea typeface="Calibri"/>
                <a:cs typeface="Calibri"/>
                <a:sym typeface="Calibri"/>
              </a:rPr>
              <a:t>(8), 398-405.</a:t>
            </a:r>
          </a:p>
          <a:p>
            <a:pPr marL="0" marR="0" lvl="0" indent="0" algn="l"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Salas, E., &amp; Rosen, M. A. (2013). Building high reliability teams: Progress and some reflections on teamwork training.</a:t>
            </a:r>
            <a:r>
              <a:rPr lang="en-US" sz="2400" b="0" i="1" u="none" strike="noStrike" cap="none">
                <a:solidFill>
                  <a:schemeClr val="dk1"/>
                </a:solidFill>
                <a:latin typeface="Calibri"/>
                <a:ea typeface="Calibri"/>
                <a:cs typeface="Calibri"/>
                <a:sym typeface="Calibri"/>
              </a:rPr>
              <a:t> BMJ Quality &amp; Safety in Healthcare, 22</a:t>
            </a:r>
            <a:r>
              <a:rPr lang="en-US" sz="2400" b="0" i="0" u="none" strike="noStrike" cap="none">
                <a:solidFill>
                  <a:schemeClr val="dk1"/>
                </a:solidFill>
                <a:latin typeface="Calibri"/>
                <a:ea typeface="Calibri"/>
                <a:cs typeface="Calibri"/>
                <a:sym typeface="Calibri"/>
              </a:rPr>
              <a:t>(5), 369-373. doi: 10.1136/bmjqs-2013-002015</a:t>
            </a:r>
          </a:p>
          <a:p>
            <a:pPr marL="0" marR="0" lvl="0" indent="0" algn="l" rtl="0">
              <a:lnSpc>
                <a:spcPct val="100000"/>
              </a:lnSpc>
              <a:spcBef>
                <a:spcPts val="0"/>
              </a:spcBef>
              <a:buClr>
                <a:schemeClr val="dk1"/>
              </a:buClr>
              <a:buSzPct val="25000"/>
              <a:buFont typeface="Arial"/>
              <a:buNone/>
            </a:pPr>
            <a:r>
              <a:rPr lang="en-US" sz="2400" b="0" i="0" u="none" strike="noStrike" cap="none">
                <a:solidFill>
                  <a:schemeClr val="dk1"/>
                </a:solidFill>
                <a:latin typeface="Calibri"/>
                <a:ea typeface="Calibri"/>
                <a:cs typeface="Calibri"/>
                <a:sym typeface="Calibri"/>
              </a:rPr>
              <a:t>Zwarenstein, M., &amp; Reeves, S. (2006). Knowledge translation and interprofessional collaboration: Where the rubber of evidence-based care hits the road of teamwork. </a:t>
            </a:r>
            <a:r>
              <a:rPr lang="en-US" sz="2400" b="0" i="1" u="none" strike="noStrike" cap="none">
                <a:solidFill>
                  <a:schemeClr val="dk1"/>
                </a:solidFill>
                <a:latin typeface="Calibri"/>
                <a:ea typeface="Calibri"/>
                <a:cs typeface="Calibri"/>
                <a:sym typeface="Calibri"/>
              </a:rPr>
              <a:t>The Journal of Continuing Education in the Health Professions, 26</a:t>
            </a:r>
            <a:r>
              <a:rPr lang="en-US" sz="2400" b="0" i="0" u="none" strike="noStrike" cap="none">
                <a:solidFill>
                  <a:schemeClr val="dk1"/>
                </a:solidFill>
                <a:latin typeface="Calibri"/>
                <a:ea typeface="Calibri"/>
                <a:cs typeface="Calibri"/>
                <a:sym typeface="Calibri"/>
              </a:rPr>
              <a:t>, 46–54.</a:t>
            </a:r>
          </a:p>
        </p:txBody>
      </p:sp>
      <p:sp>
        <p:nvSpPr>
          <p:cNvPr id="91" name="Shape 91"/>
          <p:cNvSpPr txBox="1"/>
          <p:nvPr/>
        </p:nvSpPr>
        <p:spPr>
          <a:xfrm>
            <a:off x="37973100" y="24301551"/>
            <a:ext cx="12224700" cy="208680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2400" b="0" i="0" u="none" strike="noStrike" cap="none">
                <a:solidFill>
                  <a:schemeClr val="dk1"/>
                </a:solidFill>
                <a:latin typeface="Calibri"/>
                <a:ea typeface="Calibri"/>
                <a:cs typeface="Calibri"/>
                <a:sym typeface="Calibri"/>
              </a:rPr>
              <a:t>ACKNOWLEDGEMENTS</a:t>
            </a:r>
          </a:p>
          <a:p>
            <a:pPr marL="1143000" marR="0" lvl="0" indent="-1066800" algn="l" rtl="0">
              <a:lnSpc>
                <a:spcPct val="100000"/>
              </a:lnSpc>
              <a:spcBef>
                <a:spcPts val="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A</a:t>
            </a:r>
            <a:r>
              <a:rPr lang="en-US" sz="2400">
                <a:solidFill>
                  <a:schemeClr val="dk1"/>
                </a:solidFill>
                <a:latin typeface="Calibri"/>
                <a:ea typeface="Calibri"/>
                <a:cs typeface="Calibri"/>
                <a:sym typeface="Calibri"/>
              </a:rPr>
              <a:t>bbott Northwestern</a:t>
            </a:r>
            <a:r>
              <a:rPr lang="en-US" sz="2400" b="0" i="0" u="none" strike="noStrike" cap="none">
                <a:solidFill>
                  <a:schemeClr val="dk1"/>
                </a:solidFill>
                <a:latin typeface="Calibri"/>
                <a:ea typeface="Calibri"/>
                <a:cs typeface="Calibri"/>
                <a:sym typeface="Calibri"/>
              </a:rPr>
              <a:t> Foundation</a:t>
            </a:r>
          </a:p>
          <a:p>
            <a:pPr marL="1143000" marR="0" lvl="0" indent="-1066800" algn="l" rtl="0">
              <a:lnSpc>
                <a:spcPct val="100000"/>
              </a:lnSpc>
              <a:spcBef>
                <a:spcPts val="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Interprofessional Clinical Scholars Program</a:t>
            </a:r>
          </a:p>
          <a:p>
            <a:pPr marL="1143000" marR="0" lvl="0" indent="-1066800" algn="l" rtl="0">
              <a:lnSpc>
                <a:spcPct val="100000"/>
              </a:lnSpc>
              <a:spcBef>
                <a:spcPts val="0"/>
              </a:spcBef>
              <a:spcAft>
                <a:spcPts val="0"/>
              </a:spcAft>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St Catherine University Henrietta Schmoll School of Health</a:t>
            </a:r>
          </a:p>
          <a:p>
            <a:pPr marL="1143000" marR="0" lvl="0" indent="-1066800" algn="l" rtl="0">
              <a:lnSpc>
                <a:spcPct val="100000"/>
              </a:lnSpc>
              <a:spcBef>
                <a:spcPts val="0"/>
              </a:spcBef>
              <a:buClr>
                <a:schemeClr val="dk1"/>
              </a:buClr>
              <a:buSzPct val="100000"/>
              <a:buFont typeface="Arial"/>
              <a:buChar char="•"/>
            </a:pPr>
            <a:r>
              <a:rPr lang="en-US" sz="2400" b="0" i="0" u="none" strike="noStrike" cap="none">
                <a:solidFill>
                  <a:schemeClr val="dk1"/>
                </a:solidFill>
                <a:latin typeface="Calibri"/>
                <a:ea typeface="Calibri"/>
                <a:cs typeface="Calibri"/>
                <a:sym typeface="Calibri"/>
              </a:rPr>
              <a:t>Abbott Northwestern Virginia Piper Cancer Institute</a:t>
            </a:r>
          </a:p>
        </p:txBody>
      </p:sp>
      <p:pic>
        <p:nvPicPr>
          <p:cNvPr id="92" name="Shape 92" descr="Exhibit 1"/>
          <p:cNvPicPr preferRelativeResize="0"/>
          <p:nvPr/>
        </p:nvPicPr>
        <p:blipFill rotWithShape="1">
          <a:blip r:embed="rId3">
            <a:alphaModFix/>
          </a:blip>
          <a:srcRect b="9193"/>
          <a:stretch/>
        </p:blipFill>
        <p:spPr>
          <a:xfrm>
            <a:off x="24819203" y="10994276"/>
            <a:ext cx="6420900" cy="5506800"/>
          </a:xfrm>
          <a:prstGeom prst="rect">
            <a:avLst/>
          </a:prstGeom>
          <a:noFill/>
          <a:ln>
            <a:noFill/>
          </a:ln>
        </p:spPr>
      </p:pic>
      <p:pic>
        <p:nvPicPr>
          <p:cNvPr id="93" name="Shape 93"/>
          <p:cNvPicPr preferRelativeResize="0"/>
          <p:nvPr/>
        </p:nvPicPr>
        <p:blipFill rotWithShape="1">
          <a:blip r:embed="rId4">
            <a:alphaModFix/>
          </a:blip>
          <a:srcRect/>
          <a:stretch/>
        </p:blipFill>
        <p:spPr>
          <a:xfrm>
            <a:off x="3740899" y="25916940"/>
            <a:ext cx="5108999" cy="6466200"/>
          </a:xfrm>
          <a:prstGeom prst="rect">
            <a:avLst/>
          </a:prstGeom>
          <a:noFill/>
          <a:ln>
            <a:noFill/>
          </a:ln>
        </p:spPr>
      </p:pic>
      <p:sp>
        <p:nvSpPr>
          <p:cNvPr id="94" name="Shape 94"/>
          <p:cNvSpPr txBox="1"/>
          <p:nvPr/>
        </p:nvSpPr>
        <p:spPr>
          <a:xfrm>
            <a:off x="20509875" y="17616725"/>
            <a:ext cx="15855300" cy="4824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3000" b="1" i="0" u="none" strike="noStrike" cap="none">
                <a:solidFill>
                  <a:schemeClr val="dk1"/>
                </a:solidFill>
                <a:latin typeface="Calibri"/>
                <a:ea typeface="Calibri"/>
                <a:cs typeface="Calibri"/>
                <a:sym typeface="Calibri"/>
              </a:rPr>
              <a:t>Leadership: </a:t>
            </a:r>
            <a:r>
              <a:rPr lang="en-US" sz="3000" b="0" i="0" u="none" strike="noStrike" cap="none">
                <a:solidFill>
                  <a:schemeClr val="dk1"/>
                </a:solidFill>
                <a:latin typeface="Calibri"/>
                <a:ea typeface="Calibri"/>
                <a:cs typeface="Calibri"/>
                <a:sym typeface="Calibri"/>
              </a:rPr>
              <a:t>Clear leadership structure, didactics, professional development through education</a:t>
            </a:r>
            <a:r>
              <a:rPr lang="en-US" sz="3000">
                <a:solidFill>
                  <a:schemeClr val="dk1"/>
                </a:solidFill>
                <a:latin typeface="Calibri"/>
                <a:ea typeface="Calibri"/>
                <a:cs typeface="Calibri"/>
                <a:sym typeface="Calibri"/>
              </a:rPr>
              <a:t>, use of resources, shared leadership, shared vision</a:t>
            </a:r>
          </a:p>
          <a:p>
            <a:pPr marL="0" marR="0" lvl="0" indent="0" algn="l" rtl="0">
              <a:spcBef>
                <a:spcPts val="0"/>
              </a:spcBef>
              <a:buSzPct val="25000"/>
              <a:buNone/>
            </a:pPr>
            <a:r>
              <a:rPr lang="en-US" sz="3000" b="1">
                <a:solidFill>
                  <a:schemeClr val="dk1"/>
                </a:solidFill>
                <a:latin typeface="Calibri"/>
                <a:ea typeface="Calibri"/>
                <a:cs typeface="Calibri"/>
                <a:sym typeface="Calibri"/>
              </a:rPr>
              <a:t>Situation Monitoring: </a:t>
            </a:r>
            <a:r>
              <a:rPr lang="en-US" sz="3000">
                <a:solidFill>
                  <a:schemeClr val="dk1"/>
                </a:solidFill>
                <a:latin typeface="Calibri"/>
                <a:ea typeface="Calibri"/>
                <a:cs typeface="Calibri"/>
                <a:sym typeface="Calibri"/>
              </a:rPr>
              <a:t>Charter goals/roles revisited periodically, mentor identified problems and kept team informed, restructured after personnel changes, changed topics based on feasibility, monitored state of individuals on team</a:t>
            </a:r>
          </a:p>
          <a:p>
            <a:pPr marL="0" marR="0" lvl="0" indent="0" algn="l" rtl="0">
              <a:spcBef>
                <a:spcPts val="0"/>
              </a:spcBef>
              <a:buSzPct val="25000"/>
              <a:buNone/>
            </a:pPr>
            <a:r>
              <a:rPr lang="en-US" sz="3000" b="1">
                <a:solidFill>
                  <a:schemeClr val="dk1"/>
                </a:solidFill>
                <a:latin typeface="Calibri"/>
                <a:ea typeface="Calibri"/>
                <a:cs typeface="Calibri"/>
                <a:sym typeface="Calibri"/>
              </a:rPr>
              <a:t>Mutual Support: </a:t>
            </a:r>
            <a:r>
              <a:rPr lang="en-US" sz="3000">
                <a:solidFill>
                  <a:schemeClr val="dk1"/>
                </a:solidFill>
                <a:latin typeface="Calibri"/>
                <a:ea typeface="Calibri"/>
                <a:cs typeface="Calibri"/>
                <a:sym typeface="Calibri"/>
              </a:rPr>
              <a:t>Meditation check-ins, redistributed roles during challenging times, emotional support, interdisciplinary team support that drew on the strengths of thm,  institutional support and funding, </a:t>
            </a:r>
          </a:p>
          <a:p>
            <a:pPr marL="0" marR="0" lvl="0" indent="0" algn="l" rtl="0">
              <a:spcBef>
                <a:spcPts val="0"/>
              </a:spcBef>
              <a:buSzPct val="25000"/>
              <a:buNone/>
            </a:pPr>
            <a:r>
              <a:rPr lang="en-US" sz="3000" b="1">
                <a:solidFill>
                  <a:schemeClr val="dk1"/>
                </a:solidFill>
                <a:latin typeface="Calibri"/>
                <a:ea typeface="Calibri"/>
                <a:cs typeface="Calibri"/>
                <a:sym typeface="Calibri"/>
              </a:rPr>
              <a:t>Communication: </a:t>
            </a:r>
            <a:r>
              <a:rPr lang="en-US" sz="3000">
                <a:solidFill>
                  <a:schemeClr val="dk1"/>
                </a:solidFill>
                <a:latin typeface="Calibri"/>
                <a:ea typeface="Calibri"/>
                <a:cs typeface="Calibri"/>
                <a:sym typeface="Calibri"/>
              </a:rPr>
              <a:t>Meeting minutes, Technology (D2L, Wiggio, Google, Email),  Meeting schedule, Alternating Sites, Respectful communication</a:t>
            </a:r>
          </a:p>
          <a:p>
            <a:pPr marL="0" marR="0" lvl="0" indent="0" algn="l" rtl="0">
              <a:spcBef>
                <a:spcPts val="0"/>
              </a:spcBef>
              <a:buNone/>
            </a:pPr>
            <a:endParaRPr sz="1800">
              <a:solidFill>
                <a:schemeClr val="dk1"/>
              </a:solidFill>
              <a:latin typeface="Calibri"/>
              <a:ea typeface="Calibri"/>
              <a:cs typeface="Calibri"/>
              <a:sym typeface="Calibri"/>
            </a:endParaRPr>
          </a:p>
        </p:txBody>
      </p:sp>
      <p:pic>
        <p:nvPicPr>
          <p:cNvPr id="95" name="Shape 95"/>
          <p:cNvPicPr preferRelativeResize="0"/>
          <p:nvPr/>
        </p:nvPicPr>
        <p:blipFill rotWithShape="1">
          <a:blip r:embed="rId5">
            <a:alphaModFix/>
          </a:blip>
          <a:srcRect/>
          <a:stretch/>
        </p:blipFill>
        <p:spPr>
          <a:xfrm>
            <a:off x="42445425" y="19428926"/>
            <a:ext cx="5525400" cy="3676500"/>
          </a:xfrm>
          <a:prstGeom prst="rect">
            <a:avLst/>
          </a:prstGeom>
          <a:noFill/>
          <a:ln>
            <a:noFill/>
          </a:ln>
        </p:spPr>
      </p:pic>
      <p:pic>
        <p:nvPicPr>
          <p:cNvPr id="96" name="Shape 96" descr="IOWA Model.PNG"/>
          <p:cNvPicPr preferRelativeResize="0"/>
          <p:nvPr/>
        </p:nvPicPr>
        <p:blipFill>
          <a:blip r:embed="rId6">
            <a:alphaModFix/>
          </a:blip>
          <a:stretch>
            <a:fillRect/>
          </a:stretch>
        </p:blipFill>
        <p:spPr>
          <a:xfrm>
            <a:off x="9669106" y="25716997"/>
            <a:ext cx="5108913" cy="6866074"/>
          </a:xfrm>
          <a:prstGeom prst="rect">
            <a:avLst/>
          </a:prstGeom>
          <a:noFill/>
          <a:ln>
            <a:noFill/>
          </a:ln>
        </p:spPr>
      </p:pic>
      <p:pic>
        <p:nvPicPr>
          <p:cNvPr id="97" name="Shape 97"/>
          <p:cNvPicPr preferRelativeResize="0"/>
          <p:nvPr/>
        </p:nvPicPr>
        <p:blipFill>
          <a:blip r:embed="rId7">
            <a:alphaModFix/>
          </a:blip>
          <a:stretch>
            <a:fillRect/>
          </a:stretch>
        </p:blipFill>
        <p:spPr>
          <a:xfrm>
            <a:off x="39108053" y="15078150"/>
            <a:ext cx="6420896" cy="3676499"/>
          </a:xfrm>
          <a:prstGeom prst="rect">
            <a:avLst/>
          </a:prstGeom>
          <a:noFill/>
          <a:ln>
            <a:noFill/>
          </a:ln>
        </p:spPr>
      </p:pic>
      <p:sp>
        <p:nvSpPr>
          <p:cNvPr id="98" name="Shape 98"/>
          <p:cNvSpPr txBox="1"/>
          <p:nvPr/>
        </p:nvSpPr>
        <p:spPr>
          <a:xfrm>
            <a:off x="38841750" y="9108550"/>
            <a:ext cx="10487400" cy="6866100"/>
          </a:xfrm>
          <a:prstGeom prst="rect">
            <a:avLst/>
          </a:prstGeom>
          <a:noFill/>
          <a:ln>
            <a:noFill/>
          </a:ln>
        </p:spPr>
        <p:txBody>
          <a:bodyPr lIns="91425" tIns="91425" rIns="91425" bIns="91425" anchor="ctr" anchorCtr="0">
            <a:noAutofit/>
          </a:bodyPr>
          <a:lstStyle/>
          <a:p>
            <a:pPr lvl="0" rtl="0">
              <a:spcBef>
                <a:spcPts val="0"/>
              </a:spcBef>
              <a:buNone/>
            </a:pPr>
            <a:r>
              <a:rPr lang="en-US" sz="7200">
                <a:solidFill>
                  <a:schemeClr val="dk1"/>
                </a:solidFill>
                <a:latin typeface="Calibri"/>
                <a:ea typeface="Calibri"/>
                <a:cs typeface="Calibri"/>
                <a:sym typeface="Calibri"/>
              </a:rPr>
              <a:t>NEXT STEPS</a:t>
            </a:r>
          </a:p>
          <a:p>
            <a:pPr lvl="0" rtl="0">
              <a:spcBef>
                <a:spcPts val="0"/>
              </a:spcBef>
              <a:buNone/>
            </a:pPr>
            <a:r>
              <a:rPr lang="en-US" sz="7200">
                <a:solidFill>
                  <a:schemeClr val="dk1"/>
                </a:solidFill>
                <a:latin typeface="Calibri"/>
                <a:ea typeface="Calibri"/>
                <a:cs typeface="Calibri"/>
                <a:sym typeface="Calibri"/>
              </a:rPr>
              <a:t> </a:t>
            </a:r>
            <a:r>
              <a:rPr lang="en-US" sz="3600">
                <a:solidFill>
                  <a:schemeClr val="dk1"/>
                </a:solidFill>
                <a:latin typeface="Calibri"/>
                <a:ea typeface="Calibri"/>
                <a:cs typeface="Calibri"/>
                <a:sym typeface="Calibri"/>
              </a:rPr>
              <a:t>Next Steps: Study implementation (“A pilot randomized controlled trial to assess feasibility, symptoms, and biobehavioral outcomes of acupuncture in patients undergoing radiation therapy for squamous cell carcinoma of the head and neck”)</a:t>
            </a:r>
          </a:p>
          <a:p>
            <a:pPr lvl="0" rtl="0">
              <a:spcBef>
                <a:spcPts val="0"/>
              </a:spcBef>
              <a:buNone/>
            </a:pPr>
            <a:endParaRPr sz="7200">
              <a:solidFill>
                <a:schemeClr val="dk1"/>
              </a:solidFill>
              <a:latin typeface="Calibri"/>
              <a:ea typeface="Calibri"/>
              <a:cs typeface="Calibri"/>
              <a:sym typeface="Calibri"/>
            </a:endParaRPr>
          </a:p>
        </p:txBody>
      </p:sp>
      <p:sp>
        <p:nvSpPr>
          <p:cNvPr id="99" name="Shape 99"/>
          <p:cNvSpPr txBox="1"/>
          <p:nvPr/>
        </p:nvSpPr>
        <p:spPr>
          <a:xfrm>
            <a:off x="20774025" y="16513175"/>
            <a:ext cx="15106500" cy="782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800">
                <a:solidFill>
                  <a:schemeClr val="dk1"/>
                </a:solidFill>
              </a:rPr>
              <a:t>Reprinted with permission from: </a:t>
            </a:r>
            <a:r>
              <a:rPr lang="en-US" sz="1800" i="1">
                <a:solidFill>
                  <a:schemeClr val="dk1"/>
                </a:solidFill>
              </a:rPr>
              <a:t>TeamSTEPPS 2.0</a:t>
            </a:r>
            <a:r>
              <a:rPr lang="en-US" sz="1800">
                <a:solidFill>
                  <a:schemeClr val="dk1"/>
                </a:solidFill>
              </a:rPr>
              <a:t>. (September 2015). Agency for Healthcare Research and Quality, Rockville, MD.</a:t>
            </a:r>
            <a:r>
              <a:rPr lang="en-US" sz="1800">
                <a:solidFill>
                  <a:schemeClr val="dk1"/>
                </a:solidFill>
                <a:hlinkClick r:id="rId8"/>
              </a:rPr>
              <a:t> </a:t>
            </a:r>
            <a:r>
              <a:rPr lang="en-US" sz="1800" u="sng">
                <a:solidFill>
                  <a:schemeClr val="hlink"/>
                </a:solidFill>
                <a:hlinkClick r:id="rId8"/>
              </a:rPr>
              <a:t>http://www.ahrq.gov/professionals/education/curriculum-tools/teamstepps/instructor/index.html</a:t>
            </a:r>
            <a:r>
              <a:rPr lang="en-US" sz="1800">
                <a:solidFill>
                  <a:schemeClr val="dk1"/>
                </a:solidFill>
              </a:rPr>
              <a:t>.</a:t>
            </a:r>
          </a:p>
        </p:txBody>
      </p:sp>
      <p:sp>
        <p:nvSpPr>
          <p:cNvPr id="100" name="Shape 100"/>
          <p:cNvSpPr txBox="1"/>
          <p:nvPr/>
        </p:nvSpPr>
        <p:spPr>
          <a:xfrm>
            <a:off x="9850025" y="32805700"/>
            <a:ext cx="4928100" cy="514200"/>
          </a:xfrm>
          <a:prstGeom prst="rect">
            <a:avLst/>
          </a:prstGeom>
          <a:noFill/>
          <a:ln>
            <a:noFill/>
          </a:ln>
        </p:spPr>
        <p:txBody>
          <a:bodyPr lIns="91425" tIns="91425" rIns="91425" bIns="91425" anchor="t" anchorCtr="0">
            <a:noAutofit/>
          </a:bodyPr>
          <a:lstStyle/>
          <a:p>
            <a:pPr lvl="0">
              <a:spcBef>
                <a:spcPts val="0"/>
              </a:spcBef>
              <a:buNone/>
            </a:pPr>
            <a:r>
              <a:rPr lang="en-US" sz="1100">
                <a:solidFill>
                  <a:schemeClr val="dk1"/>
                </a:solidFill>
              </a:rPr>
              <a:t>The Iowa Model Collaborative. (In press). The Iowa Model Revised: Development and validation. </a:t>
            </a:r>
            <a:r>
              <a:rPr lang="en-US" sz="1100" i="1">
                <a:solidFill>
                  <a:schemeClr val="dk1"/>
                </a:solidFill>
              </a:rPr>
              <a:t>Worldviews on Evidence-Based Nursing</a:t>
            </a:r>
            <a:r>
              <a:rPr lang="en-US" sz="1100">
                <a:solidFill>
                  <a:schemeClr val="dk1"/>
                </a:solidFill>
              </a:rPr>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720</Words>
  <Application>Microsoft Macintosh PowerPoint</Application>
  <PresentationFormat>Custom</PresentationFormat>
  <Paragraphs>33</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Calibri</vt:lpstr>
      <vt:lpstr>Arial</vt:lpstr>
      <vt:lpstr>Office Theme</vt:lpstr>
      <vt:lpstr>Process Review of an Innovative Interprofessional Inter-Agency Evidence-Based Practice (EBP): Clinical Scholar Team  Dorothea Hansmeyer MSN, RN, CNE, PHN, Alvina Brueggemann PhD, Brenda Frie MA, OTR/L CHT, Cynthia Dols Finn MN, RN, CNE, PHN, Suzanne Monahan, RN BSN, Laurie Sieve DNP, RN, PHN CNE  Abott Northwestern Hospital, Penny George Institute for Health and Healing, Dept of Nursing and Occupational Therapy and  Women’s Health Intregrative St Catherine University,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Process Review of an Innovative Interprofessional Inter-Agency Evidence-Based Practice (EBP): Clinical Scholar Team  Dorothea Hansmeyer MSN, RN, CNE, PHN, Alvina Brueggemann PhD, Brenda Frie MA, OTR/L CHT, Cynthia Dols Finn MN, RN, CNE, PHN, Suzanne Monahan, RN BSN, Laurie Sieve DNP, RN, PHN CNE  Abott Northwestern Hospital, Penny George Institute for Health and Healing, Dept of Nursing and Occupational Therapy and  Women’s Health Intregrative St Catherine University, </dc:title>
  <cp:lastModifiedBy>Dorothea Hansmeyer</cp:lastModifiedBy>
  <cp:revision>1</cp:revision>
  <dcterms:modified xsi:type="dcterms:W3CDTF">2019-10-30T17:41:00Z</dcterms:modified>
</cp:coreProperties>
</file>