
<file path=[Content_Types].xml><?xml version="1.0" encoding="utf-8"?>
<Types xmlns="http://schemas.openxmlformats.org/package/2006/content-types">
  <Default Extension="png" ContentType="image/png"/>
  <Default Extension="mp3" ContentType="audio/mpeg"/>
  <Default Extension="tmp"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notesSlides/notesSlide2.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 id="2147483912" r:id="rId2"/>
    <p:sldMasterId id="2147483924" r:id="rId3"/>
    <p:sldMasterId id="2147483936" r:id="rId4"/>
    <p:sldMasterId id="2147483948" r:id="rId5"/>
    <p:sldMasterId id="2147483960" r:id="rId6"/>
    <p:sldMasterId id="2147483972" r:id="rId7"/>
    <p:sldMasterId id="2147483984" r:id="rId8"/>
    <p:sldMasterId id="2147483996" r:id="rId9"/>
  </p:sldMasterIdLst>
  <p:notesMasterIdLst>
    <p:notesMasterId r:id="rId45"/>
  </p:notesMasterIdLst>
  <p:handoutMasterIdLst>
    <p:handoutMasterId r:id="rId46"/>
  </p:handoutMasterIdLst>
  <p:sldIdLst>
    <p:sldId id="256" r:id="rId10"/>
    <p:sldId id="257" r:id="rId11"/>
    <p:sldId id="258" r:id="rId12"/>
    <p:sldId id="268" r:id="rId13"/>
    <p:sldId id="261" r:id="rId14"/>
    <p:sldId id="262" r:id="rId15"/>
    <p:sldId id="271" r:id="rId16"/>
    <p:sldId id="273" r:id="rId17"/>
    <p:sldId id="274" r:id="rId18"/>
    <p:sldId id="275" r:id="rId19"/>
    <p:sldId id="269" r:id="rId20"/>
    <p:sldId id="264" r:id="rId21"/>
    <p:sldId id="279" r:id="rId22"/>
    <p:sldId id="280" r:id="rId23"/>
    <p:sldId id="259" r:id="rId24"/>
    <p:sldId id="286" r:id="rId25"/>
    <p:sldId id="287" r:id="rId26"/>
    <p:sldId id="284" r:id="rId27"/>
    <p:sldId id="263" r:id="rId28"/>
    <p:sldId id="295" r:id="rId29"/>
    <p:sldId id="276" r:id="rId30"/>
    <p:sldId id="282" r:id="rId31"/>
    <p:sldId id="260" r:id="rId32"/>
    <p:sldId id="277" r:id="rId33"/>
    <p:sldId id="289" r:id="rId34"/>
    <p:sldId id="291" r:id="rId35"/>
    <p:sldId id="293" r:id="rId36"/>
    <p:sldId id="297" r:id="rId37"/>
    <p:sldId id="299" r:id="rId38"/>
    <p:sldId id="300" r:id="rId39"/>
    <p:sldId id="267" r:id="rId40"/>
    <p:sldId id="270" r:id="rId41"/>
    <p:sldId id="278" r:id="rId42"/>
    <p:sldId id="265" r:id="rId43"/>
    <p:sldId id="266" r:id="rId44"/>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53" autoAdjust="0"/>
    <p:restoredTop sz="92362" autoAdjust="0"/>
  </p:normalViewPr>
  <p:slideViewPr>
    <p:cSldViewPr>
      <p:cViewPr varScale="1">
        <p:scale>
          <a:sx n="109" d="100"/>
          <a:sy n="109" d="100"/>
        </p:scale>
        <p:origin x="186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viewProps" Target="viewProps.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AA4EDD60-A5DD-4453-BD3B-C7F821438BEA}" type="datetimeFigureOut">
              <a:rPr lang="en-US" smtClean="0"/>
              <a:t>2/6/2016</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6137207F-22DD-4361-8E87-E079579337B3}" type="slidenum">
              <a:rPr lang="en-US" smtClean="0"/>
              <a:t>‹#›</a:t>
            </a:fld>
            <a:endParaRPr lang="en-US"/>
          </a:p>
        </p:txBody>
      </p:sp>
    </p:spTree>
    <p:extLst>
      <p:ext uri="{BB962C8B-B14F-4D97-AF65-F5344CB8AC3E}">
        <p14:creationId xmlns:p14="http://schemas.microsoft.com/office/powerpoint/2010/main" val="1404261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B6850593-23FC-429A-96FA-14092BDFFF82}" type="datetimeFigureOut">
              <a:rPr lang="en-US" smtClean="0"/>
              <a:t>2/6/2016</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1E9558CA-48A0-4318-B88D-DA0DE3872502}" type="slidenum">
              <a:rPr lang="en-US" smtClean="0"/>
              <a:t>‹#›</a:t>
            </a:fld>
            <a:endParaRPr lang="en-US"/>
          </a:p>
        </p:txBody>
      </p:sp>
    </p:spTree>
    <p:extLst>
      <p:ext uri="{BB962C8B-B14F-4D97-AF65-F5344CB8AC3E}">
        <p14:creationId xmlns:p14="http://schemas.microsoft.com/office/powerpoint/2010/main" val="71163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9558CA-48A0-4318-B88D-DA0DE3872502}" type="slidenum">
              <a:rPr lang="en-US" smtClean="0"/>
              <a:t>1</a:t>
            </a:fld>
            <a:endParaRPr lang="en-US"/>
          </a:p>
        </p:txBody>
      </p:sp>
    </p:spTree>
    <p:extLst>
      <p:ext uri="{BB962C8B-B14F-4D97-AF65-F5344CB8AC3E}">
        <p14:creationId xmlns:p14="http://schemas.microsoft.com/office/powerpoint/2010/main" val="3791890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9558CA-48A0-4318-B88D-DA0DE3872502}" type="slidenum">
              <a:rPr lang="en-US" smtClean="0"/>
              <a:t>9</a:t>
            </a:fld>
            <a:endParaRPr lang="en-US"/>
          </a:p>
        </p:txBody>
      </p:sp>
    </p:spTree>
    <p:extLst>
      <p:ext uri="{BB962C8B-B14F-4D97-AF65-F5344CB8AC3E}">
        <p14:creationId xmlns:p14="http://schemas.microsoft.com/office/powerpoint/2010/main" val="629875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70889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606631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3215767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708897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2128724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489065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15455189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8" name="Espace réservé du pied de page 4"/>
          <p:cNvSpPr>
            <a:spLocks noGrp="1"/>
          </p:cNvSpPr>
          <p:nvPr>
            <p:ph type="ftr" sz="quarter" idx="11"/>
          </p:nvPr>
        </p:nvSpPr>
        <p:spPr/>
        <p:txBody>
          <a:bodyPr/>
          <a:lstStyle>
            <a:lvl1pPr>
              <a:defRPr/>
            </a:lvl1pPr>
          </a:lstStyle>
          <a:p>
            <a:endParaRPr lang="en-US"/>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3611389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4" name="Espace réservé du pied de page 4"/>
          <p:cNvSpPr>
            <a:spLocks noGrp="1"/>
          </p:cNvSpPr>
          <p:nvPr>
            <p:ph type="ftr" sz="quarter" idx="11"/>
          </p:nvPr>
        </p:nvSpPr>
        <p:spPr/>
        <p:txBody>
          <a:bodyPr/>
          <a:lstStyle>
            <a:lvl1pPr>
              <a:defRPr/>
            </a:lvl1pPr>
          </a:lstStyle>
          <a:p>
            <a:endParaRPr lang="en-US"/>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27801807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3" name="Espace réservé du pied de page 4"/>
          <p:cNvSpPr>
            <a:spLocks noGrp="1"/>
          </p:cNvSpPr>
          <p:nvPr>
            <p:ph type="ftr" sz="quarter" idx="11"/>
          </p:nvPr>
        </p:nvSpPr>
        <p:spPr/>
        <p:txBody>
          <a:bodyPr/>
          <a:lstStyle>
            <a:lvl1pPr>
              <a:defRPr/>
            </a:lvl1pPr>
          </a:lstStyle>
          <a:p>
            <a:endParaRPr lang="en-US"/>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8019845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1449256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21287249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8676217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6066314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3215767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708897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2128724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4890656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15455189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8" name="Espace réservé du pied de page 4"/>
          <p:cNvSpPr>
            <a:spLocks noGrp="1"/>
          </p:cNvSpPr>
          <p:nvPr>
            <p:ph type="ftr" sz="quarter" idx="11"/>
          </p:nvPr>
        </p:nvSpPr>
        <p:spPr/>
        <p:txBody>
          <a:bodyPr/>
          <a:lstStyle>
            <a:lvl1pPr>
              <a:defRPr/>
            </a:lvl1pPr>
          </a:lstStyle>
          <a:p>
            <a:endParaRPr lang="en-US"/>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36113896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4" name="Espace réservé du pied de page 4"/>
          <p:cNvSpPr>
            <a:spLocks noGrp="1"/>
          </p:cNvSpPr>
          <p:nvPr>
            <p:ph type="ftr" sz="quarter" idx="11"/>
          </p:nvPr>
        </p:nvSpPr>
        <p:spPr/>
        <p:txBody>
          <a:bodyPr/>
          <a:lstStyle>
            <a:lvl1pPr>
              <a:defRPr/>
            </a:lvl1pPr>
          </a:lstStyle>
          <a:p>
            <a:endParaRPr lang="en-US"/>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27801807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3" name="Espace réservé du pied de page 4"/>
          <p:cNvSpPr>
            <a:spLocks noGrp="1"/>
          </p:cNvSpPr>
          <p:nvPr>
            <p:ph type="ftr" sz="quarter" idx="11"/>
          </p:nvPr>
        </p:nvSpPr>
        <p:spPr/>
        <p:txBody>
          <a:bodyPr/>
          <a:lstStyle>
            <a:lvl1pPr>
              <a:defRPr/>
            </a:lvl1pPr>
          </a:lstStyle>
          <a:p>
            <a:endParaRPr lang="en-US"/>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801984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4890656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14492562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8676217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6066314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11"/>
          </p:nvPr>
        </p:nvSpPr>
        <p:spPr/>
        <p:txBody>
          <a:bodyPr/>
          <a:lstStyle>
            <a:lvl1pPr>
              <a:defRPr/>
            </a:lvl1pPr>
          </a:lstStyle>
          <a:p>
            <a:endParaRPr lang="en-US"/>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32157671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43911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77634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36626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172587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3771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729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15455189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47937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31705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406728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25305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93790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21365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828174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13668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62597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5342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8" name="Espace réservé du pied de page 4"/>
          <p:cNvSpPr>
            <a:spLocks noGrp="1"/>
          </p:cNvSpPr>
          <p:nvPr>
            <p:ph type="ftr" sz="quarter" idx="11"/>
          </p:nvPr>
        </p:nvSpPr>
        <p:spPr/>
        <p:txBody>
          <a:bodyPr/>
          <a:lstStyle>
            <a:lvl1pPr>
              <a:defRPr/>
            </a:lvl1pPr>
          </a:lstStyle>
          <a:p>
            <a:endParaRPr lang="en-US"/>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36113896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784139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40249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34028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85353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6862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35502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6624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11637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499816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8207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4" name="Espace réservé du pied de page 4"/>
          <p:cNvSpPr>
            <a:spLocks noGrp="1"/>
          </p:cNvSpPr>
          <p:nvPr>
            <p:ph type="ftr" sz="quarter" idx="11"/>
          </p:nvPr>
        </p:nvSpPr>
        <p:spPr/>
        <p:txBody>
          <a:bodyPr/>
          <a:lstStyle>
            <a:lvl1pPr>
              <a:defRPr/>
            </a:lvl1pPr>
          </a:lstStyle>
          <a:p>
            <a:endParaRPr lang="en-US"/>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278018078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182525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806067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83280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315531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615373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70153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203181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212330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047193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8755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3" name="Espace réservé du pied de page 4"/>
          <p:cNvSpPr>
            <a:spLocks noGrp="1"/>
          </p:cNvSpPr>
          <p:nvPr>
            <p:ph type="ftr" sz="quarter" idx="11"/>
          </p:nvPr>
        </p:nvSpPr>
        <p:spPr/>
        <p:txBody>
          <a:bodyPr/>
          <a:lstStyle>
            <a:lvl1pPr>
              <a:defRPr/>
            </a:lvl1pPr>
          </a:lstStyle>
          <a:p>
            <a:endParaRPr lang="en-US"/>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801984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9118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661815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063120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36285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0016531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097983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942734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9988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56990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4172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144925623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4075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584058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157719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034351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73338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277226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8920328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775944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93731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4011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pPr/>
              <a:t>2/6/2016</a:t>
            </a:fld>
            <a:endParaRPr lang="en-US"/>
          </a:p>
        </p:txBody>
      </p:sp>
      <p:sp>
        <p:nvSpPr>
          <p:cNvPr id="6" name="Espace réservé du pied de page 4"/>
          <p:cNvSpPr>
            <a:spLocks noGrp="1"/>
          </p:cNvSpPr>
          <p:nvPr>
            <p:ph type="ftr" sz="quarter" idx="11"/>
          </p:nvPr>
        </p:nvSpPr>
        <p:spPr/>
        <p:txBody>
          <a:bodyPr/>
          <a:lstStyle>
            <a:lvl1pPr>
              <a:defRPr/>
            </a:lvl1pPr>
          </a:lstStyle>
          <a:p>
            <a:endParaRPr lang="en-US"/>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pPr/>
              <a:t>‹#›</a:t>
            </a:fld>
            <a:endParaRPr lang="en-US"/>
          </a:p>
        </p:txBody>
      </p:sp>
    </p:spTree>
    <p:extLst>
      <p:ext uri="{BB962C8B-B14F-4D97-AF65-F5344CB8AC3E}">
        <p14:creationId xmlns:p14="http://schemas.microsoft.com/office/powerpoint/2010/main" val="86762172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015155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6641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514278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6436621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308140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646209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450432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695186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112412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522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pPr/>
              <a:t>2/6/2016</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9019960"/>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1774970"/>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8323621"/>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5980674"/>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5742468"/>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1186A2BA-385D-413B-9C5A-B0EE30DD3983}" type="datetimeFigureOut">
              <a:rPr lang="en-US" smtClean="0">
                <a:solidFill>
                  <a:prstClr val="black">
                    <a:tint val="75000"/>
                  </a:prstClr>
                </a:solidFill>
              </a:rPr>
              <a:pPr/>
              <a:t>2/6/2016</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en-US">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AD580056-934D-480F-8F71-7898FC7C712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9476441"/>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10.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13.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57.xml"/><Relationship Id="rId1" Type="http://schemas.openxmlformats.org/officeDocument/2006/relationships/themeOverride" Target="../theme/themeOverride14.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57.xml"/><Relationship Id="rId1" Type="http://schemas.openxmlformats.org/officeDocument/2006/relationships/themeOverride" Target="../theme/themeOverride15.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46.xml"/><Relationship Id="rId1" Type="http://schemas.openxmlformats.org/officeDocument/2006/relationships/themeOverride" Target="../theme/themeOverride16.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audio" Target="../media/media2.wav"/><Relationship Id="rId7" Type="http://schemas.openxmlformats.org/officeDocument/2006/relationships/image" Target="../media/image17.png"/><Relationship Id="rId2" Type="http://schemas.microsoft.com/office/2007/relationships/media" Target="../media/media2.wav"/><Relationship Id="rId1" Type="http://schemas.openxmlformats.org/officeDocument/2006/relationships/themeOverride" Target="../theme/themeOverride17.xml"/><Relationship Id="rId6" Type="http://schemas.openxmlformats.org/officeDocument/2006/relationships/image" Target="../media/image16.JPG"/><Relationship Id="rId5" Type="http://schemas.openxmlformats.org/officeDocument/2006/relationships/image" Target="../media/image3.jpeg"/><Relationship Id="rId4"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9.xml"/><Relationship Id="rId1" Type="http://schemas.openxmlformats.org/officeDocument/2006/relationships/themeOverride" Target="../theme/themeOverride18.xml"/></Relationships>
</file>

<file path=ppt/slides/_rels/slide21.xml.rels><?xml version="1.0" encoding="UTF-8" standalone="yes"?>
<Relationships xmlns="http://schemas.openxmlformats.org/package/2006/relationships"><Relationship Id="rId3" Type="http://schemas.openxmlformats.org/officeDocument/2006/relationships/audio" Target="../media/media3.mp3"/><Relationship Id="rId2" Type="http://schemas.microsoft.com/office/2007/relationships/media" Target="../media/media3.mp3"/><Relationship Id="rId1" Type="http://schemas.openxmlformats.org/officeDocument/2006/relationships/themeOverride" Target="../theme/themeOverride19.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35.xml"/><Relationship Id="rId1" Type="http://schemas.openxmlformats.org/officeDocument/2006/relationships/themeOverride" Target="../theme/themeOverride20.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21.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audio" Target="../media/media4.mp3"/><Relationship Id="rId7" Type="http://schemas.openxmlformats.org/officeDocument/2006/relationships/image" Target="../media/image20.tmp"/><Relationship Id="rId2" Type="http://schemas.microsoft.com/office/2007/relationships/media" Target="../media/media4.mp3"/><Relationship Id="rId1" Type="http://schemas.openxmlformats.org/officeDocument/2006/relationships/themeOverride" Target="../theme/themeOverride22.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audio" Target="../media/media5.mp3"/><Relationship Id="rId2" Type="http://schemas.microsoft.com/office/2007/relationships/media" Target="../media/media5.mp3"/><Relationship Id="rId1" Type="http://schemas.openxmlformats.org/officeDocument/2006/relationships/themeOverride" Target="../theme/themeOverride23.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media6.mp3"/><Relationship Id="rId2" Type="http://schemas.microsoft.com/office/2007/relationships/media" Target="../media/media6.mp3"/><Relationship Id="rId1" Type="http://schemas.openxmlformats.org/officeDocument/2006/relationships/themeOverride" Target="../theme/themeOverride24.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68.xml"/></Relationships>
</file>

<file path=ppt/slides/_rels/slide27.xml.rels><?xml version="1.0" encoding="UTF-8" standalone="yes"?>
<Relationships xmlns="http://schemas.openxmlformats.org/package/2006/relationships"><Relationship Id="rId3" Type="http://schemas.openxmlformats.org/officeDocument/2006/relationships/audio" Target="../media/media7.mp3"/><Relationship Id="rId2" Type="http://schemas.microsoft.com/office/2007/relationships/media" Target="../media/media7.mp3"/><Relationship Id="rId1" Type="http://schemas.openxmlformats.org/officeDocument/2006/relationships/themeOverride" Target="../theme/themeOverride25.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media8.mp3"/><Relationship Id="rId2" Type="http://schemas.microsoft.com/office/2007/relationships/media" Target="../media/media8.mp3"/><Relationship Id="rId1" Type="http://schemas.openxmlformats.org/officeDocument/2006/relationships/themeOverride" Target="../theme/themeOverride26.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90.xml"/></Relationships>
</file>

<file path=ppt/slides/_rels/slide29.xml.rels><?xml version="1.0" encoding="UTF-8" standalone="yes"?>
<Relationships xmlns="http://schemas.openxmlformats.org/package/2006/relationships"><Relationship Id="rId3" Type="http://schemas.openxmlformats.org/officeDocument/2006/relationships/audio" Target="../media/media9.mp3"/><Relationship Id="rId2" Type="http://schemas.microsoft.com/office/2007/relationships/media" Target="../media/media9.mp3"/><Relationship Id="rId1" Type="http://schemas.openxmlformats.org/officeDocument/2006/relationships/themeOverride" Target="../theme/themeOverride27.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3.xml"/><Relationship Id="rId4" Type="http://schemas.openxmlformats.org/officeDocument/2006/relationships/hyperlink" Target="http://www.library.yale.edu/musiclib/archival.htm"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28.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29.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30.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3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6.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4.xml"/><Relationship Id="rId1" Type="http://schemas.openxmlformats.org/officeDocument/2006/relationships/themeOverride" Target="../theme/themeOverride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audio" Target="../media/media1.wav"/><Relationship Id="rId2" Type="http://schemas.microsoft.com/office/2007/relationships/media" Target="../media/media1.wav"/><Relationship Id="rId1" Type="http://schemas.openxmlformats.org/officeDocument/2006/relationships/themeOverride" Target="../theme/themeOverride8.xml"/><Relationship Id="rId6" Type="http://schemas.openxmlformats.org/officeDocument/2006/relationships/image" Target="../media/image7.png"/><Relationship Id="rId5" Type="http://schemas.openxmlformats.org/officeDocument/2006/relationships/image" Target="../media/image3.jpeg"/><Relationship Id="rId4"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4.xml"/><Relationship Id="rId1" Type="http://schemas.openxmlformats.org/officeDocument/2006/relationships/themeOverride" Target="../theme/themeOverride9.xml"/><Relationship Id="rId5" Type="http://schemas.openxmlformats.org/officeDocument/2006/relationships/image" Target="../media/image8.JP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447801"/>
            <a:ext cx="8077200" cy="1752599"/>
          </a:xfrm>
        </p:spPr>
        <p:txBody>
          <a:bodyPr>
            <a:normAutofit/>
          </a:bodyPr>
          <a:lstStyle/>
          <a:p>
            <a:r>
              <a:rPr lang="en-US" sz="2800" dirty="0" smtClean="0"/>
              <a:t>             Vladimir Horowitz and Brahms’ Piano Concerto             No. 2 in B-flat Major : 4/8/1948 with Bruno Walter   and the New York Philharmonic</a:t>
            </a:r>
            <a:endParaRPr lang="en-US" sz="2800" dirty="0"/>
          </a:p>
        </p:txBody>
      </p:sp>
      <p:pic>
        <p:nvPicPr>
          <p:cNvPr id="1026" name="Picture 2" descr="http://ecx.images-amazon.com/images/I/41wyLo-B%2BOL._SL500_AA300_.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5871" y="3384605"/>
            <a:ext cx="3962400" cy="347339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90801" y="6553200"/>
            <a:ext cx="3809999" cy="261610"/>
          </a:xfrm>
          <a:prstGeom prst="rect">
            <a:avLst/>
          </a:prstGeom>
          <a:noFill/>
        </p:spPr>
        <p:txBody>
          <a:bodyPr wrap="square" rtlCol="0">
            <a:spAutoFit/>
          </a:bodyPr>
          <a:lstStyle/>
          <a:p>
            <a:r>
              <a:rPr lang="en-US" sz="1100" dirty="0" smtClean="0"/>
              <a:t>Photo available from Odd Couple Classics via Amazon for $65</a:t>
            </a:r>
            <a:endParaRPr lang="en-US" sz="1100" dirty="0"/>
          </a:p>
        </p:txBody>
      </p:sp>
      <p:sp>
        <p:nvSpPr>
          <p:cNvPr id="3" name="TextBox 2"/>
          <p:cNvSpPr txBox="1"/>
          <p:nvPr/>
        </p:nvSpPr>
        <p:spPr>
          <a:xfrm>
            <a:off x="6414053" y="5977854"/>
            <a:ext cx="2577547" cy="523220"/>
          </a:xfrm>
          <a:prstGeom prst="rect">
            <a:avLst/>
          </a:prstGeom>
          <a:solidFill>
            <a:schemeClr val="accent6">
              <a:lumMod val="75000"/>
            </a:schemeClr>
          </a:solidFill>
        </p:spPr>
        <p:txBody>
          <a:bodyPr wrap="square" rtlCol="0">
            <a:spAutoFit/>
          </a:bodyPr>
          <a:lstStyle/>
          <a:p>
            <a:r>
              <a:rPr lang="en-US" sz="1400" dirty="0" smtClean="0"/>
              <a:t>Diane </a:t>
            </a:r>
            <a:r>
              <a:rPr lang="en-US" sz="1400" dirty="0" err="1" smtClean="0"/>
              <a:t>Napert</a:t>
            </a:r>
            <a:r>
              <a:rPr lang="en-US" sz="1400" dirty="0" smtClean="0"/>
              <a:t>, Yale University</a:t>
            </a:r>
          </a:p>
          <a:p>
            <a:pPr algn="ctr"/>
            <a:r>
              <a:rPr lang="en-US" sz="1400" dirty="0" smtClean="0"/>
              <a:t>May 17, 2013</a:t>
            </a:r>
            <a:endParaRPr lang="en-US" sz="14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5400000">
            <a:off x="3631571" y="2235829"/>
            <a:ext cx="3809999" cy="3910341"/>
          </a:xfrm>
        </p:spPr>
      </p:pic>
      <p:sp>
        <p:nvSpPr>
          <p:cNvPr id="5" name="TextBox 4"/>
          <p:cNvSpPr txBox="1"/>
          <p:nvPr/>
        </p:nvSpPr>
        <p:spPr>
          <a:xfrm>
            <a:off x="2514600" y="6031468"/>
            <a:ext cx="6019800" cy="584775"/>
          </a:xfrm>
          <a:prstGeom prst="rect">
            <a:avLst/>
          </a:prstGeom>
          <a:noFill/>
        </p:spPr>
        <p:txBody>
          <a:bodyPr wrap="square" rtlCol="0">
            <a:spAutoFit/>
          </a:bodyPr>
          <a:lstStyle/>
          <a:p>
            <a:r>
              <a:rPr lang="en-US" sz="1600" dirty="0" smtClean="0"/>
              <a:t>The Brahms is from 4/8/48, but there is also a 4/11/48 Tchaikovsky with Bruno Walter</a:t>
            </a:r>
            <a:endParaRPr lang="en-US" sz="1600" dirty="0"/>
          </a:p>
        </p:txBody>
      </p:sp>
      <p:sp>
        <p:nvSpPr>
          <p:cNvPr id="7" name="Rectangle 6"/>
          <p:cNvSpPr/>
          <p:nvPr/>
        </p:nvSpPr>
        <p:spPr>
          <a:xfrm>
            <a:off x="2871310" y="152400"/>
            <a:ext cx="5510690" cy="523220"/>
          </a:xfrm>
          <a:prstGeom prst="rect">
            <a:avLst/>
          </a:prstGeom>
        </p:spPr>
        <p:txBody>
          <a:bodyPr wrap="square">
            <a:spAutoFit/>
          </a:bodyPr>
          <a:lstStyle/>
          <a:p>
            <a:r>
              <a:rPr lang="en-US" sz="2800" dirty="0"/>
              <a:t>Private recording kept in an album</a:t>
            </a:r>
          </a:p>
        </p:txBody>
      </p:sp>
    </p:spTree>
    <p:extLst>
      <p:ext uri="{BB962C8B-B14F-4D97-AF65-F5344CB8AC3E}">
        <p14:creationId xmlns:p14="http://schemas.microsoft.com/office/powerpoint/2010/main" val="31622955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Brahms</a:t>
            </a:r>
            <a:endParaRPr lang="en-US" dirty="0"/>
          </a:p>
        </p:txBody>
      </p:sp>
      <p:sp>
        <p:nvSpPr>
          <p:cNvPr id="3" name="Content Placeholder 2"/>
          <p:cNvSpPr>
            <a:spLocks noGrp="1"/>
          </p:cNvSpPr>
          <p:nvPr>
            <p:ph idx="1"/>
          </p:nvPr>
        </p:nvSpPr>
        <p:spPr>
          <a:xfrm>
            <a:off x="2286000" y="1981200"/>
            <a:ext cx="6400800" cy="4144963"/>
          </a:xfrm>
        </p:spPr>
        <p:txBody>
          <a:bodyPr/>
          <a:lstStyle/>
          <a:p>
            <a:r>
              <a:rPr lang="en-US" dirty="0" smtClean="0"/>
              <a:t>There are scores of several other pieces by Brahms in his collection</a:t>
            </a:r>
          </a:p>
          <a:p>
            <a:endParaRPr lang="en-US" dirty="0"/>
          </a:p>
          <a:p>
            <a:endParaRPr lang="en-US" dirty="0" smtClean="0"/>
          </a:p>
          <a:p>
            <a:pPr marL="0" indent="0">
              <a:buNone/>
            </a:pPr>
            <a:endParaRPr lang="en-US" dirty="0" smtClean="0"/>
          </a:p>
        </p:txBody>
      </p:sp>
    </p:spTree>
    <p:extLst>
      <p:ext uri="{BB962C8B-B14F-4D97-AF65-F5344CB8AC3E}">
        <p14:creationId xmlns:p14="http://schemas.microsoft.com/office/powerpoint/2010/main" val="4955857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Horowitz Scores</a:t>
            </a:r>
            <a:endParaRPr lang="en-US" dirty="0"/>
          </a:p>
        </p:txBody>
      </p:sp>
      <p:sp>
        <p:nvSpPr>
          <p:cNvPr id="3" name="Content Placeholder 2"/>
          <p:cNvSpPr>
            <a:spLocks noGrp="1"/>
          </p:cNvSpPr>
          <p:nvPr>
            <p:ph idx="1"/>
          </p:nvPr>
        </p:nvSpPr>
        <p:spPr>
          <a:xfrm>
            <a:off x="2106433" y="1752600"/>
            <a:ext cx="6477000" cy="3840163"/>
          </a:xfrm>
        </p:spPr>
        <p:txBody>
          <a:bodyPr/>
          <a:lstStyle/>
          <a:p>
            <a:r>
              <a:rPr lang="en-US" dirty="0" smtClean="0"/>
              <a:t>Examined the full score and the 2 piano score, also first stand, first violin part</a:t>
            </a:r>
          </a:p>
          <a:p>
            <a:r>
              <a:rPr lang="en-US" dirty="0" smtClean="0"/>
              <a:t>Not many markings</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1071659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62000" y="274638"/>
            <a:ext cx="7924800" cy="868362"/>
          </a:xfrm>
        </p:spPr>
        <p:txBody>
          <a:bodyPr/>
          <a:lstStyle/>
          <a:p>
            <a:r>
              <a:rPr lang="en-US" sz="3600" dirty="0" smtClean="0"/>
              <a:t>Brahms Silhouette</a:t>
            </a:r>
            <a:endParaRPr lang="en-US" sz="3600" dirty="0"/>
          </a:p>
        </p:txBody>
      </p:sp>
      <p:sp>
        <p:nvSpPr>
          <p:cNvPr id="6" name="Content Placeholder 5"/>
          <p:cNvSpPr>
            <a:spLocks noGrp="1"/>
          </p:cNvSpPr>
          <p:nvPr>
            <p:ph idx="1"/>
          </p:nvPr>
        </p:nvSpPr>
        <p:spPr/>
        <p:txBody>
          <a:bodyPr/>
          <a:lstStyle/>
          <a:p>
            <a:endParaRPr lang="en-US" dirty="0"/>
          </a:p>
        </p:txBody>
      </p:sp>
      <p:pic>
        <p:nvPicPr>
          <p:cNvPr id="1027" name="Picture 3" descr="C:\Users\Diane\AppData\Local\Microsoft\Windows\Temporary Internet Files\Content.IE5\F6ASIWB8\ph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340000">
            <a:off x="1864397" y="1497528"/>
            <a:ext cx="4934224" cy="37006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981200" y="5715000"/>
            <a:ext cx="6400800" cy="1107996"/>
          </a:xfrm>
          <a:prstGeom prst="rect">
            <a:avLst/>
          </a:prstGeom>
          <a:noFill/>
        </p:spPr>
        <p:txBody>
          <a:bodyPr wrap="square" rtlCol="0">
            <a:spAutoFit/>
          </a:bodyPr>
          <a:lstStyle/>
          <a:p>
            <a:endParaRPr lang="en-US" sz="1600" dirty="0" smtClean="0"/>
          </a:p>
          <a:p>
            <a:r>
              <a:rPr lang="en-US" sz="1600" dirty="0" smtClean="0"/>
              <a:t>MSS </a:t>
            </a:r>
            <a:r>
              <a:rPr lang="en-US" sz="1600" dirty="0"/>
              <a:t>55, The Papers of Vladimir and Wanda Toscanini Horowitz in the Irving S. Gilmore Music Library of Yale University.</a:t>
            </a:r>
          </a:p>
          <a:p>
            <a:endParaRPr lang="en-US" dirty="0"/>
          </a:p>
        </p:txBody>
      </p:sp>
    </p:spTree>
    <p:extLst>
      <p:ext uri="{BB962C8B-B14F-4D97-AF65-F5344CB8AC3E}">
        <p14:creationId xmlns:p14="http://schemas.microsoft.com/office/powerpoint/2010/main" val="15363137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1143000"/>
          </a:xfrm>
        </p:spPr>
        <p:txBody>
          <a:bodyPr/>
          <a:lstStyle/>
          <a:p>
            <a:pPr algn="l"/>
            <a:r>
              <a:rPr lang="en-US" sz="2800" dirty="0" smtClean="0"/>
              <a:t>Johannes Brahms and </a:t>
            </a:r>
            <a:r>
              <a:rPr lang="en-US" sz="2800" dirty="0" err="1" smtClean="0"/>
              <a:t>Ignaz</a:t>
            </a:r>
            <a:r>
              <a:rPr lang="en-US" sz="2800" dirty="0" smtClean="0"/>
              <a:t> </a:t>
            </a:r>
            <a:r>
              <a:rPr lang="en-US" sz="2800" dirty="0" err="1" smtClean="0"/>
              <a:t>Brüll</a:t>
            </a:r>
            <a:endParaRPr lang="en-US" sz="2800" dirty="0"/>
          </a:p>
        </p:txBody>
      </p:sp>
      <p:sp>
        <p:nvSpPr>
          <p:cNvPr id="3" name="Content Placeholder 2"/>
          <p:cNvSpPr>
            <a:spLocks noGrp="1"/>
          </p:cNvSpPr>
          <p:nvPr>
            <p:ph idx="1"/>
          </p:nvPr>
        </p:nvSpPr>
        <p:spPr/>
        <p:txBody>
          <a:bodyPr/>
          <a:lstStyle/>
          <a:p>
            <a:endParaRPr lang="en-US" dirty="0"/>
          </a:p>
        </p:txBody>
      </p:sp>
      <p:pic>
        <p:nvPicPr>
          <p:cNvPr id="2050" name="Picture 2" descr="C:\Users\Diane\AppData\Local\Microsoft\Windows\Temporary Internet Files\Content.IE5\QC6IFU54\ph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4780" y="1219200"/>
            <a:ext cx="3429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95400" y="5990411"/>
            <a:ext cx="6172200" cy="738664"/>
          </a:xfrm>
          <a:prstGeom prst="rect">
            <a:avLst/>
          </a:prstGeom>
          <a:noFill/>
        </p:spPr>
        <p:txBody>
          <a:bodyPr wrap="square" rtlCol="0">
            <a:spAutoFit/>
          </a:bodyPr>
          <a:lstStyle/>
          <a:p>
            <a:r>
              <a:rPr lang="en-US" sz="1200" dirty="0"/>
              <a:t>MSS 55, The Papers of Vladimir and Wanda Toscanini Horowitz in the Irving S. Gilmore Music Library of Yale University.</a:t>
            </a:r>
          </a:p>
          <a:p>
            <a:endParaRPr lang="en-US" dirty="0"/>
          </a:p>
        </p:txBody>
      </p:sp>
    </p:spTree>
    <p:extLst>
      <p:ext uri="{BB962C8B-B14F-4D97-AF65-F5344CB8AC3E}">
        <p14:creationId xmlns:p14="http://schemas.microsoft.com/office/powerpoint/2010/main" val="1152716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62200" y="334962"/>
            <a:ext cx="6400800" cy="1112838"/>
          </a:xfrm>
        </p:spPr>
        <p:txBody>
          <a:bodyPr/>
          <a:lstStyle/>
          <a:p>
            <a:r>
              <a:rPr lang="en-US" sz="3000" dirty="0" smtClean="0"/>
              <a:t>On way to concert</a:t>
            </a:r>
            <a:endParaRPr lang="en-US" sz="3000" dirty="0"/>
          </a:p>
        </p:txBody>
      </p:sp>
      <p:sp>
        <p:nvSpPr>
          <p:cNvPr id="3" name="Content Placeholder 2"/>
          <p:cNvSpPr>
            <a:spLocks noGrp="1"/>
          </p:cNvSpPr>
          <p:nvPr>
            <p:ph idx="1"/>
          </p:nvPr>
        </p:nvSpPr>
        <p:spPr/>
        <p:txBody>
          <a:bodyPr/>
          <a:lstStyle/>
          <a:p>
            <a:endParaRPr lang="en-US" dirty="0"/>
          </a:p>
        </p:txBody>
      </p:sp>
      <p:pic>
        <p:nvPicPr>
          <p:cNvPr id="3074" name="Picture 2" descr="C:\Users\Diane\AppData\Local\Microsoft\Windows\Temporary Internet Files\Content.IE5\7U0J3NPR\phot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620925" y="1632099"/>
            <a:ext cx="4635795" cy="34768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05000" y="5715000"/>
            <a:ext cx="5594931" cy="738664"/>
          </a:xfrm>
          <a:prstGeom prst="rect">
            <a:avLst/>
          </a:prstGeom>
          <a:noFill/>
        </p:spPr>
        <p:txBody>
          <a:bodyPr wrap="square" rtlCol="0">
            <a:spAutoFit/>
          </a:bodyPr>
          <a:lstStyle/>
          <a:p>
            <a:r>
              <a:rPr lang="en-US" sz="1200" dirty="0"/>
              <a:t>MSS 55, The Papers of Vladimir and Wanda Toscanini Horowitz in the Irving S. Gilmore Music Library of Yale University.</a:t>
            </a:r>
          </a:p>
          <a:p>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62200" y="334962"/>
            <a:ext cx="6400800" cy="1112838"/>
          </a:xfrm>
        </p:spPr>
        <p:txBody>
          <a:bodyPr/>
          <a:lstStyle/>
          <a:p>
            <a:r>
              <a:rPr lang="en-US" sz="3600" dirty="0" smtClean="0"/>
              <a:t>Get your program</a:t>
            </a:r>
            <a:endParaRPr lang="en-US" sz="3600"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0" y="1219200"/>
            <a:ext cx="3392275" cy="4521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14600" y="5740839"/>
            <a:ext cx="4953000" cy="646331"/>
          </a:xfrm>
          <a:prstGeom prst="rect">
            <a:avLst/>
          </a:prstGeom>
          <a:noFill/>
        </p:spPr>
        <p:txBody>
          <a:bodyPr wrap="square" rtlCol="0">
            <a:spAutoFit/>
          </a:bodyPr>
          <a:lstStyle/>
          <a:p>
            <a:r>
              <a:rPr lang="en-US" sz="1200" dirty="0"/>
              <a:t>MSS 55, The Papers of Vladimir and Wanda Toscanini Horowitz in the Irving S. Gilmore Music Library of Yale University.</a:t>
            </a:r>
          </a:p>
          <a:p>
            <a:endParaRPr lang="en-US" sz="1200" dirty="0"/>
          </a:p>
        </p:txBody>
      </p:sp>
    </p:spTree>
    <p:extLst>
      <p:ext uri="{BB962C8B-B14F-4D97-AF65-F5344CB8AC3E}">
        <p14:creationId xmlns:p14="http://schemas.microsoft.com/office/powerpoint/2010/main" val="1415012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62200" y="334962"/>
            <a:ext cx="5867400" cy="731838"/>
          </a:xfrm>
        </p:spPr>
        <p:txBody>
          <a:bodyPr/>
          <a:lstStyle/>
          <a:p>
            <a:r>
              <a:rPr lang="en-US" sz="3200" dirty="0" smtClean="0"/>
              <a:t>Page through program</a:t>
            </a:r>
            <a:endParaRPr lang="en-US" sz="3200" dirty="0"/>
          </a:p>
        </p:txBody>
      </p:sp>
      <p:sp>
        <p:nvSpPr>
          <p:cNvPr id="3" name="Content Placeholder 2"/>
          <p:cNvSpPr>
            <a:spLocks noGrp="1"/>
          </p:cNvSpPr>
          <p:nvPr>
            <p:ph idx="1"/>
          </p:nvPr>
        </p:nvSpPr>
        <p:spPr/>
        <p:txBody>
          <a:bodyPr/>
          <a:lstStyle/>
          <a:p>
            <a:endParaRPr lang="en-US" dirty="0"/>
          </a:p>
        </p:txBody>
      </p:sp>
      <p:pic>
        <p:nvPicPr>
          <p:cNvPr id="3074" name="Picture 2" descr="C:\Users\Diane\AppData\Local\Microsoft\Windows\Temporary Internet Files\Content.IE5\9TYBOFER\photo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143000"/>
            <a:ext cx="3543300" cy="4724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981200" y="6172200"/>
            <a:ext cx="6248400" cy="738664"/>
          </a:xfrm>
          <a:prstGeom prst="rect">
            <a:avLst/>
          </a:prstGeom>
          <a:noFill/>
        </p:spPr>
        <p:txBody>
          <a:bodyPr wrap="square" rtlCol="0">
            <a:spAutoFit/>
          </a:bodyPr>
          <a:lstStyle/>
          <a:p>
            <a:r>
              <a:rPr lang="en-US" sz="1200" dirty="0"/>
              <a:t>MSS 55, The Papers of Vladimir and Wanda Toscanini Horowitz in the Irving S. Gilmore Music Library of Yale University.</a:t>
            </a:r>
          </a:p>
          <a:p>
            <a:endParaRPr lang="en-US" dirty="0"/>
          </a:p>
        </p:txBody>
      </p:sp>
    </p:spTree>
    <p:extLst>
      <p:ext uri="{BB962C8B-B14F-4D97-AF65-F5344CB8AC3E}">
        <p14:creationId xmlns:p14="http://schemas.microsoft.com/office/powerpoint/2010/main" val="34411791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62200" y="334962"/>
            <a:ext cx="6400800" cy="1112838"/>
          </a:xfrm>
        </p:spPr>
        <p:txBody>
          <a:bodyPr/>
          <a:lstStyle/>
          <a:p>
            <a:r>
              <a:rPr lang="en-US" dirty="0" smtClean="0"/>
              <a:t>Best for last</a:t>
            </a:r>
            <a:br>
              <a:rPr lang="en-US" dirty="0" smtClean="0"/>
            </a:br>
            <a:endParaRPr lang="en-US" dirty="0"/>
          </a:p>
        </p:txBody>
      </p:sp>
      <p:sp>
        <p:nvSpPr>
          <p:cNvPr id="3" name="Content Placeholder 2"/>
          <p:cNvSpPr>
            <a:spLocks noGrp="1"/>
          </p:cNvSpPr>
          <p:nvPr>
            <p:ph idx="1"/>
          </p:nvPr>
        </p:nvSpPr>
        <p:spPr/>
        <p:txBody>
          <a:bodyPr/>
          <a:lstStyle/>
          <a:p>
            <a:endParaRPr lang="en-US" dirty="0"/>
          </a:p>
        </p:txBody>
      </p:sp>
      <p:pic>
        <p:nvPicPr>
          <p:cNvPr id="4098" name="Picture 2" descr="C:\Users\Diane\AppData\Local\Microsoft\Windows\Temporary Internet Files\Content.IE5\F6ASIWB8\photo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371600"/>
            <a:ext cx="4400550"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048455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7162800" cy="990600"/>
          </a:xfrm>
        </p:spPr>
        <p:txBody>
          <a:bodyPr>
            <a:normAutofit/>
          </a:bodyPr>
          <a:lstStyle/>
          <a:p>
            <a:pPr algn="ctr"/>
            <a:r>
              <a:rPr lang="en-US" sz="3200" dirty="0" smtClean="0"/>
              <a:t>Horowitz’s Score of the Brahms No. 2</a:t>
            </a:r>
            <a:endParaRPr lang="en-US" sz="3200" dirty="0"/>
          </a:p>
        </p:txBody>
      </p:sp>
      <p:pic>
        <p:nvPicPr>
          <p:cNvPr id="4" name="Content Placeholder 3"/>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rot="5400000">
            <a:off x="2293539" y="1745061"/>
            <a:ext cx="5181602" cy="4282281"/>
          </a:xfrm>
        </p:spPr>
      </p:pic>
      <p:cxnSp>
        <p:nvCxnSpPr>
          <p:cNvPr id="7" name="Straight Arrow Connector 6"/>
          <p:cNvCxnSpPr/>
          <p:nvPr/>
        </p:nvCxnSpPr>
        <p:spPr>
          <a:xfrm>
            <a:off x="3810000" y="3193908"/>
            <a:ext cx="533400" cy="4572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2618541"/>
            <a:ext cx="62230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6700" y="1133475"/>
            <a:ext cx="62230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Brahms#24848HorMvmnt1Beg.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7620000" y="3429000"/>
            <a:ext cx="609600" cy="609600"/>
          </a:xfrm>
          <a:prstGeom prst="rect">
            <a:avLst/>
          </a:prstGeom>
        </p:spPr>
      </p:pic>
    </p:spTree>
    <p:extLst>
      <p:ext uri="{BB962C8B-B14F-4D97-AF65-F5344CB8AC3E}">
        <p14:creationId xmlns:p14="http://schemas.microsoft.com/office/powerpoint/2010/main" val="39906628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500" fill="hold"/>
                                        <p:tgtEl>
                                          <p:spTgt spid="1026"/>
                                        </p:tgtEl>
                                        <p:attrNameLst>
                                          <p:attrName>ppt_x</p:attrName>
                                        </p:attrNameLst>
                                      </p:cBhvr>
                                      <p:tavLst>
                                        <p:tav tm="0">
                                          <p:val>
                                            <p:strVal val="#ppt_x"/>
                                          </p:val>
                                        </p:tav>
                                        <p:tav tm="100000">
                                          <p:val>
                                            <p:strVal val="#ppt_x"/>
                                          </p:val>
                                        </p:tav>
                                      </p:tavLst>
                                    </p:anim>
                                    <p:anim calcmode="lin" valueType="num">
                                      <p:cBhvr additive="base">
                                        <p:cTn id="2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21" restart="whenNotActive" fill="hold" evtFilter="cancelBubble" nodeType="interactiveSeq">
                <p:stCondLst>
                  <p:cond evt="onClick" delay="0">
                    <p:tgtEl>
                      <p:spTgt spid="3"/>
                    </p:tgtEl>
                  </p:cond>
                </p:stCondLst>
                <p:endSync evt="end" delay="0">
                  <p:rtn val="all"/>
                </p:endSync>
                <p:childTnLst>
                  <p:par>
                    <p:cTn id="22" fill="hold">
                      <p:stCondLst>
                        <p:cond delay="0"/>
                      </p:stCondLst>
                      <p:childTnLst>
                        <p:par>
                          <p:cTn id="23" fill="hold">
                            <p:stCondLst>
                              <p:cond delay="0"/>
                            </p:stCondLst>
                            <p:childTnLst>
                              <p:par>
                                <p:cTn id="24" presetID="1" presetClass="mediacall" presetSubtype="0" fill="hold" nodeType="clickEffect">
                                  <p:stCondLst>
                                    <p:cond delay="0"/>
                                  </p:stCondLst>
                                  <p:childTnLst>
                                    <p:cmd type="call" cmd="playFrom(0.0)">
                                      <p:cBhvr>
                                        <p:cTn id="25" dur="46581" fill="hold"/>
                                        <p:tgtEl>
                                          <p:spTgt spid="3"/>
                                        </p:tgtEl>
                                      </p:cBhvr>
                                    </p:cmd>
                                  </p:childTnLst>
                                </p:cTn>
                              </p:par>
                            </p:childTnLst>
                          </p:cTn>
                        </p:par>
                      </p:childTnLst>
                    </p:cTn>
                  </p:par>
                </p:childTnLst>
              </p:cTn>
              <p:nextCondLst>
                <p:cond evt="onClick" delay="0">
                  <p:tgtEl>
                    <p:spTgt spid="3"/>
                  </p:tgtEl>
                </p:cond>
              </p:nextCondLst>
            </p:seq>
            <p:audio>
              <p:cMediaNode vol="100000">
                <p:cTn id="26"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          The Historical Sound Recordings Collection at Yale</a:t>
            </a:r>
            <a:endParaRPr lang="en-US" sz="3600" dirty="0"/>
          </a:p>
        </p:txBody>
      </p:sp>
      <p:sp>
        <p:nvSpPr>
          <p:cNvPr id="3" name="Content Placeholder 2"/>
          <p:cNvSpPr>
            <a:spLocks noGrp="1"/>
          </p:cNvSpPr>
          <p:nvPr>
            <p:ph idx="1"/>
          </p:nvPr>
        </p:nvSpPr>
        <p:spPr>
          <a:xfrm>
            <a:off x="2133600" y="1524000"/>
            <a:ext cx="6553200" cy="4525963"/>
          </a:xfrm>
        </p:spPr>
        <p:txBody>
          <a:bodyPr/>
          <a:lstStyle/>
          <a:p>
            <a:r>
              <a:rPr lang="en-US" dirty="0"/>
              <a:t>Comprised of historical recordings of performers important in the fields of Western classical music, jazz, American musical theater, drama, literature, and history (including oratory).  HSR was founded by Mr. and Mrs. Laurence C. Witten II in 1960/1961 with their collection of early vocal </a:t>
            </a:r>
            <a:r>
              <a:rPr lang="en-US" dirty="0" smtClean="0"/>
              <a:t>recordings.</a:t>
            </a:r>
          </a:p>
          <a:p>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33600" y="533400"/>
            <a:ext cx="6553200" cy="884238"/>
          </a:xfrm>
        </p:spPr>
        <p:txBody>
          <a:bodyPr/>
          <a:lstStyle/>
          <a:p>
            <a:r>
              <a:rPr lang="en-US" dirty="0" smtClean="0"/>
              <a:t>1948 Version</a:t>
            </a:r>
            <a:endParaRPr lang="en-US" dirty="0"/>
          </a:p>
        </p:txBody>
      </p:sp>
      <p:sp>
        <p:nvSpPr>
          <p:cNvPr id="3" name="Content Placeholder 2"/>
          <p:cNvSpPr>
            <a:spLocks noGrp="1"/>
          </p:cNvSpPr>
          <p:nvPr>
            <p:ph idx="1"/>
          </p:nvPr>
        </p:nvSpPr>
        <p:spPr>
          <a:xfrm>
            <a:off x="1981200" y="1905000"/>
            <a:ext cx="7086600" cy="4373563"/>
          </a:xfrm>
        </p:spPr>
        <p:txBody>
          <a:bodyPr/>
          <a:lstStyle/>
          <a:p>
            <a:r>
              <a:rPr lang="en-US" dirty="0" smtClean="0"/>
              <a:t>Bruno Walter 1948 version is almost as fast as 1940 version with Toscanini</a:t>
            </a:r>
          </a:p>
          <a:p>
            <a:r>
              <a:rPr lang="en-US" dirty="0" smtClean="0"/>
              <a:t>A bit freer</a:t>
            </a:r>
          </a:p>
          <a:p>
            <a:pPr marL="0" indent="0">
              <a:buNone/>
            </a:pPr>
            <a:endParaRPr lang="en-US" dirty="0"/>
          </a:p>
        </p:txBody>
      </p:sp>
    </p:spTree>
    <p:extLst>
      <p:ext uri="{BB962C8B-B14F-4D97-AF65-F5344CB8AC3E}">
        <p14:creationId xmlns:p14="http://schemas.microsoft.com/office/powerpoint/2010/main" val="20739780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33600" y="533400"/>
            <a:ext cx="6553200" cy="884238"/>
          </a:xfrm>
        </p:spPr>
        <p:txBody>
          <a:bodyPr/>
          <a:lstStyle/>
          <a:p>
            <a:r>
              <a:rPr lang="en-US" dirty="0" smtClean="0"/>
              <a:t>1940 Version with Toscanini</a:t>
            </a:r>
            <a:endParaRPr lang="en-US" dirty="0"/>
          </a:p>
        </p:txBody>
      </p:sp>
      <p:sp>
        <p:nvSpPr>
          <p:cNvPr id="3" name="Content Placeholder 2"/>
          <p:cNvSpPr>
            <a:spLocks noGrp="1"/>
          </p:cNvSpPr>
          <p:nvPr>
            <p:ph idx="1"/>
          </p:nvPr>
        </p:nvSpPr>
        <p:spPr>
          <a:xfrm>
            <a:off x="1981200" y="1905000"/>
            <a:ext cx="7086600" cy="4373563"/>
          </a:xfrm>
        </p:spPr>
        <p:txBody>
          <a:bodyPr/>
          <a:lstStyle/>
          <a:p>
            <a:pPr marL="0" indent="0">
              <a:buNone/>
            </a:pPr>
            <a:endParaRPr lang="en-US" dirty="0"/>
          </a:p>
        </p:txBody>
      </p:sp>
      <p:pic>
        <p:nvPicPr>
          <p:cNvPr id="4" name="HorowitzBrahms#2beg1stmvmnt1940Tosc.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019800" y="3810000"/>
            <a:ext cx="609600" cy="609600"/>
          </a:xfrm>
          <a:prstGeom prst="rect">
            <a:avLst/>
          </a:prstGeom>
        </p:spPr>
      </p:pic>
    </p:spTree>
    <p:extLst>
      <p:ext uri="{BB962C8B-B14F-4D97-AF65-F5344CB8AC3E}">
        <p14:creationId xmlns:p14="http://schemas.microsoft.com/office/powerpoint/2010/main" val="15388981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181"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304800"/>
            <a:ext cx="6400800" cy="1112838"/>
          </a:xfrm>
        </p:spPr>
        <p:txBody>
          <a:bodyPr/>
          <a:lstStyle/>
          <a:p>
            <a:r>
              <a:rPr lang="en-US" dirty="0" smtClean="0"/>
              <a:t>The baton</a:t>
            </a:r>
            <a:endParaRPr lang="en-US" dirty="0"/>
          </a:p>
        </p:txBody>
      </p:sp>
      <p:pic>
        <p:nvPicPr>
          <p:cNvPr id="4" name="Content Placeholder 3" descr="Toscanini batonwhole.JPG"/>
          <p:cNvPicPr>
            <a:picLocks noGrp="1" noChangeAspect="1"/>
          </p:cNvPicPr>
          <p:nvPr>
            <p:ph idx="1"/>
          </p:nvPr>
        </p:nvPicPr>
        <p:blipFill>
          <a:blip r:embed="rId4" cstate="print"/>
          <a:stretch>
            <a:fillRect/>
          </a:stretch>
        </p:blipFill>
        <p:spPr>
          <a:xfrm>
            <a:off x="2590800" y="1524000"/>
            <a:ext cx="5224411" cy="3484259"/>
          </a:xfrm>
        </p:spPr>
      </p:pic>
      <p:sp>
        <p:nvSpPr>
          <p:cNvPr id="3" name="TextBox 2"/>
          <p:cNvSpPr txBox="1"/>
          <p:nvPr/>
        </p:nvSpPr>
        <p:spPr>
          <a:xfrm>
            <a:off x="3124200" y="5791200"/>
            <a:ext cx="5029200" cy="1200329"/>
          </a:xfrm>
          <a:prstGeom prst="rect">
            <a:avLst/>
          </a:prstGeom>
          <a:noFill/>
        </p:spPr>
        <p:txBody>
          <a:bodyPr wrap="square" rtlCol="0">
            <a:spAutoFit/>
          </a:bodyPr>
          <a:lstStyle/>
          <a:p>
            <a:r>
              <a:rPr lang="en-US" dirty="0"/>
              <a:t>MSS 55, The Papers of Vladimir and Wanda Toscanini Horowitz in the Irving S. Gilmore Music Library of Yale University.</a:t>
            </a:r>
          </a:p>
          <a:p>
            <a:endParaRPr lang="en-US" dirty="0"/>
          </a:p>
        </p:txBody>
      </p:sp>
    </p:spTree>
    <p:extLst>
      <p:ext uri="{BB962C8B-B14F-4D97-AF65-F5344CB8AC3E}">
        <p14:creationId xmlns:p14="http://schemas.microsoft.com/office/powerpoint/2010/main" val="7420035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33600" y="381000"/>
            <a:ext cx="6705600" cy="1447800"/>
          </a:xfrm>
        </p:spPr>
        <p:txBody>
          <a:bodyPr>
            <a:normAutofit/>
          </a:bodyPr>
          <a:lstStyle/>
          <a:p>
            <a:r>
              <a:rPr lang="en-US" dirty="0" smtClean="0"/>
              <a:t>The baton up close and personal</a:t>
            </a:r>
            <a:endParaRPr lang="en-US" dirty="0"/>
          </a:p>
        </p:txBody>
      </p:sp>
      <p:pic>
        <p:nvPicPr>
          <p:cNvPr id="4" name="Content Placeholder 3" descr="toscaninibatoncloseup.JPG"/>
          <p:cNvPicPr>
            <a:picLocks noGrp="1" noChangeAspect="1"/>
          </p:cNvPicPr>
          <p:nvPr>
            <p:ph idx="1"/>
          </p:nvPr>
        </p:nvPicPr>
        <p:blipFill>
          <a:blip r:embed="rId4" cstate="print"/>
          <a:stretch>
            <a:fillRect/>
          </a:stretch>
        </p:blipFill>
        <p:spPr>
          <a:xfrm>
            <a:off x="2743200" y="1752600"/>
            <a:ext cx="4995896" cy="3331858"/>
          </a:xfrm>
        </p:spPr>
      </p:pic>
      <p:sp>
        <p:nvSpPr>
          <p:cNvPr id="5" name="TextBox 4"/>
          <p:cNvSpPr txBox="1"/>
          <p:nvPr/>
        </p:nvSpPr>
        <p:spPr>
          <a:xfrm>
            <a:off x="2133600" y="6172200"/>
            <a:ext cx="2461636" cy="369332"/>
          </a:xfrm>
          <a:prstGeom prst="rect">
            <a:avLst/>
          </a:prstGeom>
          <a:noFill/>
        </p:spPr>
        <p:txBody>
          <a:bodyPr wrap="none" rtlCol="0">
            <a:spAutoFit/>
          </a:bodyPr>
          <a:lstStyle/>
          <a:p>
            <a:r>
              <a:rPr lang="en-US" dirty="0" smtClean="0"/>
              <a:t>Photographer: Bill Sacco</a:t>
            </a:r>
            <a:endParaRPr lang="en-US" dirty="0"/>
          </a:p>
        </p:txBody>
      </p:sp>
      <p:sp>
        <p:nvSpPr>
          <p:cNvPr id="6" name="TextBox 5"/>
          <p:cNvSpPr txBox="1"/>
          <p:nvPr/>
        </p:nvSpPr>
        <p:spPr>
          <a:xfrm>
            <a:off x="3364418" y="5638801"/>
            <a:ext cx="5550982" cy="738664"/>
          </a:xfrm>
          <a:prstGeom prst="rect">
            <a:avLst/>
          </a:prstGeom>
          <a:noFill/>
        </p:spPr>
        <p:txBody>
          <a:bodyPr wrap="square" rtlCol="0">
            <a:spAutoFit/>
          </a:bodyPr>
          <a:lstStyle/>
          <a:p>
            <a:r>
              <a:rPr lang="en-US" sz="1200" dirty="0"/>
              <a:t>MSS 55, The Papers of Vladimir and Wanda Toscanini Horowitz in the Irving S. Gilmore Music Library of Yale University.</a:t>
            </a:r>
          </a:p>
          <a:p>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pic>
        <p:nvPicPr>
          <p:cNvPr id="4" name="HorBrahms4848mvmnt1meas100.mp3">
            <a:hlinkClick r:id="" action="ppaction://media"/>
          </p:cNvPr>
          <p:cNvPicPr>
            <a:picLocks noGrp="1" noChangeAspect="1"/>
          </p:cNvPicPr>
          <p:nvPr>
            <p:ph idx="4294967295"/>
            <a:audioFile r:link="rId3"/>
            <p:extLst>
              <p:ext uri="{DAA4B4D4-6D71-4841-9C94-3DE7FCFB9230}">
                <p14:media xmlns:p14="http://schemas.microsoft.com/office/powerpoint/2010/main" r:embed="rId2"/>
              </p:ext>
            </p:extLst>
          </p:nvPr>
        </p:nvPicPr>
        <p:blipFill>
          <a:blip r:embed="rId6"/>
          <a:stretch>
            <a:fillRect/>
          </a:stretch>
        </p:blipFill>
        <p:spPr>
          <a:xfrm>
            <a:off x="7184926" y="3352800"/>
            <a:ext cx="609600" cy="609600"/>
          </a:xfrm>
        </p:spPr>
      </p:pic>
      <p:sp>
        <p:nvSpPr>
          <p:cNvPr id="7" name="TextBox 6"/>
          <p:cNvSpPr txBox="1"/>
          <p:nvPr/>
        </p:nvSpPr>
        <p:spPr>
          <a:xfrm>
            <a:off x="3581400" y="2792450"/>
            <a:ext cx="2332113" cy="369332"/>
          </a:xfrm>
          <a:prstGeom prst="rect">
            <a:avLst/>
          </a:prstGeom>
          <a:noFill/>
        </p:spPr>
        <p:txBody>
          <a:bodyPr wrap="none" rtlCol="0">
            <a:spAutoFit/>
          </a:bodyPr>
          <a:lstStyle/>
          <a:p>
            <a:r>
              <a:rPr lang="en-US" dirty="0" smtClean="0"/>
              <a:t>Underplays </a:t>
            </a:r>
            <a:r>
              <a:rPr lang="en-US" dirty="0" err="1" smtClean="0"/>
              <a:t>expressivo</a:t>
            </a:r>
            <a:endParaRPr lang="en-US" dirty="0"/>
          </a:p>
        </p:txBody>
      </p:sp>
      <p:pic>
        <p:nvPicPr>
          <p:cNvPr id="8" name="Picture 7" descr="Snipping Tool"/>
          <p:cNvPicPr>
            <a:picLocks noChangeAspect="1"/>
          </p:cNvPicPr>
          <p:nvPr/>
        </p:nvPicPr>
        <p:blipFill rotWithShape="1">
          <a:blip r:embed="rId7">
            <a:extLst>
              <a:ext uri="{28A0092B-C50C-407E-A947-70E740481C1C}">
                <a14:useLocalDpi xmlns:a14="http://schemas.microsoft.com/office/drawing/2010/main" val="0"/>
              </a:ext>
            </a:extLst>
          </a:blip>
          <a:srcRect l="6107" t="25181" r="11986" b="11635"/>
          <a:stretch/>
        </p:blipFill>
        <p:spPr>
          <a:xfrm>
            <a:off x="2438400" y="3950732"/>
            <a:ext cx="5051326" cy="2089762"/>
          </a:xfrm>
          <a:prstGeom prst="rect">
            <a:avLst/>
          </a:prstGeom>
        </p:spPr>
      </p:pic>
      <p:sp>
        <p:nvSpPr>
          <p:cNvPr id="9" name="Title 1"/>
          <p:cNvSpPr txBox="1">
            <a:spLocks/>
          </p:cNvSpPr>
          <p:nvPr/>
        </p:nvSpPr>
        <p:spPr bwMode="auto">
          <a:xfrm>
            <a:off x="2133600" y="457200"/>
            <a:ext cx="65532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4/8/48 Brahms No. 2 - 1</a:t>
            </a:r>
            <a:r>
              <a:rPr lang="en-US" sz="2800" baseline="30000" dirty="0" smtClean="0"/>
              <a:t>st</a:t>
            </a:r>
            <a:r>
              <a:rPr lang="en-US" sz="2800" dirty="0" smtClean="0"/>
              <a:t> Movement Measure 100</a:t>
            </a:r>
            <a:endParaRPr lang="en-US" sz="2800" dirty="0"/>
          </a:p>
        </p:txBody>
      </p:sp>
    </p:spTree>
    <p:extLst>
      <p:ext uri="{BB962C8B-B14F-4D97-AF65-F5344CB8AC3E}">
        <p14:creationId xmlns:p14="http://schemas.microsoft.com/office/powerpoint/2010/main" val="80048097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236"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1828800" y="395159"/>
            <a:ext cx="65532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dirty="0" smtClean="0">
                <a:solidFill>
                  <a:prstClr val="black"/>
                </a:solidFill>
              </a:rPr>
              <a:t>4/8/48 Brahms No. 2 - 2</a:t>
            </a:r>
            <a:r>
              <a:rPr lang="en-US" sz="3200" baseline="30000" dirty="0" smtClean="0">
                <a:solidFill>
                  <a:prstClr val="black"/>
                </a:solidFill>
              </a:rPr>
              <a:t>nd</a:t>
            </a:r>
            <a:r>
              <a:rPr lang="en-US" sz="3200" dirty="0" smtClean="0">
                <a:solidFill>
                  <a:prstClr val="black"/>
                </a:solidFill>
              </a:rPr>
              <a:t> movement</a:t>
            </a:r>
            <a:endParaRPr lang="en-US" sz="3200" dirty="0">
              <a:solidFill>
                <a:prstClr val="black"/>
              </a:solidFill>
            </a:endParaRPr>
          </a:p>
        </p:txBody>
      </p:sp>
      <p:pic>
        <p:nvPicPr>
          <p:cNvPr id="2" name="HorBrahms4848mvmnt2beg.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7239000" y="2743200"/>
            <a:ext cx="609600" cy="609600"/>
          </a:xfrm>
          <a:prstGeom prst="rect">
            <a:avLst/>
          </a:prstGeom>
        </p:spPr>
      </p:pic>
      <p:sp>
        <p:nvSpPr>
          <p:cNvPr id="6" name="TextBox 5"/>
          <p:cNvSpPr txBox="1"/>
          <p:nvPr/>
        </p:nvSpPr>
        <p:spPr>
          <a:xfrm>
            <a:off x="2438400" y="2133600"/>
            <a:ext cx="3657600" cy="1200329"/>
          </a:xfrm>
          <a:prstGeom prst="rect">
            <a:avLst/>
          </a:prstGeom>
          <a:noFill/>
        </p:spPr>
        <p:txBody>
          <a:bodyPr wrap="square" rtlCol="0">
            <a:spAutoFit/>
          </a:bodyPr>
          <a:lstStyle/>
          <a:p>
            <a:pPr marL="285750" indent="-285750">
              <a:buFont typeface="Arial" pitchFamily="34" charset="0"/>
              <a:buChar char="•"/>
            </a:pPr>
            <a:r>
              <a:rPr lang="en-US" sz="2400" dirty="0" smtClean="0"/>
              <a:t>Pushes tempo</a:t>
            </a:r>
          </a:p>
          <a:p>
            <a:pPr marL="285750" indent="-285750">
              <a:buFont typeface="Arial" pitchFamily="34" charset="0"/>
              <a:buChar char="•"/>
            </a:pPr>
            <a:r>
              <a:rPr lang="en-US" sz="2400" dirty="0" smtClean="0"/>
              <a:t>Not collaborative</a:t>
            </a:r>
          </a:p>
          <a:p>
            <a:pPr marL="285750" indent="-285750">
              <a:buFont typeface="Arial" pitchFamily="34" charset="0"/>
              <a:buChar char="•"/>
            </a:pPr>
            <a:r>
              <a:rPr lang="en-US" sz="2400" dirty="0" smtClean="0"/>
              <a:t>Triplets not articulated</a:t>
            </a:r>
            <a:endParaRPr lang="en-US" sz="2400" dirty="0"/>
          </a:p>
        </p:txBody>
      </p:sp>
    </p:spTree>
    <p:extLst>
      <p:ext uri="{BB962C8B-B14F-4D97-AF65-F5344CB8AC3E}">
        <p14:creationId xmlns:p14="http://schemas.microsoft.com/office/powerpoint/2010/main" val="27549875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024" fill="hold"/>
                                        <p:tgtEl>
                                          <p:spTgt spid="2"/>
                                        </p:tgtEl>
                                      </p:cBhvr>
                                    </p:cmd>
                                  </p:childTnLst>
                                </p:cTn>
                              </p:par>
                            </p:childTnLst>
                          </p:cTn>
                        </p:par>
                      </p:childTnLst>
                    </p:cTn>
                  </p:par>
                </p:childTnLst>
              </p:cTn>
              <p:nextCondLst>
                <p:cond evt="onClick" delay="0">
                  <p:tgtEl>
                    <p:spTgt spid="2"/>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1828800" y="395159"/>
            <a:ext cx="65532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dirty="0" smtClean="0">
                <a:solidFill>
                  <a:prstClr val="black"/>
                </a:solidFill>
              </a:rPr>
              <a:t>4/8/48 Brahms No. 2 - 2</a:t>
            </a:r>
            <a:r>
              <a:rPr lang="en-US" sz="3200" baseline="30000" dirty="0" smtClean="0">
                <a:solidFill>
                  <a:prstClr val="black"/>
                </a:solidFill>
              </a:rPr>
              <a:t>nd</a:t>
            </a:r>
            <a:r>
              <a:rPr lang="en-US" sz="3200" dirty="0" smtClean="0">
                <a:solidFill>
                  <a:prstClr val="black"/>
                </a:solidFill>
              </a:rPr>
              <a:t> movement measure 241</a:t>
            </a:r>
            <a:endParaRPr lang="en-US" sz="3200" dirty="0">
              <a:solidFill>
                <a:prstClr val="black"/>
              </a:solidFill>
            </a:endParaRPr>
          </a:p>
        </p:txBody>
      </p:sp>
      <p:sp>
        <p:nvSpPr>
          <p:cNvPr id="6" name="TextBox 5"/>
          <p:cNvSpPr txBox="1"/>
          <p:nvPr/>
        </p:nvSpPr>
        <p:spPr>
          <a:xfrm>
            <a:off x="2438400" y="2133600"/>
            <a:ext cx="5562600" cy="830997"/>
          </a:xfrm>
          <a:prstGeom prst="rect">
            <a:avLst/>
          </a:prstGeom>
          <a:noFill/>
        </p:spPr>
        <p:txBody>
          <a:bodyPr wrap="square" rtlCol="0">
            <a:spAutoFit/>
          </a:bodyPr>
          <a:lstStyle/>
          <a:p>
            <a:pPr marL="285750" indent="-285750">
              <a:buFont typeface="Arial" pitchFamily="34" charset="0"/>
              <a:buChar char="•"/>
            </a:pPr>
            <a:r>
              <a:rPr lang="en-US" sz="2400" dirty="0" smtClean="0">
                <a:solidFill>
                  <a:prstClr val="black"/>
                </a:solidFill>
              </a:rPr>
              <a:t>Difference from 1940 Toscanini recording</a:t>
            </a:r>
          </a:p>
          <a:p>
            <a:pPr marL="285750" indent="-285750">
              <a:buFont typeface="Arial" pitchFamily="34" charset="0"/>
              <a:buChar char="•"/>
            </a:pPr>
            <a:r>
              <a:rPr lang="en-US" sz="2400" dirty="0" smtClean="0">
                <a:solidFill>
                  <a:prstClr val="black"/>
                </a:solidFill>
              </a:rPr>
              <a:t>Phrase more rounded</a:t>
            </a:r>
            <a:endParaRPr lang="en-US" sz="2400" dirty="0">
              <a:solidFill>
                <a:prstClr val="black"/>
              </a:solidFill>
            </a:endParaRPr>
          </a:p>
        </p:txBody>
      </p:sp>
      <p:pic>
        <p:nvPicPr>
          <p:cNvPr id="3" name="HorBrahms4848mvmnt2meas241.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495800" y="3581400"/>
            <a:ext cx="609600" cy="609600"/>
          </a:xfrm>
          <a:prstGeom prst="rect">
            <a:avLst/>
          </a:prstGeom>
        </p:spPr>
      </p:pic>
    </p:spTree>
    <p:extLst>
      <p:ext uri="{BB962C8B-B14F-4D97-AF65-F5344CB8AC3E}">
        <p14:creationId xmlns:p14="http://schemas.microsoft.com/office/powerpoint/2010/main" val="41194595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215"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1828800" y="395159"/>
            <a:ext cx="65532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smtClean="0">
                <a:solidFill>
                  <a:prstClr val="black"/>
                </a:solidFill>
              </a:rPr>
              <a:t>4/8/48 Brahms 3</a:t>
            </a:r>
            <a:r>
              <a:rPr lang="en-US" sz="3600" baseline="30000" dirty="0" smtClean="0">
                <a:solidFill>
                  <a:prstClr val="black"/>
                </a:solidFill>
              </a:rPr>
              <a:t>rd</a:t>
            </a:r>
            <a:r>
              <a:rPr lang="en-US" sz="3600" dirty="0" smtClean="0">
                <a:solidFill>
                  <a:prstClr val="black"/>
                </a:solidFill>
              </a:rPr>
              <a:t> movement Piano Entrance 3</a:t>
            </a:r>
            <a:r>
              <a:rPr lang="en-US" sz="3600" baseline="30000" dirty="0" smtClean="0">
                <a:solidFill>
                  <a:prstClr val="black"/>
                </a:solidFill>
              </a:rPr>
              <a:t>rd</a:t>
            </a:r>
            <a:r>
              <a:rPr lang="en-US" sz="3600" dirty="0" smtClean="0">
                <a:solidFill>
                  <a:prstClr val="black"/>
                </a:solidFill>
              </a:rPr>
              <a:t> measure</a:t>
            </a:r>
            <a:endParaRPr lang="en-US" sz="3600" dirty="0">
              <a:solidFill>
                <a:prstClr val="black"/>
              </a:solidFill>
            </a:endParaRPr>
          </a:p>
        </p:txBody>
      </p:sp>
      <p:sp>
        <p:nvSpPr>
          <p:cNvPr id="6" name="TextBox 5"/>
          <p:cNvSpPr txBox="1"/>
          <p:nvPr/>
        </p:nvSpPr>
        <p:spPr>
          <a:xfrm>
            <a:off x="2438400" y="2133600"/>
            <a:ext cx="5562600" cy="830997"/>
          </a:xfrm>
          <a:prstGeom prst="rect">
            <a:avLst/>
          </a:prstGeom>
          <a:noFill/>
        </p:spPr>
        <p:txBody>
          <a:bodyPr wrap="square" rtlCol="0">
            <a:spAutoFit/>
          </a:bodyPr>
          <a:lstStyle/>
          <a:p>
            <a:pPr marL="285750" indent="-285750">
              <a:buFont typeface="Arial" pitchFamily="34" charset="0"/>
              <a:buChar char="•"/>
            </a:pPr>
            <a:r>
              <a:rPr lang="en-US" sz="2400" dirty="0" smtClean="0">
                <a:solidFill>
                  <a:prstClr val="black"/>
                </a:solidFill>
              </a:rPr>
              <a:t>More cantabile than 1940 Toscanini recording</a:t>
            </a:r>
          </a:p>
        </p:txBody>
      </p:sp>
      <p:pic>
        <p:nvPicPr>
          <p:cNvPr id="2" name="HorBrahms4848mvmnt3pianoentr3rd.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823637" y="3505200"/>
            <a:ext cx="609600" cy="609600"/>
          </a:xfrm>
          <a:prstGeom prst="rect">
            <a:avLst/>
          </a:prstGeom>
        </p:spPr>
      </p:pic>
    </p:spTree>
    <p:extLst>
      <p:ext uri="{BB962C8B-B14F-4D97-AF65-F5344CB8AC3E}">
        <p14:creationId xmlns:p14="http://schemas.microsoft.com/office/powerpoint/2010/main" val="2406332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707" fill="hold"/>
                                        <p:tgtEl>
                                          <p:spTgt spid="2"/>
                                        </p:tgtEl>
                                      </p:cBhvr>
                                    </p:cmd>
                                  </p:childTnLst>
                                </p:cTn>
                              </p:par>
                            </p:childTnLst>
                          </p:cTn>
                        </p:par>
                      </p:childTnLst>
                    </p:cTn>
                  </p:par>
                </p:childTnLst>
              </p:cTn>
              <p:nextCondLst>
                <p:cond evt="onClick" delay="0">
                  <p:tgtEl>
                    <p:spTgt spid="2"/>
                  </p:tgtEl>
                </p:cond>
              </p:nextCondLst>
            </p:seq>
            <p:audio>
              <p:cMediaNode vol="100000">
                <p:cTn id="7" fill="hold" display="0">
                  <p:stCondLst>
                    <p:cond delay="indefinite"/>
                  </p:stCondLst>
                  <p:endCondLst>
                    <p:cond evt="onStopAudio" delay="0">
                      <p:tgtEl>
                        <p:sldTgt/>
                      </p:tgtEl>
                    </p:cond>
                  </p:endCondLst>
                </p:cTn>
                <p:tgtEl>
                  <p:spTgt spid="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1828800" y="395159"/>
            <a:ext cx="65532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dirty="0" smtClean="0">
                <a:solidFill>
                  <a:prstClr val="black"/>
                </a:solidFill>
              </a:rPr>
              <a:t>4/8/48 Brahms No. 2 - 3</a:t>
            </a:r>
            <a:r>
              <a:rPr lang="en-US" sz="3200" baseline="30000" dirty="0" smtClean="0">
                <a:solidFill>
                  <a:prstClr val="black"/>
                </a:solidFill>
              </a:rPr>
              <a:t>rd</a:t>
            </a:r>
            <a:r>
              <a:rPr lang="en-US" sz="3200" dirty="0" smtClean="0">
                <a:solidFill>
                  <a:prstClr val="black"/>
                </a:solidFill>
              </a:rPr>
              <a:t> movement End into 4</a:t>
            </a:r>
            <a:r>
              <a:rPr lang="en-US" sz="3200" baseline="30000" dirty="0" smtClean="0">
                <a:solidFill>
                  <a:prstClr val="black"/>
                </a:solidFill>
              </a:rPr>
              <a:t>th</a:t>
            </a:r>
            <a:r>
              <a:rPr lang="en-US" sz="3200" dirty="0" smtClean="0">
                <a:solidFill>
                  <a:prstClr val="black"/>
                </a:solidFill>
              </a:rPr>
              <a:t> movement</a:t>
            </a:r>
            <a:endParaRPr lang="en-US" sz="3200" dirty="0">
              <a:solidFill>
                <a:prstClr val="black"/>
              </a:solidFill>
            </a:endParaRPr>
          </a:p>
        </p:txBody>
      </p:sp>
      <p:sp>
        <p:nvSpPr>
          <p:cNvPr id="6" name="TextBox 5"/>
          <p:cNvSpPr txBox="1"/>
          <p:nvPr/>
        </p:nvSpPr>
        <p:spPr>
          <a:xfrm>
            <a:off x="2438400" y="2133600"/>
            <a:ext cx="5562600" cy="461665"/>
          </a:xfrm>
          <a:prstGeom prst="rect">
            <a:avLst/>
          </a:prstGeom>
          <a:noFill/>
        </p:spPr>
        <p:txBody>
          <a:bodyPr wrap="square" rtlCol="0">
            <a:spAutoFit/>
          </a:bodyPr>
          <a:lstStyle/>
          <a:p>
            <a:pPr marL="285750" indent="-285750">
              <a:buFont typeface="Arial" pitchFamily="34" charset="0"/>
              <a:buChar char="•"/>
            </a:pPr>
            <a:r>
              <a:rPr lang="en-US" sz="2400" dirty="0" smtClean="0">
                <a:solidFill>
                  <a:prstClr val="black"/>
                </a:solidFill>
              </a:rPr>
              <a:t>Goes straight into 4</a:t>
            </a:r>
            <a:r>
              <a:rPr lang="en-US" sz="2400" baseline="30000" dirty="0" smtClean="0">
                <a:solidFill>
                  <a:prstClr val="black"/>
                </a:solidFill>
              </a:rPr>
              <a:t>th</a:t>
            </a:r>
            <a:r>
              <a:rPr lang="en-US" sz="2400" dirty="0" smtClean="0">
                <a:solidFill>
                  <a:prstClr val="black"/>
                </a:solidFill>
              </a:rPr>
              <a:t> movement</a:t>
            </a:r>
          </a:p>
        </p:txBody>
      </p:sp>
      <p:pic>
        <p:nvPicPr>
          <p:cNvPr id="3" name="HorBrahms4848mvmnt3end.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32041628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291"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1828800" y="395159"/>
            <a:ext cx="6553200"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solidFill>
                  <a:prstClr val="black"/>
                </a:solidFill>
              </a:rPr>
              <a:t>4/8/48 Brahms No. 2 - 4</a:t>
            </a:r>
            <a:r>
              <a:rPr lang="en-US" sz="2800" baseline="30000" dirty="0" smtClean="0">
                <a:solidFill>
                  <a:prstClr val="black"/>
                </a:solidFill>
              </a:rPr>
              <a:t>th</a:t>
            </a:r>
            <a:r>
              <a:rPr lang="en-US" sz="2800" dirty="0" smtClean="0">
                <a:solidFill>
                  <a:prstClr val="black"/>
                </a:solidFill>
              </a:rPr>
              <a:t> movement</a:t>
            </a:r>
            <a:endParaRPr lang="en-US" sz="2800" dirty="0">
              <a:solidFill>
                <a:prstClr val="black"/>
              </a:solidFill>
            </a:endParaRPr>
          </a:p>
        </p:txBody>
      </p:sp>
      <p:sp>
        <p:nvSpPr>
          <p:cNvPr id="6" name="TextBox 5"/>
          <p:cNvSpPr txBox="1"/>
          <p:nvPr/>
        </p:nvSpPr>
        <p:spPr>
          <a:xfrm>
            <a:off x="2459665" y="2137604"/>
            <a:ext cx="5562600" cy="461665"/>
          </a:xfrm>
          <a:prstGeom prst="rect">
            <a:avLst/>
          </a:prstGeom>
          <a:noFill/>
        </p:spPr>
        <p:txBody>
          <a:bodyPr wrap="square" rtlCol="0">
            <a:spAutoFit/>
          </a:bodyPr>
          <a:lstStyle/>
          <a:p>
            <a:pPr marL="285750" indent="-285750">
              <a:buFont typeface="Arial" pitchFamily="34" charset="0"/>
              <a:buChar char="•"/>
            </a:pPr>
            <a:r>
              <a:rPr lang="en-US" sz="2400" dirty="0" smtClean="0">
                <a:solidFill>
                  <a:prstClr val="black"/>
                </a:solidFill>
              </a:rPr>
              <a:t>Clapping goes on for over 2 minutes</a:t>
            </a:r>
          </a:p>
        </p:txBody>
      </p:sp>
      <p:pic>
        <p:nvPicPr>
          <p:cNvPr id="4" name="HorBrahms4848mvmnt4end.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13305288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6916"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57400" y="304800"/>
            <a:ext cx="6934200" cy="808038"/>
          </a:xfrm>
        </p:spPr>
        <p:txBody>
          <a:bodyPr>
            <a:normAutofit fontScale="90000"/>
          </a:bodyPr>
          <a:lstStyle/>
          <a:p>
            <a:r>
              <a:rPr lang="en-US" dirty="0"/>
              <a:t>The Papers of Vladimir and Wanda Toscanini Horowitz. </a:t>
            </a:r>
          </a:p>
        </p:txBody>
      </p:sp>
      <p:sp>
        <p:nvSpPr>
          <p:cNvPr id="3" name="Content Placeholder 2"/>
          <p:cNvSpPr>
            <a:spLocks noGrp="1"/>
          </p:cNvSpPr>
          <p:nvPr>
            <p:ph idx="1"/>
          </p:nvPr>
        </p:nvSpPr>
        <p:spPr>
          <a:xfrm>
            <a:off x="2209800" y="1828800"/>
            <a:ext cx="7010400" cy="3916363"/>
          </a:xfrm>
        </p:spPr>
        <p:txBody>
          <a:bodyPr>
            <a:normAutofit fontScale="92500" lnSpcReduction="20000"/>
          </a:bodyPr>
          <a:lstStyle/>
          <a:p>
            <a:r>
              <a:rPr lang="en-US" dirty="0" smtClean="0"/>
              <a:t>The papers are part of the music library</a:t>
            </a:r>
          </a:p>
          <a:p>
            <a:r>
              <a:rPr lang="en-US" dirty="0">
                <a:hlinkClick r:id="rId4"/>
              </a:rPr>
              <a:t>http://</a:t>
            </a:r>
            <a:r>
              <a:rPr lang="en-US" dirty="0" smtClean="0">
                <a:hlinkClick r:id="rId4"/>
              </a:rPr>
              <a:t>www.library.yale.edu/musiclib/ </a:t>
            </a:r>
            <a:r>
              <a:rPr lang="en-US" dirty="0" err="1" smtClean="0">
                <a:hlinkClick r:id="rId4"/>
              </a:rPr>
              <a:t>archival.htm#horowitz</a:t>
            </a:r>
            <a:endParaRPr lang="en-US" dirty="0" smtClean="0"/>
          </a:p>
          <a:p>
            <a:r>
              <a:rPr lang="en-US" dirty="0" smtClean="0"/>
              <a:t>The sound recordings were separated and became part of the Historical Sound Recordings Archive (HSR) (before HSR reported in to the music library)</a:t>
            </a:r>
          </a:p>
          <a:p>
            <a:r>
              <a:rPr lang="en-US" dirty="0" smtClean="0"/>
              <a:t>Currently the sound recordings are not part of the finding aid</a:t>
            </a:r>
          </a:p>
          <a:p>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January 12, 1953 with New York Philharmonic, George Szell</a:t>
            </a:r>
            <a:endParaRPr lang="en-US" sz="3600"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981200" y="1447800"/>
            <a:ext cx="5425910" cy="4072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828800" y="5943600"/>
            <a:ext cx="6400800" cy="738664"/>
          </a:xfrm>
          <a:prstGeom prst="rect">
            <a:avLst/>
          </a:prstGeom>
          <a:noFill/>
        </p:spPr>
        <p:txBody>
          <a:bodyPr wrap="square" rtlCol="0">
            <a:spAutoFit/>
          </a:bodyPr>
          <a:lstStyle/>
          <a:p>
            <a:r>
              <a:rPr lang="en-US" sz="1200" dirty="0"/>
              <a:t>MSS 55, The Papers of Vladimir and Wanda Toscanini Horowitz in the Irving S. Gilmore Music Library of Yale University.</a:t>
            </a:r>
          </a:p>
          <a:p>
            <a:endParaRPr lang="en-US" dirty="0"/>
          </a:p>
        </p:txBody>
      </p:sp>
    </p:spTree>
    <p:extLst>
      <p:ext uri="{BB962C8B-B14F-4D97-AF65-F5344CB8AC3E}">
        <p14:creationId xmlns:p14="http://schemas.microsoft.com/office/powerpoint/2010/main" val="230852372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6629400" cy="960438"/>
          </a:xfrm>
        </p:spPr>
        <p:txBody>
          <a:bodyPr>
            <a:normAutofit fontScale="90000"/>
          </a:bodyPr>
          <a:lstStyle/>
          <a:p>
            <a:r>
              <a:rPr lang="en-US" dirty="0" smtClean="0"/>
              <a:t>The Horowitz Recordings of Brahms No. 2</a:t>
            </a:r>
            <a:endParaRPr lang="en-US" dirty="0"/>
          </a:p>
        </p:txBody>
      </p:sp>
      <p:sp>
        <p:nvSpPr>
          <p:cNvPr id="3" name="Content Placeholder 2"/>
          <p:cNvSpPr>
            <a:spLocks noGrp="1"/>
          </p:cNvSpPr>
          <p:nvPr>
            <p:ph idx="1"/>
          </p:nvPr>
        </p:nvSpPr>
        <p:spPr>
          <a:xfrm>
            <a:off x="3048000" y="1905000"/>
            <a:ext cx="5638800" cy="4221163"/>
          </a:xfrm>
        </p:spPr>
        <p:txBody>
          <a:bodyPr>
            <a:normAutofit/>
          </a:bodyPr>
          <a:lstStyle/>
          <a:p>
            <a:r>
              <a:rPr lang="en-US" sz="1600" dirty="0" smtClean="0"/>
              <a:t>8/29/39 - with Toscanini, Lucerne, Orchestra of the International Music Festival - live</a:t>
            </a:r>
          </a:p>
          <a:p>
            <a:r>
              <a:rPr lang="en-US" sz="1600" dirty="0" smtClean="0"/>
              <a:t>5/9/40 -  with Toscanini, NBC Symphony Orchestra, recorded in Carnegie Hall – days after live performance</a:t>
            </a:r>
          </a:p>
          <a:p>
            <a:r>
              <a:rPr lang="en-US" sz="1600" dirty="0" smtClean="0"/>
              <a:t>2/19/45 </a:t>
            </a:r>
            <a:r>
              <a:rPr lang="en-US" sz="1600" dirty="0"/>
              <a:t>- with Toscanini, NBC orchestra, Carnegie Hall, Private Benefit Concert, unpublished live recording on </a:t>
            </a:r>
            <a:r>
              <a:rPr lang="en-US" sz="1600" dirty="0" err="1"/>
              <a:t>Youtube</a:t>
            </a:r>
            <a:r>
              <a:rPr lang="en-US" sz="1600" dirty="0"/>
              <a:t> http://www.youtube.com/watch?v=YBGK_GKK1-Q</a:t>
            </a:r>
          </a:p>
          <a:p>
            <a:r>
              <a:rPr lang="en-US" sz="1600" b="1" dirty="0" smtClean="0"/>
              <a:t>4/8/48 - with Bruno Walter, New York Philharmonic, Carnegie Hall - live</a:t>
            </a:r>
          </a:p>
          <a:p>
            <a:r>
              <a:rPr lang="en-US" sz="1600" dirty="0" smtClean="0"/>
              <a:t>10/23/48 – with Toscanini, NBC Symphony Orchestra - live</a:t>
            </a:r>
          </a:p>
          <a:p>
            <a:endParaRPr lang="en-US" sz="2400" dirty="0"/>
          </a:p>
          <a:p>
            <a:endParaRPr lang="en-US" sz="2400" dirty="0"/>
          </a:p>
          <a:p>
            <a:endParaRPr lang="en-US" sz="2400" dirty="0" smtClean="0"/>
          </a:p>
          <a:p>
            <a:endParaRPr lang="en-US" sz="2400" dirty="0"/>
          </a:p>
        </p:txBody>
      </p:sp>
    </p:spTree>
    <p:extLst>
      <p:ext uri="{BB962C8B-B14F-4D97-AF65-F5344CB8AC3E}">
        <p14:creationId xmlns:p14="http://schemas.microsoft.com/office/powerpoint/2010/main" val="6371399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57400" y="381000"/>
            <a:ext cx="6629400" cy="1036638"/>
          </a:xfrm>
        </p:spPr>
        <p:txBody>
          <a:bodyPr/>
          <a:lstStyle/>
          <a:p>
            <a:r>
              <a:rPr lang="en-US" dirty="0" smtClean="0"/>
              <a:t>Cast of Horowitz’s Hands</a:t>
            </a:r>
            <a:endParaRPr lang="en-US"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2057400"/>
            <a:ext cx="6448647" cy="3518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971800" y="5943601"/>
            <a:ext cx="4800600" cy="1200329"/>
          </a:xfrm>
          <a:prstGeom prst="rect">
            <a:avLst/>
          </a:prstGeom>
          <a:noFill/>
        </p:spPr>
        <p:txBody>
          <a:bodyPr wrap="square" rtlCol="0">
            <a:spAutoFit/>
          </a:bodyPr>
          <a:lstStyle/>
          <a:p>
            <a:r>
              <a:rPr lang="en-US" dirty="0"/>
              <a:t>MSS 55, The Papers of Vladimir and Wanda Toscanini Horowitz in the Irving S. Gilmore Music Library of Yale University.</a:t>
            </a:r>
          </a:p>
          <a:p>
            <a:endParaRPr lang="en-US" dirty="0"/>
          </a:p>
        </p:txBody>
      </p:sp>
    </p:spTree>
    <p:extLst>
      <p:ext uri="{BB962C8B-B14F-4D97-AF65-F5344CB8AC3E}">
        <p14:creationId xmlns:p14="http://schemas.microsoft.com/office/powerpoint/2010/main" val="2711547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sz="2600" dirty="0" err="1" smtClean="0"/>
              <a:t>Dubal</a:t>
            </a:r>
            <a:r>
              <a:rPr lang="en-US" sz="2600" dirty="0" smtClean="0"/>
              <a:t>, David.  </a:t>
            </a:r>
            <a:r>
              <a:rPr lang="en-US" sz="2600" i="1" dirty="0" smtClean="0"/>
              <a:t>Remembering Horowitz : 125 Pianists Recall a Legend</a:t>
            </a:r>
            <a:r>
              <a:rPr lang="en-US" sz="2600" dirty="0" smtClean="0"/>
              <a:t>.  </a:t>
            </a:r>
            <a:r>
              <a:rPr lang="en-US" sz="2600" dirty="0" err="1" smtClean="0"/>
              <a:t>Schirmer</a:t>
            </a:r>
            <a:r>
              <a:rPr lang="en-US" sz="2600" dirty="0" smtClean="0"/>
              <a:t> Books, 1993.</a:t>
            </a:r>
          </a:p>
          <a:p>
            <a:r>
              <a:rPr lang="en-US" sz="2600" dirty="0"/>
              <a:t> </a:t>
            </a:r>
            <a:r>
              <a:rPr lang="en-US" sz="2600" dirty="0" err="1" smtClean="0"/>
              <a:t>Plaskin</a:t>
            </a:r>
            <a:r>
              <a:rPr lang="en-US" sz="2600" dirty="0" smtClean="0"/>
              <a:t>, Glenn.  </a:t>
            </a:r>
            <a:r>
              <a:rPr lang="en-US" sz="2600" i="1" dirty="0" smtClean="0"/>
              <a:t>Horowitz </a:t>
            </a:r>
            <a:r>
              <a:rPr lang="en-US" sz="2600" i="1" dirty="0"/>
              <a:t>: </a:t>
            </a:r>
            <a:r>
              <a:rPr lang="en-US" sz="2600" i="1" dirty="0" smtClean="0"/>
              <a:t>A Biography of Vladimir Horowitz</a:t>
            </a:r>
            <a:r>
              <a:rPr lang="en-US" sz="2600" dirty="0" smtClean="0"/>
              <a:t>. William Morrow and Company Inc., 1983.</a:t>
            </a:r>
          </a:p>
          <a:p>
            <a:r>
              <a:rPr lang="en-US" sz="2600" dirty="0"/>
              <a:t>MSS 55 - The Papers of Vladimir and Wanda Toscanini </a:t>
            </a:r>
            <a:r>
              <a:rPr lang="en-US" sz="2600" dirty="0" smtClean="0"/>
              <a:t>Horowitz, Yale University</a:t>
            </a:r>
          </a:p>
          <a:p>
            <a:r>
              <a:rPr lang="en-US" sz="2600" dirty="0"/>
              <a:t> Historical Sound Recordings </a:t>
            </a:r>
            <a:r>
              <a:rPr lang="en-US" sz="2600" dirty="0" smtClean="0"/>
              <a:t>Collection, Yale University</a:t>
            </a:r>
          </a:p>
          <a:p>
            <a:r>
              <a:rPr lang="en-US" sz="2600" dirty="0"/>
              <a:t>Oral History of American </a:t>
            </a:r>
            <a:r>
              <a:rPr lang="en-US" sz="2600" dirty="0" smtClean="0"/>
              <a:t>Music, Yale University</a:t>
            </a:r>
          </a:p>
        </p:txBody>
      </p:sp>
    </p:spTree>
    <p:extLst>
      <p:ext uri="{BB962C8B-B14F-4D97-AF65-F5344CB8AC3E}">
        <p14:creationId xmlns:p14="http://schemas.microsoft.com/office/powerpoint/2010/main" val="5179780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57400" y="685800"/>
            <a:ext cx="6629400" cy="731838"/>
          </a:xfrm>
        </p:spPr>
        <p:txBody>
          <a:bodyPr/>
          <a:lstStyle/>
          <a:p>
            <a:r>
              <a:rPr lang="en-US" dirty="0" smtClean="0"/>
              <a:t>Thank you!</a:t>
            </a:r>
            <a:endParaRPr lang="en-US" dirty="0"/>
          </a:p>
        </p:txBody>
      </p:sp>
      <p:sp>
        <p:nvSpPr>
          <p:cNvPr id="3" name="Content Placeholder 2"/>
          <p:cNvSpPr>
            <a:spLocks noGrp="1"/>
          </p:cNvSpPr>
          <p:nvPr>
            <p:ph idx="1"/>
          </p:nvPr>
        </p:nvSpPr>
        <p:spPr>
          <a:xfrm>
            <a:off x="2438400" y="1752600"/>
            <a:ext cx="6248400" cy="4373563"/>
          </a:xfrm>
        </p:spPr>
        <p:txBody>
          <a:bodyPr>
            <a:normAutofit fontScale="62500" lnSpcReduction="20000"/>
          </a:bodyPr>
          <a:lstStyle/>
          <a:p>
            <a:r>
              <a:rPr lang="en-US" dirty="0" smtClean="0"/>
              <a:t>David Andrews, Munich, Germany, for help with the translation of the Bruno Walter letter</a:t>
            </a:r>
          </a:p>
          <a:p>
            <a:r>
              <a:rPr lang="en-US" dirty="0"/>
              <a:t>Richard Boursy, Archivist, Yale University Irving S. Gilmore Music Library for help with the Horowitz Archive material and insight into its users</a:t>
            </a:r>
          </a:p>
          <a:p>
            <a:r>
              <a:rPr lang="en-US" dirty="0" smtClean="0"/>
              <a:t>Professor Ira Braus, for help in understanding the nuances for the performing of Brahms and for listening to the Horowitz recordings of Brahms No. 2</a:t>
            </a:r>
          </a:p>
          <a:p>
            <a:r>
              <a:rPr lang="en-US" dirty="0" smtClean="0"/>
              <a:t>Professor Dan Roman for help with software to create sound clips</a:t>
            </a:r>
          </a:p>
          <a:p>
            <a:r>
              <a:rPr lang="en-US" dirty="0"/>
              <a:t>Jon Samuels for transferring the reel-to-reel tapes to CD </a:t>
            </a:r>
            <a:endParaRPr lang="en-US" dirty="0" smtClean="0"/>
          </a:p>
          <a:p>
            <a:r>
              <a:rPr lang="en-US" dirty="0" smtClean="0"/>
              <a:t>Mark Bailey and Steven </a:t>
            </a:r>
            <a:r>
              <a:rPr lang="en-US" dirty="0" err="1" smtClean="0"/>
              <a:t>Oyler</a:t>
            </a:r>
            <a:r>
              <a:rPr lang="en-US" dirty="0" smtClean="0"/>
              <a:t> for listening to the piece with me and sharing their opinions </a:t>
            </a:r>
          </a:p>
          <a:p>
            <a:r>
              <a:rPr lang="en-US" dirty="0" smtClean="0"/>
              <a:t>To Vladimir Horowitz and Johannes Brahms for creating such beautiful music</a:t>
            </a:r>
            <a:endParaRPr lang="en-US" dirty="0"/>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5084333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381000"/>
            <a:ext cx="6096000" cy="563562"/>
          </a:xfrm>
        </p:spPr>
        <p:txBody>
          <a:bodyPr/>
          <a:lstStyle/>
          <a:p>
            <a:r>
              <a:rPr lang="en-US" sz="3200" dirty="0" smtClean="0"/>
              <a:t>Dedicated to Richard Warren</a:t>
            </a:r>
            <a:endParaRPr lang="en-US" sz="3200" dirty="0"/>
          </a:p>
        </p:txBody>
      </p:sp>
      <p:pic>
        <p:nvPicPr>
          <p:cNvPr id="1026" name="Picture 2" descr="C:\Users\dln24\AppData\Local\Microsoft\Windows\Temporary Internet Files\Content.Outlook\VQLO97RO\HSR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990600"/>
            <a:ext cx="3200400" cy="2450727"/>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6537" y="4114800"/>
            <a:ext cx="2717800"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lstStyle/>
          <a:p>
            <a:endParaRPr lang="en-US" dirty="0"/>
          </a:p>
        </p:txBody>
      </p:sp>
      <p:pic>
        <p:nvPicPr>
          <p:cNvPr id="3075" name="Picture 3" descr="C:\Users\dln24\AppData\Local\Microsoft\Windows\Temporary Internet Files\Content.Outlook\VQLO97RO\jon and rich.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4114800"/>
            <a:ext cx="3064687" cy="2009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35449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Sound Recordings</a:t>
            </a:r>
            <a:endParaRPr lang="en-US" dirty="0"/>
          </a:p>
        </p:txBody>
      </p:sp>
      <p:sp>
        <p:nvSpPr>
          <p:cNvPr id="3" name="Content Placeholder 2"/>
          <p:cNvSpPr>
            <a:spLocks noGrp="1"/>
          </p:cNvSpPr>
          <p:nvPr>
            <p:ph idx="1"/>
          </p:nvPr>
        </p:nvSpPr>
        <p:spPr>
          <a:xfrm>
            <a:off x="2209800" y="1752600"/>
            <a:ext cx="6477000" cy="4373563"/>
          </a:xfrm>
        </p:spPr>
        <p:txBody>
          <a:bodyPr>
            <a:normAutofit/>
          </a:bodyPr>
          <a:lstStyle/>
          <a:p>
            <a:r>
              <a:rPr lang="en-US" dirty="0" smtClean="0"/>
              <a:t>1986 – 218 12” and 16” recordings, mostly from Mr. Horowitz’s private collection were donated to Yale</a:t>
            </a:r>
          </a:p>
          <a:p>
            <a:r>
              <a:rPr lang="en-US" dirty="0" smtClean="0"/>
              <a:t>The hope is that these will be digitized and cataloged in </a:t>
            </a:r>
            <a:r>
              <a:rPr lang="en-US" dirty="0" smtClean="0"/>
              <a:t>the near future</a:t>
            </a:r>
            <a:endParaRPr lang="en-US" dirty="0" smtClean="0"/>
          </a:p>
        </p:txBody>
      </p:sp>
    </p:spTree>
    <p:extLst>
      <p:ext uri="{BB962C8B-B14F-4D97-AF65-F5344CB8AC3E}">
        <p14:creationId xmlns:p14="http://schemas.microsoft.com/office/powerpoint/2010/main" val="4918258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
            <a:ext cx="8229600" cy="1143000"/>
          </a:xfrm>
        </p:spPr>
        <p:txBody>
          <a:bodyPr/>
          <a:lstStyle/>
          <a:p>
            <a:r>
              <a:rPr lang="en-US" dirty="0" smtClean="0"/>
              <a:t>Horowitz and Bruno Walter</a:t>
            </a:r>
            <a:endParaRPr lang="en-US" dirty="0"/>
          </a:p>
        </p:txBody>
      </p:sp>
      <p:sp>
        <p:nvSpPr>
          <p:cNvPr id="3" name="Content Placeholder 2"/>
          <p:cNvSpPr>
            <a:spLocks noGrp="1"/>
          </p:cNvSpPr>
          <p:nvPr>
            <p:ph idx="1"/>
          </p:nvPr>
        </p:nvSpPr>
        <p:spPr>
          <a:xfrm>
            <a:off x="2514600" y="1752600"/>
            <a:ext cx="6172200" cy="4373563"/>
          </a:xfrm>
        </p:spPr>
        <p:txBody>
          <a:bodyPr/>
          <a:lstStyle/>
          <a:p>
            <a:r>
              <a:rPr lang="en-US" dirty="0" smtClean="0"/>
              <a:t>Longstanding relationship as evidenced by a letter and Christmas cards in Yale’s Archive.</a:t>
            </a:r>
          </a:p>
        </p:txBody>
      </p:sp>
    </p:spTree>
    <p:extLst>
      <p:ext uri="{BB962C8B-B14F-4D97-AF65-F5344CB8AC3E}">
        <p14:creationId xmlns:p14="http://schemas.microsoft.com/office/powerpoint/2010/main" val="4831084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295400"/>
          </a:xfrm>
        </p:spPr>
        <p:txBody>
          <a:bodyPr>
            <a:noAutofit/>
          </a:bodyPr>
          <a:lstStyle/>
          <a:p>
            <a:r>
              <a:rPr lang="en-US" sz="3600" dirty="0" smtClean="0"/>
              <a:t/>
            </a:r>
            <a:br>
              <a:rPr lang="en-US" sz="3600" dirty="0" smtClean="0"/>
            </a:br>
            <a:r>
              <a:rPr lang="en-US" sz="3600" dirty="0" smtClean="0"/>
              <a:t>        </a:t>
            </a:r>
            <a:r>
              <a:rPr lang="en-US" sz="3200" dirty="0" smtClean="0"/>
              <a:t>Page 1 of 1937 Letter Yale Archive</a:t>
            </a:r>
            <a:br>
              <a:rPr lang="en-US" sz="3200" dirty="0" smtClean="0"/>
            </a:br>
            <a:endParaRPr lang="en-US" sz="3200" dirty="0"/>
          </a:p>
        </p:txBody>
      </p:sp>
      <p:pic>
        <p:nvPicPr>
          <p:cNvPr id="4" name="Content Placeholder 3"/>
          <p:cNvPicPr>
            <a:picLocks noGrp="1" noChangeAspect="1"/>
          </p:cNvPicPr>
          <p:nvPr>
            <p:ph idx="1"/>
          </p:nvPr>
        </p:nvPicPr>
        <p:blipFill>
          <a:blip r:embed="rId4">
            <a:extLst>
              <a:ext uri="{BEBA8EAE-BF5A-486C-A8C5-ECC9F3942E4B}">
                <a14:imgProps xmlns:a14="http://schemas.microsoft.com/office/drawing/2010/main">
                  <a14:imgLayer r:embed="rId5">
                    <a14:imgEffect>
                      <a14:sharpenSoften amount="42000"/>
                    </a14:imgEffect>
                  </a14:imgLayer>
                </a14:imgProps>
              </a:ext>
              <a:ext uri="{28A0092B-C50C-407E-A947-70E740481C1C}">
                <a14:useLocalDpi xmlns:a14="http://schemas.microsoft.com/office/drawing/2010/main" val="0"/>
              </a:ext>
            </a:extLst>
          </a:blip>
          <a:stretch>
            <a:fillRect/>
          </a:stretch>
        </p:blipFill>
        <p:spPr>
          <a:xfrm rot="5400000">
            <a:off x="2690464" y="1500536"/>
            <a:ext cx="5134672" cy="3962400"/>
          </a:xfrm>
          <a:prstGeom prst="rect">
            <a:avLst/>
          </a:prstGeom>
          <a:scene3d>
            <a:camera prst="perspectiveFront"/>
            <a:lightRig rig="threePt" dir="t"/>
          </a:scene3d>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3886200"/>
            <a:ext cx="2895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048000" y="6120825"/>
            <a:ext cx="5410200" cy="738664"/>
          </a:xfrm>
          <a:prstGeom prst="rect">
            <a:avLst/>
          </a:prstGeom>
          <a:noFill/>
        </p:spPr>
        <p:txBody>
          <a:bodyPr wrap="square" rtlCol="0">
            <a:spAutoFit/>
          </a:bodyPr>
          <a:lstStyle/>
          <a:p>
            <a:r>
              <a:rPr lang="en-US" sz="1400" dirty="0"/>
              <a:t>MSS 55, The Papers of Vladimir and Wanda Toscanini Horowitz in the Irving S. Gilmore Music Library of Yale University.</a:t>
            </a:r>
          </a:p>
          <a:p>
            <a:endParaRPr lang="en-US" sz="1400" dirty="0"/>
          </a:p>
        </p:txBody>
      </p:sp>
    </p:spTree>
    <p:extLst>
      <p:ext uri="{BB962C8B-B14F-4D97-AF65-F5344CB8AC3E}">
        <p14:creationId xmlns:p14="http://schemas.microsoft.com/office/powerpoint/2010/main" val="25836834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69042" y="381000"/>
            <a:ext cx="6705600" cy="657446"/>
          </a:xfrm>
        </p:spPr>
        <p:txBody>
          <a:bodyPr/>
          <a:lstStyle/>
          <a:p>
            <a:r>
              <a:rPr lang="en-US" sz="2800" dirty="0" smtClean="0"/>
              <a:t/>
            </a:r>
            <a:br>
              <a:rPr lang="en-US" sz="2800" dirty="0" smtClean="0"/>
            </a:br>
            <a:r>
              <a:rPr lang="en-US" sz="3200" dirty="0" smtClean="0"/>
              <a:t>Page 3  </a:t>
            </a:r>
            <a:r>
              <a:rPr lang="en-US" sz="3200" dirty="0"/>
              <a:t>of 1937 Letter </a:t>
            </a:r>
            <a:r>
              <a:rPr lang="en-US" sz="3200" dirty="0" smtClean="0"/>
              <a:t>Yale Archive</a:t>
            </a:r>
            <a:r>
              <a:rPr lang="en-US" sz="3200" dirty="0"/>
              <a:t/>
            </a:r>
            <a:br>
              <a:rPr lang="en-US" sz="3200" dirty="0"/>
            </a:br>
            <a:endParaRPr lang="en-US" sz="3200" dirty="0"/>
          </a:p>
        </p:txBody>
      </p:sp>
      <p:pic>
        <p:nvPicPr>
          <p:cNvPr id="1026" name="Picture 2" descr="C:\Users\Diane\AppData\Local\Microsoft\Windows\Temporary Internet Files\Content.IE5\BTEH7PM6\phot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2768600" y="1498600"/>
            <a:ext cx="5283200" cy="396240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5715000" y="1603741"/>
            <a:ext cx="1371600" cy="5493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Box 2"/>
          <p:cNvSpPr txBox="1"/>
          <p:nvPr/>
        </p:nvSpPr>
        <p:spPr>
          <a:xfrm>
            <a:off x="3200400" y="6135577"/>
            <a:ext cx="5715000" cy="861774"/>
          </a:xfrm>
          <a:prstGeom prst="rect">
            <a:avLst/>
          </a:prstGeom>
          <a:noFill/>
        </p:spPr>
        <p:txBody>
          <a:bodyPr wrap="square" rtlCol="0">
            <a:spAutoFit/>
          </a:bodyPr>
          <a:lstStyle/>
          <a:p>
            <a:r>
              <a:rPr lang="en-US" sz="1600" dirty="0"/>
              <a:t>MSS 55, The Papers of Vladimir and Wanda Toscanini Horowitz in the Irving S. Gilmore Music Library of Yale University.</a:t>
            </a:r>
          </a:p>
          <a:p>
            <a:endParaRPr lang="en-US" dirty="0"/>
          </a:p>
        </p:txBody>
      </p:sp>
    </p:spTree>
    <p:extLst>
      <p:ext uri="{BB962C8B-B14F-4D97-AF65-F5344CB8AC3E}">
        <p14:creationId xmlns:p14="http://schemas.microsoft.com/office/powerpoint/2010/main" val="13427783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Bruno Walter</a:t>
            </a:r>
            <a:endParaRPr lang="en-US" dirty="0"/>
          </a:p>
        </p:txBody>
      </p:sp>
      <p:sp>
        <p:nvSpPr>
          <p:cNvPr id="3" name="Content Placeholder 2"/>
          <p:cNvSpPr>
            <a:spLocks noGrp="1"/>
          </p:cNvSpPr>
          <p:nvPr>
            <p:ph idx="1"/>
          </p:nvPr>
        </p:nvSpPr>
        <p:spPr>
          <a:xfrm>
            <a:off x="2286000" y="1905000"/>
            <a:ext cx="6400800" cy="4221163"/>
          </a:xfrm>
        </p:spPr>
        <p:txBody>
          <a:bodyPr/>
          <a:lstStyle/>
          <a:p>
            <a:r>
              <a:rPr lang="en-US" dirty="0" smtClean="0"/>
              <a:t>Favorite conductor</a:t>
            </a:r>
          </a:p>
          <a:p>
            <a:r>
              <a:rPr lang="en-US" sz="2800" dirty="0" smtClean="0"/>
              <a:t>Recorded </a:t>
            </a:r>
            <a:r>
              <a:rPr lang="en-US" sz="2800" dirty="0"/>
              <a:t>in Chicago, November 8, 1977 </a:t>
            </a:r>
          </a:p>
          <a:p>
            <a:r>
              <a:rPr lang="en-US" sz="2800" dirty="0"/>
              <a:t>Courtesy of Oral History of American Music, Yale University</a:t>
            </a:r>
          </a:p>
          <a:p>
            <a:r>
              <a:rPr lang="en-US" sz="2800" dirty="0"/>
              <a:t>Material Donated by Elyse Mach</a:t>
            </a:r>
          </a:p>
          <a:p>
            <a:endParaRPr lang="en-US" dirty="0"/>
          </a:p>
        </p:txBody>
      </p:sp>
      <p:pic>
        <p:nvPicPr>
          <p:cNvPr id="4" name="HorowitzWalterClipNov877,.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6477000" y="1981200"/>
            <a:ext cx="609600" cy="609600"/>
          </a:xfrm>
          <a:prstGeom prst="rect">
            <a:avLst/>
          </a:prstGeom>
        </p:spPr>
      </p:pic>
    </p:spTree>
    <p:extLst>
      <p:ext uri="{BB962C8B-B14F-4D97-AF65-F5344CB8AC3E}">
        <p14:creationId xmlns:p14="http://schemas.microsoft.com/office/powerpoint/2010/main" val="34670297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560" fill="hold"/>
                                        <p:tgtEl>
                                          <p:spTgt spid="4"/>
                                        </p:tgtEl>
                                      </p:cBhvr>
                                    </p:cmd>
                                  </p:childTnLst>
                                </p:cTn>
                              </p:par>
                            </p:childTnLst>
                          </p:cTn>
                        </p:par>
                      </p:childTnLst>
                    </p:cTn>
                  </p:par>
                </p:childTnLst>
              </p:cTn>
              <p:nextCondLst>
                <p:cond evt="onClick" delay="0">
                  <p:tgtEl>
                    <p:spTgt spid="4"/>
                  </p:tgtEl>
                </p:cond>
              </p:nextCondLst>
            </p:seq>
            <p:audio>
              <p:cMediaNode vol="10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09800" y="457200"/>
            <a:ext cx="6477000" cy="960438"/>
          </a:xfrm>
        </p:spPr>
        <p:txBody>
          <a:bodyPr>
            <a:normAutofit fontScale="90000"/>
          </a:bodyPr>
          <a:lstStyle/>
          <a:p>
            <a:r>
              <a:rPr lang="en-US" dirty="0" smtClean="0"/>
              <a:t>Brahms’ Piano Concerto No. 2 in B-flat Major</a:t>
            </a:r>
            <a:endParaRPr lang="en-US" dirty="0"/>
          </a:p>
        </p:txBody>
      </p:sp>
      <p:pic>
        <p:nvPicPr>
          <p:cNvPr id="4" name="Content Placeholder 3"/>
          <p:cNvPicPr>
            <a:picLocks noGrp="1" noChangeAspect="1"/>
          </p:cNvPicPr>
          <p:nvPr>
            <p:ph idx="1"/>
          </p:nvPr>
        </p:nvPicPr>
        <p:blipFill rotWithShape="1">
          <a:blip r:embed="rId5">
            <a:extLst>
              <a:ext uri="{28A0092B-C50C-407E-A947-70E740481C1C}">
                <a14:useLocalDpi xmlns:a14="http://schemas.microsoft.com/office/drawing/2010/main" val="0"/>
              </a:ext>
            </a:extLst>
          </a:blip>
          <a:srcRect l="18657" t="18399" r="12131" b="3582"/>
          <a:stretch/>
        </p:blipFill>
        <p:spPr>
          <a:xfrm rot="5400000">
            <a:off x="3784571" y="2217346"/>
            <a:ext cx="3825089" cy="3352797"/>
          </a:xfrm>
        </p:spPr>
      </p:pic>
      <p:sp>
        <p:nvSpPr>
          <p:cNvPr id="6" name="TextBox 5"/>
          <p:cNvSpPr txBox="1"/>
          <p:nvPr/>
        </p:nvSpPr>
        <p:spPr>
          <a:xfrm>
            <a:off x="2572916" y="6226600"/>
            <a:ext cx="3124200" cy="584775"/>
          </a:xfrm>
          <a:prstGeom prst="rect">
            <a:avLst/>
          </a:prstGeom>
          <a:noFill/>
        </p:spPr>
        <p:txBody>
          <a:bodyPr wrap="square" rtlCol="0">
            <a:spAutoFit/>
          </a:bodyPr>
          <a:lstStyle/>
          <a:p>
            <a:r>
              <a:rPr lang="en-US" sz="1400" dirty="0" smtClean="0"/>
              <a:t>There are six records, twelve sides</a:t>
            </a:r>
          </a:p>
          <a:p>
            <a:endParaRPr lang="en-US" dirty="0"/>
          </a:p>
        </p:txBody>
      </p:sp>
    </p:spTree>
    <p:extLst>
      <p:ext uri="{BB962C8B-B14F-4D97-AF65-F5344CB8AC3E}">
        <p14:creationId xmlns:p14="http://schemas.microsoft.com/office/powerpoint/2010/main" val="506585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TC101859866[[fn=Macro]]</Template>
  <TotalTime>1970</TotalTime>
  <Words>1003</Words>
  <Application>Microsoft Office PowerPoint</Application>
  <PresentationFormat>On-screen Show (4:3)</PresentationFormat>
  <Paragraphs>102</Paragraphs>
  <Slides>35</Slides>
  <Notes>2</Notes>
  <HiddenSlides>0</HiddenSlides>
  <MMClips>9</MMClips>
  <ScaleCrop>false</ScaleCrop>
  <HeadingPairs>
    <vt:vector size="6" baseType="variant">
      <vt:variant>
        <vt:lpstr>Fonts Used</vt:lpstr>
      </vt:variant>
      <vt:variant>
        <vt:i4>2</vt:i4>
      </vt:variant>
      <vt:variant>
        <vt:lpstr>Theme</vt:lpstr>
      </vt:variant>
      <vt:variant>
        <vt:i4>9</vt:i4>
      </vt:variant>
      <vt:variant>
        <vt:lpstr>Slide Titles</vt:lpstr>
      </vt:variant>
      <vt:variant>
        <vt:i4>35</vt:i4>
      </vt:variant>
    </vt:vector>
  </HeadingPairs>
  <TitlesOfParts>
    <vt:vector size="46" baseType="lpstr">
      <vt:lpstr>Arial</vt:lpstr>
      <vt:lpstr>Calibri</vt:lpstr>
      <vt:lpstr>Thème Office</vt:lpstr>
      <vt:lpstr>1_Thème Office</vt:lpstr>
      <vt:lpstr>2_Thème Office</vt:lpstr>
      <vt:lpstr>3_Thème Office</vt:lpstr>
      <vt:lpstr>4_Thème Office</vt:lpstr>
      <vt:lpstr>5_Thème Office</vt:lpstr>
      <vt:lpstr>6_Thème Office</vt:lpstr>
      <vt:lpstr>7_Thème Office</vt:lpstr>
      <vt:lpstr>8_Thème Office</vt:lpstr>
      <vt:lpstr>             Vladimir Horowitz and Brahms’ Piano Concerto             No. 2 in B-flat Major : 4/8/1948 with Bruno Walter   and the New York Philharmonic</vt:lpstr>
      <vt:lpstr>          The Historical Sound Recordings Collection at Yale</vt:lpstr>
      <vt:lpstr>The Papers of Vladimir and Wanda Toscanini Horowitz. </vt:lpstr>
      <vt:lpstr>Sound Recordings</vt:lpstr>
      <vt:lpstr>Horowitz and Bruno Walter</vt:lpstr>
      <vt:lpstr>         Page 1 of 1937 Letter Yale Archive </vt:lpstr>
      <vt:lpstr> Page 3  of 1937 Letter Yale Archive </vt:lpstr>
      <vt:lpstr>Bruno Walter</vt:lpstr>
      <vt:lpstr>Brahms’ Piano Concerto No. 2 in B-flat Major</vt:lpstr>
      <vt:lpstr>PowerPoint Presentation</vt:lpstr>
      <vt:lpstr>Brahms</vt:lpstr>
      <vt:lpstr>Horowitz Scores</vt:lpstr>
      <vt:lpstr>Brahms Silhouette</vt:lpstr>
      <vt:lpstr>Johannes Brahms and Ignaz Brüll</vt:lpstr>
      <vt:lpstr>On way to concert</vt:lpstr>
      <vt:lpstr>Get your program</vt:lpstr>
      <vt:lpstr>Page through program</vt:lpstr>
      <vt:lpstr>Best for last </vt:lpstr>
      <vt:lpstr>Horowitz’s Score of the Brahms No. 2</vt:lpstr>
      <vt:lpstr>1948 Version</vt:lpstr>
      <vt:lpstr>1940 Version with Toscanini</vt:lpstr>
      <vt:lpstr>The baton</vt:lpstr>
      <vt:lpstr>The baton up close and personal</vt:lpstr>
      <vt:lpstr>PowerPoint Presentation</vt:lpstr>
      <vt:lpstr>PowerPoint Presentation</vt:lpstr>
      <vt:lpstr>PowerPoint Presentation</vt:lpstr>
      <vt:lpstr>PowerPoint Presentation</vt:lpstr>
      <vt:lpstr>PowerPoint Presentation</vt:lpstr>
      <vt:lpstr>PowerPoint Presentation</vt:lpstr>
      <vt:lpstr>January 12, 1953 with New York Philharmonic, George Szell</vt:lpstr>
      <vt:lpstr>The Horowitz Recordings of Brahms No. 2</vt:lpstr>
      <vt:lpstr>Cast of Horowitz’s Hands</vt:lpstr>
      <vt:lpstr>Sources</vt:lpstr>
      <vt:lpstr>Thank you!</vt:lpstr>
      <vt:lpstr>Dedicated to Richard Warren</vt:lpstr>
    </vt:vector>
  </TitlesOfParts>
  <Company>YaleUniversityLibrary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Vladimir Horowitz andBrahm’s Piano Concerto #2</dc:title>
  <dc:creator>WWDCS</dc:creator>
  <cp:lastModifiedBy>Napert, Diane</cp:lastModifiedBy>
  <cp:revision>98</cp:revision>
  <cp:lastPrinted>2013-05-14T12:19:50Z</cp:lastPrinted>
  <dcterms:created xsi:type="dcterms:W3CDTF">2013-02-21T12:49:27Z</dcterms:created>
  <dcterms:modified xsi:type="dcterms:W3CDTF">2016-02-06T16:25:23Z</dcterms:modified>
</cp:coreProperties>
</file>