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1"/>
  </p:notesMasterIdLst>
  <p:handoutMasterIdLst>
    <p:handoutMasterId r:id="rId12"/>
  </p:handoutMasterIdLst>
  <p:sldIdLst>
    <p:sldId id="256" r:id="rId3"/>
    <p:sldId id="257" r:id="rId4"/>
    <p:sldId id="260" r:id="rId5"/>
    <p:sldId id="262" r:id="rId6"/>
    <p:sldId id="263" r:id="rId7"/>
    <p:sldId id="265" r:id="rId8"/>
    <p:sldId id="266" r:id="rId9"/>
    <p:sldId id="26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37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p:scale>
          <a:sx n="107" d="100"/>
          <a:sy n="107" d="100"/>
        </p:scale>
        <p:origin x="-102" y="-21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5" d="100"/>
          <a:sy n="85" d="100"/>
        </p:scale>
        <p:origin x="-3150"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FB202A-8611-4DDC-831D-D12EB67B6CF7}" type="doc">
      <dgm:prSet loTypeId="urn:microsoft.com/office/officeart/2005/8/layout/process4" loCatId="process" qsTypeId="urn:microsoft.com/office/officeart/2005/8/quickstyle/simple4" qsCatId="simple" csTypeId="urn:microsoft.com/office/officeart/2005/8/colors/accent1_5" csCatId="accent1" phldr="1"/>
      <dgm:spPr/>
      <dgm:t>
        <a:bodyPr/>
        <a:lstStyle/>
        <a:p>
          <a:endParaRPr lang="en-US"/>
        </a:p>
      </dgm:t>
    </dgm:pt>
    <dgm:pt modelId="{11888A7B-1E89-45E6-84F4-EF92B26189CD}">
      <dgm:prSet phldrT="[Text]"/>
      <dgm:spPr/>
      <dgm:t>
        <a:bodyPr/>
        <a:lstStyle/>
        <a:p>
          <a:r>
            <a:rPr lang="en-US" dirty="0" smtClean="0">
              <a:latin typeface="Times New Roman" panose="02020603050405020304" pitchFamily="18" charset="0"/>
              <a:cs typeface="Times New Roman" panose="02020603050405020304" pitchFamily="18" charset="0"/>
            </a:rPr>
            <a:t>Analyzing</a:t>
          </a:r>
          <a:endParaRPr lang="en-US" dirty="0">
            <a:latin typeface="Times New Roman" panose="02020603050405020304" pitchFamily="18" charset="0"/>
            <a:cs typeface="Times New Roman" panose="02020603050405020304" pitchFamily="18" charset="0"/>
          </a:endParaRPr>
        </a:p>
      </dgm:t>
    </dgm:pt>
    <dgm:pt modelId="{6043087E-917B-44BC-97F8-41385FD50DC3}" type="parTrans" cxnId="{5376348D-4465-4E2E-9DB8-EA1F5276717B}">
      <dgm:prSet/>
      <dgm:spPr/>
      <dgm:t>
        <a:bodyPr/>
        <a:lstStyle/>
        <a:p>
          <a:endParaRPr lang="en-US"/>
        </a:p>
      </dgm:t>
    </dgm:pt>
    <dgm:pt modelId="{438F37F5-E676-4BB5-A241-95D895E1B43F}" type="sibTrans" cxnId="{5376348D-4465-4E2E-9DB8-EA1F5276717B}">
      <dgm:prSet/>
      <dgm:spPr/>
      <dgm:t>
        <a:bodyPr/>
        <a:lstStyle/>
        <a:p>
          <a:endParaRPr lang="en-US"/>
        </a:p>
      </dgm:t>
    </dgm:pt>
    <dgm:pt modelId="{712EDDD5-F1C9-457B-A81D-F94868058B44}">
      <dgm:prSet phldrT="[Text]"/>
      <dgm:spPr/>
      <dgm:t>
        <a:bodyPr/>
        <a:lstStyle/>
        <a:p>
          <a:r>
            <a:rPr lang="en-US" dirty="0" smtClean="0">
              <a:latin typeface="Times New Roman" panose="02020603050405020304" pitchFamily="18" charset="0"/>
              <a:cs typeface="Times New Roman" panose="02020603050405020304" pitchFamily="18" charset="0"/>
            </a:rPr>
            <a:t>Mapping</a:t>
          </a:r>
          <a:endParaRPr lang="en-US" dirty="0">
            <a:latin typeface="Times New Roman" panose="02020603050405020304" pitchFamily="18" charset="0"/>
            <a:cs typeface="Times New Roman" panose="02020603050405020304" pitchFamily="18" charset="0"/>
          </a:endParaRPr>
        </a:p>
      </dgm:t>
    </dgm:pt>
    <dgm:pt modelId="{5E2CC1CB-7E12-4298-9BE5-B8F6683E4161}" type="parTrans" cxnId="{392AE56A-6939-469F-BFEC-2DEEC6ABC100}">
      <dgm:prSet/>
      <dgm:spPr/>
      <dgm:t>
        <a:bodyPr/>
        <a:lstStyle/>
        <a:p>
          <a:endParaRPr lang="en-US"/>
        </a:p>
      </dgm:t>
    </dgm:pt>
    <dgm:pt modelId="{630DB5C2-135D-425B-B7D5-1F5FFE12BF3B}" type="sibTrans" cxnId="{392AE56A-6939-469F-BFEC-2DEEC6ABC100}">
      <dgm:prSet/>
      <dgm:spPr/>
      <dgm:t>
        <a:bodyPr/>
        <a:lstStyle/>
        <a:p>
          <a:endParaRPr lang="en-US"/>
        </a:p>
      </dgm:t>
    </dgm:pt>
    <dgm:pt modelId="{356F6FEF-38C8-437A-8562-86A5ED3F5885}">
      <dgm:prSet phldrT="[Text]"/>
      <dgm:spPr/>
      <dgm:t>
        <a:bodyPr/>
        <a:lstStyle/>
        <a:p>
          <a:r>
            <a:rPr lang="en-US" dirty="0" smtClean="0">
              <a:latin typeface="Times New Roman" panose="02020603050405020304" pitchFamily="18" charset="0"/>
              <a:cs typeface="Times New Roman" panose="02020603050405020304" pitchFamily="18" charset="0"/>
            </a:rPr>
            <a:t>Informing Communities</a:t>
          </a:r>
          <a:endParaRPr lang="en-US" dirty="0">
            <a:latin typeface="Times New Roman" panose="02020603050405020304" pitchFamily="18" charset="0"/>
            <a:cs typeface="Times New Roman" panose="02020603050405020304" pitchFamily="18" charset="0"/>
          </a:endParaRPr>
        </a:p>
      </dgm:t>
    </dgm:pt>
    <dgm:pt modelId="{BD9B34C9-939F-47F5-A040-1B30C9EEA310}" type="parTrans" cxnId="{8247D1A2-555D-4B39-B44D-5F2B5AE64242}">
      <dgm:prSet/>
      <dgm:spPr/>
      <dgm:t>
        <a:bodyPr/>
        <a:lstStyle/>
        <a:p>
          <a:endParaRPr lang="en-US"/>
        </a:p>
      </dgm:t>
    </dgm:pt>
    <dgm:pt modelId="{665399A3-A410-4656-8F7E-3FAB641DE891}" type="sibTrans" cxnId="{8247D1A2-555D-4B39-B44D-5F2B5AE64242}">
      <dgm:prSet/>
      <dgm:spPr/>
      <dgm:t>
        <a:bodyPr/>
        <a:lstStyle/>
        <a:p>
          <a:endParaRPr lang="en-US"/>
        </a:p>
      </dgm:t>
    </dgm:pt>
    <dgm:pt modelId="{812F39FC-2D1E-4DD1-A1A6-C7F9287A4AAB}" type="pres">
      <dgm:prSet presAssocID="{2EFB202A-8611-4DDC-831D-D12EB67B6CF7}" presName="Name0" presStyleCnt="0">
        <dgm:presLayoutVars>
          <dgm:dir/>
          <dgm:animLvl val="lvl"/>
          <dgm:resizeHandles val="exact"/>
        </dgm:presLayoutVars>
      </dgm:prSet>
      <dgm:spPr/>
      <dgm:t>
        <a:bodyPr/>
        <a:lstStyle/>
        <a:p>
          <a:endParaRPr lang="en-US"/>
        </a:p>
      </dgm:t>
    </dgm:pt>
    <dgm:pt modelId="{5B9200B6-599C-45A1-AB0B-2A3CC5AC1639}" type="pres">
      <dgm:prSet presAssocID="{356F6FEF-38C8-437A-8562-86A5ED3F5885}" presName="boxAndChildren" presStyleCnt="0"/>
      <dgm:spPr/>
    </dgm:pt>
    <dgm:pt modelId="{8FCE758D-E2E1-4675-B2F4-FC753DB22CB4}" type="pres">
      <dgm:prSet presAssocID="{356F6FEF-38C8-437A-8562-86A5ED3F5885}" presName="parentTextBox" presStyleLbl="node1" presStyleIdx="0" presStyleCnt="3"/>
      <dgm:spPr/>
      <dgm:t>
        <a:bodyPr/>
        <a:lstStyle/>
        <a:p>
          <a:endParaRPr lang="en-US"/>
        </a:p>
      </dgm:t>
    </dgm:pt>
    <dgm:pt modelId="{FE4F3FD3-FEDA-44E5-9944-1FF6BBD0F9E2}" type="pres">
      <dgm:prSet presAssocID="{438F37F5-E676-4BB5-A241-95D895E1B43F}" presName="sp" presStyleCnt="0"/>
      <dgm:spPr/>
    </dgm:pt>
    <dgm:pt modelId="{1C274FFF-1754-4900-887F-DFF5156E0B8D}" type="pres">
      <dgm:prSet presAssocID="{11888A7B-1E89-45E6-84F4-EF92B26189CD}" presName="arrowAndChildren" presStyleCnt="0"/>
      <dgm:spPr/>
    </dgm:pt>
    <dgm:pt modelId="{32FA43B7-34B4-4881-9A79-E3EDEC9D4CBF}" type="pres">
      <dgm:prSet presAssocID="{11888A7B-1E89-45E6-84F4-EF92B26189CD}" presName="parentTextArrow" presStyleLbl="node1" presStyleIdx="1" presStyleCnt="3" custLinFactNeighborX="0" custLinFactNeighborY="-123"/>
      <dgm:spPr/>
      <dgm:t>
        <a:bodyPr/>
        <a:lstStyle/>
        <a:p>
          <a:endParaRPr lang="en-US"/>
        </a:p>
      </dgm:t>
    </dgm:pt>
    <dgm:pt modelId="{7FB80134-CA62-4591-A6BE-C119FEAC14B6}" type="pres">
      <dgm:prSet presAssocID="{630DB5C2-135D-425B-B7D5-1F5FFE12BF3B}" presName="sp" presStyleCnt="0"/>
      <dgm:spPr/>
    </dgm:pt>
    <dgm:pt modelId="{C4866045-B43B-429F-851C-E58098BA6DB8}" type="pres">
      <dgm:prSet presAssocID="{712EDDD5-F1C9-457B-A81D-F94868058B44}" presName="arrowAndChildren" presStyleCnt="0"/>
      <dgm:spPr/>
    </dgm:pt>
    <dgm:pt modelId="{D5473CBC-EEC3-408A-B4A6-07882F253A8B}" type="pres">
      <dgm:prSet presAssocID="{712EDDD5-F1C9-457B-A81D-F94868058B44}" presName="parentTextArrow" presStyleLbl="node1" presStyleIdx="2" presStyleCnt="3"/>
      <dgm:spPr/>
      <dgm:t>
        <a:bodyPr/>
        <a:lstStyle/>
        <a:p>
          <a:endParaRPr lang="en-US"/>
        </a:p>
      </dgm:t>
    </dgm:pt>
  </dgm:ptLst>
  <dgm:cxnLst>
    <dgm:cxn modelId="{BE3C6824-F48C-4E77-9A2F-4F9B4904BF00}" type="presOf" srcId="{712EDDD5-F1C9-457B-A81D-F94868058B44}" destId="{D5473CBC-EEC3-408A-B4A6-07882F253A8B}" srcOrd="0" destOrd="0" presId="urn:microsoft.com/office/officeart/2005/8/layout/process4"/>
    <dgm:cxn modelId="{8247D1A2-555D-4B39-B44D-5F2B5AE64242}" srcId="{2EFB202A-8611-4DDC-831D-D12EB67B6CF7}" destId="{356F6FEF-38C8-437A-8562-86A5ED3F5885}" srcOrd="2" destOrd="0" parTransId="{BD9B34C9-939F-47F5-A040-1B30C9EEA310}" sibTransId="{665399A3-A410-4656-8F7E-3FAB641DE891}"/>
    <dgm:cxn modelId="{79EE9E02-BFF5-41D3-86F8-33470970BFCE}" type="presOf" srcId="{2EFB202A-8611-4DDC-831D-D12EB67B6CF7}" destId="{812F39FC-2D1E-4DD1-A1A6-C7F9287A4AAB}" srcOrd="0" destOrd="0" presId="urn:microsoft.com/office/officeart/2005/8/layout/process4"/>
    <dgm:cxn modelId="{9944AE10-095D-496F-A434-0F7EE92A6CD2}" type="presOf" srcId="{11888A7B-1E89-45E6-84F4-EF92B26189CD}" destId="{32FA43B7-34B4-4881-9A79-E3EDEC9D4CBF}" srcOrd="0" destOrd="0" presId="urn:microsoft.com/office/officeart/2005/8/layout/process4"/>
    <dgm:cxn modelId="{392AE56A-6939-469F-BFEC-2DEEC6ABC100}" srcId="{2EFB202A-8611-4DDC-831D-D12EB67B6CF7}" destId="{712EDDD5-F1C9-457B-A81D-F94868058B44}" srcOrd="0" destOrd="0" parTransId="{5E2CC1CB-7E12-4298-9BE5-B8F6683E4161}" sibTransId="{630DB5C2-135D-425B-B7D5-1F5FFE12BF3B}"/>
    <dgm:cxn modelId="{CB5C79F3-5222-42DA-B032-ACC8D4FF46ED}" type="presOf" srcId="{356F6FEF-38C8-437A-8562-86A5ED3F5885}" destId="{8FCE758D-E2E1-4675-B2F4-FC753DB22CB4}" srcOrd="0" destOrd="0" presId="urn:microsoft.com/office/officeart/2005/8/layout/process4"/>
    <dgm:cxn modelId="{5376348D-4465-4E2E-9DB8-EA1F5276717B}" srcId="{2EFB202A-8611-4DDC-831D-D12EB67B6CF7}" destId="{11888A7B-1E89-45E6-84F4-EF92B26189CD}" srcOrd="1" destOrd="0" parTransId="{6043087E-917B-44BC-97F8-41385FD50DC3}" sibTransId="{438F37F5-E676-4BB5-A241-95D895E1B43F}"/>
    <dgm:cxn modelId="{ACC0FCD6-946F-4778-8B36-9A5DB0C0F8B0}" type="presParOf" srcId="{812F39FC-2D1E-4DD1-A1A6-C7F9287A4AAB}" destId="{5B9200B6-599C-45A1-AB0B-2A3CC5AC1639}" srcOrd="0" destOrd="0" presId="urn:microsoft.com/office/officeart/2005/8/layout/process4"/>
    <dgm:cxn modelId="{A24FFCA3-5A9C-4B41-A344-D176BD409A4E}" type="presParOf" srcId="{5B9200B6-599C-45A1-AB0B-2A3CC5AC1639}" destId="{8FCE758D-E2E1-4675-B2F4-FC753DB22CB4}" srcOrd="0" destOrd="0" presId="urn:microsoft.com/office/officeart/2005/8/layout/process4"/>
    <dgm:cxn modelId="{FD7F4C44-10A5-406B-BEAA-11B6A43C6EAD}" type="presParOf" srcId="{812F39FC-2D1E-4DD1-A1A6-C7F9287A4AAB}" destId="{FE4F3FD3-FEDA-44E5-9944-1FF6BBD0F9E2}" srcOrd="1" destOrd="0" presId="urn:microsoft.com/office/officeart/2005/8/layout/process4"/>
    <dgm:cxn modelId="{B9ED03BC-7D3A-412D-9A25-BF61E8EFDF8B}" type="presParOf" srcId="{812F39FC-2D1E-4DD1-A1A6-C7F9287A4AAB}" destId="{1C274FFF-1754-4900-887F-DFF5156E0B8D}" srcOrd="2" destOrd="0" presId="urn:microsoft.com/office/officeart/2005/8/layout/process4"/>
    <dgm:cxn modelId="{47CFBD88-3D22-429B-AAF4-B78B2BF4B754}" type="presParOf" srcId="{1C274FFF-1754-4900-887F-DFF5156E0B8D}" destId="{32FA43B7-34B4-4881-9A79-E3EDEC9D4CBF}" srcOrd="0" destOrd="0" presId="urn:microsoft.com/office/officeart/2005/8/layout/process4"/>
    <dgm:cxn modelId="{D711E352-FDDE-4632-8BA4-8046D64F5A59}" type="presParOf" srcId="{812F39FC-2D1E-4DD1-A1A6-C7F9287A4AAB}" destId="{7FB80134-CA62-4591-A6BE-C119FEAC14B6}" srcOrd="3" destOrd="0" presId="urn:microsoft.com/office/officeart/2005/8/layout/process4"/>
    <dgm:cxn modelId="{39AA9C27-182D-4B8A-B37A-9D0FE7E2B5A6}" type="presParOf" srcId="{812F39FC-2D1E-4DD1-A1A6-C7F9287A4AAB}" destId="{C4866045-B43B-429F-851C-E58098BA6DB8}" srcOrd="4" destOrd="0" presId="urn:microsoft.com/office/officeart/2005/8/layout/process4"/>
    <dgm:cxn modelId="{7D802ACA-8120-47A9-B021-A77EA4A58A9D}" type="presParOf" srcId="{C4866045-B43B-429F-851C-E58098BA6DB8}" destId="{D5473CBC-EEC3-408A-B4A6-07882F253A8B}"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CE758D-E2E1-4675-B2F4-FC753DB22CB4}">
      <dsp:nvSpPr>
        <dsp:cNvPr id="0" name=""/>
        <dsp:cNvSpPr/>
      </dsp:nvSpPr>
      <dsp:spPr>
        <a:xfrm>
          <a:off x="0" y="3275482"/>
          <a:ext cx="5029199" cy="1075086"/>
        </a:xfrm>
        <a:prstGeom prst="rect">
          <a:avLst/>
        </a:prstGeom>
        <a:gradFill rotWithShape="0">
          <a:gsLst>
            <a:gs pos="0">
              <a:schemeClr val="accent1">
                <a:alpha val="90000"/>
                <a:hueOff val="0"/>
                <a:satOff val="0"/>
                <a:lumOff val="0"/>
                <a:alphaOff val="0"/>
                <a:satMod val="103000"/>
                <a:lumMod val="102000"/>
                <a:tint val="94000"/>
              </a:schemeClr>
            </a:gs>
            <a:gs pos="50000">
              <a:schemeClr val="accent1">
                <a:alpha val="90000"/>
                <a:hueOff val="0"/>
                <a:satOff val="0"/>
                <a:lumOff val="0"/>
                <a:alphaOff val="0"/>
                <a:satMod val="110000"/>
                <a:lumMod val="100000"/>
                <a:shade val="100000"/>
              </a:schemeClr>
            </a:gs>
            <a:gs pos="100000">
              <a:schemeClr val="accent1">
                <a:alpha val="9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latin typeface="Times New Roman" panose="02020603050405020304" pitchFamily="18" charset="0"/>
              <a:cs typeface="Times New Roman" panose="02020603050405020304" pitchFamily="18" charset="0"/>
            </a:rPr>
            <a:t>Informing Communities</a:t>
          </a:r>
          <a:endParaRPr lang="en-US" sz="3600" kern="1200" dirty="0">
            <a:latin typeface="Times New Roman" panose="02020603050405020304" pitchFamily="18" charset="0"/>
            <a:cs typeface="Times New Roman" panose="02020603050405020304" pitchFamily="18" charset="0"/>
          </a:endParaRPr>
        </a:p>
      </dsp:txBody>
      <dsp:txXfrm>
        <a:off x="0" y="3275482"/>
        <a:ext cx="5029199" cy="1075086"/>
      </dsp:txXfrm>
    </dsp:sp>
    <dsp:sp modelId="{32FA43B7-34B4-4881-9A79-E3EDEC9D4CBF}">
      <dsp:nvSpPr>
        <dsp:cNvPr id="0" name=""/>
        <dsp:cNvSpPr/>
      </dsp:nvSpPr>
      <dsp:spPr>
        <a:xfrm rot="10800000">
          <a:off x="0" y="1636091"/>
          <a:ext cx="5029199" cy="1653482"/>
        </a:xfrm>
        <a:prstGeom prst="upArrowCallout">
          <a:avLst/>
        </a:prstGeom>
        <a:gradFill rotWithShape="0">
          <a:gsLst>
            <a:gs pos="0">
              <a:schemeClr val="accent1">
                <a:alpha val="90000"/>
                <a:hueOff val="0"/>
                <a:satOff val="0"/>
                <a:lumOff val="0"/>
                <a:alphaOff val="-20000"/>
                <a:satMod val="103000"/>
                <a:lumMod val="102000"/>
                <a:tint val="94000"/>
              </a:schemeClr>
            </a:gs>
            <a:gs pos="50000">
              <a:schemeClr val="accent1">
                <a:alpha val="90000"/>
                <a:hueOff val="0"/>
                <a:satOff val="0"/>
                <a:lumOff val="0"/>
                <a:alphaOff val="-20000"/>
                <a:satMod val="110000"/>
                <a:lumMod val="100000"/>
                <a:shade val="100000"/>
              </a:schemeClr>
            </a:gs>
            <a:gs pos="100000">
              <a:schemeClr val="accent1">
                <a:alpha val="90000"/>
                <a:hueOff val="0"/>
                <a:satOff val="0"/>
                <a:lumOff val="0"/>
                <a:alphaOff val="-2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latin typeface="Times New Roman" panose="02020603050405020304" pitchFamily="18" charset="0"/>
              <a:cs typeface="Times New Roman" panose="02020603050405020304" pitchFamily="18" charset="0"/>
            </a:rPr>
            <a:t>Analyzing</a:t>
          </a:r>
          <a:endParaRPr lang="en-US" sz="3600" kern="1200" dirty="0">
            <a:latin typeface="Times New Roman" panose="02020603050405020304" pitchFamily="18" charset="0"/>
            <a:cs typeface="Times New Roman" panose="02020603050405020304" pitchFamily="18" charset="0"/>
          </a:endParaRPr>
        </a:p>
      </dsp:txBody>
      <dsp:txXfrm rot="10800000">
        <a:off x="0" y="1636091"/>
        <a:ext cx="5029199" cy="1074383"/>
      </dsp:txXfrm>
    </dsp:sp>
    <dsp:sp modelId="{D5473CBC-EEC3-408A-B4A6-07882F253A8B}">
      <dsp:nvSpPr>
        <dsp:cNvPr id="0" name=""/>
        <dsp:cNvSpPr/>
      </dsp:nvSpPr>
      <dsp:spPr>
        <a:xfrm rot="10800000">
          <a:off x="0" y="769"/>
          <a:ext cx="5029199" cy="1653482"/>
        </a:xfrm>
        <a:prstGeom prst="upArrowCallout">
          <a:avLst/>
        </a:prstGeom>
        <a:gradFill rotWithShape="0">
          <a:gsLst>
            <a:gs pos="0">
              <a:schemeClr val="accent1">
                <a:alpha val="90000"/>
                <a:hueOff val="0"/>
                <a:satOff val="0"/>
                <a:lumOff val="0"/>
                <a:alphaOff val="-40000"/>
                <a:satMod val="103000"/>
                <a:lumMod val="102000"/>
                <a:tint val="94000"/>
              </a:schemeClr>
            </a:gs>
            <a:gs pos="50000">
              <a:schemeClr val="accent1">
                <a:alpha val="90000"/>
                <a:hueOff val="0"/>
                <a:satOff val="0"/>
                <a:lumOff val="0"/>
                <a:alphaOff val="-40000"/>
                <a:satMod val="110000"/>
                <a:lumMod val="100000"/>
                <a:shade val="100000"/>
              </a:schemeClr>
            </a:gs>
            <a:gs pos="100000">
              <a:schemeClr val="accent1">
                <a:alpha val="90000"/>
                <a:hueOff val="0"/>
                <a:satOff val="0"/>
                <a:lumOff val="0"/>
                <a:alphaOff val="-4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latin typeface="Times New Roman" panose="02020603050405020304" pitchFamily="18" charset="0"/>
              <a:cs typeface="Times New Roman" panose="02020603050405020304" pitchFamily="18" charset="0"/>
            </a:rPr>
            <a:t>Mapping</a:t>
          </a:r>
          <a:endParaRPr lang="en-US" sz="3600" kern="1200" dirty="0">
            <a:latin typeface="Times New Roman" panose="02020603050405020304" pitchFamily="18" charset="0"/>
            <a:cs typeface="Times New Roman" panose="02020603050405020304" pitchFamily="18" charset="0"/>
          </a:endParaRPr>
        </a:p>
      </dsp:txBody>
      <dsp:txXfrm rot="10800000">
        <a:off x="0" y="769"/>
        <a:ext cx="5029199" cy="1074383"/>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1C5132-FFA3-4B02-9F09-22FCF40EFA74}" type="datetimeFigureOut">
              <a:rPr lang="en-US" smtClean="0"/>
              <a:t>11/17/2014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3C20D7-F8F1-4196-9585-26F31AFC85C9}" type="slidenum">
              <a:rPr lang="en-US" smtClean="0"/>
              <a:t>‹#›</a:t>
            </a:fld>
            <a:endParaRPr lang="en-US"/>
          </a:p>
        </p:txBody>
      </p:sp>
    </p:spTree>
    <p:extLst>
      <p:ext uri="{BB962C8B-B14F-4D97-AF65-F5344CB8AC3E}">
        <p14:creationId xmlns:p14="http://schemas.microsoft.com/office/powerpoint/2010/main" val="41681621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6E42C9-243F-4DC5-AFF6-9D56B5FA9D63}" type="datetimeFigureOut">
              <a:rPr lang="en-US" smtClean="0"/>
              <a:t>11/17/2014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AEC444-603B-4F09-9A06-5917518DD901}" type="slidenum">
              <a:rPr lang="en-US" smtClean="0"/>
              <a:t>‹#›</a:t>
            </a:fld>
            <a:endParaRPr lang="en-US"/>
          </a:p>
        </p:txBody>
      </p:sp>
    </p:spTree>
    <p:extLst>
      <p:ext uri="{BB962C8B-B14F-4D97-AF65-F5344CB8AC3E}">
        <p14:creationId xmlns:p14="http://schemas.microsoft.com/office/powerpoint/2010/main" val="874255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Name</a:t>
            </a:r>
          </a:p>
          <a:p>
            <a:r>
              <a:rPr lang="en-US" dirty="0" smtClean="0"/>
              <a:t>Senior obtaining a:</a:t>
            </a:r>
          </a:p>
          <a:p>
            <a:r>
              <a:rPr lang="en-US" dirty="0" smtClean="0"/>
              <a:t>Bachelor </a:t>
            </a:r>
            <a:r>
              <a:rPr lang="en-US" dirty="0"/>
              <a:t>of Science in Urban Studies and </a:t>
            </a:r>
            <a:r>
              <a:rPr lang="en-US" dirty="0" smtClean="0"/>
              <a:t>Planning w/</a:t>
            </a:r>
          </a:p>
          <a:p>
            <a:r>
              <a:rPr lang="en-US" dirty="0" smtClean="0"/>
              <a:t>Minor in Geography and concentrations in GIS and Land Use</a:t>
            </a:r>
          </a:p>
          <a:p>
            <a:r>
              <a:rPr lang="en-US" dirty="0" err="1" smtClean="0"/>
              <a:t>WhoData</a:t>
            </a:r>
            <a:r>
              <a:rPr lang="en-US" dirty="0" smtClean="0"/>
              <a:t> GIS Program Associate and Intern sense June 2014</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1</a:t>
            </a:fld>
            <a:endParaRPr lang="en-US"/>
          </a:p>
        </p:txBody>
      </p:sp>
    </p:spTree>
    <p:extLst>
      <p:ext uri="{BB962C8B-B14F-4D97-AF65-F5344CB8AC3E}">
        <p14:creationId xmlns:p14="http://schemas.microsoft.com/office/powerpoint/2010/main" val="711774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DAEC444-603B-4F09-9A06-5917518DD901}" type="slidenum">
              <a:rPr lang="en-US" smtClean="0"/>
              <a:t>2</a:t>
            </a:fld>
            <a:endParaRPr lang="en-US"/>
          </a:p>
        </p:txBody>
      </p:sp>
    </p:spTree>
    <p:extLst>
      <p:ext uri="{BB962C8B-B14F-4D97-AF65-F5344CB8AC3E}">
        <p14:creationId xmlns:p14="http://schemas.microsoft.com/office/powerpoint/2010/main" val="1506182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DAEC444-603B-4F09-9A06-5917518DD901}" type="slidenum">
              <a:rPr lang="en-US" smtClean="0"/>
              <a:t>3</a:t>
            </a:fld>
            <a:endParaRPr lang="en-US"/>
          </a:p>
        </p:txBody>
      </p:sp>
    </p:spTree>
    <p:extLst>
      <p:ext uri="{BB962C8B-B14F-4D97-AF65-F5344CB8AC3E}">
        <p14:creationId xmlns:p14="http://schemas.microsoft.com/office/powerpoint/2010/main" val="1969914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Times New Roman" panose="02020603050405020304" pitchFamily="18" charset="0"/>
                <a:cs typeface="Times New Roman" panose="02020603050405020304" pitchFamily="18" charset="0"/>
              </a:rPr>
              <a:t>Background</a:t>
            </a:r>
            <a:r>
              <a:rPr lang="en-US" dirty="0">
                <a:latin typeface="Times New Roman" panose="02020603050405020304" pitchFamily="18" charset="0"/>
                <a:cs typeface="Times New Roman" panose="02020603050405020304" pitchFamily="18" charset="0"/>
              </a:rPr>
              <a:t>:</a:t>
            </a:r>
          </a:p>
          <a:p>
            <a:pPr lvl="2"/>
            <a:r>
              <a:rPr lang="en-US" dirty="0">
                <a:latin typeface="Times New Roman" panose="02020603050405020304" pitchFamily="18" charset="0"/>
                <a:cs typeface="Times New Roman" panose="02020603050405020304" pitchFamily="18" charset="0"/>
              </a:rPr>
              <a:t>NORA acquired land in the Lower 9th Ward through the Hazard Mitigation Grant Program (HMGP) &amp; Road </a:t>
            </a:r>
            <a:r>
              <a:rPr lang="en-US" dirty="0" smtClean="0">
                <a:latin typeface="Times New Roman" panose="02020603050405020304" pitchFamily="18" charset="0"/>
                <a:cs typeface="Times New Roman" panose="02020603050405020304" pitchFamily="18" charset="0"/>
              </a:rPr>
              <a:t>Home</a:t>
            </a:r>
          </a:p>
          <a:p>
            <a:pPr lvl="2"/>
            <a:endParaRPr lang="en-US" dirty="0" smtClean="0">
              <a:latin typeface="Times New Roman" panose="02020603050405020304" pitchFamily="18" charset="0"/>
              <a:cs typeface="Times New Roman" panose="02020603050405020304" pitchFamily="18" charset="0"/>
            </a:endParaRPr>
          </a:p>
          <a:p>
            <a:pPr lvl="2"/>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proposed constitutional change </a:t>
            </a:r>
            <a:r>
              <a:rPr lang="en-US" dirty="0" smtClean="0">
                <a:latin typeface="Times New Roman" panose="02020603050405020304" pitchFamily="18" charset="0"/>
                <a:cs typeface="Times New Roman" panose="02020603050405020304" pitchFamily="18" charset="0"/>
              </a:rPr>
              <a:t>was under </a:t>
            </a:r>
            <a:r>
              <a:rPr lang="en-US" dirty="0">
                <a:latin typeface="Times New Roman" panose="02020603050405020304" pitchFamily="18" charset="0"/>
                <a:cs typeface="Times New Roman" panose="02020603050405020304" pitchFamily="18" charset="0"/>
              </a:rPr>
              <a:t>consideration to allow the city of New Orleans to sell </a:t>
            </a:r>
            <a:r>
              <a:rPr lang="en-US" dirty="0" smtClean="0">
                <a:latin typeface="Times New Roman" panose="02020603050405020304" pitchFamily="18" charset="0"/>
                <a:cs typeface="Times New Roman" panose="02020603050405020304" pitchFamily="18" charset="0"/>
              </a:rPr>
              <a:t>the empty </a:t>
            </a:r>
            <a:r>
              <a:rPr lang="en-US" dirty="0">
                <a:latin typeface="Times New Roman" panose="02020603050405020304" pitchFamily="18" charset="0"/>
                <a:cs typeface="Times New Roman" panose="02020603050405020304" pitchFamily="18" charset="0"/>
              </a:rPr>
              <a:t>lots in the Lower 9th Ward for $100 and </a:t>
            </a:r>
            <a:r>
              <a:rPr lang="en-US" dirty="0" smtClean="0">
                <a:latin typeface="Times New Roman" panose="02020603050405020304" pitchFamily="18" charset="0"/>
                <a:cs typeface="Times New Roman" panose="02020603050405020304" pitchFamily="18" charset="0"/>
              </a:rPr>
              <a:t>went before </a:t>
            </a:r>
            <a:r>
              <a:rPr lang="en-US" dirty="0">
                <a:latin typeface="Times New Roman" panose="02020603050405020304" pitchFamily="18" charset="0"/>
                <a:cs typeface="Times New Roman" panose="02020603050405020304" pitchFamily="18" charset="0"/>
              </a:rPr>
              <a:t>voters statewide Nov. </a:t>
            </a:r>
            <a:r>
              <a:rPr lang="en-US" dirty="0" smtClean="0">
                <a:latin typeface="Times New Roman" panose="02020603050405020304" pitchFamily="18" charset="0"/>
                <a:cs typeface="Times New Roman" panose="02020603050405020304" pitchFamily="18" charset="0"/>
              </a:rPr>
              <a:t>4. It was listed </a:t>
            </a:r>
            <a:r>
              <a:rPr lang="en-US" dirty="0">
                <a:latin typeface="Times New Roman" panose="02020603050405020304" pitchFamily="18" charset="0"/>
                <a:cs typeface="Times New Roman" panose="02020603050405020304" pitchFamily="18" charset="0"/>
              </a:rPr>
              <a:t>on the ballot as "Proposed Amendment No. 13".</a:t>
            </a:r>
            <a:endParaRPr lang="en-US"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8DAEC444-603B-4F09-9A06-5917518DD901}" type="slidenum">
              <a:rPr lang="en-US" smtClean="0"/>
              <a:t>4</a:t>
            </a:fld>
            <a:endParaRPr lang="en-US"/>
          </a:p>
        </p:txBody>
      </p:sp>
    </p:spTree>
    <p:extLst>
      <p:ext uri="{BB962C8B-B14F-4D97-AF65-F5344CB8AC3E}">
        <p14:creationId xmlns:p14="http://schemas.microsoft.com/office/powerpoint/2010/main" val="1034424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Goals:</a:t>
            </a:r>
          </a:p>
          <a:p>
            <a:endParaRPr lang="en-US" dirty="0"/>
          </a:p>
          <a:p>
            <a:r>
              <a:rPr lang="en-US" dirty="0"/>
              <a:t>To create a Service Learning project demonstrating the type of research that undergrads at UNO can provide and showcase an example of PPGIS work that aids community education through the use of public data. Help to put the L9W back on the radar in a positive way</a:t>
            </a:r>
            <a:r>
              <a:rPr lang="en-US" dirty="0" smtClean="0"/>
              <a:t>.</a:t>
            </a:r>
          </a:p>
          <a:p>
            <a:endParaRPr lang="en-US" dirty="0"/>
          </a:p>
          <a:p>
            <a:r>
              <a:rPr lang="en-US" dirty="0" smtClean="0">
                <a:latin typeface="Times New Roman" panose="02020603050405020304" pitchFamily="18" charset="0"/>
                <a:cs typeface="Times New Roman" panose="02020603050405020304" pitchFamily="18" charset="0"/>
              </a:rPr>
              <a:t>Limitation: </a:t>
            </a: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Based </a:t>
            </a:r>
            <a:r>
              <a:rPr lang="en-US" dirty="0">
                <a:latin typeface="Times New Roman" panose="02020603050405020304" pitchFamily="18" charset="0"/>
                <a:cs typeface="Times New Roman" panose="02020603050405020304" pitchFamily="18" charset="0"/>
              </a:rPr>
              <a:t>upon the information collected NORA’s properties total 600; however, only 550 are posted in the data set</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5</a:t>
            </a:fld>
            <a:endParaRPr lang="en-US"/>
          </a:p>
        </p:txBody>
      </p:sp>
    </p:spTree>
    <p:extLst>
      <p:ext uri="{BB962C8B-B14F-4D97-AF65-F5344CB8AC3E}">
        <p14:creationId xmlns:p14="http://schemas.microsoft.com/office/powerpoint/2010/main" val="1584740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Goals:</a:t>
            </a:r>
          </a:p>
          <a:p>
            <a:endParaRPr lang="en-US" dirty="0"/>
          </a:p>
          <a:p>
            <a:r>
              <a:rPr lang="en-US" dirty="0"/>
              <a:t>To create a Service Learning project demonstrating the type of research that undergrads at UNO can provide and showcase an example of PPGIS work that aids community education through the use of public data. Help to put the L9W back on the radar in a positive way</a:t>
            </a:r>
            <a:r>
              <a:rPr lang="en-US" dirty="0" smtClean="0"/>
              <a:t>.</a:t>
            </a:r>
          </a:p>
          <a:p>
            <a:endParaRPr lang="en-US" dirty="0"/>
          </a:p>
          <a:p>
            <a:r>
              <a:rPr lang="en-US" dirty="0" smtClean="0">
                <a:latin typeface="Times New Roman" panose="02020603050405020304" pitchFamily="18" charset="0"/>
                <a:cs typeface="Times New Roman" panose="02020603050405020304" pitchFamily="18" charset="0"/>
              </a:rPr>
              <a:t>Limitation: </a:t>
            </a: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Based </a:t>
            </a:r>
            <a:r>
              <a:rPr lang="en-US" dirty="0">
                <a:latin typeface="Times New Roman" panose="02020603050405020304" pitchFamily="18" charset="0"/>
                <a:cs typeface="Times New Roman" panose="02020603050405020304" pitchFamily="18" charset="0"/>
              </a:rPr>
              <a:t>upon the information collected NORA’s properties total 600; however, only 550 are posted in the data set</a:t>
            </a:r>
            <a:endParaRPr lang="en-US" dirty="0"/>
          </a:p>
        </p:txBody>
      </p:sp>
      <p:sp>
        <p:nvSpPr>
          <p:cNvPr id="4" name="Slide Number Placeholder 3"/>
          <p:cNvSpPr>
            <a:spLocks noGrp="1"/>
          </p:cNvSpPr>
          <p:nvPr>
            <p:ph type="sldNum" sz="quarter" idx="10"/>
          </p:nvPr>
        </p:nvSpPr>
        <p:spPr/>
        <p:txBody>
          <a:bodyPr/>
          <a:lstStyle/>
          <a:p>
            <a:fld id="{8DAEC444-603B-4F09-9A06-5917518DD901}" type="slidenum">
              <a:rPr lang="en-US" smtClean="0"/>
              <a:t>6</a:t>
            </a:fld>
            <a:endParaRPr lang="en-US"/>
          </a:p>
        </p:txBody>
      </p:sp>
    </p:spTree>
    <p:extLst>
      <p:ext uri="{BB962C8B-B14F-4D97-AF65-F5344CB8AC3E}">
        <p14:creationId xmlns:p14="http://schemas.microsoft.com/office/powerpoint/2010/main" val="308006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DAEC444-603B-4F09-9A06-5917518DD901}" type="slidenum">
              <a:rPr lang="en-US" smtClean="0"/>
              <a:t>7</a:t>
            </a:fld>
            <a:endParaRPr lang="en-US"/>
          </a:p>
        </p:txBody>
      </p:sp>
    </p:spTree>
    <p:extLst>
      <p:ext uri="{BB962C8B-B14F-4D97-AF65-F5344CB8AC3E}">
        <p14:creationId xmlns:p14="http://schemas.microsoft.com/office/powerpoint/2010/main" val="1218843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DAEC444-603B-4F09-9A06-5917518DD901}" type="slidenum">
              <a:rPr lang="en-US" smtClean="0"/>
              <a:t>8</a:t>
            </a:fld>
            <a:endParaRPr lang="en-US"/>
          </a:p>
        </p:txBody>
      </p:sp>
    </p:spTree>
    <p:extLst>
      <p:ext uri="{BB962C8B-B14F-4D97-AF65-F5344CB8AC3E}">
        <p14:creationId xmlns:p14="http://schemas.microsoft.com/office/powerpoint/2010/main" val="8558189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bwMode="invGray">
          <a:xfrm>
            <a:off x="0" y="3936697"/>
            <a:ext cx="12192000" cy="2103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38201" y="4114800"/>
            <a:ext cx="10515598" cy="1158446"/>
          </a:xfrm>
        </p:spPr>
        <p:txBody>
          <a:bodyPr anchor="b">
            <a:normAutofit/>
          </a:bodyPr>
          <a:lstStyle>
            <a:lvl1pPr algn="l">
              <a:defRPr sz="52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38201" y="5338170"/>
            <a:ext cx="10515598" cy="474836"/>
          </a:xfrm>
        </p:spPr>
        <p:txBody>
          <a:bodyPr/>
          <a:lstStyle>
            <a:lvl1pPr marL="0" indent="0" algn="l">
              <a:spcBef>
                <a:spcPts val="0"/>
              </a:spcBef>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Tree>
    <p:extLst>
      <p:ext uri="{BB962C8B-B14F-4D97-AF65-F5344CB8AC3E}">
        <p14:creationId xmlns:p14="http://schemas.microsoft.com/office/powerpoint/2010/main" val="63072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FE2824-C2A0-4931-BB32-60B24BDBB3CC}"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787557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41693" y="365125"/>
            <a:ext cx="1600200" cy="5811838"/>
          </a:xfrm>
        </p:spPr>
        <p:txBody>
          <a:bodyPr vert="eaVert"/>
          <a:lstStyle>
            <a:lvl1pP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85344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FE2824-C2A0-4931-BB32-60B24BDBB3CC}"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77025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FE2824-C2A0-4931-BB32-60B24BDBB3CC}" type="datetimeFigureOut">
              <a:rPr lang="en-US" smtClean="0"/>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215576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bwMode="ltGray">
          <a:xfrm>
            <a:off x="0" y="3276600"/>
            <a:ext cx="12192000" cy="27632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41248" y="3429000"/>
            <a:ext cx="9601200" cy="1838519"/>
          </a:xfrm>
        </p:spPr>
        <p:txBody>
          <a:bodyPr anchor="b">
            <a:normAutofit/>
          </a:bodyPr>
          <a:lstStyle>
            <a:lvl1pPr>
              <a:defRPr sz="520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5340096"/>
            <a:ext cx="9601200" cy="475488"/>
          </a:xfrm>
        </p:spPr>
        <p:txBody>
          <a:bodyPr/>
          <a:lstStyle>
            <a:lvl1pPr marL="0" indent="0">
              <a:spcBef>
                <a:spcPts val="0"/>
              </a:spcBef>
              <a:buNone/>
              <a:defRPr sz="240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1917355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45224"/>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029200" cy="4351338"/>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24600" y="1825625"/>
            <a:ext cx="5029200" cy="4351338"/>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0FE2824-C2A0-4931-BB32-60B24BDBB3CC}"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963172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828800"/>
            <a:ext cx="5029200" cy="685800"/>
          </a:xfrm>
        </p:spPr>
        <p:txBody>
          <a:bodyPr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14600"/>
            <a:ext cx="5029200" cy="3675063"/>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26188" y="1828800"/>
            <a:ext cx="5029200" cy="685800"/>
          </a:xfrm>
        </p:spPr>
        <p:txBody>
          <a:bodyPr anchor="ctr">
            <a:normAutofit/>
          </a:bodyPr>
          <a:lstStyle>
            <a:lvl1pPr marL="0" indent="0">
              <a:spcBef>
                <a:spcPts val="100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26188" y="2514600"/>
            <a:ext cx="5029200" cy="3675063"/>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FE2824-C2A0-4931-BB32-60B24BDBB3CC}" type="datetimeFigureOut">
              <a:rPr lang="en-US" smtClean="0"/>
              <a:t>11/17/2014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144799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FE2824-C2A0-4931-BB32-60B24BDBB3CC}" type="datetimeFigureOut">
              <a:rPr lang="en-US" smtClean="0"/>
              <a:t>11/17/2014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95634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FE2824-C2A0-4931-BB32-60B24BDBB3CC}" type="datetimeFigureOut">
              <a:rPr lang="en-US" smtClean="0"/>
              <a:t>11/17/2014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66730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24800" y="1524000"/>
            <a:ext cx="3429000" cy="1905000"/>
          </a:xfrm>
        </p:spPr>
        <p:txBody>
          <a:bodyPr anchor="b">
            <a:normAutofit/>
          </a:bodyPr>
          <a:lstStyle>
            <a:lvl1pPr>
              <a:defRPr sz="3400"/>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400800" cy="52578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924800" y="3581400"/>
            <a:ext cx="3429000" cy="1828800"/>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FE2824-C2A0-4931-BB32-60B24BDBB3CC}"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978961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924800" y="1527048"/>
            <a:ext cx="3429000" cy="1901952"/>
          </a:xfrm>
        </p:spPr>
        <p:txBody>
          <a:bodyPr anchor="b">
            <a:normAutofit/>
          </a:bodyPr>
          <a:lstStyle>
            <a:lvl1pPr>
              <a:defRPr sz="3400"/>
            </a:lvl1pPr>
          </a:lstStyle>
          <a:p>
            <a:r>
              <a:rPr lang="en-US" smtClean="0"/>
              <a:t>Click to edit Master title style</a:t>
            </a:r>
            <a:endParaRPr lang="en-US" dirty="0"/>
          </a:p>
        </p:txBody>
      </p:sp>
      <p:sp>
        <p:nvSpPr>
          <p:cNvPr id="3" name="Picture Placeholder 2"/>
          <p:cNvSpPr>
            <a:spLocks noGrp="1"/>
          </p:cNvSpPr>
          <p:nvPr>
            <p:ph type="pic" idx="1"/>
          </p:nvPr>
        </p:nvSpPr>
        <p:spPr>
          <a:xfrm>
            <a:off x="838198" y="685800"/>
            <a:ext cx="6400800" cy="5257800"/>
          </a:xfrm>
        </p:spPr>
        <p:txBody>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7924800" y="3581400"/>
            <a:ext cx="3428999" cy="1828800"/>
          </a:xfrm>
        </p:spPr>
        <p:txBody>
          <a:bodyPr/>
          <a:lstStyle>
            <a:lvl1pPr marL="0" indent="0">
              <a:spcBef>
                <a:spcPts val="10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FE2824-C2A0-4931-BB32-60B24BDBB3CC}" type="datetimeFigureOut">
              <a:rPr lang="en-US" smtClean="0"/>
              <a:t>11/17/2014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3333A4-2EF1-4B79-B68C-AB20E66B4822}" type="slidenum">
              <a:rPr lang="en-US" smtClean="0"/>
              <a:t>‹#›</a:t>
            </a:fld>
            <a:endParaRPr lang="en-US"/>
          </a:p>
        </p:txBody>
      </p:sp>
    </p:spTree>
    <p:extLst>
      <p:ext uri="{BB962C8B-B14F-4D97-AF65-F5344CB8AC3E}">
        <p14:creationId xmlns:p14="http://schemas.microsoft.com/office/powerpoint/2010/main" val="322527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invGray">
          <a:xfrm>
            <a:off x="0" y="6492239"/>
            <a:ext cx="12188825" cy="36576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6"/>
            <a:ext cx="10515600" cy="114522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9685939" y="6549715"/>
            <a:ext cx="1667860" cy="229237"/>
          </a:xfrm>
          <a:prstGeom prst="rect">
            <a:avLst/>
          </a:prstGeom>
        </p:spPr>
        <p:txBody>
          <a:bodyPr vert="horz" lIns="91440" tIns="45720" rIns="91440" bIns="45720" rtlCol="0" anchor="ctr"/>
          <a:lstStyle>
            <a:lvl1pPr algn="r">
              <a:defRPr sz="800">
                <a:solidFill>
                  <a:schemeClr val="bg1">
                    <a:lumMod val="40000"/>
                    <a:lumOff val="60000"/>
                  </a:schemeClr>
                </a:solidFill>
              </a:defRPr>
            </a:lvl1pPr>
          </a:lstStyle>
          <a:p>
            <a:fld id="{B0FE2824-C2A0-4931-BB32-60B24BDBB3CC}" type="datetimeFigureOut">
              <a:rPr lang="en-US" smtClean="0"/>
              <a:pPr/>
              <a:t>11/17/2014</a:t>
            </a:fld>
            <a:endParaRPr lang="en-US"/>
          </a:p>
        </p:txBody>
      </p:sp>
      <p:sp>
        <p:nvSpPr>
          <p:cNvPr id="5" name="Footer Placeholder 4"/>
          <p:cNvSpPr>
            <a:spLocks noGrp="1"/>
          </p:cNvSpPr>
          <p:nvPr>
            <p:ph type="ftr" sz="quarter" idx="3"/>
          </p:nvPr>
        </p:nvSpPr>
        <p:spPr>
          <a:xfrm>
            <a:off x="381000" y="6549715"/>
            <a:ext cx="8442158" cy="229237"/>
          </a:xfrm>
          <a:prstGeom prst="rect">
            <a:avLst/>
          </a:prstGeom>
        </p:spPr>
        <p:txBody>
          <a:bodyPr vert="horz" lIns="91440" tIns="45720" rIns="91440" bIns="45720" rtlCol="0" anchor="ctr"/>
          <a:lstStyle>
            <a:lvl1pPr algn="l">
              <a:defRPr sz="800">
                <a:solidFill>
                  <a:schemeClr val="bg1">
                    <a:lumMod val="40000"/>
                    <a:lumOff val="60000"/>
                  </a:schemeClr>
                </a:solidFill>
              </a:defRPr>
            </a:lvl1pPr>
          </a:lstStyle>
          <a:p>
            <a:endParaRPr lang="en-US" dirty="0"/>
          </a:p>
        </p:txBody>
      </p:sp>
      <p:sp>
        <p:nvSpPr>
          <p:cNvPr id="6" name="Slide Number Placeholder 5"/>
          <p:cNvSpPr>
            <a:spLocks noGrp="1"/>
          </p:cNvSpPr>
          <p:nvPr>
            <p:ph type="sldNum" sz="quarter" idx="4"/>
          </p:nvPr>
        </p:nvSpPr>
        <p:spPr>
          <a:xfrm>
            <a:off x="11353799" y="6549715"/>
            <a:ext cx="446361" cy="229237"/>
          </a:xfrm>
          <a:prstGeom prst="rect">
            <a:avLst/>
          </a:prstGeom>
        </p:spPr>
        <p:txBody>
          <a:bodyPr vert="horz" lIns="91440" tIns="45720" rIns="91440" bIns="45720" rtlCol="0" anchor="ctr"/>
          <a:lstStyle>
            <a:lvl1pPr algn="r">
              <a:defRPr sz="800">
                <a:solidFill>
                  <a:schemeClr val="bg1">
                    <a:lumMod val="40000"/>
                    <a:lumOff val="60000"/>
                  </a:schemeClr>
                </a:solidFill>
              </a:defRPr>
            </a:lvl1pPr>
          </a:lstStyle>
          <a:p>
            <a:fld id="{B13333A4-2EF1-4B79-B68C-AB20E66B4822}" type="slidenum">
              <a:rPr lang="en-US" smtClean="0"/>
              <a:pPr/>
              <a:t>‹#›</a:t>
            </a:fld>
            <a:endParaRPr lang="en-US"/>
          </a:p>
        </p:txBody>
      </p:sp>
    </p:spTree>
    <p:extLst>
      <p:ext uri="{BB962C8B-B14F-4D97-AF65-F5344CB8AC3E}">
        <p14:creationId xmlns:p14="http://schemas.microsoft.com/office/powerpoint/2010/main" val="115587165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90000"/>
        </a:lnSpc>
        <a:spcBef>
          <a:spcPts val="10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8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11430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whodata.net/"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3.png"/><Relationship Id="rId4" Type="http://schemas.openxmlformats.org/officeDocument/2006/relationships/diagramLayout" Target="../diagrams/layout1.xml"/><Relationship Id="rId9" Type="http://schemas.openxmlformats.org/officeDocument/2006/relationships/hyperlink" Target="http://www.whodata.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hyperlink" Target="https://tribwgno.files.wordpress.com/2014/08/available-lower-ninth-ward-properties.pdf"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hyperlink" Target="http://wgno.com/2014/08/07/norato-sell-more-than-600-lots-for-100-each/"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tribwgno.files.wordpress.com/2014/08/available-lower-ninth-ward-properties.pdf"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hyperlink" Target="http://wgno.com/2014/08/07/norato-sell-more-than-600-lots-for-100-each/"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hyperlink" Target="mailto:DDeason@uno.edu"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334000"/>
            <a:ext cx="12192000" cy="685800"/>
          </a:xfrm>
        </p:spPr>
        <p:txBody>
          <a:bodyPr>
            <a:noAutofit/>
          </a:bodyPr>
          <a:lstStyle/>
          <a:p>
            <a:pPr algn="ctr"/>
            <a:endParaRPr lang="en-US" sz="2000" b="1" dirty="0" smtClean="0">
              <a:solidFill>
                <a:schemeClr val="tx1"/>
              </a:solidFill>
              <a:latin typeface="Times New Roman" panose="02020603050405020304" pitchFamily="18" charset="0"/>
              <a:cs typeface="Times New Roman" panose="02020603050405020304" pitchFamily="18" charset="0"/>
            </a:endParaRPr>
          </a:p>
          <a:p>
            <a:r>
              <a:rPr lang="en-US" sz="2000" b="1" dirty="0" smtClean="0">
                <a:solidFill>
                  <a:schemeClr val="tx1"/>
                </a:solidFill>
                <a:latin typeface="Times New Roman" panose="02020603050405020304" pitchFamily="18" charset="0"/>
                <a:cs typeface="Times New Roman" panose="02020603050405020304" pitchFamily="18" charset="0"/>
              </a:rPr>
              <a:t>GIS Day			             November  </a:t>
            </a:r>
            <a:r>
              <a:rPr lang="en-US" sz="2000" b="1" dirty="0" smtClean="0">
                <a:solidFill>
                  <a:schemeClr val="tx1"/>
                </a:solidFill>
                <a:latin typeface="Times New Roman" panose="02020603050405020304" pitchFamily="18" charset="0"/>
                <a:cs typeface="Times New Roman" panose="02020603050405020304" pitchFamily="18" charset="0"/>
              </a:rPr>
              <a:t>19, </a:t>
            </a:r>
            <a:r>
              <a:rPr lang="en-US" sz="2000" b="1" dirty="0" smtClean="0">
                <a:solidFill>
                  <a:schemeClr val="tx1"/>
                </a:solidFill>
                <a:latin typeface="Times New Roman" panose="02020603050405020304" pitchFamily="18" charset="0"/>
                <a:cs typeface="Times New Roman" panose="02020603050405020304" pitchFamily="18" charset="0"/>
              </a:rPr>
              <a:t>2014			             </a:t>
            </a:r>
            <a:r>
              <a:rPr lang="en-US" sz="2000" b="1" dirty="0" err="1" smtClean="0">
                <a:solidFill>
                  <a:schemeClr val="tx1"/>
                </a:solidFill>
                <a:latin typeface="Times New Roman" panose="02020603050405020304" pitchFamily="18" charset="0"/>
                <a:cs typeface="Times New Roman" panose="02020603050405020304" pitchFamily="18" charset="0"/>
              </a:rPr>
              <a:t>Derreck</a:t>
            </a:r>
            <a:r>
              <a:rPr lang="en-US" sz="2000" b="1" dirty="0" smtClean="0">
                <a:solidFill>
                  <a:schemeClr val="tx1"/>
                </a:solidFill>
                <a:latin typeface="Times New Roman" panose="02020603050405020304" pitchFamily="18" charset="0"/>
                <a:cs typeface="Times New Roman" panose="02020603050405020304" pitchFamily="18" charset="0"/>
              </a:rPr>
              <a:t> </a:t>
            </a:r>
            <a:r>
              <a:rPr lang="en-US" sz="2000" b="1" dirty="0" smtClean="0">
                <a:solidFill>
                  <a:schemeClr val="tx1"/>
                </a:solidFill>
                <a:latin typeface="Times New Roman" panose="02020603050405020304" pitchFamily="18" charset="0"/>
                <a:cs typeface="Times New Roman" panose="02020603050405020304" pitchFamily="18" charset="0"/>
              </a:rPr>
              <a:t>B. Deason							</a:t>
            </a:r>
            <a:endParaRPr lang="en-US" sz="2000" b="1" dirty="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4032" t="26826" r="3218" b="27569"/>
          <a:stretch/>
        </p:blipFill>
        <p:spPr>
          <a:xfrm>
            <a:off x="8305800" y="3974593"/>
            <a:ext cx="3505200" cy="1295401"/>
          </a:xfrm>
          <a:prstGeom prst="rect">
            <a:avLst/>
          </a:prstGeom>
          <a:ln w="3175">
            <a:solidFill>
              <a:schemeClr val="tx1"/>
            </a:solidFill>
          </a:ln>
          <a:effectLst>
            <a:outerShdw blurRad="50800" dist="38100" dir="2700000" algn="tl" rotWithShape="0">
              <a:prstClr val="black">
                <a:alpha val="40000"/>
              </a:prstClr>
            </a:outerShdw>
          </a:effectLst>
        </p:spPr>
      </p:pic>
      <p:sp>
        <p:nvSpPr>
          <p:cNvPr id="5" name="Subtitle 2"/>
          <p:cNvSpPr txBox="1">
            <a:spLocks/>
          </p:cNvSpPr>
          <p:nvPr/>
        </p:nvSpPr>
        <p:spPr>
          <a:xfrm>
            <a:off x="0" y="3962401"/>
            <a:ext cx="8305800" cy="12954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0"/>
              </a:spcBef>
              <a:buClr>
                <a:schemeClr val="accent1"/>
              </a:buClr>
              <a:buFont typeface="Arial" panose="020B0604020202020204" pitchFamily="34" charset="0"/>
              <a:buNone/>
              <a:defRPr sz="2400" kern="1200">
                <a:solidFill>
                  <a:schemeClr val="accent1"/>
                </a:solidFill>
                <a:latin typeface="+mn-lt"/>
                <a:ea typeface="+mn-ea"/>
                <a:cs typeface="+mn-cs"/>
              </a:defRPr>
            </a:lvl1pPr>
            <a:lvl2pPr marL="457200" indent="0" algn="ctr" defTabSz="914400" rtl="0" eaLnBrk="1" latinLnBrk="0" hangingPunct="1">
              <a:lnSpc>
                <a:spcPct val="90000"/>
              </a:lnSpc>
              <a:spcBef>
                <a:spcPts val="1000"/>
              </a:spcBef>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800"/>
              </a:spcBef>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800"/>
              </a:spcBef>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800"/>
              </a:spcBef>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80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80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80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800"/>
              </a:spcBef>
              <a:buClr>
                <a:schemeClr val="accent1"/>
              </a:buClr>
              <a:buFont typeface="Arial" panose="020B0604020202020204" pitchFamily="34" charset="0"/>
              <a:buNone/>
              <a:defRPr sz="1600" kern="1200">
                <a:solidFill>
                  <a:schemeClr val="tx1"/>
                </a:solidFill>
                <a:latin typeface="+mn-lt"/>
                <a:ea typeface="+mn-ea"/>
                <a:cs typeface="+mn-cs"/>
              </a:defRPr>
            </a:lvl9pPr>
          </a:lstStyle>
          <a:p>
            <a:pPr algn="ctr"/>
            <a:r>
              <a:rPr lang="en-US" sz="3200" b="1" i="1" dirty="0" smtClean="0">
                <a:solidFill>
                  <a:schemeClr val="tx1"/>
                </a:solidFill>
                <a:latin typeface="Times New Roman" panose="02020603050405020304" pitchFamily="18" charset="0"/>
                <a:cs typeface="Times New Roman" panose="02020603050405020304" pitchFamily="18" charset="0"/>
              </a:rPr>
              <a:t>$100 Lots &amp; NORA Reinvestment in the </a:t>
            </a:r>
          </a:p>
          <a:p>
            <a:pPr algn="ctr"/>
            <a:r>
              <a:rPr lang="en-US" sz="3200" b="1" i="1" dirty="0" smtClean="0">
                <a:solidFill>
                  <a:schemeClr val="tx1"/>
                </a:solidFill>
                <a:latin typeface="Times New Roman" panose="02020603050405020304" pitchFamily="18" charset="0"/>
                <a:cs typeface="Times New Roman" panose="02020603050405020304" pitchFamily="18" charset="0"/>
              </a:rPr>
              <a:t>Lower 9</a:t>
            </a:r>
            <a:r>
              <a:rPr lang="en-US" sz="3200" b="1" i="1" baseline="30000" dirty="0" smtClean="0">
                <a:solidFill>
                  <a:schemeClr val="tx1"/>
                </a:solidFill>
                <a:latin typeface="Times New Roman" panose="02020603050405020304" pitchFamily="18" charset="0"/>
                <a:cs typeface="Times New Roman" panose="02020603050405020304" pitchFamily="18" charset="0"/>
              </a:rPr>
              <a:t>th</a:t>
            </a:r>
            <a:r>
              <a:rPr lang="en-US" sz="3200" b="1" i="1" dirty="0" smtClean="0">
                <a:solidFill>
                  <a:schemeClr val="tx1"/>
                </a:solidFill>
                <a:latin typeface="Times New Roman" panose="02020603050405020304" pitchFamily="18" charset="0"/>
                <a:cs typeface="Times New Roman" panose="02020603050405020304" pitchFamily="18" charset="0"/>
              </a:rPr>
              <a:t> Ward/Holy Cross</a:t>
            </a:r>
          </a:p>
          <a:p>
            <a:pPr algn="ct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2729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Times New Roman" panose="02020603050405020304" pitchFamily="18" charset="0"/>
                <a:cs typeface="Times New Roman" panose="02020603050405020304" pitchFamily="18" charset="0"/>
              </a:rPr>
              <a:t>Content</a:t>
            </a:r>
            <a:endParaRPr lang="en-US" sz="4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3600" dirty="0" smtClean="0">
                <a:latin typeface="Times New Roman" panose="02020603050405020304" pitchFamily="18" charset="0"/>
                <a:cs typeface="Times New Roman" panose="02020603050405020304" pitchFamily="18" charset="0"/>
              </a:rPr>
              <a:t>Introduction</a:t>
            </a:r>
          </a:p>
          <a:p>
            <a:r>
              <a:rPr lang="en-US" sz="3600" dirty="0" smtClean="0">
                <a:latin typeface="Times New Roman" panose="02020603050405020304" pitchFamily="18" charset="0"/>
                <a:cs typeface="Times New Roman" panose="02020603050405020304" pitchFamily="18" charset="0"/>
              </a:rPr>
              <a:t>About WhoData</a:t>
            </a:r>
          </a:p>
          <a:p>
            <a:r>
              <a:rPr lang="en-US" sz="3600" dirty="0" smtClean="0">
                <a:latin typeface="Times New Roman" panose="02020603050405020304" pitchFamily="18" charset="0"/>
                <a:cs typeface="Times New Roman" panose="02020603050405020304" pitchFamily="18" charset="0"/>
              </a:rPr>
              <a:t>Overview of  Research Project</a:t>
            </a:r>
          </a:p>
          <a:p>
            <a:r>
              <a:rPr lang="en-US" sz="3600" dirty="0" smtClean="0">
                <a:latin typeface="Times New Roman" panose="02020603050405020304" pitchFamily="18" charset="0"/>
                <a:cs typeface="Times New Roman" panose="02020603050405020304" pitchFamily="18" charset="0"/>
              </a:rPr>
              <a:t>Questions &amp; Next Steps</a:t>
            </a:r>
            <a:endParaRPr lang="en-US" sz="36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4032" t="26826" r="3218" b="27569"/>
          <a:stretch/>
        </p:blipFill>
        <p:spPr>
          <a:xfrm>
            <a:off x="8001000" y="290037"/>
            <a:ext cx="3505200" cy="1295401"/>
          </a:xfrm>
          <a:prstGeom prst="rect">
            <a:avLst/>
          </a:prstGeom>
          <a:ln w="3175">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82195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25474"/>
          </a:xfrm>
        </p:spPr>
        <p:txBody>
          <a:bodyPr/>
          <a:lstStyle/>
          <a:p>
            <a:r>
              <a:rPr lang="en-US" dirty="0" smtClean="0">
                <a:latin typeface="Times New Roman" panose="02020603050405020304" pitchFamily="18" charset="0"/>
                <a:cs typeface="Times New Roman" panose="02020603050405020304" pitchFamily="18" charset="0"/>
              </a:rPr>
              <a:t>About WhoData</a:t>
            </a:r>
            <a:endParaRPr lang="en-US" dirty="0">
              <a:latin typeface="Times New Roman" panose="02020603050405020304" pitchFamily="18" charset="0"/>
              <a:cs typeface="Times New Roman" panose="02020603050405020304" pitchFamily="18" charset="0"/>
            </a:endParaRPr>
          </a:p>
        </p:txBody>
      </p:sp>
      <p:graphicFrame>
        <p:nvGraphicFramePr>
          <p:cNvPr id="6" name="Content Placeholder 5" descr="Segmented Process" title="SmartArt"/>
          <p:cNvGraphicFramePr>
            <a:graphicFrameLocks noGrp="1"/>
          </p:cNvGraphicFramePr>
          <p:nvPr>
            <p:ph sz="half" idx="2"/>
            <p:extLst>
              <p:ext uri="{D42A27DB-BD31-4B8C-83A1-F6EECF244321}">
                <p14:modId xmlns:p14="http://schemas.microsoft.com/office/powerpoint/2010/main" val="3509413549"/>
              </p:ext>
            </p:extLst>
          </p:nvPr>
        </p:nvGraphicFramePr>
        <p:xfrm>
          <a:off x="6324600" y="1825625"/>
          <a:ext cx="50292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t Placeholder 4"/>
          <p:cNvSpPr>
            <a:spLocks noGrp="1"/>
          </p:cNvSpPr>
          <p:nvPr>
            <p:ph sz="half" idx="1"/>
          </p:nvPr>
        </p:nvSpPr>
        <p:spPr>
          <a:xfrm>
            <a:off x="810768" y="851282"/>
            <a:ext cx="5029200" cy="5730874"/>
          </a:xfrm>
        </p:spPr>
        <p:txBody>
          <a:bodyPr>
            <a:noAutofit/>
          </a:bodyPr>
          <a:lstStyle/>
          <a:p>
            <a:pPr marL="0" indent="0" algn="ctr">
              <a:buNone/>
            </a:pPr>
            <a:endParaRPr lang="en-US" dirty="0" smtClean="0">
              <a:latin typeface="Times New Roman" panose="02020603050405020304" pitchFamily="18" charset="0"/>
              <a:cs typeface="Times New Roman" panose="02020603050405020304" pitchFamily="18" charset="0"/>
            </a:endParaRPr>
          </a:p>
          <a:p>
            <a:pPr marL="0" indent="0">
              <a:buNone/>
            </a:pPr>
            <a:r>
              <a:rPr lang="en-US" i="1" dirty="0" smtClean="0">
                <a:latin typeface="Times New Roman" panose="02020603050405020304" pitchFamily="18" charset="0"/>
                <a:cs typeface="Times New Roman" panose="02020603050405020304" pitchFamily="18" charset="0"/>
              </a:rPr>
              <a:t>WhoData</a:t>
            </a:r>
            <a:r>
              <a:rPr lang="en-US" dirty="0" smtClean="0">
                <a:latin typeface="Times New Roman" panose="02020603050405020304" pitchFamily="18" charset="0"/>
                <a:cs typeface="Times New Roman" panose="02020603050405020304" pitchFamily="18" charset="0"/>
              </a:rPr>
              <a:t> is a public participation geographic information systems (PPGIS) organization that looks to provide mapping analysis and community development tools primarily in the greater New Orleans area. WhoData works with a large network of public, private and community development organizations with the common goal of helping to create and maintain livable communities. For more information go to: </a:t>
            </a:r>
            <a:r>
              <a:rPr lang="en-US" dirty="0" smtClean="0">
                <a:latin typeface="Times New Roman" panose="02020603050405020304" pitchFamily="18" charset="0"/>
                <a:cs typeface="Times New Roman" panose="02020603050405020304" pitchFamily="18" charset="0"/>
                <a:hlinkClick r:id="rId8"/>
              </a:rPr>
              <a:t>www.whodata.net</a:t>
            </a:r>
            <a:r>
              <a:rPr lang="en-US" dirty="0" smtClean="0">
                <a:latin typeface="Times New Roman" panose="02020603050405020304" pitchFamily="18" charset="0"/>
                <a:cs typeface="Times New Roman" panose="02020603050405020304" pitchFamily="18" charset="0"/>
              </a:rPr>
              <a:t>. The community data information system is located at </a:t>
            </a:r>
            <a:r>
              <a:rPr lang="en-US" dirty="0" smtClean="0">
                <a:latin typeface="Times New Roman" panose="02020603050405020304" pitchFamily="18" charset="0"/>
                <a:cs typeface="Times New Roman" panose="02020603050405020304" pitchFamily="18" charset="0"/>
                <a:hlinkClick r:id="rId9"/>
              </a:rPr>
              <a:t>www.whodata.org</a:t>
            </a:r>
            <a:r>
              <a:rPr lang="en-US" dirty="0" smtClean="0">
                <a:latin typeface="Times New Roman" panose="02020603050405020304" pitchFamily="18" charset="0"/>
                <a:cs typeface="Times New Roman" panose="02020603050405020304" pitchFamily="18" charset="0"/>
              </a:rPr>
              <a:t>.</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i="1" dirty="0" smtClean="0">
                <a:latin typeface="Times New Roman" panose="02020603050405020304" pitchFamily="18" charset="0"/>
                <a:cs typeface="Times New Roman" panose="02020603050405020304" pitchFamily="18" charset="0"/>
              </a:rPr>
              <a:t>“Partnering </a:t>
            </a:r>
            <a:r>
              <a:rPr lang="en-US" i="1" dirty="0">
                <a:latin typeface="Times New Roman" panose="02020603050405020304" pitchFamily="18" charset="0"/>
                <a:cs typeface="Times New Roman" panose="02020603050405020304" pitchFamily="18" charset="0"/>
              </a:rPr>
              <a:t>with leaders and stakeholders across public, private, and nonprofit sectors. Placing data in service to strengthen and benefit communities</a:t>
            </a:r>
            <a:r>
              <a:rPr lang="en-US" i="1" dirty="0" smtClean="0">
                <a:latin typeface="Times New Roman" panose="02020603050405020304" pitchFamily="18" charset="0"/>
                <a:cs typeface="Times New Roman" panose="02020603050405020304" pitchFamily="18" charset="0"/>
              </a:rPr>
              <a:t>.”</a:t>
            </a:r>
            <a:endParaRPr lang="en-US" i="1"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rotWithShape="1">
          <a:blip r:embed="rId10">
            <a:extLst>
              <a:ext uri="{28A0092B-C50C-407E-A947-70E740481C1C}">
                <a14:useLocalDpi xmlns:a14="http://schemas.microsoft.com/office/drawing/2010/main" val="0"/>
              </a:ext>
            </a:extLst>
          </a:blip>
          <a:srcRect l="4032" t="26826" r="3218" b="27569"/>
          <a:stretch/>
        </p:blipFill>
        <p:spPr>
          <a:xfrm>
            <a:off x="7086600" y="228600"/>
            <a:ext cx="3505200" cy="1295401"/>
          </a:xfrm>
          <a:prstGeom prst="rect">
            <a:avLst/>
          </a:prstGeom>
          <a:ln w="3175">
            <a:solidFill>
              <a:schemeClr val="tx1"/>
            </a:solidFill>
          </a:ln>
        </p:spPr>
      </p:pic>
    </p:spTree>
    <p:extLst>
      <p:ext uri="{BB962C8B-B14F-4D97-AF65-F5344CB8AC3E}">
        <p14:creationId xmlns:p14="http://schemas.microsoft.com/office/powerpoint/2010/main" val="2426022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$100 lots in the Lower 9th Ward/Holy Cross Mapping Project</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1" y="5310968"/>
            <a:ext cx="4932225" cy="685800"/>
          </a:xfrm>
        </p:spPr>
        <p:txBody>
          <a:bodyPr/>
          <a:lstStyle/>
          <a:p>
            <a:pPr algn="ctr"/>
            <a:r>
              <a:rPr lang="en-US" b="0" dirty="0" smtClean="0">
                <a:latin typeface="Times New Roman" panose="02020603050405020304" pitchFamily="18" charset="0"/>
                <a:cs typeface="Times New Roman" panose="02020603050405020304" pitchFamily="18" charset="0"/>
              </a:rPr>
              <a:t>State Representative </a:t>
            </a:r>
            <a:r>
              <a:rPr lang="en-US" b="0" dirty="0">
                <a:latin typeface="Times New Roman" panose="02020603050405020304" pitchFamily="18" charset="0"/>
                <a:cs typeface="Times New Roman" panose="02020603050405020304" pitchFamily="18" charset="0"/>
              </a:rPr>
              <a:t>Wesley T. Bishop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b="0" dirty="0">
                <a:latin typeface="Times New Roman" panose="02020603050405020304" pitchFamily="18" charset="0"/>
                <a:cs typeface="Times New Roman" panose="02020603050405020304" pitchFamily="18" charset="0"/>
              </a:rPr>
              <a:t>Democrat District 99</a:t>
            </a:r>
            <a:endParaRPr lang="en-US" dirty="0">
              <a:latin typeface="Times New Roman" panose="02020603050405020304" pitchFamily="18" charset="0"/>
              <a:cs typeface="Times New Roman" panose="02020603050405020304" pitchFamily="18" charset="0"/>
            </a:endParaRPr>
          </a:p>
        </p:txBody>
      </p:sp>
      <p:pic>
        <p:nvPicPr>
          <p:cNvPr id="7" name="Content Placeholder 6"/>
          <p:cNvPicPr>
            <a:picLocks noGrp="1" noChangeAspect="1"/>
          </p:cNvPicPr>
          <p:nvPr>
            <p:ph sz="half" idx="2"/>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1036647" y="1645195"/>
            <a:ext cx="2761957" cy="3457970"/>
          </a:xfrm>
          <a:ln w="3175">
            <a:solidFill>
              <a:schemeClr val="tx1"/>
            </a:solidFill>
          </a:ln>
          <a:effectLst>
            <a:outerShdw blurRad="50800" dist="38100" dir="2700000" algn="tl" rotWithShape="0">
              <a:prstClr val="black">
                <a:alpha val="40000"/>
              </a:prstClr>
            </a:outerShdw>
          </a:effectLst>
        </p:spPr>
      </p:pic>
      <p:sp>
        <p:nvSpPr>
          <p:cNvPr id="5" name="Text Placeholder 4"/>
          <p:cNvSpPr>
            <a:spLocks noGrp="1"/>
          </p:cNvSpPr>
          <p:nvPr>
            <p:ph type="body" sz="quarter" idx="3"/>
          </p:nvPr>
        </p:nvSpPr>
        <p:spPr>
          <a:xfrm>
            <a:off x="4932224" y="1510350"/>
            <a:ext cx="6423164" cy="1004250"/>
          </a:xfrm>
        </p:spPr>
        <p:txBody>
          <a:bodyPr>
            <a:normAutofit/>
          </a:bodyPr>
          <a:lstStyle/>
          <a:p>
            <a:r>
              <a:rPr lang="en-US" dirty="0" smtClean="0">
                <a:latin typeface="Times New Roman" panose="02020603050405020304" pitchFamily="18" charset="0"/>
                <a:cs typeface="Times New Roman" panose="02020603050405020304" pitchFamily="18" charset="0"/>
              </a:rPr>
              <a:t>CA NO. 13 (Act 872 – House Bill 489) </a:t>
            </a:r>
          </a:p>
          <a:p>
            <a:r>
              <a:rPr lang="en-US" dirty="0" smtClean="0">
                <a:latin typeface="Times New Roman" panose="02020603050405020304" pitchFamily="18" charset="0"/>
                <a:cs typeface="Times New Roman" panose="02020603050405020304" pitchFamily="18" charset="0"/>
              </a:rPr>
              <a:t>Lower Ninth Ward Property Sale    2014 Ballot Item</a:t>
            </a:r>
            <a:endParaRPr lang="en-US" dirty="0">
              <a:latin typeface="Times New Roman" panose="02020603050405020304" pitchFamily="18" charset="0"/>
              <a:cs typeface="Times New Roman" panose="02020603050405020304" pitchFamily="18" charset="0"/>
            </a:endParaRPr>
          </a:p>
        </p:txBody>
      </p:sp>
      <p:pic>
        <p:nvPicPr>
          <p:cNvPr id="12" name="Content Placeholder 11"/>
          <p:cNvPicPr>
            <a:picLocks noGrp="1" noChangeAspect="1"/>
          </p:cNvPicPr>
          <p:nvPr>
            <p:ph sz="quarter" idx="4"/>
          </p:nvPr>
        </p:nvPicPr>
        <p:blipFill>
          <a:blip r:embed="rId5">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tretch>
            <a:fillRect/>
          </a:stretch>
        </p:blipFill>
        <p:spPr>
          <a:xfrm>
            <a:off x="4932224" y="2600760"/>
            <a:ext cx="6423164" cy="3133828"/>
          </a:xfrm>
          <a:effectLst>
            <a:outerShdw blurRad="50800" dist="38100" dir="2700000" algn="tl" rotWithShape="0">
              <a:prstClr val="black">
                <a:alpha val="40000"/>
              </a:prstClr>
            </a:outerShdw>
          </a:effectLst>
        </p:spPr>
      </p:pic>
      <p:sp>
        <p:nvSpPr>
          <p:cNvPr id="8" name="Rectangle 7"/>
          <p:cNvSpPr/>
          <p:nvPr/>
        </p:nvSpPr>
        <p:spPr>
          <a:xfrm>
            <a:off x="4409933" y="1851338"/>
            <a:ext cx="324128" cy="215444"/>
          </a:xfrm>
          <a:prstGeom prst="rect">
            <a:avLst/>
          </a:prstGeom>
        </p:spPr>
        <p:txBody>
          <a:bodyPr wrap="none">
            <a:spAutoFit/>
          </a:bodyPr>
          <a:lstStyle/>
          <a:p>
            <a:r>
              <a:rPr lang="en-US" sz="800" b="1" dirty="0">
                <a:solidFill>
                  <a:srgbClr val="3D372E"/>
                </a:solidFill>
              </a:rPr>
              <a:t>[1</a:t>
            </a:r>
            <a:r>
              <a:rPr lang="en-US" sz="800" b="1" dirty="0" smtClean="0">
                <a:solidFill>
                  <a:srgbClr val="3D372E"/>
                </a:solidFill>
              </a:rPr>
              <a:t>]</a:t>
            </a:r>
            <a:endParaRPr lang="en-US" dirty="0">
              <a:solidFill>
                <a:srgbClr val="3D372E"/>
              </a:solidFill>
            </a:endParaRPr>
          </a:p>
        </p:txBody>
      </p:sp>
      <p:sp>
        <p:nvSpPr>
          <p:cNvPr id="9" name="Rectangle 8"/>
          <p:cNvSpPr/>
          <p:nvPr/>
        </p:nvSpPr>
        <p:spPr>
          <a:xfrm>
            <a:off x="0" y="6553200"/>
            <a:ext cx="8754320" cy="215444"/>
          </a:xfrm>
          <a:prstGeom prst="rect">
            <a:avLst/>
          </a:prstGeom>
        </p:spPr>
        <p:txBody>
          <a:bodyPr wrap="none">
            <a:spAutoFit/>
          </a:bodyPr>
          <a:lstStyle/>
          <a:p>
            <a:r>
              <a:rPr lang="en-US" sz="800" b="1" dirty="0">
                <a:solidFill>
                  <a:schemeClr val="bg1">
                    <a:lumMod val="40000"/>
                    <a:lumOff val="60000"/>
                  </a:schemeClr>
                </a:solidFill>
                <a:latin typeface="Times New Roman" panose="02020603050405020304" pitchFamily="18" charset="0"/>
                <a:cs typeface="Times New Roman" panose="02020603050405020304" pitchFamily="18" charset="0"/>
              </a:rPr>
              <a:t>[1] Louisiana House of Representatives. (</a:t>
            </a:r>
            <a:r>
              <a:rPr lang="en-US" sz="800" b="1" dirty="0" err="1">
                <a:solidFill>
                  <a:schemeClr val="bg1">
                    <a:lumMod val="40000"/>
                    <a:lumOff val="60000"/>
                  </a:schemeClr>
                </a:solidFill>
                <a:latin typeface="Times New Roman" panose="02020603050405020304" pitchFamily="18" charset="0"/>
                <a:cs typeface="Times New Roman" panose="02020603050405020304" pitchFamily="18" charset="0"/>
              </a:rPr>
              <a:t>n.d.</a:t>
            </a:r>
            <a:r>
              <a:rPr lang="en-US" sz="800" b="1" dirty="0">
                <a:solidFill>
                  <a:schemeClr val="bg1">
                    <a:lumMod val="40000"/>
                    <a:lumOff val="60000"/>
                  </a:schemeClr>
                </a:solidFill>
                <a:latin typeface="Times New Roman" panose="02020603050405020304" pitchFamily="18" charset="0"/>
                <a:cs typeface="Times New Roman" panose="02020603050405020304" pitchFamily="18" charset="0"/>
              </a:rPr>
              <a:t>). Representative Wesley T. Bishop. New Orleans, LA, USA. Retrieved November 16, 2014, from http://house.louisiana.gov/h_reps/members.asp?ID=99</a:t>
            </a:r>
          </a:p>
        </p:txBody>
      </p:sp>
      <p:sp>
        <p:nvSpPr>
          <p:cNvPr id="13" name="TextBox 12"/>
          <p:cNvSpPr txBox="1"/>
          <p:nvPr/>
        </p:nvSpPr>
        <p:spPr>
          <a:xfrm>
            <a:off x="6630988" y="4995446"/>
            <a:ext cx="4419600" cy="338554"/>
          </a:xfrm>
          <a:prstGeom prst="rect">
            <a:avLst/>
          </a:prstGeom>
          <a:noFill/>
        </p:spPr>
        <p:txBody>
          <a:bodyPr wrap="square" rtlCol="0">
            <a:spAutoFit/>
          </a:bodyPr>
          <a:lstStyle/>
          <a:p>
            <a:r>
              <a:rPr lang="en-US" sz="800" dirty="0">
                <a:solidFill>
                  <a:srgbClr val="3D372E"/>
                </a:solidFill>
              </a:rPr>
              <a:t>Louisiana Secretary of State | Tom </a:t>
            </a:r>
            <a:r>
              <a:rPr lang="en-US" sz="800" dirty="0" err="1">
                <a:solidFill>
                  <a:srgbClr val="3D372E"/>
                </a:solidFill>
              </a:rPr>
              <a:t>Schedler</a:t>
            </a:r>
            <a:r>
              <a:rPr lang="en-US" sz="800" dirty="0">
                <a:solidFill>
                  <a:srgbClr val="3D372E"/>
                </a:solidFill>
              </a:rPr>
              <a:t>. (2014). Official Results. </a:t>
            </a:r>
            <a:r>
              <a:rPr lang="en-US" sz="800" dirty="0" smtClean="0">
                <a:solidFill>
                  <a:srgbClr val="3D372E"/>
                </a:solidFill>
              </a:rPr>
              <a:t>[Web Screenshot].</a:t>
            </a:r>
          </a:p>
          <a:p>
            <a:r>
              <a:rPr lang="en-US" sz="800" dirty="0" smtClean="0">
                <a:solidFill>
                  <a:srgbClr val="3D372E"/>
                </a:solidFill>
              </a:rPr>
              <a:t>Retrieved </a:t>
            </a:r>
            <a:r>
              <a:rPr lang="en-US" sz="800" dirty="0">
                <a:solidFill>
                  <a:srgbClr val="3D372E"/>
                </a:solidFill>
              </a:rPr>
              <a:t>November 16, 2014, from http://electionresults.sos.la.gov/graphical/</a:t>
            </a:r>
          </a:p>
        </p:txBody>
      </p:sp>
    </p:spTree>
    <p:extLst>
      <p:ext uri="{BB962C8B-B14F-4D97-AF65-F5344CB8AC3E}">
        <p14:creationId xmlns:p14="http://schemas.microsoft.com/office/powerpoint/2010/main" val="3387061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3D372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50176"/>
            <a:ext cx="10515600" cy="1145224"/>
          </a:xfrm>
        </p:spPr>
        <p:txBody>
          <a:bodyPr>
            <a:normAutofit/>
          </a:bodyPr>
          <a:lstStyle/>
          <a:p>
            <a:r>
              <a:rPr lang="en-US" dirty="0" smtClean="0">
                <a:latin typeface="Times New Roman" panose="02020603050405020304" pitchFamily="18" charset="0"/>
                <a:cs typeface="Times New Roman" panose="02020603050405020304" pitchFamily="18" charset="0"/>
              </a:rPr>
              <a:t>$100 Lot Project Overview</a:t>
            </a:r>
            <a:br>
              <a:rPr lang="en-US" dirty="0" smtClean="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14" name="Content Placeholder 13"/>
          <p:cNvSpPr>
            <a:spLocks noGrp="1"/>
          </p:cNvSpPr>
          <p:nvPr>
            <p:ph sz="half" idx="2"/>
          </p:nvPr>
        </p:nvSpPr>
        <p:spPr>
          <a:xfrm>
            <a:off x="810768" y="952978"/>
            <a:ext cx="10895012" cy="4437063"/>
          </a:xfrm>
        </p:spPr>
        <p:txBody>
          <a:bodyPr>
            <a:noAutofit/>
          </a:bodyPr>
          <a:lstStyle/>
          <a:p>
            <a:pPr marL="0" indent="0">
              <a:buNone/>
            </a:pPr>
            <a:r>
              <a:rPr lang="en-US" sz="2200" b="1" dirty="0" smtClean="0">
                <a:latin typeface="Times New Roman" panose="02020603050405020304" pitchFamily="18" charset="0"/>
                <a:cs typeface="Times New Roman" panose="02020603050405020304" pitchFamily="18" charset="0"/>
              </a:rPr>
              <a:t>Task:</a:t>
            </a:r>
            <a:endParaRPr lang="en-US" sz="2200" b="1" dirty="0">
              <a:latin typeface="Times New Roman" panose="02020603050405020304" pitchFamily="18" charset="0"/>
              <a:cs typeface="Times New Roman" panose="02020603050405020304" pitchFamily="18" charset="0"/>
            </a:endParaRPr>
          </a:p>
          <a:p>
            <a:pPr lvl="2"/>
            <a:r>
              <a:rPr lang="en-US" sz="2200" dirty="0">
                <a:latin typeface="Times New Roman" panose="02020603050405020304" pitchFamily="18" charset="0"/>
                <a:cs typeface="Times New Roman" panose="02020603050405020304" pitchFamily="18" charset="0"/>
              </a:rPr>
              <a:t>Map the </a:t>
            </a:r>
            <a:r>
              <a:rPr lang="en-US" sz="2200" dirty="0" smtClean="0">
                <a:latin typeface="Times New Roman" panose="02020603050405020304" pitchFamily="18" charset="0"/>
                <a:cs typeface="Times New Roman" panose="02020603050405020304" pitchFamily="18" charset="0"/>
              </a:rPr>
              <a:t>identified NORA </a:t>
            </a:r>
            <a:r>
              <a:rPr lang="en-US" sz="2200" dirty="0">
                <a:latin typeface="Times New Roman" panose="02020603050405020304" pitchFamily="18" charset="0"/>
                <a:cs typeface="Times New Roman" panose="02020603050405020304" pitchFamily="18" charset="0"/>
              </a:rPr>
              <a:t>properties and distribute it to </a:t>
            </a:r>
            <a:r>
              <a:rPr lang="en-US" sz="2200" dirty="0" smtClean="0">
                <a:latin typeface="Times New Roman" panose="02020603050405020304" pitchFamily="18" charset="0"/>
                <a:cs typeface="Times New Roman" panose="02020603050405020304" pitchFamily="18" charset="0"/>
              </a:rPr>
              <a:t>State Representative Bishop, Greater New Orleans Housing Alliance,  </a:t>
            </a:r>
            <a:r>
              <a:rPr lang="en-US" sz="2200" dirty="0">
                <a:latin typeface="Times New Roman" panose="02020603050405020304" pitchFamily="18" charset="0"/>
                <a:cs typeface="Times New Roman" panose="02020603050405020304" pitchFamily="18" charset="0"/>
              </a:rPr>
              <a:t>and Lower 9th Ward Neighborhood Empowerment Network Association (NENA</a:t>
            </a:r>
            <a:r>
              <a:rPr lang="en-US" sz="2200" dirty="0" smtClean="0">
                <a:latin typeface="Times New Roman" panose="02020603050405020304" pitchFamily="18" charset="0"/>
                <a:cs typeface="Times New Roman" panose="02020603050405020304" pitchFamily="18" charset="0"/>
              </a:rPr>
              <a:t>).</a:t>
            </a:r>
          </a:p>
          <a:p>
            <a:pPr marL="502920" lvl="2" indent="0">
              <a:buNone/>
            </a:pPr>
            <a:endParaRPr lang="en-US" sz="2200" dirty="0">
              <a:latin typeface="Times New Roman" panose="02020603050405020304" pitchFamily="18" charset="0"/>
              <a:cs typeface="Times New Roman" panose="02020603050405020304" pitchFamily="18" charset="0"/>
            </a:endParaRPr>
          </a:p>
          <a:p>
            <a:pPr marL="0" indent="0">
              <a:buNone/>
            </a:pPr>
            <a:r>
              <a:rPr lang="en-US" sz="2200" b="1" dirty="0" smtClean="0">
                <a:latin typeface="Times New Roman" panose="02020603050405020304" pitchFamily="18" charset="0"/>
                <a:cs typeface="Times New Roman" panose="02020603050405020304" pitchFamily="18" charset="0"/>
              </a:rPr>
              <a:t>Goal:</a:t>
            </a:r>
            <a:endParaRPr lang="en-US" sz="2200" b="1" dirty="0">
              <a:latin typeface="Times New Roman" panose="02020603050405020304" pitchFamily="18" charset="0"/>
              <a:cs typeface="Times New Roman" panose="02020603050405020304" pitchFamily="18" charset="0"/>
            </a:endParaRPr>
          </a:p>
          <a:p>
            <a:pPr lvl="2"/>
            <a:r>
              <a:rPr lang="en-US" sz="2200" dirty="0">
                <a:latin typeface="Times New Roman" panose="02020603050405020304" pitchFamily="18" charset="0"/>
                <a:cs typeface="Times New Roman" panose="02020603050405020304" pitchFamily="18" charset="0"/>
              </a:rPr>
              <a:t>Provide an informational resource </a:t>
            </a:r>
            <a:r>
              <a:rPr lang="en-US" sz="2200" dirty="0" smtClean="0">
                <a:latin typeface="Times New Roman" panose="02020603050405020304" pitchFamily="18" charset="0"/>
                <a:cs typeface="Times New Roman" panose="02020603050405020304" pitchFamily="18" charset="0"/>
              </a:rPr>
              <a:t>for </a:t>
            </a:r>
            <a:r>
              <a:rPr lang="en-US" sz="2200" dirty="0">
                <a:latin typeface="Times New Roman" panose="02020603050405020304" pitchFamily="18" charset="0"/>
                <a:cs typeface="Times New Roman" panose="02020603050405020304" pitchFamily="18" charset="0"/>
              </a:rPr>
              <a:t>policy initiatives and community engagement, </a:t>
            </a:r>
            <a:r>
              <a:rPr lang="en-US" sz="2200" dirty="0" smtClean="0">
                <a:latin typeface="Times New Roman" panose="02020603050405020304" pitchFamily="18" charset="0"/>
                <a:cs typeface="Times New Roman" panose="02020603050405020304" pitchFamily="18" charset="0"/>
              </a:rPr>
              <a:t>respectively.</a:t>
            </a:r>
          </a:p>
          <a:p>
            <a:pPr marL="502920" lvl="2" indent="0">
              <a:buNone/>
            </a:pPr>
            <a:endParaRPr lang="en-US" sz="2200" dirty="0" smtClean="0">
              <a:latin typeface="Times New Roman" panose="02020603050405020304" pitchFamily="18" charset="0"/>
              <a:cs typeface="Times New Roman" panose="02020603050405020304" pitchFamily="18" charset="0"/>
            </a:endParaRPr>
          </a:p>
          <a:p>
            <a:pPr marL="0" indent="0">
              <a:buNone/>
            </a:pPr>
            <a:r>
              <a:rPr lang="en-US" sz="2200" b="1" dirty="0" smtClean="0">
                <a:latin typeface="Times New Roman" panose="02020603050405020304" pitchFamily="18" charset="0"/>
                <a:cs typeface="Times New Roman" panose="02020603050405020304" pitchFamily="18" charset="0"/>
              </a:rPr>
              <a:t>Second Phase</a:t>
            </a:r>
            <a:r>
              <a:rPr lang="en-US" sz="2200" dirty="0" smtClean="0">
                <a:latin typeface="Times New Roman" panose="02020603050405020304" pitchFamily="18" charset="0"/>
                <a:cs typeface="Times New Roman" panose="02020603050405020304" pitchFamily="18" charset="0"/>
              </a:rPr>
              <a:t>:</a:t>
            </a:r>
          </a:p>
          <a:p>
            <a:pPr lvl="2"/>
            <a:r>
              <a:rPr lang="en-US" sz="2200" dirty="0">
                <a:latin typeface="Times New Roman" panose="02020603050405020304" pitchFamily="18" charset="0"/>
                <a:cs typeface="Times New Roman" panose="02020603050405020304" pitchFamily="18" charset="0"/>
              </a:rPr>
              <a:t>F</a:t>
            </a:r>
            <a:r>
              <a:rPr lang="en-US" sz="2200" dirty="0" smtClean="0">
                <a:latin typeface="Times New Roman" panose="02020603050405020304" pitchFamily="18" charset="0"/>
                <a:cs typeface="Times New Roman" panose="02020603050405020304" pitchFamily="18" charset="0"/>
              </a:rPr>
              <a:t>ocus </a:t>
            </a:r>
            <a:r>
              <a:rPr lang="en-US" sz="2200" dirty="0">
                <a:latin typeface="Times New Roman" panose="02020603050405020304" pitchFamily="18" charset="0"/>
                <a:cs typeface="Times New Roman" panose="02020603050405020304" pitchFamily="18" charset="0"/>
              </a:rPr>
              <a:t>on </a:t>
            </a:r>
            <a:r>
              <a:rPr lang="en-US" sz="2200" dirty="0" smtClean="0">
                <a:latin typeface="Times New Roman" panose="02020603050405020304" pitchFamily="18" charset="0"/>
                <a:cs typeface="Times New Roman" panose="02020603050405020304" pitchFamily="18" charset="0"/>
              </a:rPr>
              <a:t>mapping all 600 NORA properties, identified or confirmed blighted properties and conduct interviews with state/local municipal administrators, community-based organizations and residents </a:t>
            </a:r>
            <a:r>
              <a:rPr lang="en-US" sz="2200" dirty="0">
                <a:latin typeface="Times New Roman" panose="02020603050405020304" pitchFamily="18" charset="0"/>
                <a:cs typeface="Times New Roman" panose="02020603050405020304" pitchFamily="18" charset="0"/>
              </a:rPr>
              <a:t>in response to the </a:t>
            </a:r>
            <a:r>
              <a:rPr lang="en-US" sz="2200" dirty="0" smtClean="0">
                <a:latin typeface="Times New Roman" panose="02020603050405020304" pitchFamily="18" charset="0"/>
                <a:cs typeface="Times New Roman" panose="02020603050405020304" pitchFamily="18" charset="0"/>
              </a:rPr>
              <a:t>Article 13 vote, expanded Lot Next Door program and proposed NORA auction and reinvestment plans.</a:t>
            </a:r>
          </a:p>
        </p:txBody>
      </p:sp>
      <p:sp>
        <p:nvSpPr>
          <p:cNvPr id="7" name="Rectangle 6"/>
          <p:cNvSpPr/>
          <p:nvPr/>
        </p:nvSpPr>
        <p:spPr>
          <a:xfrm>
            <a:off x="76200" y="6477000"/>
            <a:ext cx="10515600" cy="415498"/>
          </a:xfrm>
          <a:prstGeom prst="rect">
            <a:avLst/>
          </a:prstGeom>
        </p:spPr>
        <p:txBody>
          <a:bodyPr wrap="square">
            <a:spAutoFit/>
          </a:bodyPr>
          <a:lstStyle/>
          <a:p>
            <a:r>
              <a:rPr lang="en-US" sz="700" b="1" dirty="0">
                <a:solidFill>
                  <a:schemeClr val="bg1">
                    <a:lumMod val="40000"/>
                    <a:lumOff val="60000"/>
                  </a:schemeClr>
                </a:solidFill>
                <a:latin typeface="Times New Roman" panose="02020603050405020304" pitchFamily="18" charset="0"/>
                <a:cs typeface="Times New Roman" panose="02020603050405020304" pitchFamily="18" charset="0"/>
              </a:rPr>
              <a:t>[1] Metadata Source:</a:t>
            </a:r>
          </a:p>
          <a:p>
            <a:r>
              <a:rPr lang="en-US" sz="700" b="1" dirty="0">
                <a:solidFill>
                  <a:schemeClr val="bg1">
                    <a:lumMod val="40000"/>
                    <a:lumOff val="60000"/>
                  </a:schemeClr>
                </a:solidFill>
                <a:latin typeface="Times New Roman" panose="02020603050405020304" pitchFamily="18" charset="0"/>
                <a:cs typeface="Times New Roman" panose="02020603050405020304" pitchFamily="18" charset="0"/>
              </a:rPr>
              <a:t>PDF downloaded: </a:t>
            </a:r>
            <a:r>
              <a:rPr lang="en-US" sz="700" b="1" dirty="0">
                <a:solidFill>
                  <a:schemeClr val="bg1">
                    <a:lumMod val="40000"/>
                    <a:lumOff val="60000"/>
                  </a:schemeClr>
                </a:solidFill>
                <a:latin typeface="Times New Roman" panose="02020603050405020304" pitchFamily="18" charset="0"/>
                <a:cs typeface="Times New Roman" panose="02020603050405020304" pitchFamily="18" charset="0"/>
                <a:hlinkClick r:id="rId3"/>
              </a:rPr>
              <a:t>https://tribwgno.files.wordpress.com/2014/08/available-lower-ninth-ward-properties.pdf</a:t>
            </a:r>
            <a:r>
              <a:rPr lang="en-US" sz="700" b="1" dirty="0">
                <a:solidFill>
                  <a:schemeClr val="bg1">
                    <a:lumMod val="40000"/>
                    <a:lumOff val="60000"/>
                  </a:schemeClr>
                </a:solidFill>
                <a:latin typeface="Times New Roman" panose="02020603050405020304" pitchFamily="18" charset="0"/>
                <a:cs typeface="Times New Roman" panose="02020603050405020304" pitchFamily="18" charset="0"/>
              </a:rPr>
              <a:t/>
            </a:r>
            <a:br>
              <a:rPr lang="en-US" sz="700" b="1" dirty="0">
                <a:solidFill>
                  <a:schemeClr val="bg1">
                    <a:lumMod val="40000"/>
                    <a:lumOff val="60000"/>
                  </a:schemeClr>
                </a:solidFill>
                <a:latin typeface="Times New Roman" panose="02020603050405020304" pitchFamily="18" charset="0"/>
                <a:cs typeface="Times New Roman" panose="02020603050405020304" pitchFamily="18" charset="0"/>
              </a:rPr>
            </a:br>
            <a:r>
              <a:rPr lang="en-US" sz="700" b="1" dirty="0">
                <a:solidFill>
                  <a:schemeClr val="bg1">
                    <a:lumMod val="40000"/>
                    <a:lumOff val="60000"/>
                  </a:schemeClr>
                </a:solidFill>
                <a:latin typeface="Times New Roman" panose="02020603050405020304" pitchFamily="18" charset="0"/>
                <a:cs typeface="Times New Roman" panose="02020603050405020304" pitchFamily="18" charset="0"/>
              </a:rPr>
              <a:t>From: WGNO/ABC’s property list as of 8/7/2014 </a:t>
            </a:r>
            <a:r>
              <a:rPr lang="en-US" sz="700" b="1" dirty="0">
                <a:solidFill>
                  <a:schemeClr val="bg1">
                    <a:lumMod val="40000"/>
                    <a:lumOff val="60000"/>
                  </a:schemeClr>
                </a:solidFill>
                <a:latin typeface="Times New Roman" panose="02020603050405020304" pitchFamily="18" charset="0"/>
                <a:cs typeface="Times New Roman" panose="02020603050405020304" pitchFamily="18" charset="0"/>
                <a:hlinkClick r:id="rId4"/>
              </a:rPr>
              <a:t>http://wgno.com/2014/08/07/norato-sell-more-than-600-lots-for-100-each/</a:t>
            </a:r>
            <a:endParaRPr lang="en-US" sz="700" b="1" dirty="0">
              <a:solidFill>
                <a:schemeClr val="bg1">
                  <a:lumMod val="40000"/>
                  <a:lumOff val="6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9195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3D372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10515600" cy="595950"/>
          </a:xfrm>
        </p:spPr>
        <p:txBody>
          <a:bodyPr>
            <a:normAutofit/>
          </a:bodyPr>
          <a:lstStyle/>
          <a:p>
            <a:pPr algn="ctr"/>
            <a:r>
              <a:rPr lang="en-US" dirty="0" smtClean="0">
                <a:latin typeface="Times New Roman" panose="02020603050405020304" pitchFamily="18" charset="0"/>
                <a:cs typeface="Times New Roman" panose="02020603050405020304" pitchFamily="18" charset="0"/>
              </a:rPr>
              <a:t>$100 Lot Map Limiting Conditions</a:t>
            </a:r>
            <a:endParaRPr lang="en-US" dirty="0">
              <a:latin typeface="Times New Roman" panose="02020603050405020304" pitchFamily="18" charset="0"/>
              <a:cs typeface="Times New Roman" panose="02020603050405020304" pitchFamily="18" charset="0"/>
            </a:endParaRPr>
          </a:p>
        </p:txBody>
      </p:sp>
      <p:sp>
        <p:nvSpPr>
          <p:cNvPr id="10" name="Content Placeholder 9"/>
          <p:cNvSpPr>
            <a:spLocks noGrp="1"/>
          </p:cNvSpPr>
          <p:nvPr>
            <p:ph sz="quarter" idx="4"/>
          </p:nvPr>
        </p:nvSpPr>
        <p:spPr>
          <a:xfrm>
            <a:off x="643128" y="1600200"/>
            <a:ext cx="10744200" cy="3675063"/>
          </a:xfrm>
        </p:spPr>
        <p:txBody>
          <a:bodyPr>
            <a:normAutofit/>
          </a:bodyPr>
          <a:lstStyle/>
          <a:p>
            <a:r>
              <a:rPr lang="en-US" sz="2800" dirty="0" smtClean="0">
                <a:latin typeface="Times New Roman" panose="02020603050405020304" pitchFamily="18" charset="0"/>
                <a:cs typeface="Times New Roman" panose="02020603050405020304" pitchFamily="18" charset="0"/>
              </a:rPr>
              <a:t>567/600 of the properties are listed</a:t>
            </a:r>
          </a:p>
          <a:p>
            <a:r>
              <a:rPr lang="en-US" sz="2800" dirty="0" smtClean="0">
                <a:latin typeface="Times New Roman" panose="02020603050405020304" pitchFamily="18" charset="0"/>
                <a:cs typeface="Times New Roman" panose="02020603050405020304" pitchFamily="18" charset="0"/>
              </a:rPr>
              <a:t>5 duplicate addresses, identifiers, and GEOPINS</a:t>
            </a:r>
          </a:p>
          <a:p>
            <a:r>
              <a:rPr lang="en-US" sz="2800" dirty="0">
                <a:latin typeface="Times New Roman" panose="02020603050405020304" pitchFamily="18" charset="0"/>
                <a:cs typeface="Times New Roman" panose="02020603050405020304" pitchFamily="18" charset="0"/>
              </a:rPr>
              <a:t>73 of the listed properties had multiple addresses listed for one </a:t>
            </a:r>
            <a:r>
              <a:rPr lang="en-US" sz="2800" dirty="0" smtClean="0">
                <a:latin typeface="Times New Roman" panose="02020603050405020304" pitchFamily="18" charset="0"/>
                <a:cs typeface="Times New Roman" panose="02020603050405020304" pitchFamily="18" charset="0"/>
              </a:rPr>
              <a:t>GEOPIN</a:t>
            </a:r>
          </a:p>
          <a:p>
            <a:r>
              <a:rPr lang="en-US" sz="2800" dirty="0" smtClean="0">
                <a:latin typeface="Times New Roman" panose="02020603050405020304" pitchFamily="18" charset="0"/>
                <a:cs typeface="Times New Roman" panose="02020603050405020304" pitchFamily="18" charset="0"/>
              </a:rPr>
              <a:t>11 missing GEOPINS</a:t>
            </a:r>
          </a:p>
          <a:p>
            <a:r>
              <a:rPr lang="en-US" sz="2800" dirty="0" smtClean="0">
                <a:latin typeface="Times New Roman" panose="02020603050405020304" pitchFamily="18" charset="0"/>
                <a:cs typeface="Times New Roman" panose="02020603050405020304" pitchFamily="18" charset="0"/>
              </a:rPr>
              <a:t>10/11 of the missing GEOPINS were located</a:t>
            </a:r>
          </a:p>
          <a:p>
            <a:r>
              <a:rPr lang="en-US" sz="2800" dirty="0">
                <a:latin typeface="Times New Roman" panose="02020603050405020304" pitchFamily="18" charset="0"/>
                <a:cs typeface="Times New Roman" panose="02020603050405020304" pitchFamily="18" charset="0"/>
              </a:rPr>
              <a:t>The map showcases 92% of the available properties</a:t>
            </a:r>
            <a:endParaRPr lang="en-US" sz="2800" dirty="0" smtClean="0">
              <a:latin typeface="Times New Roman" panose="02020603050405020304" pitchFamily="18" charset="0"/>
              <a:cs typeface="Times New Roman" panose="02020603050405020304" pitchFamily="18" charset="0"/>
            </a:endParaRPr>
          </a:p>
        </p:txBody>
      </p:sp>
      <p:sp>
        <p:nvSpPr>
          <p:cNvPr id="5" name="Rectangle 4"/>
          <p:cNvSpPr/>
          <p:nvPr/>
        </p:nvSpPr>
        <p:spPr>
          <a:xfrm>
            <a:off x="76200" y="6477000"/>
            <a:ext cx="10515600" cy="415498"/>
          </a:xfrm>
          <a:prstGeom prst="rect">
            <a:avLst/>
          </a:prstGeom>
        </p:spPr>
        <p:txBody>
          <a:bodyPr wrap="square">
            <a:spAutoFit/>
          </a:bodyPr>
          <a:lstStyle/>
          <a:p>
            <a:r>
              <a:rPr lang="en-US" sz="700" b="1" dirty="0">
                <a:solidFill>
                  <a:schemeClr val="bg1">
                    <a:lumMod val="40000"/>
                    <a:lumOff val="60000"/>
                  </a:schemeClr>
                </a:solidFill>
                <a:latin typeface="Times New Roman" panose="02020603050405020304" pitchFamily="18" charset="0"/>
                <a:cs typeface="Times New Roman" panose="02020603050405020304" pitchFamily="18" charset="0"/>
              </a:rPr>
              <a:t>[1] Metadata Source:</a:t>
            </a:r>
          </a:p>
          <a:p>
            <a:r>
              <a:rPr lang="en-US" sz="700" b="1" dirty="0">
                <a:solidFill>
                  <a:schemeClr val="bg1">
                    <a:lumMod val="40000"/>
                    <a:lumOff val="60000"/>
                  </a:schemeClr>
                </a:solidFill>
                <a:latin typeface="Times New Roman" panose="02020603050405020304" pitchFamily="18" charset="0"/>
                <a:cs typeface="Times New Roman" panose="02020603050405020304" pitchFamily="18" charset="0"/>
              </a:rPr>
              <a:t>PDF downloaded: </a:t>
            </a:r>
            <a:r>
              <a:rPr lang="en-US" sz="700" b="1" dirty="0">
                <a:solidFill>
                  <a:schemeClr val="bg1">
                    <a:lumMod val="40000"/>
                    <a:lumOff val="60000"/>
                  </a:schemeClr>
                </a:solidFill>
                <a:latin typeface="Times New Roman" panose="02020603050405020304" pitchFamily="18" charset="0"/>
                <a:cs typeface="Times New Roman" panose="02020603050405020304" pitchFamily="18" charset="0"/>
                <a:hlinkClick r:id="rId3"/>
              </a:rPr>
              <a:t>https://tribwgno.files.wordpress.com/2014/08/available-lower-ninth-ward-properties.pdf</a:t>
            </a:r>
            <a:r>
              <a:rPr lang="en-US" sz="700" b="1" dirty="0">
                <a:solidFill>
                  <a:schemeClr val="bg1">
                    <a:lumMod val="40000"/>
                    <a:lumOff val="60000"/>
                  </a:schemeClr>
                </a:solidFill>
                <a:latin typeface="Times New Roman" panose="02020603050405020304" pitchFamily="18" charset="0"/>
                <a:cs typeface="Times New Roman" panose="02020603050405020304" pitchFamily="18" charset="0"/>
              </a:rPr>
              <a:t/>
            </a:r>
            <a:br>
              <a:rPr lang="en-US" sz="700" b="1" dirty="0">
                <a:solidFill>
                  <a:schemeClr val="bg1">
                    <a:lumMod val="40000"/>
                    <a:lumOff val="60000"/>
                  </a:schemeClr>
                </a:solidFill>
                <a:latin typeface="Times New Roman" panose="02020603050405020304" pitchFamily="18" charset="0"/>
                <a:cs typeface="Times New Roman" panose="02020603050405020304" pitchFamily="18" charset="0"/>
              </a:rPr>
            </a:br>
            <a:r>
              <a:rPr lang="en-US" sz="700" b="1" dirty="0">
                <a:solidFill>
                  <a:schemeClr val="bg1">
                    <a:lumMod val="40000"/>
                    <a:lumOff val="60000"/>
                  </a:schemeClr>
                </a:solidFill>
                <a:latin typeface="Times New Roman" panose="02020603050405020304" pitchFamily="18" charset="0"/>
                <a:cs typeface="Times New Roman" panose="02020603050405020304" pitchFamily="18" charset="0"/>
              </a:rPr>
              <a:t>From: WGNO/ABC’s property list as of 8/7/2014 </a:t>
            </a:r>
            <a:r>
              <a:rPr lang="en-US" sz="700" b="1" dirty="0">
                <a:solidFill>
                  <a:schemeClr val="bg1">
                    <a:lumMod val="40000"/>
                    <a:lumOff val="60000"/>
                  </a:schemeClr>
                </a:solidFill>
                <a:latin typeface="Times New Roman" panose="02020603050405020304" pitchFamily="18" charset="0"/>
                <a:cs typeface="Times New Roman" panose="02020603050405020304" pitchFamily="18" charset="0"/>
                <a:hlinkClick r:id="rId4"/>
              </a:rPr>
              <a:t>http://wgno.com/2014/08/07/norato-sell-more-than-600-lots-for-100-each/</a:t>
            </a:r>
            <a:endParaRPr lang="en-US" sz="700" b="1" dirty="0">
              <a:solidFill>
                <a:schemeClr val="bg1">
                  <a:lumMod val="40000"/>
                  <a:lumOff val="6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8538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52400"/>
            <a:ext cx="11658600" cy="369332"/>
          </a:xfrm>
          <a:prstGeom prst="rect">
            <a:avLst/>
          </a:prstGeom>
        </p:spPr>
        <p:txBody>
          <a:bodyPr wrap="square">
            <a:spAutoFit/>
          </a:bodyPr>
          <a:lstStyle/>
          <a:p>
            <a:pPr algn="ctr"/>
            <a:r>
              <a:rPr lang="en-US" dirty="0">
                <a:latin typeface="Times New Roman" panose="02020603050405020304" pitchFamily="18" charset="0"/>
                <a:cs typeface="Times New Roman" panose="02020603050405020304" pitchFamily="18" charset="0"/>
              </a:rPr>
              <a:t> New Orleans Redevelopment Agency proposed $100 lots in the Lower 9th Ward/Holy Cross</a:t>
            </a:r>
          </a:p>
        </p:txBody>
      </p:sp>
      <p:sp>
        <p:nvSpPr>
          <p:cNvPr id="9" name="Rectangle 8"/>
          <p:cNvSpPr/>
          <p:nvPr/>
        </p:nvSpPr>
        <p:spPr>
          <a:xfrm>
            <a:off x="0" y="6457890"/>
            <a:ext cx="12192000" cy="400110"/>
          </a:xfrm>
          <a:prstGeom prst="rect">
            <a:avLst/>
          </a:prstGeom>
        </p:spPr>
        <p:txBody>
          <a:bodyPr wrap="square">
            <a:spAutoFit/>
          </a:bodyPr>
          <a:lstStyle/>
          <a:p>
            <a:pPr algn="ctr"/>
            <a:r>
              <a:rPr lang="en-US" sz="2000" b="1" dirty="0" smtClean="0">
                <a:latin typeface="Times New Roman" panose="02020603050405020304" pitchFamily="18" charset="0"/>
                <a:cs typeface="Times New Roman" panose="02020603050405020304" pitchFamily="18" charset="0"/>
              </a:rPr>
              <a:t>Next Steps </a:t>
            </a:r>
            <a:endParaRPr lang="en-US" sz="2000" b="1"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harpenSoften amount="35000"/>
                    </a14:imgEffect>
                  </a14:imgLayer>
                </a14:imgProps>
              </a:ext>
              <a:ext uri="{28A0092B-C50C-407E-A947-70E740481C1C}">
                <a14:useLocalDpi xmlns:a14="http://schemas.microsoft.com/office/drawing/2010/main" val="0"/>
              </a:ext>
            </a:extLst>
          </a:blip>
          <a:stretch>
            <a:fillRect/>
          </a:stretch>
        </p:blipFill>
        <p:spPr>
          <a:xfrm>
            <a:off x="1695450" y="503683"/>
            <a:ext cx="8801100" cy="5850635"/>
          </a:xfrm>
          <a:prstGeom prst="rect">
            <a:avLst/>
          </a:prstGeom>
        </p:spPr>
      </p:pic>
    </p:spTree>
    <p:extLst>
      <p:ext uri="{BB962C8B-B14F-4D97-AF65-F5344CB8AC3E}">
        <p14:creationId xmlns:p14="http://schemas.microsoft.com/office/powerpoint/2010/main" val="683571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1248" y="3429001"/>
            <a:ext cx="9601200" cy="762000"/>
          </a:xfrm>
        </p:spPr>
        <p:txBody>
          <a:bodyPr>
            <a:normAutofit fontScale="90000"/>
          </a:bodyPr>
          <a:lstStyle/>
          <a:p>
            <a:r>
              <a:rPr lang="en-US" dirty="0" smtClean="0">
                <a:latin typeface="Times New Roman" panose="02020603050405020304" pitchFamily="18" charset="0"/>
                <a:cs typeface="Times New Roman" panose="02020603050405020304" pitchFamily="18" charset="0"/>
              </a:rPr>
              <a:t>Questions?</a:t>
            </a:r>
            <a:endParaRPr lang="en-US" dirty="0">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idx="1"/>
          </p:nvPr>
        </p:nvSpPr>
        <p:spPr>
          <a:xfrm>
            <a:off x="841248" y="4325112"/>
            <a:ext cx="9601200" cy="1466088"/>
          </a:xfrm>
        </p:spPr>
        <p:txBody>
          <a:bodyPr>
            <a:normAutofit/>
          </a:bodyPr>
          <a:lstStyle/>
          <a:p>
            <a:r>
              <a:rPr lang="en-US" dirty="0" smtClean="0">
                <a:latin typeface="Times New Roman" panose="02020603050405020304" pitchFamily="18" charset="0"/>
                <a:cs typeface="Times New Roman" panose="02020603050405020304" pitchFamily="18" charset="0"/>
              </a:rPr>
              <a:t>Derreck Blake Deason</a:t>
            </a:r>
          </a:p>
          <a:p>
            <a:r>
              <a:rPr lang="en-US" dirty="0" err="1" smtClean="0">
                <a:latin typeface="Times New Roman" panose="02020603050405020304" pitchFamily="18" charset="0"/>
                <a:cs typeface="Times New Roman" panose="02020603050405020304" pitchFamily="18" charset="0"/>
              </a:rPr>
              <a:t>WhoData</a:t>
            </a:r>
            <a:r>
              <a:rPr lang="en-US" dirty="0" smtClean="0">
                <a:latin typeface="Times New Roman" panose="02020603050405020304" pitchFamily="18" charset="0"/>
                <a:cs typeface="Times New Roman" panose="02020603050405020304" pitchFamily="18" charset="0"/>
              </a:rPr>
              <a:t>, </a:t>
            </a:r>
            <a:r>
              <a:rPr lang="en-US" i="1" dirty="0" smtClean="0">
                <a:latin typeface="Times New Roman" panose="02020603050405020304" pitchFamily="18" charset="0"/>
                <a:cs typeface="Times New Roman" panose="02020603050405020304" pitchFamily="18" charset="0"/>
              </a:rPr>
              <a:t>GIS Program Associate</a:t>
            </a:r>
            <a:endParaRPr lang="en-US" dirty="0">
              <a:latin typeface="Times New Roman" panose="02020603050405020304" pitchFamily="18" charset="0"/>
              <a:cs typeface="Times New Roman" panose="02020603050405020304" pitchFamily="18" charset="0"/>
            </a:endParaRPr>
          </a:p>
          <a:p>
            <a:r>
              <a:rPr lang="en-US" u="sng" dirty="0">
                <a:latin typeface="Times New Roman" panose="02020603050405020304" pitchFamily="18" charset="0"/>
                <a:cs typeface="Times New Roman" panose="02020603050405020304" pitchFamily="18" charset="0"/>
                <a:hlinkClick r:id="rId3"/>
              </a:rPr>
              <a:t>DDeason@uno.edu</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205.454.4591</a:t>
            </a: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4032" t="26826" r="3218" b="27569"/>
          <a:stretch/>
        </p:blipFill>
        <p:spPr>
          <a:xfrm>
            <a:off x="8458200" y="3962400"/>
            <a:ext cx="3505200" cy="1295401"/>
          </a:xfrm>
          <a:prstGeom prst="rect">
            <a:avLst/>
          </a:prstGeom>
          <a:ln w="3175">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83796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ITY SKETCH 16X9">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39827B5-A90F-45DE-9A48-E01BF3AFCC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office city sketch presentation background (widescreen)</Template>
  <TotalTime>0</TotalTime>
  <Words>687</Words>
  <Application>Microsoft Office PowerPoint</Application>
  <PresentationFormat>Custom</PresentationFormat>
  <Paragraphs>83</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CITY SKETCH 16X9</vt:lpstr>
      <vt:lpstr>PowerPoint Presentation</vt:lpstr>
      <vt:lpstr>Content</vt:lpstr>
      <vt:lpstr>About WhoData</vt:lpstr>
      <vt:lpstr>$100 lots in the Lower 9th Ward/Holy Cross Mapping Project </vt:lpstr>
      <vt:lpstr>$100 Lot Project Overview </vt:lpstr>
      <vt:lpstr>$100 Lot Map Limiting Conditions</vt:lpstr>
      <vt:lpstr>PowerPoint Presentation</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2014-11-16T16:46:22Z</dcterms:created>
  <dcterms:modified xsi:type="dcterms:W3CDTF">2014-11-17T23:16:48Z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TC030310109991</vt:lpwstr>
  </property>
</Properties>
</file>