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</p:sldIdLst>
  <p:sldSz cy="5143500" cx="9144000"/>
  <p:notesSz cx="6858000" cy="9144000"/>
  <p:embeddedFontLst>
    <p:embeddedFont>
      <p:font typeface="Economica"/>
      <p:regular r:id="rId31"/>
      <p:bold r:id="rId32"/>
      <p:italic r:id="rId33"/>
      <p:boldItalic r:id="rId34"/>
    </p:embeddedFont>
    <p:embeddedFont>
      <p:font typeface="Nunito"/>
      <p:regular r:id="rId35"/>
      <p:bold r:id="rId36"/>
      <p:italic r:id="rId37"/>
      <p:boldItalic r:id="rId38"/>
    </p:embeddedFont>
    <p:embeddedFont>
      <p:font typeface="Maven Pro"/>
      <p:regular r:id="rId39"/>
      <p:bold r:id="rId40"/>
    </p:embeddedFont>
    <p:embeddedFont>
      <p:font typeface="Open Sans"/>
      <p:regular r:id="rId41"/>
      <p:bold r:id="rId42"/>
      <p:italic r:id="rId43"/>
      <p:boldItalic r:id="rId4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MavenPro-bold.fntdata"/><Relationship Id="rId20" Type="http://schemas.openxmlformats.org/officeDocument/2006/relationships/slide" Target="slides/slide14.xml"/><Relationship Id="rId42" Type="http://schemas.openxmlformats.org/officeDocument/2006/relationships/font" Target="fonts/OpenSans-bold.fntdata"/><Relationship Id="rId41" Type="http://schemas.openxmlformats.org/officeDocument/2006/relationships/font" Target="fonts/OpenSans-regular.fntdata"/><Relationship Id="rId22" Type="http://schemas.openxmlformats.org/officeDocument/2006/relationships/slide" Target="slides/slide16.xml"/><Relationship Id="rId44" Type="http://schemas.openxmlformats.org/officeDocument/2006/relationships/font" Target="fonts/OpenSans-boldItalic.fntdata"/><Relationship Id="rId21" Type="http://schemas.openxmlformats.org/officeDocument/2006/relationships/slide" Target="slides/slide15.xml"/><Relationship Id="rId43" Type="http://schemas.openxmlformats.org/officeDocument/2006/relationships/font" Target="fonts/OpenSans-italic.fntdata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Economica-regular.fntdata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font" Target="fonts/Economica-italic.fntdata"/><Relationship Id="rId10" Type="http://schemas.openxmlformats.org/officeDocument/2006/relationships/slide" Target="slides/slide4.xml"/><Relationship Id="rId32" Type="http://schemas.openxmlformats.org/officeDocument/2006/relationships/font" Target="fonts/Economica-bold.fntdata"/><Relationship Id="rId13" Type="http://schemas.openxmlformats.org/officeDocument/2006/relationships/slide" Target="slides/slide7.xml"/><Relationship Id="rId35" Type="http://schemas.openxmlformats.org/officeDocument/2006/relationships/font" Target="fonts/Nunito-regular.fntdata"/><Relationship Id="rId12" Type="http://schemas.openxmlformats.org/officeDocument/2006/relationships/slide" Target="slides/slide6.xml"/><Relationship Id="rId34" Type="http://schemas.openxmlformats.org/officeDocument/2006/relationships/font" Target="fonts/Economica-boldItalic.fntdata"/><Relationship Id="rId15" Type="http://schemas.openxmlformats.org/officeDocument/2006/relationships/slide" Target="slides/slide9.xml"/><Relationship Id="rId37" Type="http://schemas.openxmlformats.org/officeDocument/2006/relationships/font" Target="fonts/Nunito-italic.fntdata"/><Relationship Id="rId14" Type="http://schemas.openxmlformats.org/officeDocument/2006/relationships/slide" Target="slides/slide8.xml"/><Relationship Id="rId36" Type="http://schemas.openxmlformats.org/officeDocument/2006/relationships/font" Target="fonts/Nunito-bold.fntdata"/><Relationship Id="rId17" Type="http://schemas.openxmlformats.org/officeDocument/2006/relationships/slide" Target="slides/slide11.xml"/><Relationship Id="rId39" Type="http://schemas.openxmlformats.org/officeDocument/2006/relationships/font" Target="fonts/MavenPro-regular.fntdata"/><Relationship Id="rId16" Type="http://schemas.openxmlformats.org/officeDocument/2006/relationships/slide" Target="slides/slide10.xml"/><Relationship Id="rId38" Type="http://schemas.openxmlformats.org/officeDocument/2006/relationships/font" Target="fonts/Nunito-boldItalic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3e9364ae14_0_2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3e9364ae14_0_2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3e9364ae14_0_3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3e9364ae14_0_3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3e9364ae14_0_3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Google Shape;394;g3e9364ae14_0_3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3e9364ae14_0_3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Google Shape;400;g3e9364ae14_0_3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3e9364ae14_0_3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3e9364ae14_0_3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3dcdaec5c3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3dcdaec5c3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3dcd73b47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3dcd73b47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3dcd73b476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3dcd73b476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3dcd73b476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3dcd73b476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3dcd73b476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3dcd73b476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3e9364ae14_0_2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3e9364ae14_0_2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g3dcd73b476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2" name="Google Shape;442;g3dcd73b476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g3dcd73b476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7" name="Google Shape;447;g3dcd73b476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3dcd73b476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3dcd73b476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g3dcdaec5c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9" name="Google Shape;459;g3dcdaec5c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g3dcdaec5c3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5" name="Google Shape;465;g3dcdaec5c3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3e9364ae14_0_2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3e9364ae14_0_2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3e9364ae14_0_2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3e9364ae14_0_2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45227fa93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45227fa93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45227fa93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7" name="Google Shape;357;g45227fa93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45227fa930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45227fa93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3e9364ae14_0_2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3e9364ae14_0_2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3e9364ae14_0_2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7" name="Google Shape;377;g3e9364ae14_0_2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4"/>
          <p:cNvSpPr/>
          <p:nvPr/>
        </p:nvSpPr>
        <p:spPr>
          <a:xfrm>
            <a:off x="2744013" y="756700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279" name="Google Shape;279;p14"/>
          <p:cNvSpPr/>
          <p:nvPr/>
        </p:nvSpPr>
        <p:spPr>
          <a:xfrm rot="10800000">
            <a:off x="5318350" y="32667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280" name="Google Shape;280;p14"/>
          <p:cNvSpPr txBox="1"/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81" name="Google Shape;281;p14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282" name="Google Shape;282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5"/>
          <p:cNvSpPr/>
          <p:nvPr/>
        </p:nvSpPr>
        <p:spPr>
          <a:xfrm flipH="1">
            <a:off x="7595938" y="4602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285" name="Google Shape;285;p15"/>
          <p:cNvSpPr/>
          <p:nvPr/>
        </p:nvSpPr>
        <p:spPr>
          <a:xfrm flipH="1" rot="10800000">
            <a:off x="466425" y="35583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286" name="Google Shape;286;p15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87" name="Google Shape;287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6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1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91" name="Google Shape;291;p16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2" name="Google Shape;292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7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95" name="Google Shape;295;p17"/>
          <p:cNvSpPr txBox="1"/>
          <p:nvPr>
            <p:ph idx="1" type="body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6" name="Google Shape;296;p17"/>
          <p:cNvSpPr txBox="1"/>
          <p:nvPr>
            <p:ph idx="2" type="body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7" name="Google Shape;297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8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00" name="Google Shape;300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3" name="Google Shape;303;p19"/>
          <p:cNvSpPr txBox="1"/>
          <p:nvPr>
            <p:ph idx="1" type="body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4" name="Google Shape;304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20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20"/>
          <p:cNvSpPr txBox="1"/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08" name="Google Shape;308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21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11" name="Google Shape;311;p2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12" name="Google Shape;312;p21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13" name="Google Shape;313;p21"/>
          <p:cNvSpPr txBox="1"/>
          <p:nvPr>
            <p:ph idx="1" type="subTitle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314" name="Google Shape;314;p2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15" name="Google Shape;315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22"/>
          <p:cNvSpPr txBox="1"/>
          <p:nvPr>
            <p:ph idx="1" type="body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/>
        </p:txBody>
      </p:sp>
      <p:sp>
        <p:nvSpPr>
          <p:cNvPr id="318" name="Google Shape;318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23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1" name="Google Shape;321;p23"/>
          <p:cNvSpPr txBox="1"/>
          <p:nvPr>
            <p:ph hasCustomPrompt="1"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22" name="Google Shape;322;p23"/>
          <p:cNvSpPr txBox="1"/>
          <p:nvPr>
            <p:ph idx="1" type="body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23" name="Google Shape;323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luxe">
    <p:bg>
      <p:bgPr>
        <a:solidFill>
          <a:schemeClr val="lt1"/>
        </a:solidFill>
      </p:bgPr>
    </p:bg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3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275" name="Google Shape;275;p13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76" name="Google Shape;276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rt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rt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rt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rt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rt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rt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rt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rt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mailto:digitalcommons@montclair.edu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orcid.org/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://www.sherpa.ac.uk/romeo/index.php" TargetMode="External"/><Relationship Id="rId4" Type="http://schemas.openxmlformats.org/officeDocument/2006/relationships/hyperlink" Target="mailto:digitalcommons@montclair.edu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://aut.ac.nz.libguides.com/c.php?g=205078&amp;p=1352501" TargetMode="External"/><Relationship Id="rId4" Type="http://schemas.openxmlformats.org/officeDocument/2006/relationships/image" Target="../media/image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://www.sherpa.ac.uk/romeo/issn/0169-555X/" TargetMode="External"/><Relationship Id="rId4" Type="http://schemas.openxmlformats.org/officeDocument/2006/relationships/image" Target="../media/image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://digitalcommons.montclair.edu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hyperlink" Target="http://digitalcommons.montclair.edu" TargetMode="External"/><Relationship Id="rId4" Type="http://schemas.openxmlformats.org/officeDocument/2006/relationships/hyperlink" Target="http://works.bepress.com" TargetMode="Externa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hyperlink" Target="http://works.bepress.com" TargetMode="Externa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digitalcommons.montclair.edu/" TargetMode="External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5"/>
          <p:cNvSpPr txBox="1"/>
          <p:nvPr>
            <p:ph type="ctrTitle"/>
          </p:nvPr>
        </p:nvSpPr>
        <p:spPr>
          <a:xfrm>
            <a:off x="824000" y="1613825"/>
            <a:ext cx="44034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Getting Started with Digital Commons</a:t>
            </a:r>
            <a:endParaRPr/>
          </a:p>
        </p:txBody>
      </p:sp>
      <p:sp>
        <p:nvSpPr>
          <p:cNvPr id="331" name="Google Shape;331;p25"/>
          <p:cNvSpPr txBox="1"/>
          <p:nvPr>
            <p:ph idx="1" type="subTitle"/>
          </p:nvPr>
        </p:nvSpPr>
        <p:spPr>
          <a:xfrm>
            <a:off x="824000" y="3596300"/>
            <a:ext cx="6080700" cy="135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Denise O’Shea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Access Services Librarian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digitalcommons@montclair.edu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/>
              <a:t>U</a:t>
            </a:r>
            <a:r>
              <a:rPr i="1" lang="en" sz="1000"/>
              <a:t>pdated September 25, 2018</a:t>
            </a:r>
            <a:endParaRPr i="1" sz="1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3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you’ll need:</a:t>
            </a:r>
            <a:endParaRPr/>
          </a:p>
        </p:txBody>
      </p:sp>
      <p:sp>
        <p:nvSpPr>
          <p:cNvPr id="385" name="Google Shape;385;p3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Your CV, or list of publications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Your author manuscripts, pre-prints, or post-prints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 photograph for your Selected Works profile*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An </a:t>
            </a:r>
            <a:r>
              <a:rPr lang="en" sz="1800" u="sng">
                <a:solidFill>
                  <a:schemeClr val="accent5"/>
                </a:solidFill>
                <a:hlinkClick r:id="rId3"/>
              </a:rPr>
              <a:t>ORCID iD</a:t>
            </a:r>
            <a:r>
              <a:rPr lang="en" sz="1800"/>
              <a:t>*</a:t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i="1" lang="en" sz="1200"/>
              <a:t>* Technically optional, but REALLY helpful.</a:t>
            </a:r>
            <a:endParaRPr i="1" sz="12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3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an ORCID iD?</a:t>
            </a:r>
            <a:endParaRPr/>
          </a:p>
        </p:txBody>
      </p:sp>
      <p:pic>
        <p:nvPicPr>
          <p:cNvPr id="391" name="Google Shape;391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8813" y="1597875"/>
            <a:ext cx="5520471" cy="3240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3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an ORCID iD?</a:t>
            </a:r>
            <a:endParaRPr/>
          </a:p>
        </p:txBody>
      </p:sp>
      <p:sp>
        <p:nvSpPr>
          <p:cNvPr id="397" name="Google Shape;397;p36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Unique identifier to track your publications and works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Differentiate yourself from other researchers with similar names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Automatically updates via Crossref metadata search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Required by many publishers when submitting manuscripts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Gives you the ability to export your citations in a sortable format *</a:t>
            </a:r>
            <a:endParaRPr sz="17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i="1" lang="en" sz="1200"/>
              <a:t>* If you e-mail us this file, we can check your copyright permissions for you!</a:t>
            </a:r>
            <a:endParaRPr sz="17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37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Copyright and Digital Commons</a:t>
            </a:r>
            <a:endParaRPr/>
          </a:p>
        </p:txBody>
      </p:sp>
      <p:sp>
        <p:nvSpPr>
          <p:cNvPr id="403" name="Google Shape;403;p37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What is Green Open Access, aka Self-Archiving?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Author manuscript, pre-print, post-print vs. Publisher PDF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Different publishers, different rules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Checking </a:t>
            </a:r>
            <a:r>
              <a:rPr lang="en" sz="1700" u="sng">
                <a:solidFill>
                  <a:schemeClr val="hlink"/>
                </a:solidFill>
                <a:hlinkClick r:id="rId3"/>
              </a:rPr>
              <a:t>SHERPA/RoMEO</a:t>
            </a:r>
            <a:r>
              <a:rPr lang="en" sz="1700"/>
              <a:t>, or your Author Copyright Agreement</a:t>
            </a:r>
            <a:endParaRPr sz="17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7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000"/>
              <a:t>Confused? 100% understandable. E-mail </a:t>
            </a:r>
            <a:r>
              <a:rPr lang="en" sz="1000" u="sng">
                <a:solidFill>
                  <a:schemeClr val="hlink"/>
                </a:solidFill>
                <a:hlinkClick r:id="rId4"/>
              </a:rPr>
              <a:t>digitalcommons@montclair.edu</a:t>
            </a:r>
            <a:r>
              <a:rPr lang="en" sz="1000"/>
              <a:t> for assistance.</a:t>
            </a:r>
            <a:endParaRPr sz="10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38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Pre-print, Post-print, Publisher PDF</a:t>
            </a:r>
            <a:endParaRPr/>
          </a:p>
        </p:txBody>
      </p:sp>
      <p:sp>
        <p:nvSpPr>
          <p:cNvPr id="409" name="Google Shape;409;p38"/>
          <p:cNvSpPr txBox="1"/>
          <p:nvPr>
            <p:ph idx="1" type="body"/>
          </p:nvPr>
        </p:nvSpPr>
        <p:spPr>
          <a:xfrm>
            <a:off x="1303800" y="4264775"/>
            <a:ext cx="7030500" cy="26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000"/>
              <a:t>Source: </a:t>
            </a:r>
            <a:r>
              <a:rPr lang="en" sz="1000"/>
              <a:t>Auckland University of Technology, Retrieved from: </a:t>
            </a:r>
            <a:r>
              <a:rPr lang="en" sz="1000" u="sng">
                <a:solidFill>
                  <a:schemeClr val="hlink"/>
                </a:solidFill>
                <a:hlinkClick r:id="rId3"/>
              </a:rPr>
              <a:t>http://aut.ac.nz.libguides.com/c.php?g=205078&amp;p=1352501</a:t>
            </a:r>
            <a:endParaRPr sz="1000"/>
          </a:p>
        </p:txBody>
      </p:sp>
      <p:pic>
        <p:nvPicPr>
          <p:cNvPr id="410" name="Google Shape;410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32738" y="1597875"/>
            <a:ext cx="6772634" cy="236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39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Checking Permissions</a:t>
            </a:r>
            <a:endParaRPr/>
          </a:p>
        </p:txBody>
      </p:sp>
      <p:pic>
        <p:nvPicPr>
          <p:cNvPr id="416" name="Google Shape;416;p39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15763" y="1597875"/>
            <a:ext cx="5512467" cy="3240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40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 pre-prints? No problem. Alternatives:</a:t>
            </a:r>
            <a:endParaRPr/>
          </a:p>
        </p:txBody>
      </p:sp>
      <p:sp>
        <p:nvSpPr>
          <p:cNvPr id="422" name="Google Shape;422;p40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Add citations to Digital Commons, link to publisher PDF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Contact Publisher for permissions *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Upload alternate material you do have permissions for</a:t>
            </a:r>
            <a:br>
              <a:rPr lang="en" sz="1700"/>
            </a:br>
            <a:r>
              <a:rPr lang="en" sz="1700"/>
              <a:t>(e.g. teaching material, conference proceedings, posters, etc.)</a:t>
            </a:r>
            <a:endParaRPr sz="17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i="1" lang="en" sz="1000"/>
              <a:t>* Form letters available, don’t reinvent the wheel! </a:t>
            </a:r>
            <a:endParaRPr i="1" sz="10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41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Uploading your works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42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Ready, set, upload:</a:t>
            </a:r>
            <a:endParaRPr/>
          </a:p>
        </p:txBody>
      </p:sp>
      <p:sp>
        <p:nvSpPr>
          <p:cNvPr id="433" name="Google Shape;433;p42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b="1" lang="en" sz="1700"/>
              <a:t>Essential metadata:</a:t>
            </a:r>
            <a:endParaRPr b="1"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Title, authors, abstract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Pre- or post-print PDF file (cover page will automatically generate)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b="1" lang="en" sz="1700"/>
              <a:t>Leave blank:</a:t>
            </a:r>
            <a:endParaRPr b="1"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Digital Commons citation (automatically generates)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DOI (refers to Digital Commons, NOT publisher DOI)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Allow 24-48 hours for system processing</a:t>
            </a:r>
            <a:endParaRPr sz="17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43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Uploading your files</a:t>
            </a:r>
            <a:endParaRPr/>
          </a:p>
        </p:txBody>
      </p:sp>
      <p:sp>
        <p:nvSpPr>
          <p:cNvPr id="439" name="Google Shape;439;p43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 u="sng">
                <a:solidFill>
                  <a:schemeClr val="hlink"/>
                </a:solidFill>
                <a:hlinkClick r:id="rId3"/>
              </a:rPr>
              <a:t>digitalcommons.montclair.edu</a:t>
            </a:r>
            <a:endParaRPr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2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Today, we’ll cover...</a:t>
            </a:r>
            <a:endParaRPr/>
          </a:p>
        </p:txBody>
      </p:sp>
      <p:sp>
        <p:nvSpPr>
          <p:cNvPr id="337" name="Google Shape;337;p26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What is Digital Commons?</a:t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What will you need to get started?</a:t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What can be included?</a:t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Uploading or linking your works.</a:t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Setting up your Selected Works profile.</a:t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44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Creating your Selected Works profile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4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Selected Works, aka Author Gallery</a:t>
            </a:r>
            <a:endParaRPr/>
          </a:p>
        </p:txBody>
      </p:sp>
      <p:sp>
        <p:nvSpPr>
          <p:cNvPr id="450" name="Google Shape;450;p45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Serves as an online CV (in </a:t>
            </a:r>
            <a:r>
              <a:rPr lang="en" sz="1700"/>
              <a:t>lieu</a:t>
            </a:r>
            <a:r>
              <a:rPr lang="en" sz="1700"/>
              <a:t> of your directory profile)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Import PDFs from the Digital Commons Network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Got co-authors? Your works might already be available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Searchable by those outside Montclair State University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Provides monthly download statistics and other readership data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ORCID iD metadata will be available to import (soon…)</a:t>
            </a:r>
            <a:endParaRPr sz="17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4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Adding your files to Selected Works</a:t>
            </a:r>
            <a:endParaRPr/>
          </a:p>
        </p:txBody>
      </p:sp>
      <p:sp>
        <p:nvSpPr>
          <p:cNvPr id="456" name="Google Shape;456;p46"/>
          <p:cNvSpPr txBox="1"/>
          <p:nvPr>
            <p:ph idx="1" type="body"/>
          </p:nvPr>
        </p:nvSpPr>
        <p:spPr>
          <a:xfrm>
            <a:off x="1303800" y="1548900"/>
            <a:ext cx="7030500" cy="313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/>
              <a:t>Step 1: </a:t>
            </a:r>
            <a:r>
              <a:rPr lang="en" sz="1700"/>
              <a:t>Upload files to </a:t>
            </a:r>
            <a:r>
              <a:rPr lang="en" sz="1700" u="sng">
                <a:solidFill>
                  <a:schemeClr val="hlink"/>
                </a:solidFill>
                <a:hlinkClick r:id="rId3"/>
              </a:rPr>
              <a:t>Digital Commons</a:t>
            </a:r>
            <a:endParaRPr sz="17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700"/>
              <a:t>Step 2:</a:t>
            </a:r>
            <a:r>
              <a:rPr lang="en" sz="1700"/>
              <a:t> Create your </a:t>
            </a:r>
            <a:r>
              <a:rPr lang="en" sz="1700" u="sng">
                <a:solidFill>
                  <a:schemeClr val="hlink"/>
                </a:solidFill>
                <a:hlinkClick r:id="rId4"/>
              </a:rPr>
              <a:t>Selected Works</a:t>
            </a:r>
            <a:r>
              <a:rPr lang="en" sz="1700"/>
              <a:t> profile*</a:t>
            </a:r>
            <a:endParaRPr sz="17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700"/>
              <a:t>Step 3:</a:t>
            </a:r>
            <a:r>
              <a:rPr lang="en" sz="1700"/>
              <a:t> Import</a:t>
            </a:r>
            <a:endParaRPr sz="17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 sz="1700"/>
              <a:t>Warning:</a:t>
            </a:r>
            <a:r>
              <a:rPr lang="en" sz="1700"/>
              <a:t> Don’t upload files directly to your Selected Works! This will bypass Digital Commons, and not accrue download statistics.</a:t>
            </a:r>
            <a:endParaRPr sz="17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47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Selected Works</a:t>
            </a:r>
            <a:endParaRPr/>
          </a:p>
        </p:txBody>
      </p:sp>
      <p:sp>
        <p:nvSpPr>
          <p:cNvPr id="462" name="Google Shape;462;p47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 u="sng">
                <a:solidFill>
                  <a:schemeClr val="hlink"/>
                </a:solidFill>
                <a:hlinkClick r:id="rId3"/>
              </a:rPr>
              <a:t>works.bepress.com</a:t>
            </a:r>
            <a:endParaRPr sz="24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48"/>
          <p:cNvSpPr txBox="1"/>
          <p:nvPr>
            <p:ph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  <p:sp>
        <p:nvSpPr>
          <p:cNvPr id="468" name="Google Shape;468;p48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000"/>
              <a:t>digitalcommons@montclair.edu</a:t>
            </a:r>
            <a:endParaRPr sz="3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7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Digital Commons?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28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 Institutional Repository</a:t>
            </a:r>
            <a:endParaRPr/>
          </a:p>
        </p:txBody>
      </p:sp>
      <p:pic>
        <p:nvPicPr>
          <p:cNvPr id="348" name="Google Shape;348;p28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58813" y="1597875"/>
            <a:ext cx="5520471" cy="3240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29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an Institutional Repository?</a:t>
            </a:r>
            <a:endParaRPr/>
          </a:p>
        </p:txBody>
      </p:sp>
      <p:sp>
        <p:nvSpPr>
          <p:cNvPr id="354" name="Google Shape;354;p29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/>
              <a:t>Institutional repositories are online archives that collect, preserve, and disseminate the intellectual output of the university.</a:t>
            </a:r>
            <a:endParaRPr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30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MSU Institutional Repository</a:t>
            </a:r>
            <a:endParaRPr/>
          </a:p>
        </p:txBody>
      </p:sp>
      <p:sp>
        <p:nvSpPr>
          <p:cNvPr id="360" name="Google Shape;360;p30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Goals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Represent every school, college, center and institute at MSU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Faculty and staff scholarship and research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MSU-produced publications (journals and departmental)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MSU events and conferences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Electronic dissertations, theses and culminating projects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Collections from the Sprague Library Archives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Features: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Worldwide readership map and download reports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Journal and conference editorial management tools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Selected Works profile pages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3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Content</a:t>
            </a:r>
            <a:endParaRPr/>
          </a:p>
        </p:txBody>
      </p:sp>
      <p:sp>
        <p:nvSpPr>
          <p:cNvPr id="366" name="Google Shape;366;p31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Articles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Books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Book Chapters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Conference Proceedings, Presentations and Lectures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Monographs / Publications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Reports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Open Education Resources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Oral Interviews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Datasets</a:t>
            </a:r>
            <a:endParaRPr/>
          </a:p>
        </p:txBody>
      </p:sp>
      <p:sp>
        <p:nvSpPr>
          <p:cNvPr id="367" name="Google Shape;367;p31"/>
          <p:cNvSpPr txBox="1"/>
          <p:nvPr/>
        </p:nvSpPr>
        <p:spPr>
          <a:xfrm>
            <a:off x="3412175" y="3917150"/>
            <a:ext cx="5453700" cy="74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1"/>
                </a:solidFill>
              </a:rPr>
              <a:t>https://digitalcommons.montclair.edu/</a:t>
            </a:r>
            <a:endParaRPr sz="18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32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But I have a ResearchGate account...?</a:t>
            </a:r>
            <a:endParaRPr/>
          </a:p>
        </p:txBody>
      </p:sp>
      <p:sp>
        <p:nvSpPr>
          <p:cNvPr id="373" name="Google Shape;373;p32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Digital Commons</a:t>
            </a:r>
            <a:endParaRPr b="1" sz="1800"/>
          </a:p>
          <a:p>
            <a:pPr indent="-311150" lvl="0" marL="457200" rtl="0" algn="l">
              <a:spcBef>
                <a:spcPts val="16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Green Open Access, “legal” option for self-archiving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Not-for-profit, licensed by Montclair State to collect research output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Ability to share data sets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Valid repository for depositing works as mandated by grants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Long-term preservation</a:t>
            </a:r>
            <a:endParaRPr/>
          </a:p>
        </p:txBody>
      </p:sp>
      <p:sp>
        <p:nvSpPr>
          <p:cNvPr id="374" name="Google Shape;374;p32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ResearchGate</a:t>
            </a:r>
            <a:endParaRPr b="1" sz="1800"/>
          </a:p>
          <a:p>
            <a:pPr indent="-311150" lvl="0" marL="457200" rtl="0" algn="l">
              <a:spcBef>
                <a:spcPts val="16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Not Open Access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E</a:t>
            </a:r>
            <a:r>
              <a:rPr lang="en"/>
              <a:t>ncourages illegal file sharing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Commercial website, harvests address books and profile data for sale to advertisers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Social network, “Walled Garden”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Subject to regular legal action from publishers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3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Get Ready to Get Started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607D8B"/>
      </a:accent3>
      <a:accent4>
        <a:srgbClr val="78909C"/>
      </a:accent4>
      <a:accent5>
        <a:srgbClr val="57BB8A"/>
      </a:accent5>
      <a:accent6>
        <a:srgbClr val="DCE755"/>
      </a:accent6>
      <a:hlink>
        <a:srgbClr val="57BB8A"/>
      </a:hlink>
      <a:folHlink>
        <a:srgbClr val="57BB8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