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Economica"/>
      <p:regular r:id="rId30"/>
      <p:bold r:id="rId31"/>
      <p:italic r:id="rId32"/>
      <p:boldItalic r:id="rId33"/>
    </p:embeddedFont>
    <p:embeddedFont>
      <p:font typeface="Open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Economica-bold.fntdata"/><Relationship Id="rId30" Type="http://schemas.openxmlformats.org/officeDocument/2006/relationships/font" Target="fonts/Economica-regular.fntdata"/><Relationship Id="rId11" Type="http://schemas.openxmlformats.org/officeDocument/2006/relationships/slide" Target="slides/slide6.xml"/><Relationship Id="rId33" Type="http://schemas.openxmlformats.org/officeDocument/2006/relationships/font" Target="fonts/Economica-boldItalic.fntdata"/><Relationship Id="rId10" Type="http://schemas.openxmlformats.org/officeDocument/2006/relationships/slide" Target="slides/slide5.xml"/><Relationship Id="rId32" Type="http://schemas.openxmlformats.org/officeDocument/2006/relationships/font" Target="fonts/Economica-italic.fntdata"/><Relationship Id="rId13" Type="http://schemas.openxmlformats.org/officeDocument/2006/relationships/slide" Target="slides/slide8.xml"/><Relationship Id="rId35" Type="http://schemas.openxmlformats.org/officeDocument/2006/relationships/font" Target="fonts/OpenSans-bold.fntdata"/><Relationship Id="rId12" Type="http://schemas.openxmlformats.org/officeDocument/2006/relationships/slide" Target="slides/slide7.xml"/><Relationship Id="rId34" Type="http://schemas.openxmlformats.org/officeDocument/2006/relationships/font" Target="fonts/OpenSans-regular.fntdata"/><Relationship Id="rId15" Type="http://schemas.openxmlformats.org/officeDocument/2006/relationships/slide" Target="slides/slide10.xml"/><Relationship Id="rId37" Type="http://schemas.openxmlformats.org/officeDocument/2006/relationships/font" Target="fonts/OpenSans-boldItalic.fntdata"/><Relationship Id="rId14" Type="http://schemas.openxmlformats.org/officeDocument/2006/relationships/slide" Target="slides/slide9.xml"/><Relationship Id="rId36" Type="http://schemas.openxmlformats.org/officeDocument/2006/relationships/font" Target="fonts/OpenSans-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43789ada86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43789ada8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Supporting grant requirements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43789ada86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43789ada86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43789ada8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43789ada8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43789ada86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43789ada86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43789ada86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43789ada8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4392e2a335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4392e2a33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43789ada86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43789ada8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43789ada86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43789ada86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4392e2a335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4392e2a335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4392e2a33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4392e2a33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4394e4063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4394e4063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43789ada86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43789ada8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Addressing possible Faculty concerns: There may be a concern about losing research data due to user error (deleting a file accidentally, manipulating data in a way that renders it unusable for the rest of the researchers, etc).  There may also be a concern about someone publishing data before it is ready to be published.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SOLUTION:  </a:t>
            </a:r>
            <a:r>
              <a:rPr b="1" lang="en" sz="1200" u="sng">
                <a:solidFill>
                  <a:schemeClr val="dk1"/>
                </a:solidFill>
                <a:latin typeface="Calibri"/>
                <a:ea typeface="Calibri"/>
                <a:cs typeface="Calibri"/>
                <a:sym typeface="Calibri"/>
              </a:rPr>
              <a:t>Data Backup</a:t>
            </a:r>
            <a:r>
              <a:rPr lang="en" sz="1200">
                <a:solidFill>
                  <a:schemeClr val="dk1"/>
                </a:solidFill>
                <a:latin typeface="Calibri"/>
                <a:ea typeface="Calibri"/>
                <a:cs typeface="Calibri"/>
                <a:sym typeface="Calibri"/>
              </a:rPr>
              <a:t>: All production servers are maintained at a high availability colocation facility with multiple backbone connections and back-up generators.  The facility is secure and requires physical tokens (badges) for access.  Bepress maintains failover web, database, and storage servers to continue to serve content in case of failure.  The MSU Repository has a real-time redundancy that runs continuously, and bepress takes full nightly backups of the entire database.  The backups are stored away from the colocation facility in a separate physical location.  All of the uploaded files are stored in triplicate in a redundant storage cluster, as well as being backed up offsite to a 3</a:t>
            </a:r>
            <a:r>
              <a:rPr baseline="30000" lang="en" sz="2000">
                <a:solidFill>
                  <a:schemeClr val="dk1"/>
                </a:solidFill>
                <a:latin typeface="Calibri"/>
                <a:ea typeface="Calibri"/>
                <a:cs typeface="Calibri"/>
                <a:sym typeface="Calibri"/>
              </a:rPr>
              <a:t>rd</a:t>
            </a:r>
            <a:r>
              <a:rPr lang="en" sz="1200">
                <a:solidFill>
                  <a:schemeClr val="dk1"/>
                </a:solidFill>
                <a:latin typeface="Calibri"/>
                <a:ea typeface="Calibri"/>
                <a:cs typeface="Calibri"/>
                <a:sym typeface="Calibri"/>
              </a:rPr>
              <a:t>-party cloud service that specializes in data archiving and backup.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en" sz="1200" u="sng">
                <a:solidFill>
                  <a:schemeClr val="dk1"/>
                </a:solidFill>
                <a:latin typeface="Calibri"/>
                <a:ea typeface="Calibri"/>
                <a:cs typeface="Calibri"/>
                <a:sym typeface="Calibri"/>
              </a:rPr>
              <a:t>User Level Access:</a:t>
            </a:r>
            <a:r>
              <a:rPr lang="en" sz="1200">
                <a:solidFill>
                  <a:schemeClr val="dk1"/>
                </a:solidFill>
                <a:latin typeface="Calibri"/>
                <a:ea typeface="Calibri"/>
                <a:cs typeface="Calibri"/>
                <a:sym typeface="Calibri"/>
              </a:rPr>
              <a:t>  Access control can be added at the collection level or the record level and be based on IP address, email domain, or specific email address. The primary file of access controlled records will only be available to a designated group. The metadata and any supplemental content added to a record will be available open access at all times and crawled by search engines.</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en" sz="1200" u="sng">
                <a:solidFill>
                  <a:schemeClr val="dk1"/>
                </a:solidFill>
                <a:latin typeface="Calibri"/>
                <a:ea typeface="Calibri"/>
                <a:cs typeface="Calibri"/>
                <a:sym typeface="Calibri"/>
              </a:rPr>
              <a:t>Version Control:  </a:t>
            </a:r>
            <a:r>
              <a:rPr lang="en" sz="1200">
                <a:solidFill>
                  <a:schemeClr val="dk1"/>
                </a:solidFill>
                <a:latin typeface="Calibri"/>
                <a:ea typeface="Calibri"/>
                <a:cs typeface="Calibri"/>
                <a:sym typeface="Calibri"/>
              </a:rPr>
              <a:t>data is never erased.  New copies are made with time and date stamps, but you can go back into older versions at anytime.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latin typeface="Calibri"/>
                <a:ea typeface="Calibri"/>
                <a:cs typeface="Calibri"/>
                <a:sym typeface="Calibri"/>
              </a:rPr>
              <a:t>We realize that not all datasets may/can be open access.  We believe that embargoes can be placed on datasets stored within our system so that the information can be seen in the future.</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200">
                <a:solidFill>
                  <a:schemeClr val="dk1"/>
                </a:solidFill>
                <a:latin typeface="Calibri"/>
                <a:ea typeface="Calibri"/>
                <a:cs typeface="Calibri"/>
                <a:sym typeface="Calibri"/>
              </a:rPr>
              <a:t>REALIZATIONS:</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200">
                <a:solidFill>
                  <a:schemeClr val="dk1"/>
                </a:solidFill>
              </a:rPr>
              <a:t>•</a:t>
            </a:r>
            <a:r>
              <a:rPr lang="en" sz="1200">
                <a:solidFill>
                  <a:schemeClr val="dk1"/>
                </a:solidFill>
                <a:latin typeface="Calibri"/>
                <a:ea typeface="Calibri"/>
                <a:cs typeface="Calibri"/>
                <a:sym typeface="Calibri"/>
              </a:rPr>
              <a:t>The MSU Repository is an open access repository.  It is open to everyone.  It is searchable on Google.  The datasets hosted in the Repository, in some way, shape, or form, will be OA too.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200">
                <a:solidFill>
                  <a:schemeClr val="dk1"/>
                </a:solidFill>
              </a:rPr>
              <a:t>•</a:t>
            </a:r>
            <a:r>
              <a:rPr lang="en" sz="1200">
                <a:solidFill>
                  <a:schemeClr val="dk1"/>
                </a:solidFill>
                <a:latin typeface="Calibri"/>
                <a:ea typeface="Calibri"/>
                <a:cs typeface="Calibri"/>
                <a:sym typeface="Calibri"/>
              </a:rPr>
              <a:t>Only final versions of data need to be published.  The original raw data can stay locked away forever, if you need it to.</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200">
                <a:solidFill>
                  <a:schemeClr val="dk1"/>
                </a:solidFill>
              </a:rPr>
              <a:t>•</a:t>
            </a:r>
            <a:r>
              <a:rPr lang="en" sz="1200">
                <a:solidFill>
                  <a:schemeClr val="dk1"/>
                </a:solidFill>
                <a:latin typeface="Calibri"/>
                <a:ea typeface="Calibri"/>
                <a:cs typeface="Calibri"/>
                <a:sym typeface="Calibri"/>
              </a:rPr>
              <a:t>It’s important to understand that this is a very easy and cost effective solution to storage issues for your research, but OA is a requirement of the system.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43789ada86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43789ada8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4392e2a33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4392e2a33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43789ada86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43789ada86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4394e40638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4394e40638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4394e406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4394e406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4394e4063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4394e4063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43789ada8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43789ada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t/>
            </a:r>
            <a:endParaRPr sz="14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43789ada86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43789ada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4392e2a33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4392e2a33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Open Sans"/>
              <a:buChar char="●"/>
            </a:pPr>
            <a:r>
              <a:rPr lang="en" sz="1800">
                <a:solidFill>
                  <a:schemeClr val="dk1"/>
                </a:solidFill>
                <a:latin typeface="Open Sans"/>
                <a:ea typeface="Open Sans"/>
                <a:cs typeface="Open Sans"/>
                <a:sym typeface="Open Sans"/>
              </a:rPr>
              <a:t>The Library</a:t>
            </a:r>
            <a:r>
              <a:rPr lang="en" sz="1800">
                <a:solidFill>
                  <a:schemeClr val="dk1"/>
                </a:solidFill>
                <a:latin typeface="Open Sans"/>
                <a:ea typeface="Open Sans"/>
                <a:cs typeface="Open Sans"/>
                <a:sym typeface="Open Sans"/>
              </a:rPr>
              <a:t> saves faculty time and money:</a:t>
            </a:r>
            <a:endParaRPr sz="1800">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No need to search for suitable hosting solutions</a:t>
            </a:r>
            <a:endParaRPr sz="1400">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No more Dropbox fees</a:t>
            </a:r>
            <a:endParaRPr sz="1800">
              <a:solidFill>
                <a:schemeClr val="dk1"/>
              </a:solidFill>
              <a:latin typeface="Open Sans"/>
              <a:ea typeface="Open Sans"/>
              <a:cs typeface="Open Sans"/>
              <a:sym typeface="Open Sans"/>
            </a:endParaRPr>
          </a:p>
          <a:p>
            <a:pPr indent="0" lvl="0" marL="0" rtl="0" algn="l">
              <a:spcBef>
                <a:spcPts val="160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43789ada86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43789ada86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43789ada86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43789ada8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1000">
        <p:push/>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7.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5.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3.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nsuworks.nova.edu/library_laff/winter2015/laf/1/" TargetMode="External"/><Relationship Id="rId4" Type="http://schemas.openxmlformats.org/officeDocument/2006/relationships/hyperlink" Target="https://www.bepress.com/wp-content/uploads/2017/10/Data-webinar-slides-10-2017.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montclair.libguides.com/c.php?g=815572&amp;p=6019594"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3"/>
          <p:cNvSpPr txBox="1"/>
          <p:nvPr>
            <p:ph type="ctrTitle"/>
          </p:nvPr>
        </p:nvSpPr>
        <p:spPr>
          <a:xfrm>
            <a:off x="3044700" y="1444250"/>
            <a:ext cx="3542700" cy="153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400"/>
              <a:t>Research Data and </a:t>
            </a:r>
            <a:endParaRPr sz="3400"/>
          </a:p>
          <a:p>
            <a:pPr indent="0" lvl="0" marL="0" rtl="0" algn="ctr">
              <a:spcBef>
                <a:spcPts val="0"/>
              </a:spcBef>
              <a:spcAft>
                <a:spcPts val="0"/>
              </a:spcAft>
              <a:buNone/>
            </a:pPr>
            <a:r>
              <a:rPr lang="en" sz="3400"/>
              <a:t>MSU Digital Commons</a:t>
            </a:r>
            <a:endParaRPr sz="3400"/>
          </a:p>
        </p:txBody>
      </p:sp>
      <p:sp>
        <p:nvSpPr>
          <p:cNvPr id="63" name="Google Shape;63;p13"/>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Denise O’Shea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Grant-Related Data</a:t>
            </a:r>
            <a:endParaRPr/>
          </a:p>
        </p:txBody>
      </p:sp>
      <p:pic>
        <p:nvPicPr>
          <p:cNvPr id="118" name="Google Shape;118;p22"/>
          <p:cNvPicPr preferRelativeResize="0"/>
          <p:nvPr/>
        </p:nvPicPr>
        <p:blipFill>
          <a:blip r:embed="rId3">
            <a:alphaModFix/>
          </a:blip>
          <a:stretch>
            <a:fillRect/>
          </a:stretch>
        </p:blipFill>
        <p:spPr>
          <a:xfrm>
            <a:off x="5497825" y="2109875"/>
            <a:ext cx="3574625" cy="2391575"/>
          </a:xfrm>
          <a:prstGeom prst="rect">
            <a:avLst/>
          </a:prstGeom>
          <a:noFill/>
          <a:ln>
            <a:noFill/>
          </a:ln>
        </p:spPr>
      </p:pic>
      <p:pic>
        <p:nvPicPr>
          <p:cNvPr id="119" name="Google Shape;119;p22"/>
          <p:cNvPicPr preferRelativeResize="0"/>
          <p:nvPr/>
        </p:nvPicPr>
        <p:blipFill>
          <a:blip r:embed="rId4">
            <a:alphaModFix/>
          </a:blip>
          <a:stretch>
            <a:fillRect/>
          </a:stretch>
        </p:blipFill>
        <p:spPr>
          <a:xfrm>
            <a:off x="188475" y="159625"/>
            <a:ext cx="5328900" cy="4154275"/>
          </a:xfrm>
          <a:prstGeom prst="rect">
            <a:avLst/>
          </a:prstGeom>
          <a:noFill/>
          <a:ln>
            <a:noFill/>
          </a:ln>
        </p:spPr>
      </p:pic>
      <p:sp>
        <p:nvSpPr>
          <p:cNvPr id="120" name="Google Shape;120;p22"/>
          <p:cNvSpPr txBox="1"/>
          <p:nvPr/>
        </p:nvSpPr>
        <p:spPr>
          <a:xfrm>
            <a:off x="5648488" y="462600"/>
            <a:ext cx="3273300" cy="1146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5"/>
              </a:buClr>
              <a:buSzPts val="1400"/>
              <a:buChar char="●"/>
            </a:pPr>
            <a:r>
              <a:rPr lang="en">
                <a:solidFill>
                  <a:schemeClr val="accent5"/>
                </a:solidFill>
              </a:rPr>
              <a:t>Complete archive of project</a:t>
            </a:r>
            <a:endParaRPr>
              <a:solidFill>
                <a:schemeClr val="accent5"/>
              </a:solidFill>
            </a:endParaRPr>
          </a:p>
          <a:p>
            <a:pPr indent="-317500" lvl="0" marL="457200" rtl="0" algn="l">
              <a:spcBef>
                <a:spcPts val="0"/>
              </a:spcBef>
              <a:spcAft>
                <a:spcPts val="0"/>
              </a:spcAft>
              <a:buClr>
                <a:schemeClr val="accent5"/>
              </a:buClr>
              <a:buSzPts val="1400"/>
              <a:buChar char="●"/>
            </a:pPr>
            <a:r>
              <a:rPr lang="en">
                <a:solidFill>
                  <a:schemeClr val="accent5"/>
                </a:solidFill>
              </a:rPr>
              <a:t>Complies with IMLS data sharing guidelines</a:t>
            </a:r>
            <a:endParaRPr>
              <a:solidFill>
                <a:schemeClr val="accent5"/>
              </a:solidFill>
            </a:endParaRPr>
          </a:p>
          <a:p>
            <a:pPr indent="-317500" lvl="0" marL="457200" rtl="0" algn="l">
              <a:spcBef>
                <a:spcPts val="0"/>
              </a:spcBef>
              <a:spcAft>
                <a:spcPts val="0"/>
              </a:spcAft>
              <a:buClr>
                <a:schemeClr val="accent5"/>
              </a:buClr>
              <a:buSzPts val="1400"/>
              <a:buChar char="●"/>
            </a:pPr>
            <a:r>
              <a:rPr lang="en">
                <a:solidFill>
                  <a:schemeClr val="accent5"/>
                </a:solidFill>
              </a:rPr>
              <a:t>Detailed metadata</a:t>
            </a:r>
            <a:endParaRPr>
              <a:solidFill>
                <a:schemeClr val="accent5"/>
              </a:solidFill>
            </a:endParaRPr>
          </a:p>
          <a:p>
            <a:pPr indent="0" lvl="0" marL="457200" rtl="0" algn="l">
              <a:spcBef>
                <a:spcPts val="0"/>
              </a:spcBef>
              <a:spcAft>
                <a:spcPts val="0"/>
              </a:spcAft>
              <a:buNone/>
            </a:pPr>
            <a:r>
              <a:t/>
            </a:r>
            <a:endParaRPr>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23"/>
          <p:cNvPicPr preferRelativeResize="0"/>
          <p:nvPr/>
        </p:nvPicPr>
        <p:blipFill>
          <a:blip r:embed="rId3">
            <a:alphaModFix/>
          </a:blip>
          <a:stretch>
            <a:fillRect/>
          </a:stretch>
        </p:blipFill>
        <p:spPr>
          <a:xfrm>
            <a:off x="109125" y="173125"/>
            <a:ext cx="7602523" cy="4276425"/>
          </a:xfrm>
          <a:prstGeom prst="rect">
            <a:avLst/>
          </a:prstGeom>
          <a:noFill/>
          <a:ln>
            <a:noFill/>
          </a:ln>
        </p:spPr>
      </p:pic>
      <p:pic>
        <p:nvPicPr>
          <p:cNvPr id="126" name="Google Shape;126;p23"/>
          <p:cNvPicPr preferRelativeResize="0"/>
          <p:nvPr/>
        </p:nvPicPr>
        <p:blipFill>
          <a:blip r:embed="rId4">
            <a:alphaModFix/>
          </a:blip>
          <a:stretch>
            <a:fillRect/>
          </a:stretch>
        </p:blipFill>
        <p:spPr>
          <a:xfrm>
            <a:off x="5006425" y="1394975"/>
            <a:ext cx="3707950" cy="3403175"/>
          </a:xfrm>
          <a:prstGeom prst="rect">
            <a:avLst/>
          </a:prstGeom>
          <a:noFill/>
          <a:ln>
            <a:noFill/>
          </a:ln>
        </p:spPr>
      </p:pic>
      <p:sp>
        <p:nvSpPr>
          <p:cNvPr id="127" name="Google Shape;127;p23"/>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Grant-related</a:t>
            </a:r>
            <a:r>
              <a:rPr lang="en"/>
              <a:t> Data</a:t>
            </a:r>
            <a:endParaRPr/>
          </a:p>
        </p:txBody>
      </p:sp>
      <p:sp>
        <p:nvSpPr>
          <p:cNvPr id="128" name="Google Shape;128;p23"/>
          <p:cNvSpPr txBox="1"/>
          <p:nvPr/>
        </p:nvSpPr>
        <p:spPr>
          <a:xfrm>
            <a:off x="5504200" y="173125"/>
            <a:ext cx="3534900" cy="1146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1"/>
              </a:buClr>
              <a:buSzPts val="1400"/>
              <a:buChar char="●"/>
            </a:pPr>
            <a:r>
              <a:rPr lang="en">
                <a:solidFill>
                  <a:schemeClr val="accent1"/>
                </a:solidFill>
              </a:rPr>
              <a:t>National Science Foundation (NSF) funded project</a:t>
            </a:r>
            <a:endParaRPr>
              <a:solidFill>
                <a:schemeClr val="accent1"/>
              </a:solidFill>
            </a:endParaRPr>
          </a:p>
          <a:p>
            <a:pPr indent="-317500" lvl="0" marL="457200" rtl="0" algn="l">
              <a:spcBef>
                <a:spcPts val="0"/>
              </a:spcBef>
              <a:spcAft>
                <a:spcPts val="0"/>
              </a:spcAft>
              <a:buClr>
                <a:schemeClr val="accent1"/>
              </a:buClr>
              <a:buSzPts val="1400"/>
              <a:buChar char="●"/>
            </a:pPr>
            <a:r>
              <a:rPr lang="en">
                <a:solidFill>
                  <a:schemeClr val="accent1"/>
                </a:solidFill>
              </a:rPr>
              <a:t>Increases research impact and citation rates</a:t>
            </a:r>
            <a:endParaRPr>
              <a:solidFill>
                <a:schemeClr val="accent1"/>
              </a:solidFill>
            </a:endParaRPr>
          </a:p>
          <a:p>
            <a:pPr indent="-317500" lvl="0" marL="457200" rtl="0" algn="l">
              <a:spcBef>
                <a:spcPts val="0"/>
              </a:spcBef>
              <a:spcAft>
                <a:spcPts val="0"/>
              </a:spcAft>
              <a:buClr>
                <a:schemeClr val="accent1"/>
              </a:buClr>
              <a:buSzPts val="1400"/>
              <a:buChar char="●"/>
            </a:pPr>
            <a:r>
              <a:rPr lang="en">
                <a:solidFill>
                  <a:schemeClr val="accent1"/>
                </a:solidFill>
              </a:rPr>
              <a:t>Encourages data reuse</a:t>
            </a:r>
            <a:endParaRPr>
              <a:solidFill>
                <a:schemeClr val="accent1"/>
              </a:solidFill>
            </a:endParaRPr>
          </a:p>
          <a:p>
            <a:pPr indent="0" lvl="0" marL="0" rtl="0" algn="l">
              <a:spcBef>
                <a:spcPts val="0"/>
              </a:spcBef>
              <a:spcAft>
                <a:spcPts val="0"/>
              </a:spcAft>
              <a:buNone/>
            </a:pPr>
            <a:r>
              <a:t/>
            </a:r>
            <a:endParaRPr sz="1200">
              <a:solidFill>
                <a:schemeClr val="accen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4"/>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Project-specific data</a:t>
            </a:r>
            <a:endParaRPr/>
          </a:p>
        </p:txBody>
      </p:sp>
      <p:pic>
        <p:nvPicPr>
          <p:cNvPr id="134" name="Google Shape;134;p24"/>
          <p:cNvPicPr preferRelativeResize="0"/>
          <p:nvPr/>
        </p:nvPicPr>
        <p:blipFill>
          <a:blip r:embed="rId3">
            <a:alphaModFix/>
          </a:blip>
          <a:stretch>
            <a:fillRect/>
          </a:stretch>
        </p:blipFill>
        <p:spPr>
          <a:xfrm>
            <a:off x="152400" y="152400"/>
            <a:ext cx="5060999" cy="3925775"/>
          </a:xfrm>
          <a:prstGeom prst="rect">
            <a:avLst/>
          </a:prstGeom>
          <a:noFill/>
          <a:ln>
            <a:noFill/>
          </a:ln>
        </p:spPr>
      </p:pic>
      <p:pic>
        <p:nvPicPr>
          <p:cNvPr id="135" name="Google Shape;135;p24"/>
          <p:cNvPicPr preferRelativeResize="0"/>
          <p:nvPr/>
        </p:nvPicPr>
        <p:blipFill>
          <a:blip r:embed="rId4">
            <a:alphaModFix/>
          </a:blip>
          <a:stretch>
            <a:fillRect/>
          </a:stretch>
        </p:blipFill>
        <p:spPr>
          <a:xfrm>
            <a:off x="5098899" y="1840975"/>
            <a:ext cx="3625801" cy="2763844"/>
          </a:xfrm>
          <a:prstGeom prst="rect">
            <a:avLst/>
          </a:prstGeom>
          <a:noFill/>
          <a:ln>
            <a:noFill/>
          </a:ln>
        </p:spPr>
      </p:pic>
      <p:sp>
        <p:nvSpPr>
          <p:cNvPr id="136" name="Google Shape;136;p24"/>
          <p:cNvSpPr txBox="1"/>
          <p:nvPr/>
        </p:nvSpPr>
        <p:spPr>
          <a:xfrm>
            <a:off x="5424875" y="317425"/>
            <a:ext cx="3354300" cy="14355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5"/>
              </a:buClr>
              <a:buSzPts val="1400"/>
              <a:buChar char="●"/>
            </a:pPr>
            <a:r>
              <a:rPr lang="en">
                <a:solidFill>
                  <a:schemeClr val="accent5"/>
                </a:solidFill>
              </a:rPr>
              <a:t>Promotes collaboration</a:t>
            </a:r>
            <a:endParaRPr>
              <a:solidFill>
                <a:schemeClr val="accent5"/>
              </a:solidFill>
            </a:endParaRPr>
          </a:p>
          <a:p>
            <a:pPr indent="-317500" lvl="0" marL="457200" rtl="0" algn="l">
              <a:spcBef>
                <a:spcPts val="0"/>
              </a:spcBef>
              <a:spcAft>
                <a:spcPts val="0"/>
              </a:spcAft>
              <a:buClr>
                <a:schemeClr val="accent5"/>
              </a:buClr>
              <a:buSzPts val="1400"/>
              <a:buChar char="●"/>
            </a:pPr>
            <a:r>
              <a:rPr lang="en">
                <a:solidFill>
                  <a:schemeClr val="accent5"/>
                </a:solidFill>
              </a:rPr>
              <a:t>Searchable archive</a:t>
            </a:r>
            <a:endParaRPr>
              <a:solidFill>
                <a:schemeClr val="accent5"/>
              </a:solidFill>
            </a:endParaRPr>
          </a:p>
          <a:p>
            <a:pPr indent="-317500" lvl="0" marL="457200" rtl="0" algn="l">
              <a:spcBef>
                <a:spcPts val="0"/>
              </a:spcBef>
              <a:spcAft>
                <a:spcPts val="0"/>
              </a:spcAft>
              <a:buClr>
                <a:schemeClr val="accent5"/>
              </a:buClr>
              <a:buSzPts val="1400"/>
              <a:buChar char="●"/>
            </a:pPr>
            <a:r>
              <a:rPr lang="en">
                <a:solidFill>
                  <a:schemeClr val="accent5"/>
                </a:solidFill>
              </a:rPr>
              <a:t>Variety of file types</a:t>
            </a:r>
            <a:endParaRPr>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5"/>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Data related to article or monograph</a:t>
            </a:r>
            <a:endParaRPr/>
          </a:p>
        </p:txBody>
      </p:sp>
      <p:pic>
        <p:nvPicPr>
          <p:cNvPr id="142" name="Google Shape;142;p25"/>
          <p:cNvPicPr preferRelativeResize="0"/>
          <p:nvPr/>
        </p:nvPicPr>
        <p:blipFill>
          <a:blip r:embed="rId3">
            <a:alphaModFix/>
          </a:blip>
          <a:stretch>
            <a:fillRect/>
          </a:stretch>
        </p:blipFill>
        <p:spPr>
          <a:xfrm>
            <a:off x="152400" y="152400"/>
            <a:ext cx="4118225" cy="4235250"/>
          </a:xfrm>
          <a:prstGeom prst="rect">
            <a:avLst/>
          </a:prstGeom>
          <a:noFill/>
          <a:ln>
            <a:noFill/>
          </a:ln>
        </p:spPr>
      </p:pic>
      <p:sp>
        <p:nvSpPr>
          <p:cNvPr id="143" name="Google Shape;143;p25"/>
          <p:cNvSpPr txBox="1"/>
          <p:nvPr/>
        </p:nvSpPr>
        <p:spPr>
          <a:xfrm>
            <a:off x="4732325" y="152400"/>
            <a:ext cx="3996600" cy="12048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1"/>
              </a:buClr>
              <a:buSzPts val="1400"/>
              <a:buChar char="●"/>
            </a:pPr>
            <a:r>
              <a:rPr lang="en">
                <a:solidFill>
                  <a:schemeClr val="accent1"/>
                </a:solidFill>
              </a:rPr>
              <a:t>Complies with NSF funding guidelines</a:t>
            </a:r>
            <a:endParaRPr>
              <a:solidFill>
                <a:schemeClr val="accent1"/>
              </a:solidFill>
            </a:endParaRPr>
          </a:p>
          <a:p>
            <a:pPr indent="-317500" lvl="0" marL="457200" rtl="0" algn="l">
              <a:spcBef>
                <a:spcPts val="0"/>
              </a:spcBef>
              <a:spcAft>
                <a:spcPts val="0"/>
              </a:spcAft>
              <a:buClr>
                <a:schemeClr val="accent1"/>
              </a:buClr>
              <a:buSzPts val="1400"/>
              <a:buChar char="●"/>
            </a:pPr>
            <a:r>
              <a:rPr lang="en">
                <a:solidFill>
                  <a:schemeClr val="accent1"/>
                </a:solidFill>
              </a:rPr>
              <a:t>Connects to related scholarship</a:t>
            </a:r>
            <a:endParaRPr>
              <a:solidFill>
                <a:schemeClr val="accent1"/>
              </a:solidFill>
            </a:endParaRPr>
          </a:p>
          <a:p>
            <a:pPr indent="-317500" lvl="0" marL="457200" rtl="0" algn="l">
              <a:spcBef>
                <a:spcPts val="0"/>
              </a:spcBef>
              <a:spcAft>
                <a:spcPts val="0"/>
              </a:spcAft>
              <a:buClr>
                <a:schemeClr val="accent1"/>
              </a:buClr>
              <a:buSzPts val="1400"/>
              <a:buChar char="●"/>
            </a:pPr>
            <a:r>
              <a:rPr lang="en">
                <a:solidFill>
                  <a:schemeClr val="accent1"/>
                </a:solidFill>
              </a:rPr>
              <a:t>Data sharing encouraged by publisher</a:t>
            </a:r>
            <a:endParaRPr>
              <a:solidFill>
                <a:schemeClr val="accent1"/>
              </a:solidFill>
            </a:endParaRPr>
          </a:p>
        </p:txBody>
      </p:sp>
      <p:pic>
        <p:nvPicPr>
          <p:cNvPr id="144" name="Google Shape;144;p25"/>
          <p:cNvPicPr preferRelativeResize="0"/>
          <p:nvPr/>
        </p:nvPicPr>
        <p:blipFill>
          <a:blip r:embed="rId4">
            <a:alphaModFix/>
          </a:blip>
          <a:stretch>
            <a:fillRect/>
          </a:stretch>
        </p:blipFill>
        <p:spPr>
          <a:xfrm>
            <a:off x="4572000" y="1522203"/>
            <a:ext cx="3364776" cy="34158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6"/>
          <p:cNvSpPr txBox="1"/>
          <p:nvPr>
            <p:ph idx="1" type="body"/>
          </p:nvPr>
        </p:nvSpPr>
        <p:spPr>
          <a:xfrm>
            <a:off x="326725" y="4362850"/>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ETD with data uploaded as ‘additional files’</a:t>
            </a:r>
            <a:endParaRPr/>
          </a:p>
        </p:txBody>
      </p:sp>
      <p:pic>
        <p:nvPicPr>
          <p:cNvPr id="150" name="Google Shape;150;p26"/>
          <p:cNvPicPr preferRelativeResize="0"/>
          <p:nvPr/>
        </p:nvPicPr>
        <p:blipFill>
          <a:blip r:embed="rId3">
            <a:alphaModFix/>
          </a:blip>
          <a:stretch>
            <a:fillRect/>
          </a:stretch>
        </p:blipFill>
        <p:spPr>
          <a:xfrm>
            <a:off x="152400" y="152400"/>
            <a:ext cx="4832400" cy="4210451"/>
          </a:xfrm>
          <a:prstGeom prst="rect">
            <a:avLst/>
          </a:prstGeom>
          <a:noFill/>
          <a:ln>
            <a:noFill/>
          </a:ln>
        </p:spPr>
      </p:pic>
      <p:pic>
        <p:nvPicPr>
          <p:cNvPr id="151" name="Google Shape;151;p26"/>
          <p:cNvPicPr preferRelativeResize="0"/>
          <p:nvPr/>
        </p:nvPicPr>
        <p:blipFill>
          <a:blip r:embed="rId4">
            <a:alphaModFix/>
          </a:blip>
          <a:stretch>
            <a:fillRect/>
          </a:stretch>
        </p:blipFill>
        <p:spPr>
          <a:xfrm>
            <a:off x="5173275" y="1494200"/>
            <a:ext cx="3854400" cy="3515931"/>
          </a:xfrm>
          <a:prstGeom prst="rect">
            <a:avLst/>
          </a:prstGeom>
          <a:noFill/>
          <a:ln>
            <a:noFill/>
          </a:ln>
        </p:spPr>
      </p:pic>
      <p:sp>
        <p:nvSpPr>
          <p:cNvPr id="152" name="Google Shape;152;p26"/>
          <p:cNvSpPr txBox="1"/>
          <p:nvPr/>
        </p:nvSpPr>
        <p:spPr>
          <a:xfrm>
            <a:off x="5273350" y="339050"/>
            <a:ext cx="3491400" cy="815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2"/>
              </a:buClr>
              <a:buSzPts val="1400"/>
              <a:buChar char="●"/>
            </a:pPr>
            <a:r>
              <a:rPr lang="en">
                <a:solidFill>
                  <a:schemeClr val="accent2"/>
                </a:solidFill>
              </a:rPr>
              <a:t>Promotes new discoveries</a:t>
            </a:r>
            <a:endParaRPr>
              <a:solidFill>
                <a:schemeClr val="accent2"/>
              </a:solidFill>
            </a:endParaRPr>
          </a:p>
          <a:p>
            <a:pPr indent="-317500" lvl="0" marL="457200" rtl="0" algn="l">
              <a:spcBef>
                <a:spcPts val="0"/>
              </a:spcBef>
              <a:spcAft>
                <a:spcPts val="0"/>
              </a:spcAft>
              <a:buClr>
                <a:schemeClr val="accent2"/>
              </a:buClr>
              <a:buSzPts val="1400"/>
              <a:buChar char="●"/>
            </a:pPr>
            <a:r>
              <a:rPr lang="en">
                <a:solidFill>
                  <a:schemeClr val="accent2"/>
                </a:solidFill>
              </a:rPr>
              <a:t>Increases research impact and citation rates</a:t>
            </a:r>
            <a:endParaRPr>
              <a:solidFill>
                <a:schemeClr val="accent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7"/>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Supports a variety of formats</a:t>
            </a:r>
            <a:endParaRPr/>
          </a:p>
        </p:txBody>
      </p:sp>
      <p:pic>
        <p:nvPicPr>
          <p:cNvPr id="158" name="Google Shape;158;p27"/>
          <p:cNvPicPr preferRelativeResize="0"/>
          <p:nvPr/>
        </p:nvPicPr>
        <p:blipFill>
          <a:blip r:embed="rId3">
            <a:alphaModFix/>
          </a:blip>
          <a:stretch>
            <a:fillRect/>
          </a:stretch>
        </p:blipFill>
        <p:spPr>
          <a:xfrm>
            <a:off x="152400" y="152400"/>
            <a:ext cx="4091348" cy="3914124"/>
          </a:xfrm>
          <a:prstGeom prst="rect">
            <a:avLst/>
          </a:prstGeom>
          <a:noFill/>
          <a:ln>
            <a:noFill/>
          </a:ln>
        </p:spPr>
      </p:pic>
      <p:sp>
        <p:nvSpPr>
          <p:cNvPr id="159" name="Google Shape;159;p27"/>
          <p:cNvSpPr txBox="1"/>
          <p:nvPr/>
        </p:nvSpPr>
        <p:spPr>
          <a:xfrm>
            <a:off x="4696100" y="152400"/>
            <a:ext cx="4011000" cy="15294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2"/>
              </a:buClr>
              <a:buSzPts val="1400"/>
              <a:buChar char="●"/>
            </a:pPr>
            <a:r>
              <a:rPr lang="en">
                <a:solidFill>
                  <a:schemeClr val="accent2"/>
                </a:solidFill>
              </a:rPr>
              <a:t>Encourages improvements in research methods</a:t>
            </a:r>
            <a:endParaRPr>
              <a:solidFill>
                <a:schemeClr val="accent2"/>
              </a:solidFill>
            </a:endParaRPr>
          </a:p>
          <a:p>
            <a:pPr indent="-317500" lvl="0" marL="457200" rtl="0" algn="l">
              <a:spcBef>
                <a:spcPts val="0"/>
              </a:spcBef>
              <a:spcAft>
                <a:spcPts val="0"/>
              </a:spcAft>
              <a:buClr>
                <a:schemeClr val="accent2"/>
              </a:buClr>
              <a:buSzPts val="1400"/>
              <a:buChar char="●"/>
            </a:pPr>
            <a:r>
              <a:rPr lang="en">
                <a:solidFill>
                  <a:schemeClr val="accent2"/>
                </a:solidFill>
              </a:rPr>
              <a:t>Prevents costly duplication by reducing redundant research</a:t>
            </a:r>
            <a:endParaRPr>
              <a:solidFill>
                <a:schemeClr val="accent2"/>
              </a:solidFill>
            </a:endParaRPr>
          </a:p>
        </p:txBody>
      </p:sp>
      <p:pic>
        <p:nvPicPr>
          <p:cNvPr id="160" name="Google Shape;160;p27"/>
          <p:cNvPicPr preferRelativeResize="0"/>
          <p:nvPr/>
        </p:nvPicPr>
        <p:blipFill>
          <a:blip r:embed="rId4">
            <a:alphaModFix/>
          </a:blip>
          <a:stretch>
            <a:fillRect/>
          </a:stretch>
        </p:blipFill>
        <p:spPr>
          <a:xfrm>
            <a:off x="4133425" y="1530300"/>
            <a:ext cx="3361800" cy="34654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8"/>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Art dataset</a:t>
            </a:r>
            <a:endParaRPr/>
          </a:p>
        </p:txBody>
      </p:sp>
      <p:pic>
        <p:nvPicPr>
          <p:cNvPr id="166" name="Google Shape;166;p28"/>
          <p:cNvPicPr preferRelativeResize="0"/>
          <p:nvPr/>
        </p:nvPicPr>
        <p:blipFill>
          <a:blip r:embed="rId3">
            <a:alphaModFix/>
          </a:blip>
          <a:stretch>
            <a:fillRect/>
          </a:stretch>
        </p:blipFill>
        <p:spPr>
          <a:xfrm>
            <a:off x="152400" y="152400"/>
            <a:ext cx="5840650" cy="3925775"/>
          </a:xfrm>
          <a:prstGeom prst="rect">
            <a:avLst/>
          </a:prstGeom>
          <a:noFill/>
          <a:ln>
            <a:noFill/>
          </a:ln>
        </p:spPr>
      </p:pic>
      <p:sp>
        <p:nvSpPr>
          <p:cNvPr id="167" name="Google Shape;167;p28"/>
          <p:cNvSpPr txBox="1"/>
          <p:nvPr/>
        </p:nvSpPr>
        <p:spPr>
          <a:xfrm>
            <a:off x="6146225" y="461675"/>
            <a:ext cx="2784600" cy="2009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lt2"/>
              </a:buClr>
              <a:buSzPts val="1400"/>
              <a:buChar char="●"/>
            </a:pPr>
            <a:r>
              <a:rPr lang="en">
                <a:solidFill>
                  <a:schemeClr val="lt2"/>
                </a:solidFill>
              </a:rPr>
              <a:t>Supports validation and replication efforts</a:t>
            </a:r>
            <a:endParaRPr>
              <a:solidFill>
                <a:schemeClr val="lt2"/>
              </a:solidFill>
            </a:endParaRPr>
          </a:p>
          <a:p>
            <a:pPr indent="-317500" lvl="0" marL="457200" rtl="0" algn="l">
              <a:spcBef>
                <a:spcPts val="0"/>
              </a:spcBef>
              <a:spcAft>
                <a:spcPts val="0"/>
              </a:spcAft>
              <a:buClr>
                <a:schemeClr val="lt2"/>
              </a:buClr>
              <a:buSzPts val="1400"/>
              <a:buChar char="●"/>
            </a:pPr>
            <a:r>
              <a:rPr lang="en">
                <a:solidFill>
                  <a:schemeClr val="lt2"/>
                </a:solidFill>
              </a:rPr>
              <a:t>Can handle different data formats</a:t>
            </a:r>
            <a:endParaRPr>
              <a:solidFill>
                <a:schemeClr val="lt2"/>
              </a:solidFill>
            </a:endParaRPr>
          </a:p>
          <a:p>
            <a:pPr indent="0" lvl="0" marL="457200" rtl="0" algn="l">
              <a:spcBef>
                <a:spcPts val="0"/>
              </a:spcBef>
              <a:spcAft>
                <a:spcPts val="0"/>
              </a:spcAft>
              <a:buNone/>
            </a:pPr>
            <a:r>
              <a:t/>
            </a:r>
            <a:endParaRPr>
              <a:solidFill>
                <a:schemeClr val="lt2"/>
              </a:solidFill>
            </a:endParaRPr>
          </a:p>
        </p:txBody>
      </p:sp>
      <p:pic>
        <p:nvPicPr>
          <p:cNvPr id="168" name="Google Shape;168;p28"/>
          <p:cNvPicPr preferRelativeResize="0"/>
          <p:nvPr/>
        </p:nvPicPr>
        <p:blipFill>
          <a:blip r:embed="rId4">
            <a:alphaModFix/>
          </a:blip>
          <a:stretch>
            <a:fillRect/>
          </a:stretch>
        </p:blipFill>
        <p:spPr>
          <a:xfrm>
            <a:off x="5729901" y="3075851"/>
            <a:ext cx="3357549" cy="17418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9"/>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Data in Selected Works</a:t>
            </a:r>
            <a:endParaRPr/>
          </a:p>
        </p:txBody>
      </p:sp>
      <p:pic>
        <p:nvPicPr>
          <p:cNvPr id="174" name="Google Shape;174;p29"/>
          <p:cNvPicPr preferRelativeResize="0"/>
          <p:nvPr/>
        </p:nvPicPr>
        <p:blipFill>
          <a:blip r:embed="rId3">
            <a:alphaModFix/>
          </a:blip>
          <a:stretch>
            <a:fillRect/>
          </a:stretch>
        </p:blipFill>
        <p:spPr>
          <a:xfrm>
            <a:off x="152400" y="152400"/>
            <a:ext cx="6068749" cy="3750301"/>
          </a:xfrm>
          <a:prstGeom prst="rect">
            <a:avLst/>
          </a:prstGeom>
          <a:noFill/>
          <a:ln>
            <a:noFill/>
          </a:ln>
        </p:spPr>
      </p:pic>
      <p:sp>
        <p:nvSpPr>
          <p:cNvPr id="175" name="Google Shape;175;p29"/>
          <p:cNvSpPr txBox="1"/>
          <p:nvPr/>
        </p:nvSpPr>
        <p:spPr>
          <a:xfrm>
            <a:off x="6318300" y="815200"/>
            <a:ext cx="2691600" cy="1421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accent1"/>
              </a:buClr>
              <a:buSzPts val="1400"/>
              <a:buChar char="●"/>
            </a:pPr>
            <a:r>
              <a:rPr lang="en">
                <a:solidFill>
                  <a:schemeClr val="accent1"/>
                </a:solidFill>
              </a:rPr>
              <a:t>Leads to new collaborations</a:t>
            </a:r>
            <a:endParaRPr>
              <a:solidFill>
                <a:schemeClr val="accent1"/>
              </a:solidFill>
            </a:endParaRPr>
          </a:p>
          <a:p>
            <a:pPr indent="-317500" lvl="0" marL="457200" rtl="0" algn="l">
              <a:lnSpc>
                <a:spcPct val="115000"/>
              </a:lnSpc>
              <a:spcBef>
                <a:spcPts val="0"/>
              </a:spcBef>
              <a:spcAft>
                <a:spcPts val="0"/>
              </a:spcAft>
              <a:buClr>
                <a:schemeClr val="accent1"/>
              </a:buClr>
              <a:buSzPts val="1400"/>
              <a:buChar char="●"/>
            </a:pPr>
            <a:r>
              <a:rPr lang="en">
                <a:solidFill>
                  <a:schemeClr val="accent1"/>
                </a:solidFill>
              </a:rPr>
              <a:t>Has detailed policies and guidelines</a:t>
            </a:r>
            <a:endParaRPr>
              <a:solidFill>
                <a:schemeClr val="accent1"/>
              </a:solidFill>
            </a:endParaRPr>
          </a:p>
          <a:p>
            <a:pPr indent="0" lvl="0" marL="457200" rtl="0" algn="l">
              <a:spcBef>
                <a:spcPts val="600"/>
              </a:spcBef>
              <a:spcAft>
                <a:spcPts val="0"/>
              </a:spcAft>
              <a:buNone/>
            </a:pPr>
            <a:r>
              <a:t/>
            </a:r>
            <a:endParaRPr>
              <a:solidFill>
                <a:schemeClr val="accen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0"/>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a:t>
            </a:r>
            <a:r>
              <a:rPr lang="en"/>
              <a:t>etadata for datasets</a:t>
            </a:r>
            <a:endParaRPr/>
          </a:p>
        </p:txBody>
      </p:sp>
      <p:pic>
        <p:nvPicPr>
          <p:cNvPr id="181" name="Google Shape;181;p30"/>
          <p:cNvPicPr preferRelativeResize="0"/>
          <p:nvPr/>
        </p:nvPicPr>
        <p:blipFill>
          <a:blip r:embed="rId3">
            <a:alphaModFix/>
          </a:blip>
          <a:stretch>
            <a:fillRect/>
          </a:stretch>
        </p:blipFill>
        <p:spPr>
          <a:xfrm>
            <a:off x="152400" y="152400"/>
            <a:ext cx="4796325" cy="4154900"/>
          </a:xfrm>
          <a:prstGeom prst="rect">
            <a:avLst/>
          </a:prstGeom>
          <a:noFill/>
          <a:ln>
            <a:noFill/>
          </a:ln>
        </p:spPr>
      </p:pic>
      <p:pic>
        <p:nvPicPr>
          <p:cNvPr id="182" name="Google Shape;182;p30"/>
          <p:cNvPicPr preferRelativeResize="0"/>
          <p:nvPr/>
        </p:nvPicPr>
        <p:blipFill>
          <a:blip r:embed="rId4">
            <a:alphaModFix/>
          </a:blip>
          <a:stretch>
            <a:fillRect/>
          </a:stretch>
        </p:blipFill>
        <p:spPr>
          <a:xfrm>
            <a:off x="4855850" y="588988"/>
            <a:ext cx="3890476" cy="39655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1"/>
          <p:cNvSpPr txBox="1"/>
          <p:nvPr>
            <p:ph idx="1" type="body"/>
          </p:nvPr>
        </p:nvSpPr>
        <p:spPr>
          <a:xfrm>
            <a:off x="290625" y="3843800"/>
            <a:ext cx="8344500" cy="708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Showcase departmental and institutional datasets and their usage</a:t>
            </a:r>
            <a:endParaRPr/>
          </a:p>
        </p:txBody>
      </p:sp>
      <p:pic>
        <p:nvPicPr>
          <p:cNvPr id="188" name="Google Shape;188;p31"/>
          <p:cNvPicPr preferRelativeResize="0"/>
          <p:nvPr/>
        </p:nvPicPr>
        <p:blipFill>
          <a:blip r:embed="rId3">
            <a:alphaModFix/>
          </a:blip>
          <a:stretch>
            <a:fillRect/>
          </a:stretch>
        </p:blipFill>
        <p:spPr>
          <a:xfrm>
            <a:off x="152400" y="152400"/>
            <a:ext cx="8911873" cy="3447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an Institutional Repository?</a:t>
            </a:r>
            <a:endParaRPr/>
          </a:p>
        </p:txBody>
      </p:sp>
      <p:sp>
        <p:nvSpPr>
          <p:cNvPr id="69" name="Google Shape;69;p14"/>
          <p:cNvSpPr txBox="1"/>
          <p:nvPr>
            <p:ph idx="1" type="body"/>
          </p:nvPr>
        </p:nvSpPr>
        <p:spPr>
          <a:xfrm>
            <a:off x="311700" y="1225225"/>
            <a:ext cx="8520600" cy="33540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lang="en" sz="2400"/>
              <a:t>Institutional repositories are online archives that collect, preserve, and disseminate the intellectual output of the university.</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2"/>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Data and MSU Digital Commons</a:t>
            </a:r>
            <a:endParaRPr/>
          </a:p>
        </p:txBody>
      </p:sp>
      <p:sp>
        <p:nvSpPr>
          <p:cNvPr id="194" name="Google Shape;194;p32"/>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Open access</a:t>
            </a:r>
            <a:endParaRPr sz="1800"/>
          </a:p>
          <a:p>
            <a:pPr indent="-342900" lvl="0" marL="457200" rtl="0" algn="l">
              <a:spcBef>
                <a:spcPts val="0"/>
              </a:spcBef>
              <a:spcAft>
                <a:spcPts val="0"/>
              </a:spcAft>
              <a:buSzPts val="1800"/>
              <a:buChar char="●"/>
            </a:pPr>
            <a:r>
              <a:rPr lang="en" sz="1800"/>
              <a:t>Has policies and guidelines</a:t>
            </a:r>
            <a:endParaRPr sz="1800"/>
          </a:p>
          <a:p>
            <a:pPr indent="-342900" lvl="0" marL="457200" rtl="0" algn="l">
              <a:spcBef>
                <a:spcPts val="0"/>
              </a:spcBef>
              <a:spcAft>
                <a:spcPts val="0"/>
              </a:spcAft>
              <a:buSzPts val="1800"/>
              <a:buChar char="●"/>
            </a:pPr>
            <a:r>
              <a:rPr lang="en" sz="1800"/>
              <a:t>No storage limits</a:t>
            </a:r>
            <a:endParaRPr sz="1800"/>
          </a:p>
          <a:p>
            <a:pPr indent="-342900" lvl="0" marL="457200" rtl="0" algn="l">
              <a:spcBef>
                <a:spcPts val="0"/>
              </a:spcBef>
              <a:spcAft>
                <a:spcPts val="0"/>
              </a:spcAft>
              <a:buSzPts val="1800"/>
              <a:buChar char="●"/>
            </a:pPr>
            <a:r>
              <a:rPr lang="en" sz="1800"/>
              <a:t>Support for all file types</a:t>
            </a:r>
            <a:endParaRPr sz="1800"/>
          </a:p>
          <a:p>
            <a:pPr indent="-342900" lvl="0" marL="457200" rtl="0" algn="l">
              <a:spcBef>
                <a:spcPts val="0"/>
              </a:spcBef>
              <a:spcAft>
                <a:spcPts val="0"/>
              </a:spcAft>
              <a:buSzPts val="1800"/>
              <a:buChar char="●"/>
            </a:pPr>
            <a:r>
              <a:rPr lang="en" sz="1800"/>
              <a:t>Free for the researcher</a:t>
            </a:r>
            <a:endParaRPr sz="1800"/>
          </a:p>
          <a:p>
            <a:pPr indent="-342900" lvl="0" marL="457200" rtl="0" algn="l">
              <a:spcBef>
                <a:spcPts val="0"/>
              </a:spcBef>
              <a:spcAft>
                <a:spcPts val="0"/>
              </a:spcAft>
              <a:buSzPts val="1800"/>
              <a:buChar char="●"/>
            </a:pPr>
            <a:r>
              <a:rPr lang="en" sz="1800"/>
              <a:t>Access control options</a:t>
            </a:r>
            <a:endParaRPr sz="1800"/>
          </a:p>
          <a:p>
            <a:pPr indent="-342900" lvl="0" marL="457200" rtl="0" algn="l">
              <a:spcBef>
                <a:spcPts val="0"/>
              </a:spcBef>
              <a:spcAft>
                <a:spcPts val="0"/>
              </a:spcAft>
              <a:buSzPts val="1800"/>
              <a:buChar char="●"/>
            </a:pPr>
            <a:r>
              <a:rPr lang="en" sz="1800"/>
              <a:t>High search engine visibility</a:t>
            </a:r>
            <a:endParaRPr sz="1800"/>
          </a:p>
          <a:p>
            <a:pPr indent="0" lvl="0" marL="0" rtl="0" algn="l">
              <a:spcBef>
                <a:spcPts val="1600"/>
              </a:spcBef>
              <a:spcAft>
                <a:spcPts val="1600"/>
              </a:spcAft>
              <a:buNone/>
            </a:pPr>
            <a:r>
              <a:t/>
            </a:r>
            <a:endParaRPr sz="1800"/>
          </a:p>
        </p:txBody>
      </p:sp>
      <p:sp>
        <p:nvSpPr>
          <p:cNvPr id="195" name="Google Shape;195;p32"/>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Customizable metadata</a:t>
            </a:r>
            <a:endParaRPr sz="1800"/>
          </a:p>
          <a:p>
            <a:pPr indent="-342900" lvl="0" marL="457200" rtl="0" algn="l">
              <a:spcBef>
                <a:spcPts val="0"/>
              </a:spcBef>
              <a:spcAft>
                <a:spcPts val="0"/>
              </a:spcAft>
              <a:buSzPts val="1800"/>
              <a:buChar char="●"/>
            </a:pPr>
            <a:r>
              <a:rPr lang="en" sz="1800"/>
              <a:t>Shareable links</a:t>
            </a:r>
            <a:endParaRPr sz="1800"/>
          </a:p>
          <a:p>
            <a:pPr indent="-342900" lvl="0" marL="457200" rtl="0" algn="l">
              <a:spcBef>
                <a:spcPts val="0"/>
              </a:spcBef>
              <a:spcAft>
                <a:spcPts val="0"/>
              </a:spcAft>
              <a:buSzPts val="1800"/>
              <a:buChar char="●"/>
            </a:pPr>
            <a:r>
              <a:rPr lang="en" sz="1800"/>
              <a:t>Stable URL, DOI</a:t>
            </a:r>
            <a:endParaRPr sz="1800"/>
          </a:p>
          <a:p>
            <a:pPr indent="-342900" lvl="0" marL="457200" rtl="0" algn="l">
              <a:spcBef>
                <a:spcPts val="0"/>
              </a:spcBef>
              <a:spcAft>
                <a:spcPts val="0"/>
              </a:spcAft>
              <a:buSzPts val="1800"/>
              <a:buChar char="●"/>
            </a:pPr>
            <a:r>
              <a:rPr lang="en" sz="1800"/>
              <a:t>Usage statistics</a:t>
            </a:r>
            <a:endParaRPr sz="1800"/>
          </a:p>
          <a:p>
            <a:pPr indent="-342900" lvl="0" marL="457200" rtl="0" algn="l">
              <a:spcBef>
                <a:spcPts val="0"/>
              </a:spcBef>
              <a:spcAft>
                <a:spcPts val="0"/>
              </a:spcAft>
              <a:buSzPts val="1800"/>
              <a:buChar char="●"/>
            </a:pPr>
            <a:r>
              <a:rPr lang="en" sz="1800"/>
              <a:t>Data storage and preservation</a:t>
            </a:r>
            <a:endParaRPr sz="1800"/>
          </a:p>
          <a:p>
            <a:pPr indent="-342900" lvl="0" marL="457200" rtl="0" algn="l">
              <a:spcBef>
                <a:spcPts val="0"/>
              </a:spcBef>
              <a:spcAft>
                <a:spcPts val="0"/>
              </a:spcAft>
              <a:buSzPts val="1800"/>
              <a:buChar char="●"/>
            </a:pPr>
            <a:r>
              <a:rPr lang="en" sz="1800"/>
              <a:t>Library and MSU investment</a:t>
            </a:r>
            <a:endParaRPr sz="1800"/>
          </a:p>
          <a:p>
            <a:pPr indent="0" lvl="0" marL="0" rtl="0" algn="l">
              <a:spcBef>
                <a:spcPts val="1600"/>
              </a:spcBef>
              <a:spcAft>
                <a:spcPts val="1600"/>
              </a:spcAft>
              <a:buNone/>
            </a:pPr>
            <a:r>
              <a:t/>
            </a:r>
            <a:endParaRPr sz="1800"/>
          </a:p>
        </p:txBody>
      </p:sp>
    </p:spTree>
  </p:cSld>
  <p:clrMapOvr>
    <a:masterClrMapping/>
  </p:clrMapOvr>
  <mc:AlternateContent>
    <mc:Choice Requires="p14">
      <p:transition spd="slow" p14:dur="1000">
        <p:push/>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The Future</a:t>
            </a:r>
            <a:endParaRPr/>
          </a:p>
        </p:txBody>
      </p:sp>
      <p:sp>
        <p:nvSpPr>
          <p:cNvPr id="201" name="Google Shape;201;p33"/>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Continue expanding datasets within MSU Digital Commons from all departments and colleges at MSU through faculty outreach by liaison librarians</a:t>
            </a:r>
            <a:endParaRPr/>
          </a:p>
          <a:p>
            <a:pPr indent="-342900" lvl="0" marL="457200" rtl="0" algn="l">
              <a:spcBef>
                <a:spcPts val="0"/>
              </a:spcBef>
              <a:spcAft>
                <a:spcPts val="0"/>
              </a:spcAft>
              <a:buSzPts val="1800"/>
              <a:buChar char="●"/>
            </a:pPr>
            <a:r>
              <a:rPr lang="en"/>
              <a:t>Continue working with bepress to enhance our capabilities within the Repository to provide the most up-to-date solutions for storing scholarly output</a:t>
            </a:r>
            <a:endParaRPr/>
          </a:p>
          <a:p>
            <a:pPr indent="-342900" lvl="0" marL="457200" rtl="0" algn="l">
              <a:spcBef>
                <a:spcPts val="0"/>
              </a:spcBef>
              <a:spcAft>
                <a:spcPts val="0"/>
              </a:spcAft>
              <a:buSzPts val="1800"/>
              <a:buChar char="●"/>
            </a:pPr>
            <a:r>
              <a:rPr lang="en"/>
              <a:t>Continued collaboration with:</a:t>
            </a:r>
            <a:endParaRPr>
              <a:highlight>
                <a:srgbClr val="FFFFFF"/>
              </a:highlight>
            </a:endParaRPr>
          </a:p>
          <a:p>
            <a:pPr indent="-317500" lvl="1" marL="914400" rtl="0" algn="l">
              <a:spcBef>
                <a:spcPts val="0"/>
              </a:spcBef>
              <a:spcAft>
                <a:spcPts val="0"/>
              </a:spcAft>
              <a:buSzPts val="1400"/>
              <a:buChar char="○"/>
            </a:pPr>
            <a:r>
              <a:rPr lang="en"/>
              <a:t>Office of Research and Sponsored Programs (ORSP)</a:t>
            </a:r>
            <a:endParaRPr/>
          </a:p>
          <a:p>
            <a:pPr indent="-317500" lvl="1" marL="914400" rtl="0" algn="l">
              <a:spcBef>
                <a:spcPts val="0"/>
              </a:spcBef>
              <a:spcAft>
                <a:spcPts val="0"/>
              </a:spcAft>
              <a:buSzPts val="1400"/>
              <a:buChar char="○"/>
            </a:pPr>
            <a:r>
              <a:rPr lang="en"/>
              <a:t>Director of Research Compliance, Hila Berger</a:t>
            </a:r>
            <a:endParaRPr/>
          </a:p>
          <a:p>
            <a:pPr indent="-317500" lvl="1" marL="914400" rtl="0" algn="l">
              <a:spcBef>
                <a:spcPts val="0"/>
              </a:spcBef>
              <a:spcAft>
                <a:spcPts val="0"/>
              </a:spcAft>
              <a:buSzPts val="1400"/>
              <a:buChar char="○"/>
            </a:pPr>
            <a:r>
              <a:rPr lang="en">
                <a:highlight>
                  <a:srgbClr val="FFFFFF"/>
                </a:highlight>
              </a:rPr>
              <a:t>Vice Provost for Research, Scott Herness</a:t>
            </a:r>
            <a:endParaRPr>
              <a:highlight>
                <a:srgbClr val="FFFFFF"/>
              </a:highlight>
            </a:endParaRPr>
          </a:p>
          <a:p>
            <a:pPr indent="-317500" lvl="1" marL="914400" rtl="0" algn="l">
              <a:spcBef>
                <a:spcPts val="0"/>
              </a:spcBef>
              <a:spcAft>
                <a:spcPts val="0"/>
              </a:spcAft>
              <a:buSzPts val="1400"/>
              <a:buChar char="○"/>
            </a:pPr>
            <a:r>
              <a:rPr lang="en">
                <a:highlight>
                  <a:srgbClr val="FFFFFF"/>
                </a:highlight>
              </a:rPr>
              <a:t>Division of Information Technology</a:t>
            </a:r>
            <a:endParaRPr>
              <a:highlight>
                <a:srgbClr val="FFFFFF"/>
              </a:highlight>
            </a:endParaRPr>
          </a:p>
          <a:p>
            <a:pPr indent="0" lvl="0" marL="914400" rtl="0" algn="l">
              <a:spcBef>
                <a:spcPts val="1600"/>
              </a:spcBef>
              <a:spcAft>
                <a:spcPts val="1600"/>
              </a:spcAft>
              <a:buNone/>
            </a:pPr>
            <a:r>
              <a:t/>
            </a:r>
            <a:endParaRPr>
              <a:highlight>
                <a:srgbClr val="FFFFFF"/>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4"/>
          <p:cNvSpPr txBox="1"/>
          <p:nvPr>
            <p:ph type="title"/>
          </p:nvPr>
        </p:nvSpPr>
        <p:spPr>
          <a:xfrm>
            <a:off x="490250" y="450150"/>
            <a:ext cx="8231400" cy="409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solidFill>
                  <a:srgbClr val="000000"/>
                </a:solidFill>
              </a:rPr>
              <a:t>Ready to get started?</a:t>
            </a:r>
            <a:endParaRPr sz="3600">
              <a:solidFill>
                <a:srgbClr val="000000"/>
              </a:solidFill>
            </a:endParaRPr>
          </a:p>
          <a:p>
            <a:pPr indent="0" lvl="0" marL="0" rtl="0" algn="ctr">
              <a:spcBef>
                <a:spcPts val="0"/>
              </a:spcBef>
              <a:spcAft>
                <a:spcPts val="0"/>
              </a:spcAft>
              <a:buNone/>
            </a:pPr>
            <a:r>
              <a:t/>
            </a:r>
            <a:endParaRPr sz="3600">
              <a:solidFill>
                <a:schemeClr val="lt2"/>
              </a:solidFill>
            </a:endParaRPr>
          </a:p>
          <a:p>
            <a:pPr indent="0" lvl="0" marL="0" rtl="0" algn="ctr">
              <a:spcBef>
                <a:spcPts val="0"/>
              </a:spcBef>
              <a:spcAft>
                <a:spcPts val="0"/>
              </a:spcAft>
              <a:buNone/>
            </a:pPr>
            <a:r>
              <a:rPr lang="en" sz="3600">
                <a:solidFill>
                  <a:schemeClr val="lt2"/>
                </a:solidFill>
              </a:rPr>
              <a:t>digitalcommons@montclair.edu</a:t>
            </a:r>
            <a:endParaRPr sz="3600">
              <a:solidFill>
                <a:schemeClr val="lt2"/>
              </a:solidFill>
            </a:endParaRPr>
          </a:p>
          <a:p>
            <a:pPr indent="0" lvl="0" marL="0" rtl="0" algn="l">
              <a:spcBef>
                <a:spcPts val="0"/>
              </a:spcBef>
              <a:spcAft>
                <a:spcPts val="0"/>
              </a:spcAft>
              <a:buNone/>
            </a:pPr>
            <a:r>
              <a:t/>
            </a:r>
            <a:endParaRPr sz="3600"/>
          </a:p>
          <a:p>
            <a:pPr indent="0" lvl="0" marL="0" rtl="0" algn="ctr">
              <a:spcBef>
                <a:spcPts val="0"/>
              </a:spcBef>
              <a:spcAft>
                <a:spcPts val="0"/>
              </a:spcAft>
              <a:buNone/>
            </a:pPr>
            <a:r>
              <a:rPr lang="en" sz="3600"/>
              <a:t>Contact Sprague Library for options for publishing datasets in MSU Digital Commons.</a:t>
            </a:r>
            <a:endParaRPr sz="36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Thank you!	</a:t>
            </a:r>
            <a:endParaRPr/>
          </a:p>
        </p:txBody>
      </p:sp>
      <p:sp>
        <p:nvSpPr>
          <p:cNvPr id="212" name="Google Shape;212;p35"/>
          <p:cNvSpPr txBox="1"/>
          <p:nvPr>
            <p:ph idx="1" type="body"/>
          </p:nvPr>
        </p:nvSpPr>
        <p:spPr>
          <a:xfrm>
            <a:off x="311700" y="1225225"/>
            <a:ext cx="8520600" cy="33540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lang="en" sz="3600"/>
              <a:t>Questions?</a:t>
            </a:r>
            <a:endParaRPr sz="36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3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Credits</a:t>
            </a:r>
            <a:endParaRPr/>
          </a:p>
        </p:txBody>
      </p:sp>
      <p:sp>
        <p:nvSpPr>
          <p:cNvPr id="218" name="Google Shape;218;p36"/>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Gibney, M. &amp; Baker, K. (2015). </a:t>
            </a:r>
            <a:r>
              <a:rPr lang="en"/>
              <a:t>Big Data in NSUWorks. Available at:</a:t>
            </a:r>
            <a:endParaRPr/>
          </a:p>
          <a:p>
            <a:pPr indent="0" lvl="0" marL="457200" rtl="0" algn="l">
              <a:spcBef>
                <a:spcPts val="1600"/>
              </a:spcBef>
              <a:spcAft>
                <a:spcPts val="0"/>
              </a:spcAft>
              <a:buNone/>
            </a:pPr>
            <a:r>
              <a:rPr lang="en" u="sng">
                <a:solidFill>
                  <a:schemeClr val="hlink"/>
                </a:solidFill>
                <a:hlinkClick r:id="rId3"/>
              </a:rPr>
              <a:t>https://nsuworks.nova.edu/library_laff/winter2015/laf/1/</a:t>
            </a:r>
            <a:r>
              <a:rPr lang="en"/>
              <a:t> </a:t>
            </a:r>
            <a:endParaRPr/>
          </a:p>
          <a:p>
            <a:pPr indent="-342900" lvl="0" marL="457200" rtl="0" algn="l">
              <a:spcBef>
                <a:spcPts val="1600"/>
              </a:spcBef>
              <a:spcAft>
                <a:spcPts val="0"/>
              </a:spcAft>
              <a:buSzPts val="1800"/>
              <a:buChar char="●"/>
            </a:pPr>
            <a:r>
              <a:rPr lang="en"/>
              <a:t>Barron-Lutzross, M. (2017). </a:t>
            </a:r>
            <a:r>
              <a:rPr lang="en"/>
              <a:t>Data Decoded: Easy Ways to Support Campus Data Needs. </a:t>
            </a:r>
            <a:r>
              <a:rPr lang="en"/>
              <a:t>Available at:</a:t>
            </a:r>
            <a:endParaRPr/>
          </a:p>
          <a:p>
            <a:pPr indent="0" lvl="0" marL="457200" rtl="0" algn="l">
              <a:spcBef>
                <a:spcPts val="1600"/>
              </a:spcBef>
              <a:spcAft>
                <a:spcPts val="0"/>
              </a:spcAft>
              <a:buNone/>
            </a:pPr>
            <a:r>
              <a:rPr lang="en" u="sng">
                <a:solidFill>
                  <a:schemeClr val="hlink"/>
                </a:solidFill>
                <a:hlinkClick r:id="rId4"/>
              </a:rPr>
              <a:t>https://www.bepress.com/wp-content/uploads/2017/10/Data-webinar-slides-10-2017.pptx</a:t>
            </a:r>
            <a:endParaRPr/>
          </a:p>
          <a:p>
            <a:pPr indent="0" lvl="0" marL="0" rtl="0" algn="l">
              <a:spcBef>
                <a:spcPts val="1600"/>
              </a:spcBef>
              <a:spcAft>
                <a:spcPts val="1600"/>
              </a:spcAft>
              <a:buNone/>
            </a:pPr>
            <a:br>
              <a:rPr lang="en"/>
            </a:br>
            <a:br>
              <a:rPr lang="en"/>
            </a:b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MSU Digital Commons</a:t>
            </a:r>
            <a:endParaRPr/>
          </a:p>
        </p:txBody>
      </p:sp>
      <p:sp>
        <p:nvSpPr>
          <p:cNvPr id="75" name="Google Shape;75;p15"/>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Goals</a:t>
            </a:r>
            <a:endParaRPr/>
          </a:p>
          <a:p>
            <a:pPr indent="-342900" lvl="0" marL="457200" rtl="0" algn="l">
              <a:lnSpc>
                <a:spcPct val="100000"/>
              </a:lnSpc>
              <a:spcBef>
                <a:spcPts val="1600"/>
              </a:spcBef>
              <a:spcAft>
                <a:spcPts val="0"/>
              </a:spcAft>
              <a:buSzPts val="1800"/>
              <a:buChar char="●"/>
            </a:pPr>
            <a:r>
              <a:rPr lang="en"/>
              <a:t>Represent every school, college, center and institute at MSU</a:t>
            </a:r>
            <a:endParaRPr/>
          </a:p>
          <a:p>
            <a:pPr indent="-317500" lvl="1" marL="914400" rtl="0" algn="l">
              <a:spcBef>
                <a:spcPts val="0"/>
              </a:spcBef>
              <a:spcAft>
                <a:spcPts val="0"/>
              </a:spcAft>
              <a:buSzPts val="1400"/>
              <a:buChar char="○"/>
            </a:pPr>
            <a:r>
              <a:rPr lang="en"/>
              <a:t>Faculty and staff scholarship and research</a:t>
            </a:r>
            <a:endParaRPr/>
          </a:p>
          <a:p>
            <a:pPr indent="-317500" lvl="1" marL="914400" rtl="0" algn="l">
              <a:spcBef>
                <a:spcPts val="0"/>
              </a:spcBef>
              <a:spcAft>
                <a:spcPts val="0"/>
              </a:spcAft>
              <a:buSzPts val="1400"/>
              <a:buChar char="○"/>
            </a:pPr>
            <a:r>
              <a:rPr lang="en"/>
              <a:t>MSU-produced publications (journals and departmental)</a:t>
            </a:r>
            <a:endParaRPr/>
          </a:p>
          <a:p>
            <a:pPr indent="-317500" lvl="1" marL="914400" rtl="0" algn="l">
              <a:spcBef>
                <a:spcPts val="0"/>
              </a:spcBef>
              <a:spcAft>
                <a:spcPts val="0"/>
              </a:spcAft>
              <a:buSzPts val="1400"/>
              <a:buChar char="○"/>
            </a:pPr>
            <a:r>
              <a:rPr lang="en"/>
              <a:t>MSU events and conferences</a:t>
            </a:r>
            <a:endParaRPr/>
          </a:p>
          <a:p>
            <a:pPr indent="-317500" lvl="1" marL="914400" rtl="0" algn="l">
              <a:spcBef>
                <a:spcPts val="0"/>
              </a:spcBef>
              <a:spcAft>
                <a:spcPts val="0"/>
              </a:spcAft>
              <a:buSzPts val="1400"/>
              <a:buChar char="○"/>
            </a:pPr>
            <a:r>
              <a:rPr lang="en"/>
              <a:t>Electronic dissertations, theses and culminating projects</a:t>
            </a:r>
            <a:endParaRPr/>
          </a:p>
          <a:p>
            <a:pPr indent="-317500" lvl="1" marL="914400" rtl="0" algn="l">
              <a:spcBef>
                <a:spcPts val="0"/>
              </a:spcBef>
              <a:spcAft>
                <a:spcPts val="0"/>
              </a:spcAft>
              <a:buSzPts val="1400"/>
              <a:buChar char="○"/>
            </a:pPr>
            <a:r>
              <a:rPr lang="en"/>
              <a:t>Collections from the Sprague Library Archives</a:t>
            </a:r>
            <a:endParaRPr/>
          </a:p>
          <a:p>
            <a:pPr indent="-342900" lvl="0" marL="457200" rtl="0" algn="l">
              <a:spcBef>
                <a:spcPts val="0"/>
              </a:spcBef>
              <a:spcAft>
                <a:spcPts val="0"/>
              </a:spcAft>
              <a:buSzPts val="1800"/>
              <a:buChar char="●"/>
            </a:pPr>
            <a:r>
              <a:rPr lang="en"/>
              <a:t>Features:</a:t>
            </a:r>
            <a:endParaRPr/>
          </a:p>
          <a:p>
            <a:pPr indent="-317500" lvl="1" marL="914400" rtl="0" algn="l">
              <a:spcBef>
                <a:spcPts val="0"/>
              </a:spcBef>
              <a:spcAft>
                <a:spcPts val="0"/>
              </a:spcAft>
              <a:buSzPts val="1400"/>
              <a:buChar char="○"/>
            </a:pPr>
            <a:r>
              <a:rPr lang="en"/>
              <a:t>Worldwide readership map and download reports</a:t>
            </a:r>
            <a:endParaRPr/>
          </a:p>
          <a:p>
            <a:pPr indent="-317500" lvl="1" marL="914400" rtl="0" algn="l">
              <a:spcBef>
                <a:spcPts val="0"/>
              </a:spcBef>
              <a:spcAft>
                <a:spcPts val="0"/>
              </a:spcAft>
              <a:buSzPts val="1400"/>
              <a:buChar char="○"/>
            </a:pPr>
            <a:r>
              <a:rPr lang="en"/>
              <a:t>Journal and conference editorial management tools</a:t>
            </a:r>
            <a:endParaRPr/>
          </a:p>
          <a:p>
            <a:pPr indent="-317500" lvl="1" marL="914400" rtl="0" algn="l">
              <a:spcBef>
                <a:spcPts val="0"/>
              </a:spcBef>
              <a:spcAft>
                <a:spcPts val="0"/>
              </a:spcAft>
              <a:buSzPts val="1400"/>
              <a:buChar char="○"/>
            </a:pPr>
            <a:r>
              <a:rPr lang="en"/>
              <a:t>Selected Works profile pages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Content</a:t>
            </a:r>
            <a:endParaRPr/>
          </a:p>
        </p:txBody>
      </p:sp>
      <p:sp>
        <p:nvSpPr>
          <p:cNvPr id="81" name="Google Shape;81;p16"/>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Articles</a:t>
            </a:r>
            <a:endParaRPr/>
          </a:p>
          <a:p>
            <a:pPr indent="-342900" lvl="0" marL="457200" rtl="0" algn="l">
              <a:spcBef>
                <a:spcPts val="0"/>
              </a:spcBef>
              <a:spcAft>
                <a:spcPts val="0"/>
              </a:spcAft>
              <a:buSzPts val="1800"/>
              <a:buChar char="●"/>
            </a:pPr>
            <a:r>
              <a:rPr lang="en"/>
              <a:t>Books</a:t>
            </a:r>
            <a:endParaRPr/>
          </a:p>
          <a:p>
            <a:pPr indent="-342900" lvl="0" marL="457200" rtl="0" algn="l">
              <a:spcBef>
                <a:spcPts val="0"/>
              </a:spcBef>
              <a:spcAft>
                <a:spcPts val="0"/>
              </a:spcAft>
              <a:buSzPts val="1800"/>
              <a:buChar char="●"/>
            </a:pPr>
            <a:r>
              <a:rPr lang="en"/>
              <a:t>Book Chapters</a:t>
            </a:r>
            <a:endParaRPr/>
          </a:p>
          <a:p>
            <a:pPr indent="-342900" lvl="0" marL="457200" rtl="0" algn="l">
              <a:spcBef>
                <a:spcPts val="0"/>
              </a:spcBef>
              <a:spcAft>
                <a:spcPts val="0"/>
              </a:spcAft>
              <a:buSzPts val="1800"/>
              <a:buChar char="●"/>
            </a:pPr>
            <a:r>
              <a:rPr lang="en"/>
              <a:t>Conference Proceedings, Presentations and Lectures</a:t>
            </a:r>
            <a:endParaRPr/>
          </a:p>
          <a:p>
            <a:pPr indent="-342900" lvl="0" marL="457200" rtl="0" algn="l">
              <a:spcBef>
                <a:spcPts val="0"/>
              </a:spcBef>
              <a:spcAft>
                <a:spcPts val="0"/>
              </a:spcAft>
              <a:buSzPts val="1800"/>
              <a:buChar char="●"/>
            </a:pPr>
            <a:r>
              <a:rPr lang="en"/>
              <a:t>Monographs / Publications</a:t>
            </a:r>
            <a:endParaRPr/>
          </a:p>
          <a:p>
            <a:pPr indent="-342900" lvl="0" marL="457200" rtl="0" algn="l">
              <a:spcBef>
                <a:spcPts val="0"/>
              </a:spcBef>
              <a:spcAft>
                <a:spcPts val="0"/>
              </a:spcAft>
              <a:buSzPts val="1800"/>
              <a:buChar char="●"/>
            </a:pPr>
            <a:r>
              <a:rPr lang="en"/>
              <a:t>Reports</a:t>
            </a:r>
            <a:endParaRPr/>
          </a:p>
          <a:p>
            <a:pPr indent="-342900" lvl="0" marL="457200" rtl="0" algn="l">
              <a:spcBef>
                <a:spcPts val="0"/>
              </a:spcBef>
              <a:spcAft>
                <a:spcPts val="0"/>
              </a:spcAft>
              <a:buSzPts val="1800"/>
              <a:buChar char="●"/>
            </a:pPr>
            <a:r>
              <a:rPr lang="en"/>
              <a:t>Open Education Resources</a:t>
            </a:r>
            <a:endParaRPr/>
          </a:p>
          <a:p>
            <a:pPr indent="-342900" lvl="0" marL="457200" rtl="0" algn="l">
              <a:spcBef>
                <a:spcPts val="0"/>
              </a:spcBef>
              <a:spcAft>
                <a:spcPts val="0"/>
              </a:spcAft>
              <a:buSzPts val="1800"/>
              <a:buChar char="●"/>
            </a:pPr>
            <a:r>
              <a:rPr lang="en"/>
              <a:t>Oral Interviews</a:t>
            </a:r>
            <a:endParaRPr/>
          </a:p>
          <a:p>
            <a:pPr indent="-342900" lvl="0" marL="457200" rtl="0" algn="l">
              <a:spcBef>
                <a:spcPts val="0"/>
              </a:spcBef>
              <a:spcAft>
                <a:spcPts val="0"/>
              </a:spcAft>
              <a:buSzPts val="1800"/>
              <a:buChar char="●"/>
            </a:pPr>
            <a:r>
              <a:rPr b="1" lang="en"/>
              <a:t>Datasets</a:t>
            </a:r>
            <a:endParaRPr b="1"/>
          </a:p>
        </p:txBody>
      </p:sp>
      <p:sp>
        <p:nvSpPr>
          <p:cNvPr id="82" name="Google Shape;82;p16"/>
          <p:cNvSpPr txBox="1"/>
          <p:nvPr/>
        </p:nvSpPr>
        <p:spPr>
          <a:xfrm>
            <a:off x="3412175" y="3917150"/>
            <a:ext cx="5453700" cy="74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accent1"/>
                </a:solidFill>
              </a:rPr>
              <a:t>https://digitalcommons.montclair.edu/</a:t>
            </a:r>
            <a:endParaRPr sz="1800">
              <a:solidFill>
                <a:schemeClr val="accen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id="87" name="Google Shape;87;p17"/>
          <p:cNvPicPr preferRelativeResize="0"/>
          <p:nvPr/>
        </p:nvPicPr>
        <p:blipFill>
          <a:blip r:embed="rId3">
            <a:alphaModFix/>
          </a:blip>
          <a:stretch>
            <a:fillRect/>
          </a:stretch>
        </p:blipFill>
        <p:spPr>
          <a:xfrm>
            <a:off x="152400" y="51425"/>
            <a:ext cx="8699025" cy="4838700"/>
          </a:xfrm>
          <a:prstGeom prst="rect">
            <a:avLst/>
          </a:prstGeom>
          <a:noFill/>
          <a:ln>
            <a:noFill/>
          </a:ln>
        </p:spPr>
      </p:pic>
      <p:sp>
        <p:nvSpPr>
          <p:cNvPr id="88" name="Google Shape;88;p17"/>
          <p:cNvSpPr txBox="1"/>
          <p:nvPr/>
        </p:nvSpPr>
        <p:spPr>
          <a:xfrm>
            <a:off x="4256200" y="4927075"/>
            <a:ext cx="4537500" cy="173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dk1"/>
                </a:solidFill>
              </a:rPr>
              <a:t>Produced by the Office of </a:t>
            </a:r>
            <a:r>
              <a:rPr lang="en" sz="800">
                <a:solidFill>
                  <a:schemeClr val="dk1"/>
                </a:solidFill>
                <a:highlight>
                  <a:schemeClr val="lt1"/>
                </a:highlight>
              </a:rPr>
              <a:t>Research Compliance and Regulatory Programs</a:t>
            </a:r>
            <a:endParaRPr sz="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Common Misconceptions About Data</a:t>
            </a:r>
            <a:endParaRPr/>
          </a:p>
        </p:txBody>
      </p:sp>
      <p:sp>
        <p:nvSpPr>
          <p:cNvPr id="94" name="Google Shape;94;p18"/>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Myth</a:t>
            </a:r>
            <a:endParaRPr sz="1800"/>
          </a:p>
          <a:p>
            <a:pPr indent="-317500" lvl="0" marL="457200" rtl="0" algn="l">
              <a:spcBef>
                <a:spcPts val="1600"/>
              </a:spcBef>
              <a:spcAft>
                <a:spcPts val="0"/>
              </a:spcAft>
              <a:buSzPts val="1400"/>
              <a:buChar char="●"/>
            </a:pPr>
            <a:r>
              <a:rPr lang="en"/>
              <a:t>Data files are HUGE</a:t>
            </a:r>
            <a:endParaRPr/>
          </a:p>
          <a:p>
            <a:pPr indent="-317500" lvl="0" marL="457200" rtl="0" algn="l">
              <a:spcBef>
                <a:spcPts val="0"/>
              </a:spcBef>
              <a:spcAft>
                <a:spcPts val="0"/>
              </a:spcAft>
              <a:buSzPts val="1400"/>
              <a:buChar char="●"/>
            </a:pPr>
            <a:r>
              <a:rPr lang="en"/>
              <a:t>It’s all statistics and numeric data</a:t>
            </a:r>
            <a:endParaRPr/>
          </a:p>
          <a:p>
            <a:pPr indent="-317500" lvl="0" marL="457200" rtl="0" algn="l">
              <a:spcBef>
                <a:spcPts val="0"/>
              </a:spcBef>
              <a:spcAft>
                <a:spcPts val="0"/>
              </a:spcAft>
              <a:buSzPts val="1400"/>
              <a:buChar char="●"/>
            </a:pPr>
            <a:r>
              <a:rPr lang="en"/>
              <a:t>Data producers on campus are in the hard sciences departments only</a:t>
            </a:r>
            <a:endParaRPr/>
          </a:p>
        </p:txBody>
      </p:sp>
      <p:sp>
        <p:nvSpPr>
          <p:cNvPr id="95" name="Google Shape;95;p18"/>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Fact</a:t>
            </a:r>
            <a:endParaRPr sz="1800"/>
          </a:p>
          <a:p>
            <a:pPr indent="-317500" lvl="0" marL="457200" rtl="0" algn="l">
              <a:spcBef>
                <a:spcPts val="1600"/>
              </a:spcBef>
              <a:spcAft>
                <a:spcPts val="0"/>
              </a:spcAft>
              <a:buSzPts val="1400"/>
              <a:buChar char="●"/>
            </a:pPr>
            <a:r>
              <a:rPr lang="en"/>
              <a:t>File sizes vary</a:t>
            </a:r>
            <a:endParaRPr/>
          </a:p>
          <a:p>
            <a:pPr indent="-317500" lvl="0" marL="457200" rtl="0" algn="l">
              <a:spcBef>
                <a:spcPts val="0"/>
              </a:spcBef>
              <a:spcAft>
                <a:spcPts val="0"/>
              </a:spcAft>
              <a:buSzPts val="1400"/>
              <a:buChar char="●"/>
            </a:pPr>
            <a:r>
              <a:rPr lang="en"/>
              <a:t>Data comes in a variety of formats</a:t>
            </a:r>
            <a:endParaRPr/>
          </a:p>
          <a:p>
            <a:pPr indent="-317500" lvl="0" marL="457200" rtl="0" algn="l">
              <a:spcBef>
                <a:spcPts val="0"/>
              </a:spcBef>
              <a:spcAft>
                <a:spcPts val="0"/>
              </a:spcAft>
              <a:buSzPts val="1400"/>
              <a:buChar char="●"/>
            </a:pPr>
            <a:r>
              <a:rPr lang="en"/>
              <a:t>Data producers are everywhere on campus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Sprague Library Can Help Manage Datasets</a:t>
            </a:r>
            <a:endParaRPr/>
          </a:p>
        </p:txBody>
      </p:sp>
      <p:sp>
        <p:nvSpPr>
          <p:cNvPr id="101" name="Google Shape;101;p19"/>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Sprague Library helps faculty and research staff manage datasets and grant reporting requirements by:</a:t>
            </a:r>
            <a:endParaRPr/>
          </a:p>
          <a:p>
            <a:pPr indent="-317500" lvl="1" marL="914400" rtl="0" algn="l">
              <a:lnSpc>
                <a:spcPct val="115000"/>
              </a:lnSpc>
              <a:spcBef>
                <a:spcPts val="1000"/>
              </a:spcBef>
              <a:spcAft>
                <a:spcPts val="0"/>
              </a:spcAft>
              <a:buSzPts val="1400"/>
              <a:buChar char="○"/>
            </a:pPr>
            <a:r>
              <a:rPr lang="en"/>
              <a:t>Hosting research data on our Digital Commons publishing platform. </a:t>
            </a:r>
            <a:endParaRPr>
              <a:solidFill>
                <a:srgbClr val="000000"/>
              </a:solidFill>
            </a:endParaRPr>
          </a:p>
          <a:p>
            <a:pPr indent="-317500" lvl="1" marL="914400" rtl="0" algn="l">
              <a:lnSpc>
                <a:spcPct val="115000"/>
              </a:lnSpc>
              <a:spcBef>
                <a:spcPts val="1000"/>
              </a:spcBef>
              <a:spcAft>
                <a:spcPts val="0"/>
              </a:spcAft>
              <a:buSzPts val="1400"/>
              <a:buChar char="○"/>
            </a:pPr>
            <a:r>
              <a:rPr lang="en">
                <a:solidFill>
                  <a:srgbClr val="000000"/>
                </a:solidFill>
              </a:rPr>
              <a:t>Advising on Disciplinary Repositories -- see</a:t>
            </a:r>
            <a:endParaRPr>
              <a:solidFill>
                <a:srgbClr val="000000"/>
              </a:solidFill>
            </a:endParaRPr>
          </a:p>
          <a:p>
            <a:pPr indent="0" lvl="0" marL="914400" rtl="0" algn="l">
              <a:lnSpc>
                <a:spcPct val="115000"/>
              </a:lnSpc>
              <a:spcBef>
                <a:spcPts val="0"/>
              </a:spcBef>
              <a:spcAft>
                <a:spcPts val="0"/>
              </a:spcAft>
              <a:buNone/>
            </a:pPr>
            <a:r>
              <a:rPr lang="en" sz="1400" u="sng">
                <a:solidFill>
                  <a:schemeClr val="hlink"/>
                </a:solidFill>
                <a:hlinkClick r:id="rId3"/>
              </a:rPr>
              <a:t> https://montclair.libguides.com/digitalcommons/</a:t>
            </a:r>
            <a:endParaRPr sz="1400">
              <a:solidFill>
                <a:srgbClr val="000000"/>
              </a:solidFill>
            </a:endParaRPr>
          </a:p>
          <a:p>
            <a:pPr indent="-317500" lvl="1" marL="914400" rtl="0" algn="l">
              <a:lnSpc>
                <a:spcPct val="115000"/>
              </a:lnSpc>
              <a:spcBef>
                <a:spcPts val="1000"/>
              </a:spcBef>
              <a:spcAft>
                <a:spcPts val="0"/>
              </a:spcAft>
              <a:buSzPts val="1400"/>
              <a:buChar char="○"/>
            </a:pPr>
            <a:r>
              <a:rPr lang="en">
                <a:solidFill>
                  <a:srgbClr val="000000"/>
                </a:solidFill>
              </a:rPr>
              <a:t>Advising on Metadata.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Three Common Needs</a:t>
            </a:r>
            <a:endParaRPr/>
          </a:p>
        </p:txBody>
      </p:sp>
      <p:sp>
        <p:nvSpPr>
          <p:cNvPr id="107" name="Google Shape;107;p20"/>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AutoNum type="arabicPeriod"/>
            </a:pPr>
            <a:r>
              <a:rPr lang="en"/>
              <a:t>Data related to an article or monograph</a:t>
            </a:r>
            <a:endParaRPr/>
          </a:p>
          <a:p>
            <a:pPr indent="-342900" lvl="0" marL="457200" rtl="0" algn="l">
              <a:lnSpc>
                <a:spcPct val="200000"/>
              </a:lnSpc>
              <a:spcBef>
                <a:spcPts val="0"/>
              </a:spcBef>
              <a:spcAft>
                <a:spcPts val="0"/>
              </a:spcAft>
              <a:buSzPts val="1800"/>
              <a:buAutoNum type="arabicPeriod"/>
            </a:pPr>
            <a:r>
              <a:rPr lang="en"/>
              <a:t>Compliance with grant funder’s requirements</a:t>
            </a:r>
            <a:endParaRPr/>
          </a:p>
          <a:p>
            <a:pPr indent="-342900" lvl="0" marL="457200" rtl="0" algn="l">
              <a:lnSpc>
                <a:spcPct val="200000"/>
              </a:lnSpc>
              <a:spcBef>
                <a:spcPts val="0"/>
              </a:spcBef>
              <a:spcAft>
                <a:spcPts val="0"/>
              </a:spcAft>
              <a:buSzPts val="1800"/>
              <a:buAutoNum type="arabicPeriod"/>
            </a:pPr>
            <a:r>
              <a:rPr lang="en"/>
              <a:t>Project-related data</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21"/>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Examples of Data in Digital Commons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