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97" r:id="rId3"/>
    <p:sldId id="298" r:id="rId4"/>
    <p:sldId id="291" r:id="rId5"/>
    <p:sldId id="269" r:id="rId6"/>
    <p:sldId id="278" r:id="rId7"/>
    <p:sldId id="277" r:id="rId8"/>
    <p:sldId id="271" r:id="rId9"/>
    <p:sldId id="263" r:id="rId10"/>
    <p:sldId id="272" r:id="rId11"/>
    <p:sldId id="273" r:id="rId12"/>
    <p:sldId id="274" r:id="rId13"/>
    <p:sldId id="258" r:id="rId14"/>
    <p:sldId id="259" r:id="rId15"/>
    <p:sldId id="260" r:id="rId16"/>
    <p:sldId id="292" r:id="rId17"/>
    <p:sldId id="296" r:id="rId18"/>
    <p:sldId id="262" r:id="rId19"/>
    <p:sldId id="264" r:id="rId20"/>
    <p:sldId id="283" r:id="rId21"/>
    <p:sldId id="279" r:id="rId22"/>
    <p:sldId id="289" r:id="rId23"/>
    <p:sldId id="285" r:id="rId24"/>
    <p:sldId id="286" r:id="rId25"/>
    <p:sldId id="265" r:id="rId26"/>
    <p:sldId id="280" r:id="rId27"/>
    <p:sldId id="287" r:id="rId28"/>
    <p:sldId id="281" r:id="rId29"/>
    <p:sldId id="290" r:id="rId30"/>
    <p:sldId id="266" r:id="rId31"/>
    <p:sldId id="261" r:id="rId32"/>
    <p:sldId id="299" r:id="rId33"/>
    <p:sldId id="267"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e Struffolino" initials="MS" lastIdx="13" clrIdx="0">
    <p:extLst>
      <p:ext uri="{19B8F6BF-5375-455C-9EA6-DF929625EA0E}">
        <p15:presenceInfo xmlns:p15="http://schemas.microsoft.com/office/powerpoint/2012/main" userId="S::ms2172@nova.edu::0695974b-800f-44e1-9270-aa8151f591df" providerId="AD"/>
      </p:ext>
    </p:extLst>
  </p:cmAuthor>
  <p:cmAuthor id="2" name="Debra Moss Vollweiler" initials="DMV" lastIdx="1" clrIdx="1">
    <p:extLst>
      <p:ext uri="{19B8F6BF-5375-455C-9EA6-DF929625EA0E}">
        <p15:presenceInfo xmlns:p15="http://schemas.microsoft.com/office/powerpoint/2012/main" userId="S::vollweiler@nova.edu::0cf06514-aff5-4f73-907e-f588e85f22ff" providerId="AD"/>
      </p:ext>
    </p:extLst>
  </p:cmAuthor>
  <p:cmAuthor id="3" name="Blanka DeMicheli" initials="BD" lastIdx="4" clrIdx="2">
    <p:extLst>
      <p:ext uri="{19B8F6BF-5375-455C-9EA6-DF929625EA0E}">
        <p15:presenceInfo xmlns:p15="http://schemas.microsoft.com/office/powerpoint/2012/main" userId="S::blankad@pbvcs.flvs.net::e125a75e-bd77-45e9-ac56-112379d2e4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p:normalViewPr>
  <p:slideViewPr>
    <p:cSldViewPr snapToGrid="0">
      <p:cViewPr varScale="1">
        <p:scale>
          <a:sx n="90" d="100"/>
          <a:sy n="90" d="100"/>
        </p:scale>
        <p:origin x="52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1-28T11:23:23.366" idx="13">
    <p:pos x="10" y="10"/>
    <p:text>This is good -my question would be how do we do this?  Is there a committee or reporting requriements-  you already have the assessment protal? So do faculty, ASP and Career and Professional Deveopment report each year?</p:text>
    <p:extLst>
      <p:ext uri="{C676402C-5697-4E1C-873F-D02D1690AC5C}">
        <p15:threadingInfo xmlns:p15="http://schemas.microsoft.com/office/powerpoint/2012/main" timeZoneBias="300"/>
      </p:ext>
    </p:extLst>
  </p:cm>
</p:cmLst>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9FBD29-1C8F-4C11-A464-C67530A46445}"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99F5C9C-37E6-40C4-86D6-27AEF63901E3}">
      <dgm:prSet/>
      <dgm:spPr/>
      <dgm:t>
        <a:bodyPr/>
        <a:lstStyle/>
        <a:p>
          <a:r>
            <a:rPr lang="en-US" dirty="0"/>
            <a:t>Self-directed learning enhances  Professional Identity Formation </a:t>
          </a:r>
        </a:p>
      </dgm:t>
    </dgm:pt>
    <dgm:pt modelId="{9DAD7906-1C24-4386-A7A4-E70EC0AAF268}" type="parTrans" cxnId="{A1B5D74F-97E6-4E27-AC32-2C01842AD9FC}">
      <dgm:prSet/>
      <dgm:spPr/>
      <dgm:t>
        <a:bodyPr/>
        <a:lstStyle/>
        <a:p>
          <a:endParaRPr lang="en-US"/>
        </a:p>
      </dgm:t>
    </dgm:pt>
    <dgm:pt modelId="{4B1B2A2B-D42C-41DB-9A60-0139CF138948}" type="sibTrans" cxnId="{A1B5D74F-97E6-4E27-AC32-2C01842AD9FC}">
      <dgm:prSet/>
      <dgm:spPr/>
      <dgm:t>
        <a:bodyPr/>
        <a:lstStyle/>
        <a:p>
          <a:endParaRPr lang="en-US"/>
        </a:p>
      </dgm:t>
    </dgm:pt>
    <dgm:pt modelId="{25364DA9-2A85-4560-9D55-42129F3496AB}">
      <dgm:prSet/>
      <dgm:spPr/>
      <dgm:t>
        <a:bodyPr/>
        <a:lstStyle/>
        <a:p>
          <a:r>
            <a:rPr lang="en-US" dirty="0"/>
            <a:t>Goal-setting based on internal ideals and values rather than on extrinsic measures or success</a:t>
          </a:r>
        </a:p>
      </dgm:t>
    </dgm:pt>
    <dgm:pt modelId="{424D0AFB-345B-481B-8461-EB660E5C164A}" type="parTrans" cxnId="{D82F27A2-095B-4DF6-966E-83476B4C066D}">
      <dgm:prSet/>
      <dgm:spPr/>
      <dgm:t>
        <a:bodyPr/>
        <a:lstStyle/>
        <a:p>
          <a:endParaRPr lang="en-US"/>
        </a:p>
      </dgm:t>
    </dgm:pt>
    <dgm:pt modelId="{5379FD65-6F97-4DF9-B4A9-D436D992D314}" type="sibTrans" cxnId="{D82F27A2-095B-4DF6-966E-83476B4C066D}">
      <dgm:prSet/>
      <dgm:spPr/>
      <dgm:t>
        <a:bodyPr/>
        <a:lstStyle/>
        <a:p>
          <a:endParaRPr lang="en-US"/>
        </a:p>
      </dgm:t>
    </dgm:pt>
    <dgm:pt modelId="{8A30BF17-3205-4F77-B5BC-923E9BA1E5D7}">
      <dgm:prSet/>
      <dgm:spPr/>
      <dgm:t>
        <a:bodyPr/>
        <a:lstStyle/>
        <a:p>
          <a:r>
            <a:rPr lang="en-US" dirty="0"/>
            <a:t>Self-directed professionals able to adapt to increasing changes in the law, the legal profession, and client needs.</a:t>
          </a:r>
        </a:p>
      </dgm:t>
    </dgm:pt>
    <dgm:pt modelId="{6EFB4CF6-821C-468E-8F27-4F6632F91E82}" type="parTrans" cxnId="{C22F4430-36BB-43B0-9F18-C567CA5C84C1}">
      <dgm:prSet/>
      <dgm:spPr/>
      <dgm:t>
        <a:bodyPr/>
        <a:lstStyle/>
        <a:p>
          <a:endParaRPr lang="en-US"/>
        </a:p>
      </dgm:t>
    </dgm:pt>
    <dgm:pt modelId="{BC57FC72-E13D-4447-8F9A-C33136C77542}" type="sibTrans" cxnId="{C22F4430-36BB-43B0-9F18-C567CA5C84C1}">
      <dgm:prSet/>
      <dgm:spPr/>
      <dgm:t>
        <a:bodyPr/>
        <a:lstStyle/>
        <a:p>
          <a:endParaRPr lang="en-US"/>
        </a:p>
      </dgm:t>
    </dgm:pt>
    <dgm:pt modelId="{D4B11201-7A23-4815-86AD-6B730505DCC0}">
      <dgm:prSet/>
      <dgm:spPr/>
      <dgm:t>
        <a:bodyPr/>
        <a:lstStyle/>
        <a:p>
          <a:r>
            <a:rPr lang="en-US" dirty="0"/>
            <a:t>Self-directed professionals are more fulfilled in their professional lives </a:t>
          </a:r>
        </a:p>
      </dgm:t>
    </dgm:pt>
    <dgm:pt modelId="{110624A4-69EE-4542-91F3-8D80D3487777}" type="parTrans" cxnId="{A3C4D3B7-1C54-4A77-9667-AE82CAA2B249}">
      <dgm:prSet/>
      <dgm:spPr/>
      <dgm:t>
        <a:bodyPr/>
        <a:lstStyle/>
        <a:p>
          <a:endParaRPr lang="en-US"/>
        </a:p>
      </dgm:t>
    </dgm:pt>
    <dgm:pt modelId="{73CEA622-21E5-43B3-A690-59F7B65AE4BB}" type="sibTrans" cxnId="{A3C4D3B7-1C54-4A77-9667-AE82CAA2B249}">
      <dgm:prSet/>
      <dgm:spPr/>
      <dgm:t>
        <a:bodyPr/>
        <a:lstStyle/>
        <a:p>
          <a:endParaRPr lang="en-US"/>
        </a:p>
      </dgm:t>
    </dgm:pt>
    <dgm:pt modelId="{C5701992-5ABF-425D-B799-8F59A9410BE1}">
      <dgm:prSet/>
      <dgm:spPr/>
      <dgm:t>
        <a:bodyPr/>
        <a:lstStyle/>
        <a:p>
          <a:r>
            <a:rPr lang="en-US" dirty="0"/>
            <a:t>More able to find the best fit between their skills and passions and the available opportunities </a:t>
          </a:r>
        </a:p>
      </dgm:t>
    </dgm:pt>
    <dgm:pt modelId="{80730EAF-CF47-427F-929A-FEE7FF077F6B}" type="parTrans" cxnId="{61BC9087-C2C9-4BA4-B961-484E8CFB7DC4}">
      <dgm:prSet/>
      <dgm:spPr/>
      <dgm:t>
        <a:bodyPr/>
        <a:lstStyle/>
        <a:p>
          <a:endParaRPr lang="en-US"/>
        </a:p>
      </dgm:t>
    </dgm:pt>
    <dgm:pt modelId="{3E196E39-E768-48C1-952C-7F09FD2C3B24}" type="sibTrans" cxnId="{61BC9087-C2C9-4BA4-B961-484E8CFB7DC4}">
      <dgm:prSet/>
      <dgm:spPr/>
      <dgm:t>
        <a:bodyPr/>
        <a:lstStyle/>
        <a:p>
          <a:endParaRPr lang="en-US"/>
        </a:p>
      </dgm:t>
    </dgm:pt>
    <dgm:pt modelId="{7EFE2B7D-BDB9-43F6-BF43-EEDB1035472A}" type="pres">
      <dgm:prSet presAssocID="{149FBD29-1C8F-4C11-A464-C67530A46445}" presName="root" presStyleCnt="0">
        <dgm:presLayoutVars>
          <dgm:dir/>
          <dgm:resizeHandles val="exact"/>
        </dgm:presLayoutVars>
      </dgm:prSet>
      <dgm:spPr/>
    </dgm:pt>
    <dgm:pt modelId="{0353DB27-398E-4A5A-813D-C00D193B25C6}" type="pres">
      <dgm:prSet presAssocID="{199F5C9C-37E6-40C4-86D6-27AEF63901E3}" presName="compNode" presStyleCnt="0"/>
      <dgm:spPr/>
    </dgm:pt>
    <dgm:pt modelId="{2C2CB94D-8720-4830-910C-E1A7783D29B1}" type="pres">
      <dgm:prSet presAssocID="{199F5C9C-37E6-40C4-86D6-27AEF63901E3}" presName="bgRect" presStyleLbl="bgShp" presStyleIdx="0" presStyleCnt="3"/>
      <dgm:spPr/>
    </dgm:pt>
    <dgm:pt modelId="{D133C37F-8538-4281-918E-35F9CB989689}" type="pres">
      <dgm:prSet presAssocID="{199F5C9C-37E6-40C4-86D6-27AEF63901E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9E197549-16CD-40AA-B0F7-67F58D3E325E}" type="pres">
      <dgm:prSet presAssocID="{199F5C9C-37E6-40C4-86D6-27AEF63901E3}" presName="spaceRect" presStyleCnt="0"/>
      <dgm:spPr/>
    </dgm:pt>
    <dgm:pt modelId="{FDD7B4FE-5138-4B6F-A012-BF4A94C5BD09}" type="pres">
      <dgm:prSet presAssocID="{199F5C9C-37E6-40C4-86D6-27AEF63901E3}" presName="parTx" presStyleLbl="revTx" presStyleIdx="0" presStyleCnt="5">
        <dgm:presLayoutVars>
          <dgm:chMax val="0"/>
          <dgm:chPref val="0"/>
        </dgm:presLayoutVars>
      </dgm:prSet>
      <dgm:spPr/>
    </dgm:pt>
    <dgm:pt modelId="{610C3980-94AA-44A8-ABA1-BADB22166DFC}" type="pres">
      <dgm:prSet presAssocID="{199F5C9C-37E6-40C4-86D6-27AEF63901E3}" presName="desTx" presStyleLbl="revTx" presStyleIdx="1" presStyleCnt="5">
        <dgm:presLayoutVars/>
      </dgm:prSet>
      <dgm:spPr/>
    </dgm:pt>
    <dgm:pt modelId="{01ECF248-2345-4373-944A-99BCA1781496}" type="pres">
      <dgm:prSet presAssocID="{4B1B2A2B-D42C-41DB-9A60-0139CF138948}" presName="sibTrans" presStyleCnt="0"/>
      <dgm:spPr/>
    </dgm:pt>
    <dgm:pt modelId="{7E88D166-A552-4A0D-B3B8-571E02DB7EB8}" type="pres">
      <dgm:prSet presAssocID="{8A30BF17-3205-4F77-B5BC-923E9BA1E5D7}" presName="compNode" presStyleCnt="0"/>
      <dgm:spPr/>
    </dgm:pt>
    <dgm:pt modelId="{8F6F6FF9-E45F-488D-818E-145EBB1146FA}" type="pres">
      <dgm:prSet presAssocID="{8A30BF17-3205-4F77-B5BC-923E9BA1E5D7}" presName="bgRect" presStyleLbl="bgShp" presStyleIdx="1" presStyleCnt="3"/>
      <dgm:spPr/>
    </dgm:pt>
    <dgm:pt modelId="{60022FAF-61A3-4FAD-87CB-CF12E39F3E8A}" type="pres">
      <dgm:prSet presAssocID="{8A30BF17-3205-4F77-B5BC-923E9BA1E5D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ffice Worker"/>
        </a:ext>
      </dgm:extLst>
    </dgm:pt>
    <dgm:pt modelId="{E3B41ABF-F1AC-4D68-A854-72EC3CFC397A}" type="pres">
      <dgm:prSet presAssocID="{8A30BF17-3205-4F77-B5BC-923E9BA1E5D7}" presName="spaceRect" presStyleCnt="0"/>
      <dgm:spPr/>
    </dgm:pt>
    <dgm:pt modelId="{C50E926B-CB81-4D52-BC00-60F95BCE2E41}" type="pres">
      <dgm:prSet presAssocID="{8A30BF17-3205-4F77-B5BC-923E9BA1E5D7}" presName="parTx" presStyleLbl="revTx" presStyleIdx="2" presStyleCnt="5">
        <dgm:presLayoutVars>
          <dgm:chMax val="0"/>
          <dgm:chPref val="0"/>
        </dgm:presLayoutVars>
      </dgm:prSet>
      <dgm:spPr/>
    </dgm:pt>
    <dgm:pt modelId="{31ADA21F-616D-47CE-A6D2-54FFEE2CBF6F}" type="pres">
      <dgm:prSet presAssocID="{BC57FC72-E13D-4447-8F9A-C33136C77542}" presName="sibTrans" presStyleCnt="0"/>
      <dgm:spPr/>
    </dgm:pt>
    <dgm:pt modelId="{DB964232-6E48-4EA0-846E-793BCF1C96A2}" type="pres">
      <dgm:prSet presAssocID="{D4B11201-7A23-4815-86AD-6B730505DCC0}" presName="compNode" presStyleCnt="0"/>
      <dgm:spPr/>
    </dgm:pt>
    <dgm:pt modelId="{DC03DF85-D0C9-4395-BD4F-B9C0A305EC77}" type="pres">
      <dgm:prSet presAssocID="{D4B11201-7A23-4815-86AD-6B730505DCC0}" presName="bgRect" presStyleLbl="bgShp" presStyleIdx="2" presStyleCnt="3"/>
      <dgm:spPr/>
    </dgm:pt>
    <dgm:pt modelId="{6D1424C8-8C19-478D-8086-E3DDB0B48EE9}" type="pres">
      <dgm:prSet presAssocID="{D4B11201-7A23-4815-86AD-6B730505DCC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nnections"/>
        </a:ext>
      </dgm:extLst>
    </dgm:pt>
    <dgm:pt modelId="{B496A759-7757-4EA6-868E-C5E519AC9DE6}" type="pres">
      <dgm:prSet presAssocID="{D4B11201-7A23-4815-86AD-6B730505DCC0}" presName="spaceRect" presStyleCnt="0"/>
      <dgm:spPr/>
    </dgm:pt>
    <dgm:pt modelId="{290A42BA-92B8-4DA0-A8C6-195812DEF6A5}" type="pres">
      <dgm:prSet presAssocID="{D4B11201-7A23-4815-86AD-6B730505DCC0}" presName="parTx" presStyleLbl="revTx" presStyleIdx="3" presStyleCnt="5">
        <dgm:presLayoutVars>
          <dgm:chMax val="0"/>
          <dgm:chPref val="0"/>
        </dgm:presLayoutVars>
      </dgm:prSet>
      <dgm:spPr/>
    </dgm:pt>
    <dgm:pt modelId="{4989FDE1-6C30-4612-B9E9-1190CD35FA77}" type="pres">
      <dgm:prSet presAssocID="{D4B11201-7A23-4815-86AD-6B730505DCC0}" presName="desTx" presStyleLbl="revTx" presStyleIdx="4" presStyleCnt="5">
        <dgm:presLayoutVars/>
      </dgm:prSet>
      <dgm:spPr/>
    </dgm:pt>
  </dgm:ptLst>
  <dgm:cxnLst>
    <dgm:cxn modelId="{C22F4430-36BB-43B0-9F18-C567CA5C84C1}" srcId="{149FBD29-1C8F-4C11-A464-C67530A46445}" destId="{8A30BF17-3205-4F77-B5BC-923E9BA1E5D7}" srcOrd="1" destOrd="0" parTransId="{6EFB4CF6-821C-468E-8F27-4F6632F91E82}" sibTransId="{BC57FC72-E13D-4447-8F9A-C33136C77542}"/>
    <dgm:cxn modelId="{6BF3F74D-4BEE-4F51-B750-0DA9D96D258F}" type="presOf" srcId="{199F5C9C-37E6-40C4-86D6-27AEF63901E3}" destId="{FDD7B4FE-5138-4B6F-A012-BF4A94C5BD09}" srcOrd="0" destOrd="0" presId="urn:microsoft.com/office/officeart/2018/2/layout/IconVerticalSolidList"/>
    <dgm:cxn modelId="{A1B5D74F-97E6-4E27-AC32-2C01842AD9FC}" srcId="{149FBD29-1C8F-4C11-A464-C67530A46445}" destId="{199F5C9C-37E6-40C4-86D6-27AEF63901E3}" srcOrd="0" destOrd="0" parTransId="{9DAD7906-1C24-4386-A7A4-E70EC0AAF268}" sibTransId="{4B1B2A2B-D42C-41DB-9A60-0139CF138948}"/>
    <dgm:cxn modelId="{F5233A84-42E8-4B35-9701-F995A120609A}" type="presOf" srcId="{25364DA9-2A85-4560-9D55-42129F3496AB}" destId="{610C3980-94AA-44A8-ABA1-BADB22166DFC}" srcOrd="0" destOrd="0" presId="urn:microsoft.com/office/officeart/2018/2/layout/IconVerticalSolidList"/>
    <dgm:cxn modelId="{61BC9087-C2C9-4BA4-B961-484E8CFB7DC4}" srcId="{D4B11201-7A23-4815-86AD-6B730505DCC0}" destId="{C5701992-5ABF-425D-B799-8F59A9410BE1}" srcOrd="0" destOrd="0" parTransId="{80730EAF-CF47-427F-929A-FEE7FF077F6B}" sibTransId="{3E196E39-E768-48C1-952C-7F09FD2C3B24}"/>
    <dgm:cxn modelId="{5DE46E93-F154-4501-84B3-C606E32CFDF8}" type="presOf" srcId="{C5701992-5ABF-425D-B799-8F59A9410BE1}" destId="{4989FDE1-6C30-4612-B9E9-1190CD35FA77}" srcOrd="0" destOrd="0" presId="urn:microsoft.com/office/officeart/2018/2/layout/IconVerticalSolidList"/>
    <dgm:cxn modelId="{D82F27A2-095B-4DF6-966E-83476B4C066D}" srcId="{199F5C9C-37E6-40C4-86D6-27AEF63901E3}" destId="{25364DA9-2A85-4560-9D55-42129F3496AB}" srcOrd="0" destOrd="0" parTransId="{424D0AFB-345B-481B-8461-EB660E5C164A}" sibTransId="{5379FD65-6F97-4DF9-B4A9-D436D992D314}"/>
    <dgm:cxn modelId="{4813E7B4-390E-4FC9-AD79-54D25F617EB4}" type="presOf" srcId="{8A30BF17-3205-4F77-B5BC-923E9BA1E5D7}" destId="{C50E926B-CB81-4D52-BC00-60F95BCE2E41}" srcOrd="0" destOrd="0" presId="urn:microsoft.com/office/officeart/2018/2/layout/IconVerticalSolidList"/>
    <dgm:cxn modelId="{A3C4D3B7-1C54-4A77-9667-AE82CAA2B249}" srcId="{149FBD29-1C8F-4C11-A464-C67530A46445}" destId="{D4B11201-7A23-4815-86AD-6B730505DCC0}" srcOrd="2" destOrd="0" parTransId="{110624A4-69EE-4542-91F3-8D80D3487777}" sibTransId="{73CEA622-21E5-43B3-A690-59F7B65AE4BB}"/>
    <dgm:cxn modelId="{0FB628BE-829A-4AC2-B4F6-7789769A95A3}" type="presOf" srcId="{D4B11201-7A23-4815-86AD-6B730505DCC0}" destId="{290A42BA-92B8-4DA0-A8C6-195812DEF6A5}" srcOrd="0" destOrd="0" presId="urn:microsoft.com/office/officeart/2018/2/layout/IconVerticalSolidList"/>
    <dgm:cxn modelId="{232182E0-568D-4CBC-B0FD-FD09E5CC03C8}" type="presOf" srcId="{149FBD29-1C8F-4C11-A464-C67530A46445}" destId="{7EFE2B7D-BDB9-43F6-BF43-EEDB1035472A}" srcOrd="0" destOrd="0" presId="urn:microsoft.com/office/officeart/2018/2/layout/IconVerticalSolidList"/>
    <dgm:cxn modelId="{2BC0A8C3-DE23-4A51-895E-9BFD44B40B3F}" type="presParOf" srcId="{7EFE2B7D-BDB9-43F6-BF43-EEDB1035472A}" destId="{0353DB27-398E-4A5A-813D-C00D193B25C6}" srcOrd="0" destOrd="0" presId="urn:microsoft.com/office/officeart/2018/2/layout/IconVerticalSolidList"/>
    <dgm:cxn modelId="{7A870785-E7F2-4B04-8A9A-83C5C2903364}" type="presParOf" srcId="{0353DB27-398E-4A5A-813D-C00D193B25C6}" destId="{2C2CB94D-8720-4830-910C-E1A7783D29B1}" srcOrd="0" destOrd="0" presId="urn:microsoft.com/office/officeart/2018/2/layout/IconVerticalSolidList"/>
    <dgm:cxn modelId="{79D5C0B0-B901-4AFD-8862-664730668081}" type="presParOf" srcId="{0353DB27-398E-4A5A-813D-C00D193B25C6}" destId="{D133C37F-8538-4281-918E-35F9CB989689}" srcOrd="1" destOrd="0" presId="urn:microsoft.com/office/officeart/2018/2/layout/IconVerticalSolidList"/>
    <dgm:cxn modelId="{6CAD9D9B-E925-437E-8562-B285C8FA617C}" type="presParOf" srcId="{0353DB27-398E-4A5A-813D-C00D193B25C6}" destId="{9E197549-16CD-40AA-B0F7-67F58D3E325E}" srcOrd="2" destOrd="0" presId="urn:microsoft.com/office/officeart/2018/2/layout/IconVerticalSolidList"/>
    <dgm:cxn modelId="{91A2C1F2-FE36-4DCA-9EA8-2753D81FF2FC}" type="presParOf" srcId="{0353DB27-398E-4A5A-813D-C00D193B25C6}" destId="{FDD7B4FE-5138-4B6F-A012-BF4A94C5BD09}" srcOrd="3" destOrd="0" presId="urn:microsoft.com/office/officeart/2018/2/layout/IconVerticalSolidList"/>
    <dgm:cxn modelId="{C0406C05-450D-44B0-AA1A-7A855539F47A}" type="presParOf" srcId="{0353DB27-398E-4A5A-813D-C00D193B25C6}" destId="{610C3980-94AA-44A8-ABA1-BADB22166DFC}" srcOrd="4" destOrd="0" presId="urn:microsoft.com/office/officeart/2018/2/layout/IconVerticalSolidList"/>
    <dgm:cxn modelId="{B7D6A4C0-3C69-47AB-8DE9-E5C4AA0FDD4E}" type="presParOf" srcId="{7EFE2B7D-BDB9-43F6-BF43-EEDB1035472A}" destId="{01ECF248-2345-4373-944A-99BCA1781496}" srcOrd="1" destOrd="0" presId="urn:microsoft.com/office/officeart/2018/2/layout/IconVerticalSolidList"/>
    <dgm:cxn modelId="{8F8C9AEB-5DB7-4B2B-9EE0-FB8D7007E4E7}" type="presParOf" srcId="{7EFE2B7D-BDB9-43F6-BF43-EEDB1035472A}" destId="{7E88D166-A552-4A0D-B3B8-571E02DB7EB8}" srcOrd="2" destOrd="0" presId="urn:microsoft.com/office/officeart/2018/2/layout/IconVerticalSolidList"/>
    <dgm:cxn modelId="{37B3901F-86FA-479E-B902-D7BD255E375B}" type="presParOf" srcId="{7E88D166-A552-4A0D-B3B8-571E02DB7EB8}" destId="{8F6F6FF9-E45F-488D-818E-145EBB1146FA}" srcOrd="0" destOrd="0" presId="urn:microsoft.com/office/officeart/2018/2/layout/IconVerticalSolidList"/>
    <dgm:cxn modelId="{FBF65542-51C7-49A2-9B2A-24F1D68403E2}" type="presParOf" srcId="{7E88D166-A552-4A0D-B3B8-571E02DB7EB8}" destId="{60022FAF-61A3-4FAD-87CB-CF12E39F3E8A}" srcOrd="1" destOrd="0" presId="urn:microsoft.com/office/officeart/2018/2/layout/IconVerticalSolidList"/>
    <dgm:cxn modelId="{C98CFB6E-A7B8-4639-8074-F07C38813D36}" type="presParOf" srcId="{7E88D166-A552-4A0D-B3B8-571E02DB7EB8}" destId="{E3B41ABF-F1AC-4D68-A854-72EC3CFC397A}" srcOrd="2" destOrd="0" presId="urn:microsoft.com/office/officeart/2018/2/layout/IconVerticalSolidList"/>
    <dgm:cxn modelId="{E1B0BAFA-8750-405F-83FA-D1EFB2163FB1}" type="presParOf" srcId="{7E88D166-A552-4A0D-B3B8-571E02DB7EB8}" destId="{C50E926B-CB81-4D52-BC00-60F95BCE2E41}" srcOrd="3" destOrd="0" presId="urn:microsoft.com/office/officeart/2018/2/layout/IconVerticalSolidList"/>
    <dgm:cxn modelId="{3CFEC980-9101-4C9A-A2E3-066D8E81DAED}" type="presParOf" srcId="{7EFE2B7D-BDB9-43F6-BF43-EEDB1035472A}" destId="{31ADA21F-616D-47CE-A6D2-54FFEE2CBF6F}" srcOrd="3" destOrd="0" presId="urn:microsoft.com/office/officeart/2018/2/layout/IconVerticalSolidList"/>
    <dgm:cxn modelId="{9450BF6A-B259-4292-9636-5E2C86444849}" type="presParOf" srcId="{7EFE2B7D-BDB9-43F6-BF43-EEDB1035472A}" destId="{DB964232-6E48-4EA0-846E-793BCF1C96A2}" srcOrd="4" destOrd="0" presId="urn:microsoft.com/office/officeart/2018/2/layout/IconVerticalSolidList"/>
    <dgm:cxn modelId="{3D15482C-6DCE-4A02-9C77-39725554F072}" type="presParOf" srcId="{DB964232-6E48-4EA0-846E-793BCF1C96A2}" destId="{DC03DF85-D0C9-4395-BD4F-B9C0A305EC77}" srcOrd="0" destOrd="0" presId="urn:microsoft.com/office/officeart/2018/2/layout/IconVerticalSolidList"/>
    <dgm:cxn modelId="{0A3534ED-64D9-41C4-A627-097705A8EE3F}" type="presParOf" srcId="{DB964232-6E48-4EA0-846E-793BCF1C96A2}" destId="{6D1424C8-8C19-478D-8086-E3DDB0B48EE9}" srcOrd="1" destOrd="0" presId="urn:microsoft.com/office/officeart/2018/2/layout/IconVerticalSolidList"/>
    <dgm:cxn modelId="{D5AB43A6-FC37-4168-827F-54AD4BA9027A}" type="presParOf" srcId="{DB964232-6E48-4EA0-846E-793BCF1C96A2}" destId="{B496A759-7757-4EA6-868E-C5E519AC9DE6}" srcOrd="2" destOrd="0" presId="urn:microsoft.com/office/officeart/2018/2/layout/IconVerticalSolidList"/>
    <dgm:cxn modelId="{B9DC2570-6A03-4B51-B0AD-61AE18005948}" type="presParOf" srcId="{DB964232-6E48-4EA0-846E-793BCF1C96A2}" destId="{290A42BA-92B8-4DA0-A8C6-195812DEF6A5}" srcOrd="3" destOrd="0" presId="urn:microsoft.com/office/officeart/2018/2/layout/IconVerticalSolidList"/>
    <dgm:cxn modelId="{81505841-B7E8-46D8-943F-E035FED475AF}" type="presParOf" srcId="{DB964232-6E48-4EA0-846E-793BCF1C96A2}" destId="{4989FDE1-6C30-4612-B9E9-1190CD35FA77}"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1D05B1-5A07-428F-B02E-C8408FFF68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C10DE29-07FC-4D4B-8DF7-70371FEF157C}">
      <dgm:prSet/>
      <dgm:spPr/>
      <dgm:t>
        <a:bodyPr/>
        <a:lstStyle/>
        <a:p>
          <a:r>
            <a:rPr lang="en-US" dirty="0"/>
            <a:t>Faculty model for students what they want them to be able to do</a:t>
          </a:r>
        </a:p>
      </dgm:t>
    </dgm:pt>
    <dgm:pt modelId="{C19AE821-564E-4DD3-8AAA-F345090F64EC}" type="parTrans" cxnId="{37217C13-5098-493B-A846-D502E5CB0F42}">
      <dgm:prSet/>
      <dgm:spPr/>
      <dgm:t>
        <a:bodyPr/>
        <a:lstStyle/>
        <a:p>
          <a:endParaRPr lang="en-US"/>
        </a:p>
      </dgm:t>
    </dgm:pt>
    <dgm:pt modelId="{3439B690-5303-4E77-A53D-71F580E05C21}" type="sibTrans" cxnId="{37217C13-5098-493B-A846-D502E5CB0F42}">
      <dgm:prSet/>
      <dgm:spPr/>
      <dgm:t>
        <a:bodyPr/>
        <a:lstStyle/>
        <a:p>
          <a:endParaRPr lang="en-US"/>
        </a:p>
      </dgm:t>
    </dgm:pt>
    <dgm:pt modelId="{6B990579-35BD-4A39-8E7D-BB7F10380BC7}">
      <dgm:prSet/>
      <dgm:spPr/>
      <dgm:t>
        <a:bodyPr/>
        <a:lstStyle/>
        <a:p>
          <a:r>
            <a:rPr lang="en-US" i="1" dirty="0"/>
            <a:t>"What will it look like when I am able to demonstrate my learning?"</a:t>
          </a:r>
          <a:endParaRPr lang="en-US" dirty="0"/>
        </a:p>
      </dgm:t>
    </dgm:pt>
    <dgm:pt modelId="{4920C99E-C471-43BE-96EE-0141135B7DAD}" type="parTrans" cxnId="{B36524F9-2262-4055-9ACC-C39CF7DB8470}">
      <dgm:prSet/>
      <dgm:spPr/>
      <dgm:t>
        <a:bodyPr/>
        <a:lstStyle/>
        <a:p>
          <a:endParaRPr lang="en-US"/>
        </a:p>
      </dgm:t>
    </dgm:pt>
    <dgm:pt modelId="{7AED6449-2290-4582-B91B-FC0638F86AEB}" type="sibTrans" cxnId="{B36524F9-2262-4055-9ACC-C39CF7DB8470}">
      <dgm:prSet/>
      <dgm:spPr/>
      <dgm:t>
        <a:bodyPr/>
        <a:lstStyle/>
        <a:p>
          <a:endParaRPr lang="en-US"/>
        </a:p>
      </dgm:t>
    </dgm:pt>
    <dgm:pt modelId="{BD90C253-DE3D-4F17-83E1-49D3B7694D61}">
      <dgm:prSet/>
      <dgm:spPr/>
      <dgm:t>
        <a:bodyPr/>
        <a:lstStyle/>
        <a:p>
          <a:r>
            <a:rPr lang="en-US" i="1" dirty="0"/>
            <a:t>Example</a:t>
          </a:r>
          <a:r>
            <a:rPr lang="en-US" dirty="0"/>
            <a:t>: Show students an example of a good finished product, such as an exam answer, a case brief, a memo, which students must absorb and interact with to understand what they are seeing.</a:t>
          </a:r>
        </a:p>
      </dgm:t>
    </dgm:pt>
    <dgm:pt modelId="{D4C79CC8-70D2-4485-8B1B-25CC116D96B7}" type="parTrans" cxnId="{824F70C8-BD6A-42CD-833D-891740058CE6}">
      <dgm:prSet/>
      <dgm:spPr/>
      <dgm:t>
        <a:bodyPr/>
        <a:lstStyle/>
        <a:p>
          <a:endParaRPr lang="en-US"/>
        </a:p>
      </dgm:t>
    </dgm:pt>
    <dgm:pt modelId="{8AF855BE-28EF-4594-8305-ED9486BDCF5A}" type="sibTrans" cxnId="{824F70C8-BD6A-42CD-833D-891740058CE6}">
      <dgm:prSet/>
      <dgm:spPr/>
      <dgm:t>
        <a:bodyPr/>
        <a:lstStyle/>
        <a:p>
          <a:endParaRPr lang="en-US"/>
        </a:p>
      </dgm:t>
    </dgm:pt>
    <dgm:pt modelId="{FF3C3A59-FC07-4C32-BC1D-F9DCF7485C9C}">
      <dgm:prSet/>
      <dgm:spPr/>
      <dgm:t>
        <a:bodyPr/>
        <a:lstStyle/>
        <a:p>
          <a:r>
            <a:rPr lang="en-US" dirty="0"/>
            <a:t>See handout for takeaway ideas!</a:t>
          </a:r>
        </a:p>
      </dgm:t>
    </dgm:pt>
    <dgm:pt modelId="{7CAE0B5B-657E-4709-991C-4E46036AD507}" type="parTrans" cxnId="{3F9524EC-B4FE-4DE2-A80F-21EF5CB181B5}">
      <dgm:prSet/>
      <dgm:spPr/>
      <dgm:t>
        <a:bodyPr/>
        <a:lstStyle/>
        <a:p>
          <a:endParaRPr lang="en-US"/>
        </a:p>
      </dgm:t>
    </dgm:pt>
    <dgm:pt modelId="{A07DD28D-92F6-4360-83BB-1BB75A5D4E2A}" type="sibTrans" cxnId="{3F9524EC-B4FE-4DE2-A80F-21EF5CB181B5}">
      <dgm:prSet/>
      <dgm:spPr/>
      <dgm:t>
        <a:bodyPr/>
        <a:lstStyle/>
        <a:p>
          <a:endParaRPr lang="en-US"/>
        </a:p>
      </dgm:t>
    </dgm:pt>
    <dgm:pt modelId="{F873A706-1CBC-40DB-9B32-DAA78B4C5D0C}">
      <dgm:prSet/>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endParaRPr lang="en-US" dirty="0"/>
        </a:p>
      </dgm:t>
    </dgm:pt>
    <dgm:pt modelId="{13F852EF-F267-4630-8293-53BCA5BD620A}" type="parTrans" cxnId="{6B6690D8-684F-4249-ABE0-1E54925C5202}">
      <dgm:prSet/>
      <dgm:spPr/>
      <dgm:t>
        <a:bodyPr/>
        <a:lstStyle/>
        <a:p>
          <a:endParaRPr lang="en-US"/>
        </a:p>
      </dgm:t>
    </dgm:pt>
    <dgm:pt modelId="{D8C051DA-2637-47BF-972C-15C45C0C2F5B}" type="sibTrans" cxnId="{6B6690D8-684F-4249-ABE0-1E54925C5202}">
      <dgm:prSet/>
      <dgm:spPr/>
      <dgm:t>
        <a:bodyPr/>
        <a:lstStyle/>
        <a:p>
          <a:endParaRPr lang="en-US"/>
        </a:p>
      </dgm:t>
    </dgm:pt>
    <dgm:pt modelId="{3DDB5C4B-2703-4D4D-992C-8C6D72129DF2}">
      <dgm:prSet/>
      <dgm:spPr/>
      <dgm:t>
        <a:bodyPr/>
        <a:lstStyle/>
        <a:p>
          <a:endParaRPr lang="en-US" dirty="0"/>
        </a:p>
      </dgm:t>
    </dgm:pt>
    <dgm:pt modelId="{340187D1-CDDC-4262-BC44-80075F454251}" type="parTrans" cxnId="{A9FAF2B3-F20D-4367-B1E5-168AD0342C59}">
      <dgm:prSet/>
      <dgm:spPr/>
      <dgm:t>
        <a:bodyPr/>
        <a:lstStyle/>
        <a:p>
          <a:endParaRPr lang="en-US"/>
        </a:p>
      </dgm:t>
    </dgm:pt>
    <dgm:pt modelId="{A3E581FF-2F48-4C66-A0BF-53E1BC67251D}" type="sibTrans" cxnId="{A9FAF2B3-F20D-4367-B1E5-168AD0342C59}">
      <dgm:prSet/>
      <dgm:spPr/>
      <dgm:t>
        <a:bodyPr/>
        <a:lstStyle/>
        <a:p>
          <a:endParaRPr lang="en-US"/>
        </a:p>
      </dgm:t>
    </dgm:pt>
    <dgm:pt modelId="{437C994F-98A8-4BE9-9953-86D20FEC4358}">
      <dgm:prSet/>
      <dgm:spPr/>
      <dgm:t>
        <a:bodyPr/>
        <a:lstStyle/>
        <a:p>
          <a:endParaRPr lang="en-US" dirty="0"/>
        </a:p>
      </dgm:t>
    </dgm:pt>
    <dgm:pt modelId="{BA20F437-D8BB-4E11-8013-67AC9BECECF5}" type="parTrans" cxnId="{ED0B8A04-31D4-495E-BBFC-5CD948AFC281}">
      <dgm:prSet/>
      <dgm:spPr/>
      <dgm:t>
        <a:bodyPr/>
        <a:lstStyle/>
        <a:p>
          <a:endParaRPr lang="en-US"/>
        </a:p>
      </dgm:t>
    </dgm:pt>
    <dgm:pt modelId="{E3E746FE-0542-4C35-9BEF-A86CD2CA5A07}" type="sibTrans" cxnId="{ED0B8A04-31D4-495E-BBFC-5CD948AFC281}">
      <dgm:prSet/>
      <dgm:spPr/>
      <dgm:t>
        <a:bodyPr/>
        <a:lstStyle/>
        <a:p>
          <a:endParaRPr lang="en-US"/>
        </a:p>
      </dgm:t>
    </dgm:pt>
    <dgm:pt modelId="{A8EEEDA1-B38C-4748-8274-BD14597F6F4C}" type="pres">
      <dgm:prSet presAssocID="{DF1D05B1-5A07-428F-B02E-C8408FFF68FB}" presName="linear" presStyleCnt="0">
        <dgm:presLayoutVars>
          <dgm:animLvl val="lvl"/>
          <dgm:resizeHandles val="exact"/>
        </dgm:presLayoutVars>
      </dgm:prSet>
      <dgm:spPr/>
    </dgm:pt>
    <dgm:pt modelId="{AFD0F923-5890-4351-8FDA-15B5B553C404}" type="pres">
      <dgm:prSet presAssocID="{F873A706-1CBC-40DB-9B32-DAA78B4C5D0C}" presName="parentText" presStyleLbl="node1" presStyleIdx="0" presStyleCnt="1">
        <dgm:presLayoutVars>
          <dgm:chMax val="0"/>
          <dgm:bulletEnabled val="1"/>
        </dgm:presLayoutVars>
      </dgm:prSet>
      <dgm:spPr/>
    </dgm:pt>
    <dgm:pt modelId="{D0BE6E2D-51DE-4821-9FF9-B11FF48AE698}" type="pres">
      <dgm:prSet presAssocID="{F873A706-1CBC-40DB-9B32-DAA78B4C5D0C}" presName="childText" presStyleLbl="revTx" presStyleIdx="0" presStyleCnt="1">
        <dgm:presLayoutVars>
          <dgm:bulletEnabled val="1"/>
        </dgm:presLayoutVars>
      </dgm:prSet>
      <dgm:spPr/>
    </dgm:pt>
  </dgm:ptLst>
  <dgm:cxnLst>
    <dgm:cxn modelId="{ED0B8A04-31D4-495E-BBFC-5CD948AFC281}" srcId="{F873A706-1CBC-40DB-9B32-DAA78B4C5D0C}" destId="{437C994F-98A8-4BE9-9953-86D20FEC4358}" srcOrd="4" destOrd="0" parTransId="{BA20F437-D8BB-4E11-8013-67AC9BECECF5}" sibTransId="{E3E746FE-0542-4C35-9BEF-A86CD2CA5A07}"/>
    <dgm:cxn modelId="{37217C13-5098-493B-A846-D502E5CB0F42}" srcId="{F873A706-1CBC-40DB-9B32-DAA78B4C5D0C}" destId="{4C10DE29-07FC-4D4B-8DF7-70371FEF157C}" srcOrd="1" destOrd="0" parTransId="{C19AE821-564E-4DD3-8AAA-F345090F64EC}" sibTransId="{3439B690-5303-4E77-A53D-71F580E05C21}"/>
    <dgm:cxn modelId="{5D8A823B-98C9-44EE-A446-69D31B500160}" type="presOf" srcId="{4C10DE29-07FC-4D4B-8DF7-70371FEF157C}" destId="{D0BE6E2D-51DE-4821-9FF9-B11FF48AE698}" srcOrd="0" destOrd="1" presId="urn:microsoft.com/office/officeart/2005/8/layout/vList2"/>
    <dgm:cxn modelId="{5E073F7A-0352-4C2A-BF88-7D10F96B9868}" type="presOf" srcId="{DF1D05B1-5A07-428F-B02E-C8408FFF68FB}" destId="{A8EEEDA1-B38C-4748-8274-BD14597F6F4C}" srcOrd="0" destOrd="0" presId="urn:microsoft.com/office/officeart/2005/8/layout/vList2"/>
    <dgm:cxn modelId="{C85D0987-BDDB-48A9-AB73-3A11988B8315}" type="presOf" srcId="{FF3C3A59-FC07-4C32-BC1D-F9DCF7485C9C}" destId="{D0BE6E2D-51DE-4821-9FF9-B11FF48AE698}" srcOrd="0" destOrd="5" presId="urn:microsoft.com/office/officeart/2005/8/layout/vList2"/>
    <dgm:cxn modelId="{097055A9-DDF9-443B-BD5A-4DED58160818}" type="presOf" srcId="{437C994F-98A8-4BE9-9953-86D20FEC4358}" destId="{D0BE6E2D-51DE-4821-9FF9-B11FF48AE698}" srcOrd="0" destOrd="4" presId="urn:microsoft.com/office/officeart/2005/8/layout/vList2"/>
    <dgm:cxn modelId="{37ED90AF-D442-4F11-8522-C2F85CF4D492}" type="presOf" srcId="{F873A706-1CBC-40DB-9B32-DAA78B4C5D0C}" destId="{AFD0F923-5890-4351-8FDA-15B5B553C404}" srcOrd="0" destOrd="0" presId="urn:microsoft.com/office/officeart/2005/8/layout/vList2"/>
    <dgm:cxn modelId="{A9FAF2B3-F20D-4367-B1E5-168AD0342C59}" srcId="{F873A706-1CBC-40DB-9B32-DAA78B4C5D0C}" destId="{3DDB5C4B-2703-4D4D-992C-8C6D72129DF2}" srcOrd="0" destOrd="0" parTransId="{340187D1-CDDC-4262-BC44-80075F454251}" sibTransId="{A3E581FF-2F48-4C66-A0BF-53E1BC67251D}"/>
    <dgm:cxn modelId="{49B0C4B5-9285-4FF8-AAD0-F7C3AA191B09}" type="presOf" srcId="{BD90C253-DE3D-4F17-83E1-49D3B7694D61}" destId="{D0BE6E2D-51DE-4821-9FF9-B11FF48AE698}" srcOrd="0" destOrd="3" presId="urn:microsoft.com/office/officeart/2005/8/layout/vList2"/>
    <dgm:cxn modelId="{8462CBC1-78BE-4753-AF82-3BC450B356E6}" type="presOf" srcId="{3DDB5C4B-2703-4D4D-992C-8C6D72129DF2}" destId="{D0BE6E2D-51DE-4821-9FF9-B11FF48AE698}" srcOrd="0" destOrd="0" presId="urn:microsoft.com/office/officeart/2005/8/layout/vList2"/>
    <dgm:cxn modelId="{824F70C8-BD6A-42CD-833D-891740058CE6}" srcId="{F873A706-1CBC-40DB-9B32-DAA78B4C5D0C}" destId="{BD90C253-DE3D-4F17-83E1-49D3B7694D61}" srcOrd="3" destOrd="0" parTransId="{D4C79CC8-70D2-4485-8B1B-25CC116D96B7}" sibTransId="{8AF855BE-28EF-4594-8305-ED9486BDCF5A}"/>
    <dgm:cxn modelId="{6B6690D8-684F-4249-ABE0-1E54925C5202}" srcId="{DF1D05B1-5A07-428F-B02E-C8408FFF68FB}" destId="{F873A706-1CBC-40DB-9B32-DAA78B4C5D0C}" srcOrd="0" destOrd="0" parTransId="{13F852EF-F267-4630-8293-53BCA5BD620A}" sibTransId="{D8C051DA-2637-47BF-972C-15C45C0C2F5B}"/>
    <dgm:cxn modelId="{3F9524EC-B4FE-4DE2-A80F-21EF5CB181B5}" srcId="{F873A706-1CBC-40DB-9B32-DAA78B4C5D0C}" destId="{FF3C3A59-FC07-4C32-BC1D-F9DCF7485C9C}" srcOrd="5" destOrd="0" parTransId="{7CAE0B5B-657E-4709-991C-4E46036AD507}" sibTransId="{A07DD28D-92F6-4360-83BB-1BB75A5D4E2A}"/>
    <dgm:cxn modelId="{D74D92F7-944F-47CF-9582-522FAA15EAD3}" type="presOf" srcId="{6B990579-35BD-4A39-8E7D-BB7F10380BC7}" destId="{D0BE6E2D-51DE-4821-9FF9-B11FF48AE698}" srcOrd="0" destOrd="2" presId="urn:microsoft.com/office/officeart/2005/8/layout/vList2"/>
    <dgm:cxn modelId="{B36524F9-2262-4055-9ACC-C39CF7DB8470}" srcId="{F873A706-1CBC-40DB-9B32-DAA78B4C5D0C}" destId="{6B990579-35BD-4A39-8E7D-BB7F10380BC7}" srcOrd="2" destOrd="0" parTransId="{4920C99E-C471-43BE-96EE-0141135B7DAD}" sibTransId="{7AED6449-2290-4582-B91B-FC0638F86AEB}"/>
    <dgm:cxn modelId="{E1C974A2-8F3D-4003-9992-F3D52D0B3EA5}" type="presParOf" srcId="{A8EEEDA1-B38C-4748-8274-BD14597F6F4C}" destId="{AFD0F923-5890-4351-8FDA-15B5B553C404}" srcOrd="0" destOrd="0" presId="urn:microsoft.com/office/officeart/2005/8/layout/vList2"/>
    <dgm:cxn modelId="{EC343272-EF45-4E7D-9E3C-C4231AFE6CF6}" type="presParOf" srcId="{A8EEEDA1-B38C-4748-8274-BD14597F6F4C}" destId="{D0BE6E2D-51DE-4821-9FF9-B11FF48AE698}"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1D05B1-5A07-428F-B02E-C8408FFF68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BD4FC5D-CC87-4AD7-835E-7D11E441AD0B}">
      <dgm:prSet/>
      <dgm:spPr/>
      <dgm:t>
        <a:bodyPr/>
        <a:lstStyle/>
        <a:p>
          <a:r>
            <a:rPr lang="en-US" dirty="0"/>
            <a:t>Students plan the components of the learning activity.</a:t>
          </a:r>
        </a:p>
      </dgm:t>
    </dgm:pt>
    <dgm:pt modelId="{D07C1088-AC87-40DD-BEEB-D28DB987A250}" type="parTrans" cxnId="{CE5FC906-A7CC-4BDA-BAF0-95BCF59BAAFE}">
      <dgm:prSet/>
      <dgm:spPr/>
      <dgm:t>
        <a:bodyPr/>
        <a:lstStyle/>
        <a:p>
          <a:endParaRPr lang="en-US"/>
        </a:p>
      </dgm:t>
    </dgm:pt>
    <dgm:pt modelId="{343BF22B-9ABE-49B2-AEBA-512332D7F125}" type="sibTrans" cxnId="{CE5FC906-A7CC-4BDA-BAF0-95BCF59BAAFE}">
      <dgm:prSet/>
      <dgm:spPr/>
      <dgm:t>
        <a:bodyPr/>
        <a:lstStyle/>
        <a:p>
          <a:endParaRPr lang="en-US"/>
        </a:p>
      </dgm:t>
    </dgm:pt>
    <dgm:pt modelId="{BFD8E73A-ACA0-4CB9-82E7-CBF21D396DCA}">
      <dgm:prSet/>
      <dgm:spPr/>
      <dgm:t>
        <a:bodyPr/>
        <a:lstStyle/>
        <a:p>
          <a:r>
            <a:rPr lang="en-US" i="1" dirty="0"/>
            <a:t>"What will I need to accomplish?"</a:t>
          </a:r>
          <a:endParaRPr lang="en-US" dirty="0"/>
        </a:p>
      </dgm:t>
    </dgm:pt>
    <dgm:pt modelId="{2A256A3A-749A-4ADC-9615-F40B0A774E59}" type="parTrans" cxnId="{BF913800-9783-4185-B087-7A5287127C17}">
      <dgm:prSet/>
      <dgm:spPr/>
      <dgm:t>
        <a:bodyPr/>
        <a:lstStyle/>
        <a:p>
          <a:endParaRPr lang="en-US"/>
        </a:p>
      </dgm:t>
    </dgm:pt>
    <dgm:pt modelId="{31835E20-293B-4E8C-8AEE-4416CA121997}" type="sibTrans" cxnId="{BF913800-9783-4185-B087-7A5287127C17}">
      <dgm:prSet/>
      <dgm:spPr/>
      <dgm:t>
        <a:bodyPr/>
        <a:lstStyle/>
        <a:p>
          <a:endParaRPr lang="en-US"/>
        </a:p>
      </dgm:t>
    </dgm:pt>
    <dgm:pt modelId="{E42C6A14-5699-4E5D-BB6F-0CC8C930A2ED}">
      <dgm:prSet/>
      <dgm:spPr/>
      <dgm:t>
        <a:bodyPr/>
        <a:lstStyle/>
        <a:p>
          <a:r>
            <a:rPr lang="en-US" i="1" dirty="0"/>
            <a:t>Examples</a:t>
          </a:r>
          <a:r>
            <a:rPr lang="en-US" dirty="0"/>
            <a:t>: Students develop a project checklist of skills to be completed to accomplish the task, such as questions to answer in a case brief or sections of a memo.</a:t>
          </a:r>
        </a:p>
      </dgm:t>
    </dgm:pt>
    <dgm:pt modelId="{9D97FD1B-9018-4A0A-8E01-85C46F34EC35}" type="parTrans" cxnId="{2E5395CB-B28E-4020-BC91-4AEF829D928C}">
      <dgm:prSet/>
      <dgm:spPr/>
      <dgm:t>
        <a:bodyPr/>
        <a:lstStyle/>
        <a:p>
          <a:endParaRPr lang="en-US"/>
        </a:p>
      </dgm:t>
    </dgm:pt>
    <dgm:pt modelId="{E7178E75-284C-412E-B0FA-6E014713E85F}" type="sibTrans" cxnId="{2E5395CB-B28E-4020-BC91-4AEF829D928C}">
      <dgm:prSet/>
      <dgm:spPr/>
      <dgm:t>
        <a:bodyPr/>
        <a:lstStyle/>
        <a:p>
          <a:endParaRPr lang="en-US"/>
        </a:p>
      </dgm:t>
    </dgm:pt>
    <dgm:pt modelId="{F987EE96-C422-4386-A401-DE98EA0E45AF}">
      <dgm:prSet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r>
            <a:rPr lang="en-US" sz="2800" u="sng" dirty="0">
              <a:solidFill>
                <a:schemeClr val="bg1"/>
              </a:solidFill>
              <a:uFillTx/>
            </a:rPr>
            <a:t>B. Progress Checklist Planning</a:t>
          </a:r>
          <a:endParaRPr lang="en-US" sz="2800" dirty="0">
            <a:solidFill>
              <a:schemeClr val="bg1"/>
            </a:solidFill>
          </a:endParaRPr>
        </a:p>
      </dgm:t>
    </dgm:pt>
    <dgm:pt modelId="{25080F00-8531-46FF-9D82-4B4A1DB75E62}" type="sibTrans" cxnId="{AC7F4071-520A-4D7C-94F1-424C45E6F347}">
      <dgm:prSet/>
      <dgm:spPr/>
      <dgm:t>
        <a:bodyPr/>
        <a:lstStyle/>
        <a:p>
          <a:endParaRPr lang="en-US"/>
        </a:p>
      </dgm:t>
    </dgm:pt>
    <dgm:pt modelId="{CCAC2639-2CE6-4F7E-87CF-49A3B6E371CE}" type="parTrans" cxnId="{AC7F4071-520A-4D7C-94F1-424C45E6F347}">
      <dgm:prSet/>
      <dgm:spPr/>
      <dgm:t>
        <a:bodyPr/>
        <a:lstStyle/>
        <a:p>
          <a:endParaRPr lang="en-US"/>
        </a:p>
      </dgm:t>
    </dgm:pt>
    <dgm:pt modelId="{A8EEEDA1-B38C-4748-8274-BD14597F6F4C}" type="pres">
      <dgm:prSet presAssocID="{DF1D05B1-5A07-428F-B02E-C8408FFF68FB}" presName="linear" presStyleCnt="0">
        <dgm:presLayoutVars>
          <dgm:animLvl val="lvl"/>
          <dgm:resizeHandles val="exact"/>
        </dgm:presLayoutVars>
      </dgm:prSet>
      <dgm:spPr/>
    </dgm:pt>
    <dgm:pt modelId="{8AA4CA9C-2390-4851-B37D-EE58E751B62C}" type="pres">
      <dgm:prSet presAssocID="{F987EE96-C422-4386-A401-DE98EA0E45AF}" presName="parentText" presStyleLbl="node1" presStyleIdx="0" presStyleCnt="1" custLinFactNeighborX="-2058" custLinFactNeighborY="-7721">
        <dgm:presLayoutVars>
          <dgm:chMax val="0"/>
          <dgm:bulletEnabled val="1"/>
        </dgm:presLayoutVars>
      </dgm:prSet>
      <dgm:spPr/>
    </dgm:pt>
    <dgm:pt modelId="{B8E28744-3C43-4C19-90FC-098EBB4D6DEF}" type="pres">
      <dgm:prSet presAssocID="{F987EE96-C422-4386-A401-DE98EA0E45AF}" presName="childText" presStyleLbl="revTx" presStyleIdx="0" presStyleCnt="1">
        <dgm:presLayoutVars>
          <dgm:bulletEnabled val="1"/>
        </dgm:presLayoutVars>
      </dgm:prSet>
      <dgm:spPr/>
    </dgm:pt>
  </dgm:ptLst>
  <dgm:cxnLst>
    <dgm:cxn modelId="{BF913800-9783-4185-B087-7A5287127C17}" srcId="{F987EE96-C422-4386-A401-DE98EA0E45AF}" destId="{BFD8E73A-ACA0-4CB9-82E7-CBF21D396DCA}" srcOrd="1" destOrd="0" parTransId="{2A256A3A-749A-4ADC-9615-F40B0A774E59}" sibTransId="{31835E20-293B-4E8C-8AEE-4416CA121997}"/>
    <dgm:cxn modelId="{CE5FC906-A7CC-4BDA-BAF0-95BCF59BAAFE}" srcId="{F987EE96-C422-4386-A401-DE98EA0E45AF}" destId="{CBD4FC5D-CC87-4AD7-835E-7D11E441AD0B}" srcOrd="0" destOrd="0" parTransId="{D07C1088-AC87-40DD-BEEB-D28DB987A250}" sibTransId="{343BF22B-9ABE-49B2-AEBA-512332D7F125}"/>
    <dgm:cxn modelId="{677F170F-9512-4DB3-AF70-A6A07EB8F0CB}" type="presOf" srcId="{CBD4FC5D-CC87-4AD7-835E-7D11E441AD0B}" destId="{B8E28744-3C43-4C19-90FC-098EBB4D6DEF}" srcOrd="0" destOrd="0" presId="urn:microsoft.com/office/officeart/2005/8/layout/vList2"/>
    <dgm:cxn modelId="{A754A75B-21C6-4EA5-8151-FF1FFC6CE0E8}" type="presOf" srcId="{F987EE96-C422-4386-A401-DE98EA0E45AF}" destId="{8AA4CA9C-2390-4851-B37D-EE58E751B62C}" srcOrd="0" destOrd="0" presId="urn:microsoft.com/office/officeart/2005/8/layout/vList2"/>
    <dgm:cxn modelId="{5570A94B-4BDA-4CF7-920E-F4CBA718D278}" type="presOf" srcId="{E42C6A14-5699-4E5D-BB6F-0CC8C930A2ED}" destId="{B8E28744-3C43-4C19-90FC-098EBB4D6DEF}" srcOrd="0" destOrd="2" presId="urn:microsoft.com/office/officeart/2005/8/layout/vList2"/>
    <dgm:cxn modelId="{AC7F4071-520A-4D7C-94F1-424C45E6F347}" srcId="{DF1D05B1-5A07-428F-B02E-C8408FFF68FB}" destId="{F987EE96-C422-4386-A401-DE98EA0E45AF}" srcOrd="0" destOrd="0" parTransId="{CCAC2639-2CE6-4F7E-87CF-49A3B6E371CE}" sibTransId="{25080F00-8531-46FF-9D82-4B4A1DB75E62}"/>
    <dgm:cxn modelId="{5E073F7A-0352-4C2A-BF88-7D10F96B9868}" type="presOf" srcId="{DF1D05B1-5A07-428F-B02E-C8408FFF68FB}" destId="{A8EEEDA1-B38C-4748-8274-BD14597F6F4C}" srcOrd="0" destOrd="0" presId="urn:microsoft.com/office/officeart/2005/8/layout/vList2"/>
    <dgm:cxn modelId="{48A0B4A6-E0F4-45F1-B649-DDC5F329DFB8}" type="presOf" srcId="{BFD8E73A-ACA0-4CB9-82E7-CBF21D396DCA}" destId="{B8E28744-3C43-4C19-90FC-098EBB4D6DEF}" srcOrd="0" destOrd="1" presId="urn:microsoft.com/office/officeart/2005/8/layout/vList2"/>
    <dgm:cxn modelId="{2E5395CB-B28E-4020-BC91-4AEF829D928C}" srcId="{F987EE96-C422-4386-A401-DE98EA0E45AF}" destId="{E42C6A14-5699-4E5D-BB6F-0CC8C930A2ED}" srcOrd="2" destOrd="0" parTransId="{9D97FD1B-9018-4A0A-8E01-85C46F34EC35}" sibTransId="{E7178E75-284C-412E-B0FA-6E014713E85F}"/>
    <dgm:cxn modelId="{36A943E9-7676-4708-8FEA-BE660894977F}" type="presParOf" srcId="{A8EEEDA1-B38C-4748-8274-BD14597F6F4C}" destId="{8AA4CA9C-2390-4851-B37D-EE58E751B62C}" srcOrd="0" destOrd="0" presId="urn:microsoft.com/office/officeart/2005/8/layout/vList2"/>
    <dgm:cxn modelId="{B4D8E20D-EE3F-4010-8670-9C8E0D4117BF}" type="presParOf" srcId="{A8EEEDA1-B38C-4748-8274-BD14597F6F4C}" destId="{B8E28744-3C43-4C19-90FC-098EBB4D6DEF}"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F1D05B1-5A07-428F-B02E-C8408FFF68F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BD4FC5D-CC87-4AD7-835E-7D11E441AD0B}">
      <dgm:prSet/>
      <dgm:spPr/>
      <dgm:t>
        <a:bodyPr/>
        <a:lstStyle/>
        <a:p>
          <a:endParaRPr lang="en-US" dirty="0"/>
        </a:p>
      </dgm:t>
    </dgm:pt>
    <dgm:pt modelId="{D07C1088-AC87-40DD-BEEB-D28DB987A250}" type="parTrans" cxnId="{CE5FC906-A7CC-4BDA-BAF0-95BCF59BAAFE}">
      <dgm:prSet/>
      <dgm:spPr/>
      <dgm:t>
        <a:bodyPr/>
        <a:lstStyle/>
        <a:p>
          <a:endParaRPr lang="en-US"/>
        </a:p>
      </dgm:t>
    </dgm:pt>
    <dgm:pt modelId="{343BF22B-9ABE-49B2-AEBA-512332D7F125}" type="sibTrans" cxnId="{CE5FC906-A7CC-4BDA-BAF0-95BCF59BAAFE}">
      <dgm:prSet/>
      <dgm:spPr/>
      <dgm:t>
        <a:bodyPr/>
        <a:lstStyle/>
        <a:p>
          <a:endParaRPr lang="en-US"/>
        </a:p>
      </dgm:t>
    </dgm:pt>
    <dgm:pt modelId="{F987EE96-C422-4386-A401-DE98EA0E45AF}">
      <dgm:prSet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r>
            <a:rPr lang="en-US" sz="2800" u="sng" dirty="0">
              <a:solidFill>
                <a:srgbClr val="231F20"/>
              </a:solidFill>
              <a:uFill>
                <a:solidFill>
                  <a:srgbClr val="231F20"/>
                </a:solidFill>
              </a:uFill>
              <a:latin typeface="Arial" panose="020B0604020202020204" pitchFamily="34" charset="0"/>
              <a:ea typeface="Arial" panose="020B0604020202020204" pitchFamily="34" charset="0"/>
            </a:rPr>
            <a:t>C. Understanding the Parameters of the Work</a:t>
          </a:r>
          <a:endParaRPr lang="en-US" sz="2800" dirty="0">
            <a:effectLst/>
            <a:latin typeface="Arial" panose="020B0604020202020204" pitchFamily="34" charset="0"/>
            <a:ea typeface="Arial" panose="020B0604020202020204" pitchFamily="34" charset="0"/>
          </a:endParaRPr>
        </a:p>
        <a:p>
          <a:r>
            <a:rPr lang="en-US" sz="2800" dirty="0">
              <a:solidFill>
                <a:srgbClr val="231F20"/>
              </a:solidFill>
              <a:effectLst/>
              <a:latin typeface="Arial" panose="020B0604020202020204" pitchFamily="34" charset="0"/>
              <a:ea typeface="Arial" panose="020B0604020202020204" pitchFamily="34" charset="0"/>
            </a:rPr>
            <a:t>Students should know how their work will be evaluated. </a:t>
          </a:r>
          <a:endParaRPr lang="en-US" sz="2800" dirty="0">
            <a:effectLst/>
            <a:latin typeface="Arial" panose="020B0604020202020204" pitchFamily="34" charset="0"/>
            <a:ea typeface="Arial" panose="020B0604020202020204" pitchFamily="34" charset="0"/>
          </a:endParaRPr>
        </a:p>
      </dgm:t>
    </dgm:pt>
    <dgm:pt modelId="{25080F00-8531-46FF-9D82-4B4A1DB75E62}" type="sibTrans" cxnId="{AC7F4071-520A-4D7C-94F1-424C45E6F347}">
      <dgm:prSet/>
      <dgm:spPr/>
      <dgm:t>
        <a:bodyPr/>
        <a:lstStyle/>
        <a:p>
          <a:endParaRPr lang="en-US"/>
        </a:p>
      </dgm:t>
    </dgm:pt>
    <dgm:pt modelId="{CCAC2639-2CE6-4F7E-87CF-49A3B6E371CE}" type="parTrans" cxnId="{AC7F4071-520A-4D7C-94F1-424C45E6F347}">
      <dgm:prSet/>
      <dgm:spPr/>
      <dgm:t>
        <a:bodyPr/>
        <a:lstStyle/>
        <a:p>
          <a:endParaRPr lang="en-US"/>
        </a:p>
      </dgm:t>
    </dgm:pt>
    <dgm:pt modelId="{A8EEEDA1-B38C-4748-8274-BD14597F6F4C}" type="pres">
      <dgm:prSet presAssocID="{DF1D05B1-5A07-428F-B02E-C8408FFF68FB}" presName="linear" presStyleCnt="0">
        <dgm:presLayoutVars>
          <dgm:animLvl val="lvl"/>
          <dgm:resizeHandles val="exact"/>
        </dgm:presLayoutVars>
      </dgm:prSet>
      <dgm:spPr/>
    </dgm:pt>
    <dgm:pt modelId="{8AA4CA9C-2390-4851-B37D-EE58E751B62C}" type="pres">
      <dgm:prSet presAssocID="{F987EE96-C422-4386-A401-DE98EA0E45AF}" presName="parentText" presStyleLbl="node1" presStyleIdx="0" presStyleCnt="1" custScaleY="107128" custLinFactNeighborX="-530" custLinFactNeighborY="-56718">
        <dgm:presLayoutVars>
          <dgm:chMax val="0"/>
          <dgm:bulletEnabled val="1"/>
        </dgm:presLayoutVars>
      </dgm:prSet>
      <dgm:spPr/>
    </dgm:pt>
    <dgm:pt modelId="{B8E28744-3C43-4C19-90FC-098EBB4D6DEF}" type="pres">
      <dgm:prSet presAssocID="{F987EE96-C422-4386-A401-DE98EA0E45AF}" presName="childText" presStyleLbl="revTx" presStyleIdx="0" presStyleCnt="1">
        <dgm:presLayoutVars>
          <dgm:bulletEnabled val="1"/>
        </dgm:presLayoutVars>
      </dgm:prSet>
      <dgm:spPr/>
    </dgm:pt>
  </dgm:ptLst>
  <dgm:cxnLst>
    <dgm:cxn modelId="{CE5FC906-A7CC-4BDA-BAF0-95BCF59BAAFE}" srcId="{F987EE96-C422-4386-A401-DE98EA0E45AF}" destId="{CBD4FC5D-CC87-4AD7-835E-7D11E441AD0B}" srcOrd="0" destOrd="0" parTransId="{D07C1088-AC87-40DD-BEEB-D28DB987A250}" sibTransId="{343BF22B-9ABE-49B2-AEBA-512332D7F125}"/>
    <dgm:cxn modelId="{677F170F-9512-4DB3-AF70-A6A07EB8F0CB}" type="presOf" srcId="{CBD4FC5D-CC87-4AD7-835E-7D11E441AD0B}" destId="{B8E28744-3C43-4C19-90FC-098EBB4D6DEF}" srcOrd="0" destOrd="0" presId="urn:microsoft.com/office/officeart/2005/8/layout/vList2"/>
    <dgm:cxn modelId="{A754A75B-21C6-4EA5-8151-FF1FFC6CE0E8}" type="presOf" srcId="{F987EE96-C422-4386-A401-DE98EA0E45AF}" destId="{8AA4CA9C-2390-4851-B37D-EE58E751B62C}" srcOrd="0" destOrd="0" presId="urn:microsoft.com/office/officeart/2005/8/layout/vList2"/>
    <dgm:cxn modelId="{AC7F4071-520A-4D7C-94F1-424C45E6F347}" srcId="{DF1D05B1-5A07-428F-B02E-C8408FFF68FB}" destId="{F987EE96-C422-4386-A401-DE98EA0E45AF}" srcOrd="0" destOrd="0" parTransId="{CCAC2639-2CE6-4F7E-87CF-49A3B6E371CE}" sibTransId="{25080F00-8531-46FF-9D82-4B4A1DB75E62}"/>
    <dgm:cxn modelId="{5E073F7A-0352-4C2A-BF88-7D10F96B9868}" type="presOf" srcId="{DF1D05B1-5A07-428F-B02E-C8408FFF68FB}" destId="{A8EEEDA1-B38C-4748-8274-BD14597F6F4C}" srcOrd="0" destOrd="0" presId="urn:microsoft.com/office/officeart/2005/8/layout/vList2"/>
    <dgm:cxn modelId="{36A943E9-7676-4708-8FEA-BE660894977F}" type="presParOf" srcId="{A8EEEDA1-B38C-4748-8274-BD14597F6F4C}" destId="{8AA4CA9C-2390-4851-B37D-EE58E751B62C}" srcOrd="0" destOrd="0" presId="urn:microsoft.com/office/officeart/2005/8/layout/vList2"/>
    <dgm:cxn modelId="{B4D8E20D-EE3F-4010-8670-9C8E0D4117BF}" type="presParOf" srcId="{A8EEEDA1-B38C-4748-8274-BD14597F6F4C}" destId="{B8E28744-3C43-4C19-90FC-098EBB4D6DEF}"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25FA9E4-E082-462C-8049-D10F07799A8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01BE2A1-9297-48DE-8719-BD26AD885BEF}">
      <dgm:prSet custT="1"/>
      <dgm:spPr>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t>
        <a:bodyPr/>
        <a:lstStyle/>
        <a:p>
          <a:r>
            <a:rPr lang="en-US" sz="2800" i="0" dirty="0">
              <a:solidFill>
                <a:schemeClr val="bg1"/>
              </a:solidFill>
            </a:rPr>
            <a:t>A</a:t>
          </a:r>
          <a:r>
            <a:rPr lang="en-US" sz="2800" i="1" dirty="0">
              <a:solidFill>
                <a:schemeClr val="bg1"/>
              </a:solidFill>
            </a:rPr>
            <a:t>. </a:t>
          </a:r>
          <a:r>
            <a:rPr lang="en-US" sz="3100" b="0" i="0" u="sng" dirty="0">
              <a:solidFill>
                <a:schemeClr val="bg1"/>
              </a:solidFill>
              <a:uFillTx/>
            </a:rPr>
            <a:t>Self-Monitoring</a:t>
          </a:r>
          <a:endParaRPr lang="en-US" sz="3100" dirty="0">
            <a:solidFill>
              <a:schemeClr val="bg1"/>
            </a:solidFill>
          </a:endParaRPr>
        </a:p>
      </dgm:t>
    </dgm:pt>
    <dgm:pt modelId="{8E7FEC2B-6CB2-420D-8DB3-6017FC8C94CF}" type="parTrans" cxnId="{AAD2DF10-5C91-4925-BB01-A5230DAB4A7B}">
      <dgm:prSet/>
      <dgm:spPr/>
      <dgm:t>
        <a:bodyPr/>
        <a:lstStyle/>
        <a:p>
          <a:endParaRPr lang="en-US"/>
        </a:p>
      </dgm:t>
    </dgm:pt>
    <dgm:pt modelId="{A89D4CB4-8016-4455-A486-64AC5EBD68C5}" type="sibTrans" cxnId="{AAD2DF10-5C91-4925-BB01-A5230DAB4A7B}">
      <dgm:prSet/>
      <dgm:spPr/>
      <dgm:t>
        <a:bodyPr/>
        <a:lstStyle/>
        <a:p>
          <a:endParaRPr lang="en-US"/>
        </a:p>
      </dgm:t>
    </dgm:pt>
    <dgm:pt modelId="{BCC791DB-4AB8-442C-908D-D2F26DABFA61}">
      <dgm:prSet/>
      <dgm:spPr/>
      <dgm:t>
        <a:bodyPr/>
        <a:lstStyle/>
        <a:p>
          <a:r>
            <a:rPr lang="en-US" b="0" i="0" dirty="0"/>
            <a:t>Students keep track of their progress in an activity.</a:t>
          </a:r>
          <a:endParaRPr lang="en-US" dirty="0"/>
        </a:p>
      </dgm:t>
    </dgm:pt>
    <dgm:pt modelId="{0AB30200-D90C-4403-9742-F5B2E7CB1522}" type="parTrans" cxnId="{F406027C-8586-4064-952A-3E734CB30A02}">
      <dgm:prSet/>
      <dgm:spPr/>
      <dgm:t>
        <a:bodyPr/>
        <a:lstStyle/>
        <a:p>
          <a:endParaRPr lang="en-US"/>
        </a:p>
      </dgm:t>
    </dgm:pt>
    <dgm:pt modelId="{6014AF50-41E0-467E-93B7-5732FF5CE222}" type="sibTrans" cxnId="{F406027C-8586-4064-952A-3E734CB30A02}">
      <dgm:prSet/>
      <dgm:spPr/>
      <dgm:t>
        <a:bodyPr/>
        <a:lstStyle/>
        <a:p>
          <a:endParaRPr lang="en-US"/>
        </a:p>
      </dgm:t>
    </dgm:pt>
    <dgm:pt modelId="{A4DAC7D1-D11B-47F2-B52F-51AF7CE8B625}">
      <dgm:prSet/>
      <dgm:spPr/>
      <dgm:t>
        <a:bodyPr/>
        <a:lstStyle/>
        <a:p>
          <a:r>
            <a:rPr lang="en-US" b="0" i="0" dirty="0"/>
            <a:t>"What does being on task look like?”</a:t>
          </a:r>
          <a:endParaRPr lang="en-US" dirty="0"/>
        </a:p>
      </dgm:t>
    </dgm:pt>
    <dgm:pt modelId="{9FDE0FC4-CF9D-459C-863E-B698CDE53482}" type="parTrans" cxnId="{C8656F57-1465-4DFD-AD52-419D6F2265B2}">
      <dgm:prSet/>
      <dgm:spPr/>
      <dgm:t>
        <a:bodyPr/>
        <a:lstStyle/>
        <a:p>
          <a:endParaRPr lang="en-US"/>
        </a:p>
      </dgm:t>
    </dgm:pt>
    <dgm:pt modelId="{1364EDD6-6E12-45A0-AE15-4317BD43AFB8}" type="sibTrans" cxnId="{C8656F57-1465-4DFD-AD52-419D6F2265B2}">
      <dgm:prSet/>
      <dgm:spPr/>
      <dgm:t>
        <a:bodyPr/>
        <a:lstStyle/>
        <a:p>
          <a:endParaRPr lang="en-US"/>
        </a:p>
      </dgm:t>
    </dgm:pt>
    <dgm:pt modelId="{F8082CA7-E532-41C3-9F5E-CF9717D0B2B6}">
      <dgm:prSet/>
      <dgm:spPr/>
      <dgm:t>
        <a:bodyPr/>
        <a:lstStyle/>
        <a:p>
          <a:r>
            <a:rPr lang="en-US" b="0" i="1" dirty="0"/>
            <a:t>Examples</a:t>
          </a:r>
          <a:r>
            <a:rPr lang="en-US" b="0" i="0" dirty="0"/>
            <a:t>: Engaging with the checklist and meeting any deadlines, whether self-imposed or required</a:t>
          </a:r>
          <a:endParaRPr lang="en-US" dirty="0"/>
        </a:p>
      </dgm:t>
    </dgm:pt>
    <dgm:pt modelId="{790D0AD7-3846-437A-ACCE-09E1046A3191}" type="parTrans" cxnId="{72FF28D4-8851-4E87-A925-902426588A6B}">
      <dgm:prSet/>
      <dgm:spPr/>
      <dgm:t>
        <a:bodyPr/>
        <a:lstStyle/>
        <a:p>
          <a:endParaRPr lang="en-US"/>
        </a:p>
      </dgm:t>
    </dgm:pt>
    <dgm:pt modelId="{F43C5C17-9D66-40FF-9DC0-A9EBC08D6776}" type="sibTrans" cxnId="{72FF28D4-8851-4E87-A925-902426588A6B}">
      <dgm:prSet/>
      <dgm:spPr/>
      <dgm:t>
        <a:bodyPr/>
        <a:lstStyle/>
        <a:p>
          <a:endParaRPr lang="en-US"/>
        </a:p>
      </dgm:t>
    </dgm:pt>
    <dgm:pt modelId="{6721EFC4-DB27-4474-919F-7B66FF19B0D8}">
      <dgm:prSet/>
      <dgm:spPr/>
      <dgm:t>
        <a:bodyPr/>
        <a:lstStyle/>
        <a:p>
          <a:r>
            <a:rPr lang="en-US"/>
            <a:t>Starting with more supervision and transitioning out to model what good task management looks like</a:t>
          </a:r>
        </a:p>
      </dgm:t>
    </dgm:pt>
    <dgm:pt modelId="{39361E8E-92EF-4999-89D0-D9C28D6ECBA2}" type="parTrans" cxnId="{FDAB8066-5E56-423A-BF53-39ABBA5CBB5B}">
      <dgm:prSet/>
      <dgm:spPr/>
      <dgm:t>
        <a:bodyPr/>
        <a:lstStyle/>
        <a:p>
          <a:endParaRPr lang="en-US"/>
        </a:p>
      </dgm:t>
    </dgm:pt>
    <dgm:pt modelId="{15D2C466-7628-4529-BE84-F15E569C000D}" type="sibTrans" cxnId="{FDAB8066-5E56-423A-BF53-39ABBA5CBB5B}">
      <dgm:prSet/>
      <dgm:spPr/>
      <dgm:t>
        <a:bodyPr/>
        <a:lstStyle/>
        <a:p>
          <a:endParaRPr lang="en-US"/>
        </a:p>
      </dgm:t>
    </dgm:pt>
    <dgm:pt modelId="{AE39561A-D768-43E0-9E39-090FCDABEDC1}" type="pres">
      <dgm:prSet presAssocID="{E25FA9E4-E082-462C-8049-D10F07799A8E}" presName="linear" presStyleCnt="0">
        <dgm:presLayoutVars>
          <dgm:animLvl val="lvl"/>
          <dgm:resizeHandles val="exact"/>
        </dgm:presLayoutVars>
      </dgm:prSet>
      <dgm:spPr/>
    </dgm:pt>
    <dgm:pt modelId="{CB03BB07-21D4-49C0-84D8-675E11DD9001}" type="pres">
      <dgm:prSet presAssocID="{F01BE2A1-9297-48DE-8719-BD26AD885BEF}" presName="parentText" presStyleLbl="node1" presStyleIdx="0" presStyleCnt="1" custLinFactNeighborX="0" custLinFactNeighborY="1191">
        <dgm:presLayoutVars>
          <dgm:chMax val="0"/>
          <dgm:bulletEnabled val="1"/>
        </dgm:presLayoutVars>
      </dgm:prSet>
      <dgm:spPr/>
    </dgm:pt>
    <dgm:pt modelId="{B660FC53-B502-4E6B-AC0B-0274454D077A}" type="pres">
      <dgm:prSet presAssocID="{F01BE2A1-9297-48DE-8719-BD26AD885BEF}" presName="childText" presStyleLbl="revTx" presStyleIdx="0" presStyleCnt="1">
        <dgm:presLayoutVars>
          <dgm:bulletEnabled val="1"/>
        </dgm:presLayoutVars>
      </dgm:prSet>
      <dgm:spPr/>
    </dgm:pt>
  </dgm:ptLst>
  <dgm:cxnLst>
    <dgm:cxn modelId="{AAD2DF10-5C91-4925-BB01-A5230DAB4A7B}" srcId="{E25FA9E4-E082-462C-8049-D10F07799A8E}" destId="{F01BE2A1-9297-48DE-8719-BD26AD885BEF}" srcOrd="0" destOrd="0" parTransId="{8E7FEC2B-6CB2-420D-8DB3-6017FC8C94CF}" sibTransId="{A89D4CB4-8016-4455-A486-64AC5EBD68C5}"/>
    <dgm:cxn modelId="{08166E15-D74D-4936-81B4-FEDD1D5A3F72}" type="presOf" srcId="{BCC791DB-4AB8-442C-908D-D2F26DABFA61}" destId="{B660FC53-B502-4E6B-AC0B-0274454D077A}" srcOrd="0" destOrd="0" presId="urn:microsoft.com/office/officeart/2005/8/layout/vList2"/>
    <dgm:cxn modelId="{3735791D-B526-4C25-B1E3-31C847B081F4}" type="presOf" srcId="{F01BE2A1-9297-48DE-8719-BD26AD885BEF}" destId="{CB03BB07-21D4-49C0-84D8-675E11DD9001}" srcOrd="0" destOrd="0" presId="urn:microsoft.com/office/officeart/2005/8/layout/vList2"/>
    <dgm:cxn modelId="{81CA3437-9E6B-48F1-B3A4-7AF666439CB6}" type="presOf" srcId="{A4DAC7D1-D11B-47F2-B52F-51AF7CE8B625}" destId="{B660FC53-B502-4E6B-AC0B-0274454D077A}" srcOrd="0" destOrd="1" presId="urn:microsoft.com/office/officeart/2005/8/layout/vList2"/>
    <dgm:cxn modelId="{31B15C37-9367-4D6F-8E4A-65B11A09AC35}" type="presOf" srcId="{E25FA9E4-E082-462C-8049-D10F07799A8E}" destId="{AE39561A-D768-43E0-9E39-090FCDABEDC1}" srcOrd="0" destOrd="0" presId="urn:microsoft.com/office/officeart/2005/8/layout/vList2"/>
    <dgm:cxn modelId="{FDAB8066-5E56-423A-BF53-39ABBA5CBB5B}" srcId="{F01BE2A1-9297-48DE-8719-BD26AD885BEF}" destId="{6721EFC4-DB27-4474-919F-7B66FF19B0D8}" srcOrd="3" destOrd="0" parTransId="{39361E8E-92EF-4999-89D0-D9C28D6ECBA2}" sibTransId="{15D2C466-7628-4529-BE84-F15E569C000D}"/>
    <dgm:cxn modelId="{20C4B84C-650E-41E6-9D03-7E14EB0685B5}" type="presOf" srcId="{F8082CA7-E532-41C3-9F5E-CF9717D0B2B6}" destId="{B660FC53-B502-4E6B-AC0B-0274454D077A}" srcOrd="0" destOrd="2" presId="urn:microsoft.com/office/officeart/2005/8/layout/vList2"/>
    <dgm:cxn modelId="{C8656F57-1465-4DFD-AD52-419D6F2265B2}" srcId="{F01BE2A1-9297-48DE-8719-BD26AD885BEF}" destId="{A4DAC7D1-D11B-47F2-B52F-51AF7CE8B625}" srcOrd="1" destOrd="0" parTransId="{9FDE0FC4-CF9D-459C-863E-B698CDE53482}" sibTransId="{1364EDD6-6E12-45A0-AE15-4317BD43AFB8}"/>
    <dgm:cxn modelId="{F406027C-8586-4064-952A-3E734CB30A02}" srcId="{F01BE2A1-9297-48DE-8719-BD26AD885BEF}" destId="{BCC791DB-4AB8-442C-908D-D2F26DABFA61}" srcOrd="0" destOrd="0" parTransId="{0AB30200-D90C-4403-9742-F5B2E7CB1522}" sibTransId="{6014AF50-41E0-467E-93B7-5732FF5CE222}"/>
    <dgm:cxn modelId="{72FF28D4-8851-4E87-A925-902426588A6B}" srcId="{F01BE2A1-9297-48DE-8719-BD26AD885BEF}" destId="{F8082CA7-E532-41C3-9F5E-CF9717D0B2B6}" srcOrd="2" destOrd="0" parTransId="{790D0AD7-3846-437A-ACCE-09E1046A3191}" sibTransId="{F43C5C17-9D66-40FF-9DC0-A9EBC08D6776}"/>
    <dgm:cxn modelId="{1C0B6FE0-44B6-4415-AF57-59416DDB5A83}" type="presOf" srcId="{6721EFC4-DB27-4474-919F-7B66FF19B0D8}" destId="{B660FC53-B502-4E6B-AC0B-0274454D077A}" srcOrd="0" destOrd="3" presId="urn:microsoft.com/office/officeart/2005/8/layout/vList2"/>
    <dgm:cxn modelId="{A1338E9A-1273-4D89-8E1C-E4A1E8792498}" type="presParOf" srcId="{AE39561A-D768-43E0-9E39-090FCDABEDC1}" destId="{CB03BB07-21D4-49C0-84D8-675E11DD9001}" srcOrd="0" destOrd="0" presId="urn:microsoft.com/office/officeart/2005/8/layout/vList2"/>
    <dgm:cxn modelId="{81541E86-754B-45B7-8AF5-47852E01E57C}" type="presParOf" srcId="{AE39561A-D768-43E0-9E39-090FCDABEDC1}" destId="{B660FC53-B502-4E6B-AC0B-0274454D077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2CB94D-8720-4830-910C-E1A7783D29B1}">
      <dsp:nvSpPr>
        <dsp:cNvPr id="0" name=""/>
        <dsp:cNvSpPr/>
      </dsp:nvSpPr>
      <dsp:spPr>
        <a:xfrm>
          <a:off x="0" y="417"/>
          <a:ext cx="9783763" cy="97582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33C37F-8538-4281-918E-35F9CB989689}">
      <dsp:nvSpPr>
        <dsp:cNvPr id="0" name=""/>
        <dsp:cNvSpPr/>
      </dsp:nvSpPr>
      <dsp:spPr>
        <a:xfrm>
          <a:off x="295185" y="219976"/>
          <a:ext cx="536701" cy="53670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D7B4FE-5138-4B6F-A012-BF4A94C5BD09}">
      <dsp:nvSpPr>
        <dsp:cNvPr id="0" name=""/>
        <dsp:cNvSpPr/>
      </dsp:nvSpPr>
      <dsp:spPr>
        <a:xfrm>
          <a:off x="1127072" y="417"/>
          <a:ext cx="4402693" cy="975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274" tIns="103274" rIns="103274" bIns="103274" numCol="1" spcCol="1270" anchor="ctr" anchorCtr="0">
          <a:noAutofit/>
        </a:bodyPr>
        <a:lstStyle/>
        <a:p>
          <a:pPr marL="0" lvl="0" indent="0" algn="l" defTabSz="977900">
            <a:lnSpc>
              <a:spcPct val="90000"/>
            </a:lnSpc>
            <a:spcBef>
              <a:spcPct val="0"/>
            </a:spcBef>
            <a:spcAft>
              <a:spcPct val="35000"/>
            </a:spcAft>
            <a:buNone/>
          </a:pPr>
          <a:r>
            <a:rPr lang="en-US" sz="2200" kern="1200" dirty="0"/>
            <a:t>Self-directed learning enhances  Professional Identity Formation </a:t>
          </a:r>
        </a:p>
      </dsp:txBody>
      <dsp:txXfrm>
        <a:off x="1127072" y="417"/>
        <a:ext cx="4402693" cy="975820"/>
      </dsp:txXfrm>
    </dsp:sp>
    <dsp:sp modelId="{610C3980-94AA-44A8-ABA1-BADB22166DFC}">
      <dsp:nvSpPr>
        <dsp:cNvPr id="0" name=""/>
        <dsp:cNvSpPr/>
      </dsp:nvSpPr>
      <dsp:spPr>
        <a:xfrm>
          <a:off x="5529765" y="417"/>
          <a:ext cx="4253997" cy="975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274" tIns="103274" rIns="103274" bIns="103274" numCol="1" spcCol="1270" anchor="ctr" anchorCtr="0">
          <a:noAutofit/>
        </a:bodyPr>
        <a:lstStyle/>
        <a:p>
          <a:pPr marL="0" lvl="0" indent="0" algn="l" defTabSz="755650">
            <a:lnSpc>
              <a:spcPct val="90000"/>
            </a:lnSpc>
            <a:spcBef>
              <a:spcPct val="0"/>
            </a:spcBef>
            <a:spcAft>
              <a:spcPct val="35000"/>
            </a:spcAft>
            <a:buNone/>
          </a:pPr>
          <a:r>
            <a:rPr lang="en-US" sz="1700" kern="1200" dirty="0"/>
            <a:t>Goal-setting based on internal ideals and values rather than on extrinsic measures or success</a:t>
          </a:r>
        </a:p>
      </dsp:txBody>
      <dsp:txXfrm>
        <a:off x="5529765" y="417"/>
        <a:ext cx="4253997" cy="975820"/>
      </dsp:txXfrm>
    </dsp:sp>
    <dsp:sp modelId="{8F6F6FF9-E45F-488D-818E-145EBB1146FA}">
      <dsp:nvSpPr>
        <dsp:cNvPr id="0" name=""/>
        <dsp:cNvSpPr/>
      </dsp:nvSpPr>
      <dsp:spPr>
        <a:xfrm>
          <a:off x="0" y="1220192"/>
          <a:ext cx="9783763" cy="97582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022FAF-61A3-4FAD-87CB-CF12E39F3E8A}">
      <dsp:nvSpPr>
        <dsp:cNvPr id="0" name=""/>
        <dsp:cNvSpPr/>
      </dsp:nvSpPr>
      <dsp:spPr>
        <a:xfrm>
          <a:off x="295185" y="1439751"/>
          <a:ext cx="536701" cy="53670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0E926B-CB81-4D52-BC00-60F95BCE2E41}">
      <dsp:nvSpPr>
        <dsp:cNvPr id="0" name=""/>
        <dsp:cNvSpPr/>
      </dsp:nvSpPr>
      <dsp:spPr>
        <a:xfrm>
          <a:off x="1127072" y="1220192"/>
          <a:ext cx="8656690" cy="975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274" tIns="103274" rIns="103274" bIns="103274" numCol="1" spcCol="1270" anchor="ctr" anchorCtr="0">
          <a:noAutofit/>
        </a:bodyPr>
        <a:lstStyle/>
        <a:p>
          <a:pPr marL="0" lvl="0" indent="0" algn="l" defTabSz="977900">
            <a:lnSpc>
              <a:spcPct val="90000"/>
            </a:lnSpc>
            <a:spcBef>
              <a:spcPct val="0"/>
            </a:spcBef>
            <a:spcAft>
              <a:spcPct val="35000"/>
            </a:spcAft>
            <a:buNone/>
          </a:pPr>
          <a:r>
            <a:rPr lang="en-US" sz="2200" kern="1200" dirty="0"/>
            <a:t>Self-directed professionals able to adapt to increasing changes in the law, the legal profession, and client needs.</a:t>
          </a:r>
        </a:p>
      </dsp:txBody>
      <dsp:txXfrm>
        <a:off x="1127072" y="1220192"/>
        <a:ext cx="8656690" cy="975820"/>
      </dsp:txXfrm>
    </dsp:sp>
    <dsp:sp modelId="{DC03DF85-D0C9-4395-BD4F-B9C0A305EC77}">
      <dsp:nvSpPr>
        <dsp:cNvPr id="0" name=""/>
        <dsp:cNvSpPr/>
      </dsp:nvSpPr>
      <dsp:spPr>
        <a:xfrm>
          <a:off x="0" y="2439967"/>
          <a:ext cx="9783763" cy="975820"/>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1424C8-8C19-478D-8086-E3DDB0B48EE9}">
      <dsp:nvSpPr>
        <dsp:cNvPr id="0" name=""/>
        <dsp:cNvSpPr/>
      </dsp:nvSpPr>
      <dsp:spPr>
        <a:xfrm>
          <a:off x="295185" y="2659527"/>
          <a:ext cx="536701" cy="53670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90A42BA-92B8-4DA0-A8C6-195812DEF6A5}">
      <dsp:nvSpPr>
        <dsp:cNvPr id="0" name=""/>
        <dsp:cNvSpPr/>
      </dsp:nvSpPr>
      <dsp:spPr>
        <a:xfrm>
          <a:off x="1127072" y="2439967"/>
          <a:ext cx="4402693" cy="975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274" tIns="103274" rIns="103274" bIns="103274" numCol="1" spcCol="1270" anchor="ctr" anchorCtr="0">
          <a:noAutofit/>
        </a:bodyPr>
        <a:lstStyle/>
        <a:p>
          <a:pPr marL="0" lvl="0" indent="0" algn="l" defTabSz="977900">
            <a:lnSpc>
              <a:spcPct val="90000"/>
            </a:lnSpc>
            <a:spcBef>
              <a:spcPct val="0"/>
            </a:spcBef>
            <a:spcAft>
              <a:spcPct val="35000"/>
            </a:spcAft>
            <a:buNone/>
          </a:pPr>
          <a:r>
            <a:rPr lang="en-US" sz="2200" kern="1200" dirty="0"/>
            <a:t>Self-directed professionals are more fulfilled in their professional lives </a:t>
          </a:r>
        </a:p>
      </dsp:txBody>
      <dsp:txXfrm>
        <a:off x="1127072" y="2439967"/>
        <a:ext cx="4402693" cy="975820"/>
      </dsp:txXfrm>
    </dsp:sp>
    <dsp:sp modelId="{4989FDE1-6C30-4612-B9E9-1190CD35FA77}">
      <dsp:nvSpPr>
        <dsp:cNvPr id="0" name=""/>
        <dsp:cNvSpPr/>
      </dsp:nvSpPr>
      <dsp:spPr>
        <a:xfrm>
          <a:off x="5529765" y="2439967"/>
          <a:ext cx="4253997" cy="9758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274" tIns="103274" rIns="103274" bIns="103274" numCol="1" spcCol="1270" anchor="ctr" anchorCtr="0">
          <a:noAutofit/>
        </a:bodyPr>
        <a:lstStyle/>
        <a:p>
          <a:pPr marL="0" lvl="0" indent="0" algn="l" defTabSz="755650">
            <a:lnSpc>
              <a:spcPct val="90000"/>
            </a:lnSpc>
            <a:spcBef>
              <a:spcPct val="0"/>
            </a:spcBef>
            <a:spcAft>
              <a:spcPct val="35000"/>
            </a:spcAft>
            <a:buNone/>
          </a:pPr>
          <a:r>
            <a:rPr lang="en-US" sz="1700" kern="1200" dirty="0"/>
            <a:t>More able to find the best fit between their skills and passions and the available opportunities </a:t>
          </a:r>
        </a:p>
      </dsp:txBody>
      <dsp:txXfrm>
        <a:off x="5529765" y="2439967"/>
        <a:ext cx="4253997" cy="9758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D0F923-5890-4351-8FDA-15B5B553C404}">
      <dsp:nvSpPr>
        <dsp:cNvPr id="0" name=""/>
        <dsp:cNvSpPr/>
      </dsp:nvSpPr>
      <dsp:spPr>
        <a:xfrm>
          <a:off x="0" y="6030"/>
          <a:ext cx="7234747" cy="505440"/>
        </a:xfrm>
        <a:prstGeom prst="roundRect">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endParaRPr lang="en-US" sz="2700" kern="1200" dirty="0"/>
        </a:p>
      </dsp:txBody>
      <dsp:txXfrm>
        <a:off x="24674" y="30704"/>
        <a:ext cx="7185399" cy="456092"/>
      </dsp:txXfrm>
    </dsp:sp>
    <dsp:sp modelId="{D0BE6E2D-51DE-4821-9FF9-B11FF48AE698}">
      <dsp:nvSpPr>
        <dsp:cNvPr id="0" name=""/>
        <dsp:cNvSpPr/>
      </dsp:nvSpPr>
      <dsp:spPr>
        <a:xfrm>
          <a:off x="0" y="511470"/>
          <a:ext cx="7234747" cy="3688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703" tIns="34290" rIns="192024" bIns="34290" numCol="1" spcCol="1270" anchor="t" anchorCtr="0">
          <a:noAutofit/>
        </a:bodyPr>
        <a:lstStyle/>
        <a:p>
          <a:pPr marL="228600" lvl="1" indent="-228600" algn="l" defTabSz="933450">
            <a:lnSpc>
              <a:spcPct val="90000"/>
            </a:lnSpc>
            <a:spcBef>
              <a:spcPct val="0"/>
            </a:spcBef>
            <a:spcAft>
              <a:spcPct val="20000"/>
            </a:spcAft>
            <a:buChar char="•"/>
          </a:pPr>
          <a:endParaRPr lang="en-US" sz="2100" kern="1200" dirty="0"/>
        </a:p>
        <a:p>
          <a:pPr marL="228600" lvl="1" indent="-228600" algn="l" defTabSz="933450">
            <a:lnSpc>
              <a:spcPct val="90000"/>
            </a:lnSpc>
            <a:spcBef>
              <a:spcPct val="0"/>
            </a:spcBef>
            <a:spcAft>
              <a:spcPct val="20000"/>
            </a:spcAft>
            <a:buChar char="•"/>
          </a:pPr>
          <a:r>
            <a:rPr lang="en-US" sz="2100" kern="1200" dirty="0"/>
            <a:t>Faculty model for students what they want them to be able to do</a:t>
          </a:r>
        </a:p>
        <a:p>
          <a:pPr marL="228600" lvl="1" indent="-228600" algn="l" defTabSz="933450">
            <a:lnSpc>
              <a:spcPct val="90000"/>
            </a:lnSpc>
            <a:spcBef>
              <a:spcPct val="0"/>
            </a:spcBef>
            <a:spcAft>
              <a:spcPct val="20000"/>
            </a:spcAft>
            <a:buChar char="•"/>
          </a:pPr>
          <a:r>
            <a:rPr lang="en-US" sz="2100" i="1" kern="1200" dirty="0"/>
            <a:t>"What will it look like when I am able to demonstrate my learning?"</a:t>
          </a:r>
          <a:endParaRPr lang="en-US" sz="2100" kern="1200" dirty="0"/>
        </a:p>
        <a:p>
          <a:pPr marL="228600" lvl="1" indent="-228600" algn="l" defTabSz="933450">
            <a:lnSpc>
              <a:spcPct val="90000"/>
            </a:lnSpc>
            <a:spcBef>
              <a:spcPct val="0"/>
            </a:spcBef>
            <a:spcAft>
              <a:spcPct val="20000"/>
            </a:spcAft>
            <a:buChar char="•"/>
          </a:pPr>
          <a:r>
            <a:rPr lang="en-US" sz="2100" i="1" kern="1200" dirty="0"/>
            <a:t>Example</a:t>
          </a:r>
          <a:r>
            <a:rPr lang="en-US" sz="2100" kern="1200" dirty="0"/>
            <a:t>: Show students an example of a good finished product, such as an exam answer, a case brief, a memo, which students must absorb and interact with to understand what they are seeing.</a:t>
          </a:r>
        </a:p>
        <a:p>
          <a:pPr marL="228600" lvl="1" indent="-228600" algn="l" defTabSz="933450">
            <a:lnSpc>
              <a:spcPct val="90000"/>
            </a:lnSpc>
            <a:spcBef>
              <a:spcPct val="0"/>
            </a:spcBef>
            <a:spcAft>
              <a:spcPct val="20000"/>
            </a:spcAft>
            <a:buChar char="•"/>
          </a:pPr>
          <a:endParaRPr lang="en-US" sz="2100" kern="1200" dirty="0"/>
        </a:p>
        <a:p>
          <a:pPr marL="228600" lvl="1" indent="-228600" algn="l" defTabSz="933450">
            <a:lnSpc>
              <a:spcPct val="90000"/>
            </a:lnSpc>
            <a:spcBef>
              <a:spcPct val="0"/>
            </a:spcBef>
            <a:spcAft>
              <a:spcPct val="20000"/>
            </a:spcAft>
            <a:buChar char="•"/>
          </a:pPr>
          <a:r>
            <a:rPr lang="en-US" sz="2100" kern="1200" dirty="0"/>
            <a:t>See handout for takeaway ideas!</a:t>
          </a:r>
        </a:p>
      </dsp:txBody>
      <dsp:txXfrm>
        <a:off x="0" y="511470"/>
        <a:ext cx="7234747" cy="36887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4CA9C-2390-4851-B37D-EE58E751B62C}">
      <dsp:nvSpPr>
        <dsp:cNvPr id="0" name=""/>
        <dsp:cNvSpPr/>
      </dsp:nvSpPr>
      <dsp:spPr>
        <a:xfrm>
          <a:off x="0" y="0"/>
          <a:ext cx="7234747" cy="673920"/>
        </a:xfrm>
        <a:prstGeom prst="roundRect">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u="sng" kern="1200" dirty="0">
              <a:solidFill>
                <a:schemeClr val="bg1"/>
              </a:solidFill>
              <a:uFillTx/>
            </a:rPr>
            <a:t>B. Progress Checklist Planning</a:t>
          </a:r>
          <a:endParaRPr lang="en-US" sz="2800" kern="1200" dirty="0">
            <a:solidFill>
              <a:schemeClr val="bg1"/>
            </a:solidFill>
          </a:endParaRPr>
        </a:p>
      </dsp:txBody>
      <dsp:txXfrm>
        <a:off x="32898" y="32898"/>
        <a:ext cx="7168951" cy="608124"/>
      </dsp:txXfrm>
    </dsp:sp>
    <dsp:sp modelId="{B8E28744-3C43-4C19-90FC-098EBB4D6DEF}">
      <dsp:nvSpPr>
        <dsp:cNvPr id="0" name=""/>
        <dsp:cNvSpPr/>
      </dsp:nvSpPr>
      <dsp:spPr>
        <a:xfrm>
          <a:off x="0" y="726119"/>
          <a:ext cx="7234747" cy="3427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703" tIns="45720" rIns="256032" bIns="45720" numCol="1" spcCol="1270" anchor="t" anchorCtr="0">
          <a:noAutofit/>
        </a:bodyPr>
        <a:lstStyle/>
        <a:p>
          <a:pPr marL="285750" lvl="1" indent="-285750" algn="l" defTabSz="1244600">
            <a:lnSpc>
              <a:spcPct val="90000"/>
            </a:lnSpc>
            <a:spcBef>
              <a:spcPct val="0"/>
            </a:spcBef>
            <a:spcAft>
              <a:spcPct val="20000"/>
            </a:spcAft>
            <a:buChar char="•"/>
          </a:pPr>
          <a:r>
            <a:rPr lang="en-US" sz="2800" kern="1200" dirty="0"/>
            <a:t>Students plan the components of the learning activity.</a:t>
          </a:r>
        </a:p>
        <a:p>
          <a:pPr marL="285750" lvl="1" indent="-285750" algn="l" defTabSz="1244600">
            <a:lnSpc>
              <a:spcPct val="90000"/>
            </a:lnSpc>
            <a:spcBef>
              <a:spcPct val="0"/>
            </a:spcBef>
            <a:spcAft>
              <a:spcPct val="20000"/>
            </a:spcAft>
            <a:buChar char="•"/>
          </a:pPr>
          <a:r>
            <a:rPr lang="en-US" sz="2800" i="1" kern="1200" dirty="0"/>
            <a:t>"What will I need to accomplish?"</a:t>
          </a:r>
          <a:endParaRPr lang="en-US" sz="2800" kern="1200" dirty="0"/>
        </a:p>
        <a:p>
          <a:pPr marL="285750" lvl="1" indent="-285750" algn="l" defTabSz="1244600">
            <a:lnSpc>
              <a:spcPct val="90000"/>
            </a:lnSpc>
            <a:spcBef>
              <a:spcPct val="0"/>
            </a:spcBef>
            <a:spcAft>
              <a:spcPct val="20000"/>
            </a:spcAft>
            <a:buChar char="•"/>
          </a:pPr>
          <a:r>
            <a:rPr lang="en-US" sz="2800" i="1" kern="1200" dirty="0"/>
            <a:t>Examples</a:t>
          </a:r>
          <a:r>
            <a:rPr lang="en-US" sz="2800" kern="1200" dirty="0"/>
            <a:t>: Students develop a project checklist of skills to be completed to accomplish the task, such as questions to answer in a case brief or sections of a memo.</a:t>
          </a:r>
        </a:p>
      </dsp:txBody>
      <dsp:txXfrm>
        <a:off x="0" y="726119"/>
        <a:ext cx="7234747" cy="34279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4CA9C-2390-4851-B37D-EE58E751B62C}">
      <dsp:nvSpPr>
        <dsp:cNvPr id="0" name=""/>
        <dsp:cNvSpPr/>
      </dsp:nvSpPr>
      <dsp:spPr>
        <a:xfrm>
          <a:off x="0" y="0"/>
          <a:ext cx="7234747" cy="2199712"/>
        </a:xfrm>
        <a:prstGeom prst="roundRect">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u="sng" kern="1200" dirty="0">
              <a:solidFill>
                <a:srgbClr val="231F20"/>
              </a:solidFill>
              <a:uFill>
                <a:solidFill>
                  <a:srgbClr val="231F20"/>
                </a:solidFill>
              </a:uFill>
              <a:latin typeface="Arial" panose="020B0604020202020204" pitchFamily="34" charset="0"/>
              <a:ea typeface="Arial" panose="020B0604020202020204" pitchFamily="34" charset="0"/>
            </a:rPr>
            <a:t>C. Understanding the Parameters of the Work</a:t>
          </a:r>
          <a:endParaRPr lang="en-US" sz="2800" kern="1200" dirty="0">
            <a:effectLst/>
            <a:latin typeface="Arial" panose="020B0604020202020204" pitchFamily="34" charset="0"/>
            <a:ea typeface="Arial" panose="020B0604020202020204" pitchFamily="34" charset="0"/>
          </a:endParaRPr>
        </a:p>
        <a:p>
          <a:pPr marL="0" lvl="0" indent="0" algn="l" defTabSz="1244600">
            <a:lnSpc>
              <a:spcPct val="90000"/>
            </a:lnSpc>
            <a:spcBef>
              <a:spcPct val="0"/>
            </a:spcBef>
            <a:spcAft>
              <a:spcPct val="35000"/>
            </a:spcAft>
            <a:buNone/>
          </a:pPr>
          <a:r>
            <a:rPr lang="en-US" sz="2800" kern="1200" dirty="0">
              <a:solidFill>
                <a:srgbClr val="231F20"/>
              </a:solidFill>
              <a:effectLst/>
              <a:latin typeface="Arial" panose="020B0604020202020204" pitchFamily="34" charset="0"/>
              <a:ea typeface="Arial" panose="020B0604020202020204" pitchFamily="34" charset="0"/>
            </a:rPr>
            <a:t>Students should know how their work will be evaluated. </a:t>
          </a:r>
          <a:endParaRPr lang="en-US" sz="2800" kern="1200" dirty="0">
            <a:effectLst/>
            <a:latin typeface="Arial" panose="020B0604020202020204" pitchFamily="34" charset="0"/>
            <a:ea typeface="Arial" panose="020B0604020202020204" pitchFamily="34" charset="0"/>
          </a:endParaRPr>
        </a:p>
      </dsp:txBody>
      <dsp:txXfrm>
        <a:off x="107381" y="107381"/>
        <a:ext cx="7019985" cy="1984950"/>
      </dsp:txXfrm>
    </dsp:sp>
    <dsp:sp modelId="{B8E28744-3C43-4C19-90FC-098EBB4D6DEF}">
      <dsp:nvSpPr>
        <dsp:cNvPr id="0" name=""/>
        <dsp:cNvSpPr/>
      </dsp:nvSpPr>
      <dsp:spPr>
        <a:xfrm>
          <a:off x="0" y="2664776"/>
          <a:ext cx="7234747"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703" tIns="82550" rIns="462280" bIns="82550" numCol="1" spcCol="1270" anchor="t" anchorCtr="0">
          <a:noAutofit/>
        </a:bodyPr>
        <a:lstStyle/>
        <a:p>
          <a:pPr marL="285750" lvl="1" indent="-285750" algn="l" defTabSz="2266950">
            <a:lnSpc>
              <a:spcPct val="90000"/>
            </a:lnSpc>
            <a:spcBef>
              <a:spcPct val="0"/>
            </a:spcBef>
            <a:spcAft>
              <a:spcPct val="20000"/>
            </a:spcAft>
            <a:buChar char="•"/>
          </a:pPr>
          <a:endParaRPr lang="en-US" sz="5100" kern="1200" dirty="0"/>
        </a:p>
      </dsp:txBody>
      <dsp:txXfrm>
        <a:off x="0" y="2664776"/>
        <a:ext cx="7234747" cy="10764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03BB07-21D4-49C0-84D8-675E11DD9001}">
      <dsp:nvSpPr>
        <dsp:cNvPr id="0" name=""/>
        <dsp:cNvSpPr/>
      </dsp:nvSpPr>
      <dsp:spPr>
        <a:xfrm>
          <a:off x="0" y="111741"/>
          <a:ext cx="6263640" cy="725399"/>
        </a:xfrm>
        <a:prstGeom prst="roundRect">
          <a:avLst/>
        </a:prstGeom>
        <a:gradFill rotWithShape="0">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i="0" kern="1200" dirty="0">
              <a:solidFill>
                <a:schemeClr val="bg1"/>
              </a:solidFill>
            </a:rPr>
            <a:t>A</a:t>
          </a:r>
          <a:r>
            <a:rPr lang="en-US" sz="2800" i="1" kern="1200" dirty="0">
              <a:solidFill>
                <a:schemeClr val="bg1"/>
              </a:solidFill>
            </a:rPr>
            <a:t>. </a:t>
          </a:r>
          <a:r>
            <a:rPr lang="en-US" sz="3100" b="0" i="0" u="sng" kern="1200" dirty="0">
              <a:solidFill>
                <a:schemeClr val="bg1"/>
              </a:solidFill>
              <a:uFillTx/>
            </a:rPr>
            <a:t>Self-Monitoring</a:t>
          </a:r>
          <a:endParaRPr lang="en-US" sz="3100" kern="1200" dirty="0">
            <a:solidFill>
              <a:schemeClr val="bg1"/>
            </a:solidFill>
          </a:endParaRPr>
        </a:p>
      </dsp:txBody>
      <dsp:txXfrm>
        <a:off x="35411" y="147152"/>
        <a:ext cx="6192818" cy="654577"/>
      </dsp:txXfrm>
    </dsp:sp>
    <dsp:sp modelId="{B660FC53-B502-4E6B-AC0B-0274454D077A}">
      <dsp:nvSpPr>
        <dsp:cNvPr id="0" name=""/>
        <dsp:cNvSpPr/>
      </dsp:nvSpPr>
      <dsp:spPr>
        <a:xfrm>
          <a:off x="0" y="797399"/>
          <a:ext cx="6263640" cy="3336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b="0" i="0" kern="1200" dirty="0"/>
            <a:t>Students keep track of their progress in an activity.</a:t>
          </a:r>
          <a:endParaRPr lang="en-US" sz="2400" kern="1200" dirty="0"/>
        </a:p>
        <a:p>
          <a:pPr marL="228600" lvl="1" indent="-228600" algn="l" defTabSz="1066800">
            <a:lnSpc>
              <a:spcPct val="90000"/>
            </a:lnSpc>
            <a:spcBef>
              <a:spcPct val="0"/>
            </a:spcBef>
            <a:spcAft>
              <a:spcPct val="20000"/>
            </a:spcAft>
            <a:buChar char="•"/>
          </a:pPr>
          <a:r>
            <a:rPr lang="en-US" sz="2400" b="0" i="0" kern="1200" dirty="0"/>
            <a:t>"What does being on task look like?”</a:t>
          </a:r>
          <a:endParaRPr lang="en-US" sz="2400" kern="1200" dirty="0"/>
        </a:p>
        <a:p>
          <a:pPr marL="228600" lvl="1" indent="-228600" algn="l" defTabSz="1066800">
            <a:lnSpc>
              <a:spcPct val="90000"/>
            </a:lnSpc>
            <a:spcBef>
              <a:spcPct val="0"/>
            </a:spcBef>
            <a:spcAft>
              <a:spcPct val="20000"/>
            </a:spcAft>
            <a:buChar char="•"/>
          </a:pPr>
          <a:r>
            <a:rPr lang="en-US" sz="2400" b="0" i="1" kern="1200" dirty="0"/>
            <a:t>Examples</a:t>
          </a:r>
          <a:r>
            <a:rPr lang="en-US" sz="2400" b="0" i="0" kern="1200" dirty="0"/>
            <a:t>: Engaging with the checklist and meeting any deadlines, whether self-imposed or required</a:t>
          </a:r>
          <a:endParaRPr lang="en-US" sz="2400" kern="1200" dirty="0"/>
        </a:p>
        <a:p>
          <a:pPr marL="228600" lvl="1" indent="-228600" algn="l" defTabSz="1066800">
            <a:lnSpc>
              <a:spcPct val="90000"/>
            </a:lnSpc>
            <a:spcBef>
              <a:spcPct val="0"/>
            </a:spcBef>
            <a:spcAft>
              <a:spcPct val="20000"/>
            </a:spcAft>
            <a:buChar char="•"/>
          </a:pPr>
          <a:r>
            <a:rPr lang="en-US" sz="2400" kern="1200"/>
            <a:t>Starting with more supervision and transitioning out to model what good task management looks like</a:t>
          </a:r>
        </a:p>
      </dsp:txBody>
      <dsp:txXfrm>
        <a:off x="0" y="797399"/>
        <a:ext cx="6263640" cy="333684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D7032B6-6B91-4149-9EBD-13442E72B5C6}" type="datetimeFigureOut">
              <a:rPr lang="en-US" smtClean="0"/>
              <a:t>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89B9F-B196-4546-9497-B354D6A3BD0C}" type="slidenum">
              <a:rPr lang="en-US" smtClean="0"/>
              <a:t>‹#›</a:t>
            </a:fld>
            <a:endParaRPr lang="en-US"/>
          </a:p>
        </p:txBody>
      </p:sp>
    </p:spTree>
    <p:extLst>
      <p:ext uri="{BB962C8B-B14F-4D97-AF65-F5344CB8AC3E}">
        <p14:creationId xmlns:p14="http://schemas.microsoft.com/office/powerpoint/2010/main" val="3165110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7032B6-6B91-4149-9EBD-13442E72B5C6}" type="datetimeFigureOut">
              <a:rPr lang="en-US" smtClean="0"/>
              <a:t>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89B9F-B196-4546-9497-B354D6A3BD0C}" type="slidenum">
              <a:rPr lang="en-US" smtClean="0"/>
              <a:t>‹#›</a:t>
            </a:fld>
            <a:endParaRPr lang="en-US"/>
          </a:p>
        </p:txBody>
      </p:sp>
    </p:spTree>
    <p:extLst>
      <p:ext uri="{BB962C8B-B14F-4D97-AF65-F5344CB8AC3E}">
        <p14:creationId xmlns:p14="http://schemas.microsoft.com/office/powerpoint/2010/main" val="3514967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AD7032B6-6B91-4149-9EBD-13442E72B5C6}" type="datetimeFigureOut">
              <a:rPr lang="en-US" smtClean="0"/>
              <a:t>2/1/2021</a:t>
            </a:fld>
            <a:endParaRPr lang="en-US"/>
          </a:p>
        </p:txBody>
      </p:sp>
      <p:sp>
        <p:nvSpPr>
          <p:cNvPr id="5" name="Footer Placeholder 4"/>
          <p:cNvSpPr>
            <a:spLocks noGrp="1"/>
          </p:cNvSpPr>
          <p:nvPr>
            <p:ph type="ftr" sz="quarter" idx="11"/>
          </p:nvPr>
        </p:nvSpPr>
        <p:spPr>
          <a:xfrm>
            <a:off x="3776135" y="6422854"/>
            <a:ext cx="4279669" cy="365125"/>
          </a:xfrm>
        </p:spPr>
        <p:txBody>
          <a:bodyPr/>
          <a:lstStyle/>
          <a:p>
            <a:endParaRPr lang="en-US"/>
          </a:p>
        </p:txBody>
      </p:sp>
      <p:sp>
        <p:nvSpPr>
          <p:cNvPr id="6" name="Slide Number Placeholder 5"/>
          <p:cNvSpPr>
            <a:spLocks noGrp="1"/>
          </p:cNvSpPr>
          <p:nvPr>
            <p:ph type="sldNum" sz="quarter" idx="12"/>
          </p:nvPr>
        </p:nvSpPr>
        <p:spPr>
          <a:xfrm>
            <a:off x="8073048" y="6422854"/>
            <a:ext cx="879759" cy="365125"/>
          </a:xfrm>
        </p:spPr>
        <p:txBody>
          <a:bodyPr/>
          <a:lstStyle/>
          <a:p>
            <a:fld id="{01289B9F-B196-4546-9497-B354D6A3BD0C}" type="slidenum">
              <a:rPr lang="en-US" smtClean="0"/>
              <a:t>‹#›</a:t>
            </a:fld>
            <a:endParaRPr lang="en-US"/>
          </a:p>
        </p:txBody>
      </p:sp>
    </p:spTree>
    <p:extLst>
      <p:ext uri="{BB962C8B-B14F-4D97-AF65-F5344CB8AC3E}">
        <p14:creationId xmlns:p14="http://schemas.microsoft.com/office/powerpoint/2010/main" val="357308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D7032B6-6B91-4149-9EBD-13442E72B5C6}" type="datetimeFigureOut">
              <a:rPr lang="en-US" smtClean="0"/>
              <a:t>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289B9F-B196-4546-9497-B354D6A3BD0C}" type="slidenum">
              <a:rPr lang="en-US" smtClean="0"/>
              <a:t>‹#›</a:t>
            </a:fld>
            <a:endParaRPr lang="en-US"/>
          </a:p>
        </p:txBody>
      </p:sp>
    </p:spTree>
    <p:extLst>
      <p:ext uri="{BB962C8B-B14F-4D97-AF65-F5344CB8AC3E}">
        <p14:creationId xmlns:p14="http://schemas.microsoft.com/office/powerpoint/2010/main" val="3463922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AD7032B6-6B91-4149-9EBD-13442E72B5C6}" type="datetimeFigureOut">
              <a:rPr lang="en-US" smtClean="0"/>
              <a:t>2/1/2021</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01289B9F-B196-4546-9497-B354D6A3BD0C}" type="slidenum">
              <a:rPr lang="en-US" smtClean="0"/>
              <a:t>‹#›</a:t>
            </a:fld>
            <a:endParaRPr lang="en-US"/>
          </a:p>
        </p:txBody>
      </p:sp>
    </p:spTree>
    <p:extLst>
      <p:ext uri="{BB962C8B-B14F-4D97-AF65-F5344CB8AC3E}">
        <p14:creationId xmlns:p14="http://schemas.microsoft.com/office/powerpoint/2010/main" val="177906407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D7032B6-6B91-4149-9EBD-13442E72B5C6}" type="datetimeFigureOut">
              <a:rPr lang="en-US" smtClean="0"/>
              <a:t>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289B9F-B196-4546-9497-B354D6A3BD0C}" type="slidenum">
              <a:rPr lang="en-US" smtClean="0"/>
              <a:t>‹#›</a:t>
            </a:fld>
            <a:endParaRPr lang="en-US"/>
          </a:p>
        </p:txBody>
      </p:sp>
    </p:spTree>
    <p:extLst>
      <p:ext uri="{BB962C8B-B14F-4D97-AF65-F5344CB8AC3E}">
        <p14:creationId xmlns:p14="http://schemas.microsoft.com/office/powerpoint/2010/main" val="3802775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D7032B6-6B91-4149-9EBD-13442E72B5C6}" type="datetimeFigureOut">
              <a:rPr lang="en-US" smtClean="0"/>
              <a:t>2/1/2021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289B9F-B196-4546-9497-B354D6A3BD0C}" type="slidenum">
              <a:rPr lang="en-US" smtClean="0"/>
              <a:t>‹#›</a:t>
            </a:fld>
            <a:endParaRPr lang="en-US"/>
          </a:p>
        </p:txBody>
      </p:sp>
    </p:spTree>
    <p:extLst>
      <p:ext uri="{BB962C8B-B14F-4D97-AF65-F5344CB8AC3E}">
        <p14:creationId xmlns:p14="http://schemas.microsoft.com/office/powerpoint/2010/main" val="3234893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D7032B6-6B91-4149-9EBD-13442E72B5C6}" type="datetimeFigureOut">
              <a:rPr lang="en-US" smtClean="0"/>
              <a:t>2/1/2021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289B9F-B196-4546-9497-B354D6A3BD0C}" type="slidenum">
              <a:rPr lang="en-US" smtClean="0"/>
              <a:t>‹#›</a:t>
            </a:fld>
            <a:endParaRPr lang="en-US"/>
          </a:p>
        </p:txBody>
      </p:sp>
    </p:spTree>
    <p:extLst>
      <p:ext uri="{BB962C8B-B14F-4D97-AF65-F5344CB8AC3E}">
        <p14:creationId xmlns:p14="http://schemas.microsoft.com/office/powerpoint/2010/main" val="669627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7032B6-6B91-4149-9EBD-13442E72B5C6}" type="datetimeFigureOut">
              <a:rPr lang="en-US" smtClean="0"/>
              <a:t>2/1/2021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289B9F-B196-4546-9497-B354D6A3BD0C}" type="slidenum">
              <a:rPr lang="en-US" smtClean="0"/>
              <a:t>‹#›</a:t>
            </a:fld>
            <a:endParaRPr lang="en-US"/>
          </a:p>
        </p:txBody>
      </p:sp>
    </p:spTree>
    <p:extLst>
      <p:ext uri="{BB962C8B-B14F-4D97-AF65-F5344CB8AC3E}">
        <p14:creationId xmlns:p14="http://schemas.microsoft.com/office/powerpoint/2010/main" val="415227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7032B6-6B91-4149-9EBD-13442E72B5C6}" type="datetimeFigureOut">
              <a:rPr lang="en-US" smtClean="0"/>
              <a:t>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289B9F-B196-4546-9497-B354D6A3BD0C}" type="slidenum">
              <a:rPr lang="en-US" smtClean="0"/>
              <a:t>‹#›</a:t>
            </a:fld>
            <a:endParaRPr lang="en-US"/>
          </a:p>
        </p:txBody>
      </p:sp>
    </p:spTree>
    <p:extLst>
      <p:ext uri="{BB962C8B-B14F-4D97-AF65-F5344CB8AC3E}">
        <p14:creationId xmlns:p14="http://schemas.microsoft.com/office/powerpoint/2010/main" val="3578888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7032B6-6B91-4149-9EBD-13442E72B5C6}" type="datetimeFigureOut">
              <a:rPr lang="en-US" smtClean="0"/>
              <a:t>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289B9F-B196-4546-9497-B354D6A3BD0C}" type="slidenum">
              <a:rPr lang="en-US" smtClean="0"/>
              <a:t>‹#›</a:t>
            </a:fld>
            <a:endParaRPr lang="en-US"/>
          </a:p>
        </p:txBody>
      </p:sp>
    </p:spTree>
    <p:extLst>
      <p:ext uri="{BB962C8B-B14F-4D97-AF65-F5344CB8AC3E}">
        <p14:creationId xmlns:p14="http://schemas.microsoft.com/office/powerpoint/2010/main" val="601268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AD7032B6-6B91-4149-9EBD-13442E72B5C6}" type="datetimeFigureOut">
              <a:rPr lang="en-US" smtClean="0"/>
              <a:t>2/1/2021</a:t>
            </a:fld>
            <a:endParaRPr lang="en-US"/>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01289B9F-B196-4546-9497-B354D6A3BD0C}" type="slidenum">
              <a:rPr lang="en-US" smtClean="0"/>
              <a:t>‹#›</a:t>
            </a:fld>
            <a:endParaRPr lang="en-US"/>
          </a:p>
        </p:txBody>
      </p:sp>
    </p:spTree>
    <p:extLst>
      <p:ext uri="{BB962C8B-B14F-4D97-AF65-F5344CB8AC3E}">
        <p14:creationId xmlns:p14="http://schemas.microsoft.com/office/powerpoint/2010/main" val="3274606465"/>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5.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91E9B-132C-46BF-B3CD-6FCAFD95FA90}"/>
              </a:ext>
            </a:extLst>
          </p:cNvPr>
          <p:cNvSpPr>
            <a:spLocks noGrp="1"/>
          </p:cNvSpPr>
          <p:nvPr>
            <p:ph type="ctrTitle"/>
          </p:nvPr>
        </p:nvSpPr>
        <p:spPr/>
        <p:txBody>
          <a:bodyPr>
            <a:normAutofit fontScale="90000"/>
          </a:bodyPr>
          <a:lstStyle/>
          <a:p>
            <a:r>
              <a:rPr lang="en-US" dirty="0"/>
              <a:t>Self-Directed Learning in the program of legal education</a:t>
            </a:r>
          </a:p>
        </p:txBody>
      </p:sp>
      <p:sp>
        <p:nvSpPr>
          <p:cNvPr id="3" name="Subtitle 2">
            <a:extLst>
              <a:ext uri="{FF2B5EF4-FFF2-40B4-BE49-F238E27FC236}">
                <a16:creationId xmlns:a16="http://schemas.microsoft.com/office/drawing/2014/main" id="{6CEF46AA-95A0-4952-B3D9-47D9A60D3257}"/>
              </a:ext>
            </a:extLst>
          </p:cNvPr>
          <p:cNvSpPr>
            <a:spLocks noGrp="1"/>
          </p:cNvSpPr>
          <p:nvPr>
            <p:ph type="subTitle" idx="1"/>
          </p:nvPr>
        </p:nvSpPr>
        <p:spPr>
          <a:xfrm>
            <a:off x="1524000" y="3602037"/>
            <a:ext cx="9144000" cy="2719249"/>
          </a:xfrm>
        </p:spPr>
        <p:txBody>
          <a:bodyPr/>
          <a:lstStyle/>
          <a:p>
            <a:r>
              <a:rPr lang="en-US" dirty="0"/>
              <a:t>Michele Struffolino</a:t>
            </a:r>
          </a:p>
          <a:p>
            <a:r>
              <a:rPr lang="en-US" dirty="0"/>
              <a:t>Associate Dean and Professor of Law Michele Struffolino and</a:t>
            </a:r>
          </a:p>
          <a:p>
            <a:r>
              <a:rPr lang="en-US" dirty="0"/>
              <a:t>Associate Dean and Professor of Law Debra Moss Vollweiler</a:t>
            </a:r>
          </a:p>
          <a:p>
            <a:endParaRPr lang="en-US" dirty="0"/>
          </a:p>
        </p:txBody>
      </p:sp>
      <p:pic>
        <p:nvPicPr>
          <p:cNvPr id="4" name="Picture 3">
            <a:extLst>
              <a:ext uri="{FF2B5EF4-FFF2-40B4-BE49-F238E27FC236}">
                <a16:creationId xmlns:a16="http://schemas.microsoft.com/office/drawing/2014/main" id="{E45E9056-7C1E-44A0-AC1C-2AC13FFB8A8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015409" y="4935157"/>
            <a:ext cx="4855886" cy="935556"/>
          </a:xfrm>
          <a:prstGeom prst="rect">
            <a:avLst/>
          </a:prstGeom>
          <a:noFill/>
          <a:ln>
            <a:noFill/>
          </a:ln>
        </p:spPr>
      </p:pic>
    </p:spTree>
    <p:extLst>
      <p:ext uri="{BB962C8B-B14F-4D97-AF65-F5344CB8AC3E}">
        <p14:creationId xmlns:p14="http://schemas.microsoft.com/office/powerpoint/2010/main" val="1652850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773F3-F603-478C-8296-063EA0960E99}"/>
              </a:ext>
            </a:extLst>
          </p:cNvPr>
          <p:cNvSpPr>
            <a:spLocks noGrp="1"/>
          </p:cNvSpPr>
          <p:nvPr>
            <p:ph type="title"/>
          </p:nvPr>
        </p:nvSpPr>
        <p:spPr/>
        <p:txBody>
          <a:bodyPr>
            <a:normAutofit fontScale="90000"/>
          </a:bodyPr>
          <a:lstStyle/>
          <a:p>
            <a:r>
              <a:rPr lang="en-US" dirty="0"/>
              <a:t>WhY:  Institutional Benefits of a successful self-directed learning student population </a:t>
            </a:r>
          </a:p>
        </p:txBody>
      </p:sp>
      <p:sp>
        <p:nvSpPr>
          <p:cNvPr id="3" name="Content Placeholder 2">
            <a:extLst>
              <a:ext uri="{FF2B5EF4-FFF2-40B4-BE49-F238E27FC236}">
                <a16:creationId xmlns:a16="http://schemas.microsoft.com/office/drawing/2014/main" id="{014DA32B-943E-4C74-AFD4-6DF90C26D373}"/>
              </a:ext>
            </a:extLst>
          </p:cNvPr>
          <p:cNvSpPr>
            <a:spLocks noGrp="1"/>
          </p:cNvSpPr>
          <p:nvPr>
            <p:ph idx="1"/>
          </p:nvPr>
        </p:nvSpPr>
        <p:spPr>
          <a:xfrm>
            <a:off x="1202919" y="2011680"/>
            <a:ext cx="9784080" cy="4562144"/>
          </a:xfrm>
        </p:spPr>
        <p:txBody>
          <a:bodyPr>
            <a:normAutofit fontScale="92500" lnSpcReduction="10000"/>
          </a:bodyPr>
          <a:lstStyle/>
          <a:p>
            <a:r>
              <a:rPr lang="en-US" sz="2400" dirty="0"/>
              <a:t>Improvement in </a:t>
            </a:r>
            <a:r>
              <a:rPr lang="en-US" sz="2400" dirty="0">
                <a:solidFill>
                  <a:schemeClr val="accent3">
                    <a:lumMod val="40000"/>
                    <a:lumOff val="60000"/>
                  </a:schemeClr>
                </a:solidFill>
              </a:rPr>
              <a:t>academic performance </a:t>
            </a:r>
            <a:r>
              <a:rPr lang="en-US" sz="2400" dirty="0"/>
              <a:t>in general:</a:t>
            </a:r>
          </a:p>
          <a:p>
            <a:pPr lvl="1"/>
            <a:r>
              <a:rPr lang="en-US" sz="2400" dirty="0"/>
              <a:t>Success in individual courses </a:t>
            </a:r>
          </a:p>
          <a:p>
            <a:pPr lvl="1"/>
            <a:r>
              <a:rPr lang="en-US" sz="2400" dirty="0"/>
              <a:t>Depth of analysis across coursework</a:t>
            </a:r>
          </a:p>
          <a:p>
            <a:pPr lvl="1"/>
            <a:r>
              <a:rPr lang="en-US" sz="2400" dirty="0"/>
              <a:t>Self-reflection and professionalism </a:t>
            </a:r>
          </a:p>
          <a:p>
            <a:r>
              <a:rPr lang="en-US" sz="2600" dirty="0"/>
              <a:t>Happier law students who measure success on their personally set goals based on their ideals and values  </a:t>
            </a:r>
          </a:p>
          <a:p>
            <a:r>
              <a:rPr lang="en-US" sz="2400" dirty="0">
                <a:solidFill>
                  <a:schemeClr val="accent3">
                    <a:lumMod val="40000"/>
                    <a:lumOff val="60000"/>
                  </a:schemeClr>
                </a:solidFill>
              </a:rPr>
              <a:t>Early realization of students at risk </a:t>
            </a:r>
            <a:r>
              <a:rPr lang="en-US" sz="2400" dirty="0"/>
              <a:t>and the need and ability to create a plan of action</a:t>
            </a:r>
          </a:p>
          <a:p>
            <a:r>
              <a:rPr lang="en-US" sz="2400" dirty="0"/>
              <a:t>Increased </a:t>
            </a:r>
            <a:r>
              <a:rPr lang="en-US" sz="2400" dirty="0">
                <a:solidFill>
                  <a:schemeClr val="accent3">
                    <a:lumMod val="40000"/>
                    <a:lumOff val="60000"/>
                  </a:schemeClr>
                </a:solidFill>
              </a:rPr>
              <a:t>probability of bar passage </a:t>
            </a:r>
            <a:r>
              <a:rPr lang="en-US" sz="2400" dirty="0"/>
              <a:t>success</a:t>
            </a:r>
          </a:p>
          <a:p>
            <a:r>
              <a:rPr lang="en-US" sz="2400" dirty="0"/>
              <a:t>Increased probability of </a:t>
            </a:r>
            <a:r>
              <a:rPr lang="en-US" sz="2400" dirty="0">
                <a:solidFill>
                  <a:schemeClr val="accent3">
                    <a:lumMod val="40000"/>
                    <a:lumOff val="60000"/>
                  </a:schemeClr>
                </a:solidFill>
              </a:rPr>
              <a:t>post graduation employment</a:t>
            </a:r>
          </a:p>
          <a:p>
            <a:r>
              <a:rPr lang="en-US" sz="2400" dirty="0">
                <a:solidFill>
                  <a:schemeClr val="accent3">
                    <a:lumMod val="40000"/>
                    <a:lumOff val="60000"/>
                  </a:schemeClr>
                </a:solidFill>
              </a:rPr>
              <a:t>Accreditation Standards </a:t>
            </a:r>
            <a:r>
              <a:rPr lang="en-US" sz="2400" dirty="0"/>
              <a:t>met </a:t>
            </a:r>
            <a:endParaRPr lang="en-US" dirty="0"/>
          </a:p>
          <a:p>
            <a:pPr marL="0" indent="0">
              <a:buNone/>
            </a:pPr>
            <a:endParaRPr lang="en-US" dirty="0"/>
          </a:p>
        </p:txBody>
      </p:sp>
    </p:spTree>
    <p:extLst>
      <p:ext uri="{BB962C8B-B14F-4D97-AF65-F5344CB8AC3E}">
        <p14:creationId xmlns:p14="http://schemas.microsoft.com/office/powerpoint/2010/main" val="3839392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54591-C674-4258-AA1D-EA8D8FB7DA9A}"/>
              </a:ext>
            </a:extLst>
          </p:cNvPr>
          <p:cNvSpPr>
            <a:spLocks noGrp="1"/>
          </p:cNvSpPr>
          <p:nvPr>
            <p:ph type="title"/>
          </p:nvPr>
        </p:nvSpPr>
        <p:spPr/>
        <p:txBody>
          <a:bodyPr>
            <a:normAutofit/>
          </a:bodyPr>
          <a:lstStyle/>
          <a:p>
            <a:r>
              <a:rPr lang="en-US" dirty="0"/>
              <a:t>WhY:  Increase employability of law school graduates</a:t>
            </a:r>
          </a:p>
        </p:txBody>
      </p:sp>
      <p:sp>
        <p:nvSpPr>
          <p:cNvPr id="3" name="Content Placeholder 2">
            <a:extLst>
              <a:ext uri="{FF2B5EF4-FFF2-40B4-BE49-F238E27FC236}">
                <a16:creationId xmlns:a16="http://schemas.microsoft.com/office/drawing/2014/main" id="{7031E442-BC3D-451E-8F01-F6E98766BFE4}"/>
              </a:ext>
            </a:extLst>
          </p:cNvPr>
          <p:cNvSpPr>
            <a:spLocks noGrp="1"/>
          </p:cNvSpPr>
          <p:nvPr>
            <p:ph idx="1"/>
          </p:nvPr>
        </p:nvSpPr>
        <p:spPr/>
        <p:txBody>
          <a:bodyPr>
            <a:normAutofit lnSpcReduction="10000"/>
          </a:bodyPr>
          <a:lstStyle/>
          <a:p>
            <a:pPr marL="0" indent="0">
              <a:buNone/>
            </a:pPr>
            <a:r>
              <a:rPr lang="en-US" b="1" dirty="0"/>
              <a:t>Factors measuring </a:t>
            </a:r>
            <a:r>
              <a:rPr lang="en-US" b="1" dirty="0">
                <a:solidFill>
                  <a:schemeClr val="accent3">
                    <a:lumMod val="40000"/>
                    <a:lumOff val="60000"/>
                  </a:schemeClr>
                </a:solidFill>
              </a:rPr>
              <a:t>lawyer effectiveness </a:t>
            </a:r>
            <a:r>
              <a:rPr lang="en-US" b="1" dirty="0"/>
              <a:t>in the legal profession:</a:t>
            </a:r>
          </a:p>
          <a:p>
            <a:r>
              <a:rPr lang="en-US" dirty="0"/>
              <a:t>Strategic planning for success</a:t>
            </a:r>
          </a:p>
          <a:p>
            <a:r>
              <a:rPr lang="en-US" dirty="0"/>
              <a:t>Organizing and managing one’s own work </a:t>
            </a:r>
          </a:p>
          <a:p>
            <a:r>
              <a:rPr lang="en-US" dirty="0"/>
              <a:t>Organizing and managing others</a:t>
            </a:r>
          </a:p>
          <a:p>
            <a:r>
              <a:rPr lang="en-US" dirty="0"/>
              <a:t>Evaluation, development, mentoring </a:t>
            </a:r>
          </a:p>
          <a:p>
            <a:r>
              <a:rPr lang="en-US" dirty="0"/>
              <a:t>Problem solving </a:t>
            </a:r>
          </a:p>
          <a:p>
            <a:r>
              <a:rPr lang="en-US" dirty="0"/>
              <a:t>Practical judgment</a:t>
            </a:r>
          </a:p>
          <a:p>
            <a:pPr marL="0" indent="0">
              <a:buNone/>
            </a:pPr>
            <a:r>
              <a:rPr lang="en-US" dirty="0"/>
              <a:t>	</a:t>
            </a:r>
            <a:r>
              <a:rPr lang="en-US" dirty="0">
                <a:solidFill>
                  <a:schemeClr val="bg1"/>
                </a:solidFill>
              </a:rPr>
              <a:t>Marjorie M. Schultz &amp; Sheldon </a:t>
            </a:r>
            <a:r>
              <a:rPr lang="en-US" dirty="0" err="1">
                <a:solidFill>
                  <a:schemeClr val="bg1"/>
                </a:solidFill>
              </a:rPr>
              <a:t>Zedeck</a:t>
            </a:r>
            <a:r>
              <a:rPr lang="en-US" dirty="0">
                <a:solidFill>
                  <a:schemeClr val="bg1"/>
                </a:solidFill>
              </a:rPr>
              <a:t>, </a:t>
            </a:r>
            <a:r>
              <a:rPr lang="en-US" i="1" dirty="0">
                <a:solidFill>
                  <a:schemeClr val="bg1"/>
                </a:solidFill>
              </a:rPr>
              <a:t>Predicting Lawyer Effectiveness: 	Broadening the Basis for Law School Admission Decisions</a:t>
            </a:r>
            <a:r>
              <a:rPr lang="en-US" dirty="0">
                <a:solidFill>
                  <a:schemeClr val="bg1"/>
                </a:solidFill>
              </a:rPr>
              <a:t>, 36 Law &amp; Soc. 	Inquiry 620, 630 (2011).</a:t>
            </a:r>
            <a:endParaRPr lang="en-US" dirty="0"/>
          </a:p>
        </p:txBody>
      </p:sp>
    </p:spTree>
    <p:extLst>
      <p:ext uri="{BB962C8B-B14F-4D97-AF65-F5344CB8AC3E}">
        <p14:creationId xmlns:p14="http://schemas.microsoft.com/office/powerpoint/2010/main" val="4147225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C3A7A-8F2B-4DBA-A0EC-7CB06D778C05}"/>
              </a:ext>
            </a:extLst>
          </p:cNvPr>
          <p:cNvSpPr>
            <a:spLocks noGrp="1"/>
          </p:cNvSpPr>
          <p:nvPr>
            <p:ph type="title"/>
          </p:nvPr>
        </p:nvSpPr>
        <p:spPr/>
        <p:txBody>
          <a:bodyPr>
            <a:normAutofit/>
          </a:bodyPr>
          <a:lstStyle/>
          <a:p>
            <a:r>
              <a:rPr lang="en-US" dirty="0"/>
              <a:t>WhY:  Increase employability of law school graduates</a:t>
            </a:r>
          </a:p>
        </p:txBody>
      </p:sp>
      <p:sp>
        <p:nvSpPr>
          <p:cNvPr id="3" name="Content Placeholder 2">
            <a:extLst>
              <a:ext uri="{FF2B5EF4-FFF2-40B4-BE49-F238E27FC236}">
                <a16:creationId xmlns:a16="http://schemas.microsoft.com/office/drawing/2014/main" id="{F0D03064-AB0D-425D-A6D5-4FB3FD2D43D8}"/>
              </a:ext>
            </a:extLst>
          </p:cNvPr>
          <p:cNvSpPr>
            <a:spLocks noGrp="1"/>
          </p:cNvSpPr>
          <p:nvPr>
            <p:ph idx="1"/>
          </p:nvPr>
        </p:nvSpPr>
        <p:spPr/>
        <p:txBody>
          <a:bodyPr>
            <a:normAutofit fontScale="47500" lnSpcReduction="20000"/>
          </a:bodyPr>
          <a:lstStyle/>
          <a:p>
            <a:pPr marL="0" indent="0">
              <a:buNone/>
            </a:pPr>
            <a:r>
              <a:rPr lang="en-US" sz="4200" b="1" dirty="0"/>
              <a:t>What do Legal Employers Want in New Associates?</a:t>
            </a:r>
          </a:p>
          <a:p>
            <a:pPr marL="0" indent="0">
              <a:buNone/>
            </a:pPr>
            <a:r>
              <a:rPr lang="en-US" sz="4200" dirty="0"/>
              <a:t>“Character”</a:t>
            </a:r>
          </a:p>
          <a:p>
            <a:pPr lvl="1"/>
            <a:r>
              <a:rPr lang="en-US" sz="4200" dirty="0"/>
              <a:t>Professionalism—honor commitments </a:t>
            </a:r>
          </a:p>
          <a:p>
            <a:pPr lvl="1"/>
            <a:r>
              <a:rPr lang="en-US" sz="4200" dirty="0"/>
              <a:t>Strong work ethic </a:t>
            </a:r>
          </a:p>
          <a:p>
            <a:pPr lvl="1"/>
            <a:r>
              <a:rPr lang="en-US" sz="4200" dirty="0"/>
              <a:t>Attention to detail </a:t>
            </a:r>
          </a:p>
          <a:p>
            <a:pPr lvl="1"/>
            <a:r>
              <a:rPr lang="en-US" sz="4200" dirty="0"/>
              <a:t>Diligence</a:t>
            </a:r>
          </a:p>
          <a:p>
            <a:pPr marL="228600" lvl="1" indent="0">
              <a:buNone/>
            </a:pPr>
            <a:endParaRPr lang="en-US" sz="4200" dirty="0"/>
          </a:p>
          <a:p>
            <a:r>
              <a:rPr lang="en-US" sz="4200" dirty="0"/>
              <a:t>Competencies </a:t>
            </a:r>
          </a:p>
          <a:p>
            <a:pPr lvl="1"/>
            <a:r>
              <a:rPr lang="en-US" sz="4200" dirty="0"/>
              <a:t>Prepared and timely</a:t>
            </a:r>
          </a:p>
          <a:p>
            <a:pPr lvl="1"/>
            <a:r>
              <a:rPr lang="en-US" sz="4200" dirty="0"/>
              <a:t>Promptly respond to inquires and requests </a:t>
            </a:r>
          </a:p>
          <a:p>
            <a:pPr lvl="1"/>
            <a:r>
              <a:rPr lang="en-US" sz="4200" dirty="0"/>
              <a:t>Listening attentively and respectfully</a:t>
            </a:r>
          </a:p>
          <a:p>
            <a:pPr marL="228600" lvl="1" indent="0">
              <a:buNone/>
            </a:pPr>
            <a:endParaRPr lang="en-US" dirty="0"/>
          </a:p>
          <a:p>
            <a:pPr marL="228600" lvl="1" indent="0">
              <a:buNone/>
            </a:pPr>
            <a:r>
              <a:rPr lang="en-US" dirty="0">
                <a:solidFill>
                  <a:schemeClr val="bg1"/>
                </a:solidFill>
              </a:rPr>
              <a:t>(From the list of the top 10 Foundations Categorized as Necessary in the Short Term, </a:t>
            </a:r>
            <a:r>
              <a:rPr lang="en-US" i="1" dirty="0">
                <a:solidFill>
                  <a:schemeClr val="bg1"/>
                </a:solidFill>
              </a:rPr>
              <a:t>The Whole Lawyer and the Character Quotient)</a:t>
            </a:r>
            <a:r>
              <a:rPr lang="en-US" dirty="0">
                <a:solidFill>
                  <a:schemeClr val="bg1"/>
                </a:solidFill>
              </a:rPr>
              <a:t> </a:t>
            </a:r>
          </a:p>
          <a:p>
            <a:endParaRPr lang="en-US" dirty="0"/>
          </a:p>
        </p:txBody>
      </p:sp>
      <p:sp>
        <p:nvSpPr>
          <p:cNvPr id="4" name="Text Placeholder 3">
            <a:extLst>
              <a:ext uri="{FF2B5EF4-FFF2-40B4-BE49-F238E27FC236}">
                <a16:creationId xmlns:a16="http://schemas.microsoft.com/office/drawing/2014/main" id="{FF5724CF-D0CA-49FC-9D38-547F1940A1BB}"/>
              </a:ext>
            </a:extLst>
          </p:cNvPr>
          <p:cNvSpPr>
            <a:spLocks noGrp="1"/>
          </p:cNvSpPr>
          <p:nvPr>
            <p:ph type="body" sz="half" idx="2"/>
          </p:nvPr>
        </p:nvSpPr>
        <p:spPr/>
        <p:txBody>
          <a:bodyPr/>
          <a:lstStyle/>
          <a:p>
            <a:r>
              <a:rPr lang="en-US" sz="3600" i="1" dirty="0"/>
              <a:t>Self-directed learners are successful in the profession </a:t>
            </a:r>
          </a:p>
          <a:p>
            <a:endParaRPr lang="en-US" dirty="0"/>
          </a:p>
        </p:txBody>
      </p:sp>
    </p:spTree>
    <p:extLst>
      <p:ext uri="{BB962C8B-B14F-4D97-AF65-F5344CB8AC3E}">
        <p14:creationId xmlns:p14="http://schemas.microsoft.com/office/powerpoint/2010/main" val="3136647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B12D3-EC7D-4F44-B5F1-EFFE98F59645}"/>
              </a:ext>
            </a:extLst>
          </p:cNvPr>
          <p:cNvSpPr>
            <a:spLocks noGrp="1"/>
          </p:cNvSpPr>
          <p:nvPr>
            <p:ph type="title"/>
          </p:nvPr>
        </p:nvSpPr>
        <p:spPr/>
        <p:txBody>
          <a:bodyPr>
            <a:normAutofit fontScale="90000"/>
          </a:bodyPr>
          <a:lstStyle/>
          <a:p>
            <a:r>
              <a:rPr lang="en-US" dirty="0"/>
              <a:t>WHY: Accreditation standards—NSU College of law adoption of self-directed learning as a learning outcome</a:t>
            </a:r>
          </a:p>
        </p:txBody>
      </p:sp>
      <p:sp>
        <p:nvSpPr>
          <p:cNvPr id="3" name="Content Placeholder 2">
            <a:extLst>
              <a:ext uri="{FF2B5EF4-FFF2-40B4-BE49-F238E27FC236}">
                <a16:creationId xmlns:a16="http://schemas.microsoft.com/office/drawing/2014/main" id="{DB7D346B-95DA-4291-9243-C4CC73D7B2B1}"/>
              </a:ext>
            </a:extLst>
          </p:cNvPr>
          <p:cNvSpPr>
            <a:spLocks noGrp="1"/>
          </p:cNvSpPr>
          <p:nvPr>
            <p:ph idx="1"/>
          </p:nvPr>
        </p:nvSpPr>
        <p:spPr/>
        <p:txBody>
          <a:bodyPr/>
          <a:lstStyle/>
          <a:p>
            <a:r>
              <a:rPr lang="en-US" u="sng" dirty="0">
                <a:solidFill>
                  <a:schemeClr val="accent3">
                    <a:lumMod val="40000"/>
                    <a:lumOff val="60000"/>
                  </a:schemeClr>
                </a:solidFill>
              </a:rPr>
              <a:t>ABA Standard 302</a:t>
            </a:r>
            <a:r>
              <a:rPr lang="en-US" dirty="0">
                <a:solidFill>
                  <a:srgbClr val="FF0000"/>
                </a:solidFill>
              </a:rPr>
              <a:t> </a:t>
            </a:r>
            <a:r>
              <a:rPr lang="en-US" dirty="0"/>
              <a:t>provides in part:</a:t>
            </a:r>
          </a:p>
          <a:p>
            <a:r>
              <a:rPr lang="en-US" i="1" dirty="0"/>
              <a:t>A law school shall establish learning outcomes that shall, at a minimum, include competency in the following:</a:t>
            </a:r>
          </a:p>
          <a:p>
            <a:pPr marL="0" indent="0">
              <a:buNone/>
            </a:pPr>
            <a:r>
              <a:rPr lang="en-US" i="1" dirty="0"/>
              <a:t>	(d) Other professional skills needed for competent and ethical participation as 	a member of the legal profession </a:t>
            </a:r>
          </a:p>
          <a:p>
            <a:pPr marL="0" indent="0">
              <a:buNone/>
            </a:pPr>
            <a:endParaRPr lang="en-US" i="1" dirty="0"/>
          </a:p>
          <a:p>
            <a:pPr marL="0" indent="0" algn="ctr">
              <a:buNone/>
            </a:pPr>
            <a:r>
              <a:rPr lang="en-US" dirty="0"/>
              <a:t>COLLEGE OF LAW LEARNING OUTCOME NUMBER 10 (2016):</a:t>
            </a:r>
          </a:p>
          <a:p>
            <a:pPr marL="0" indent="0" algn="ctr">
              <a:buNone/>
            </a:pPr>
            <a:r>
              <a:rPr lang="en-US" sz="1800" spc="-5" dirty="0">
                <a:effectLst/>
                <a:latin typeface="Times New Roman" panose="02020603050405020304" pitchFamily="18" charset="0"/>
                <a:ea typeface="Times New Roman" panose="02020603050405020304" pitchFamily="18" charset="0"/>
                <a:cs typeface="Times New Roman" panose="02020603050405020304" pitchFamily="18" charset="0"/>
              </a:rPr>
              <a:t>Demonstrate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spc="-5" dirty="0">
                <a:effectLst/>
                <a:latin typeface="Times New Roman" panose="02020603050405020304" pitchFamily="18" charset="0"/>
                <a:ea typeface="Times New Roman" panose="02020603050405020304" pitchFamily="18" charset="0"/>
                <a:cs typeface="Times New Roman" panose="02020603050405020304" pitchFamily="18" charset="0"/>
              </a:rPr>
              <a:t>self-directed</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spc="-5" dirty="0">
                <a:effectLst/>
                <a:latin typeface="Times New Roman" panose="02020603050405020304" pitchFamily="18" charset="0"/>
                <a:ea typeface="Times New Roman" panose="02020603050405020304" pitchFamily="18" charset="0"/>
                <a:cs typeface="Times New Roman" panose="02020603050405020304" pitchFamily="18" charset="0"/>
              </a:rPr>
              <a:t>learning</a:t>
            </a:r>
            <a:r>
              <a:rPr lang="en-US" sz="1800" spc="-1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spc="-5" dirty="0">
                <a:effectLst/>
                <a:latin typeface="Times New Roman" panose="02020603050405020304" pitchFamily="18" charset="0"/>
                <a:ea typeface="Times New Roman" panose="02020603050405020304" pitchFamily="18" charset="0"/>
                <a:cs typeface="Times New Roman" panose="02020603050405020304" pitchFamily="18" charset="0"/>
              </a:rPr>
              <a:t>practices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for lifelong</a:t>
            </a:r>
            <a:r>
              <a:rPr lang="en-US" sz="1800" spc="-15"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spc="-5" dirty="0">
                <a:effectLst/>
                <a:latin typeface="Times New Roman" panose="02020603050405020304" pitchFamily="18" charset="0"/>
                <a:ea typeface="Times New Roman" panose="02020603050405020304" pitchFamily="18" charset="0"/>
                <a:cs typeface="Times New Roman" panose="02020603050405020304" pitchFamily="18" charset="0"/>
              </a:rPr>
              <a:t>learning.</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en-US" dirty="0"/>
              <a:t>Part of core competencies for all students for graduation</a:t>
            </a:r>
          </a:p>
        </p:txBody>
      </p:sp>
      <p:sp>
        <p:nvSpPr>
          <p:cNvPr id="4" name="Rectangle 3">
            <a:extLst>
              <a:ext uri="{FF2B5EF4-FFF2-40B4-BE49-F238E27FC236}">
                <a16:creationId xmlns:a16="http://schemas.microsoft.com/office/drawing/2014/main" id="{5DBD7FB1-DEF5-4E72-9339-52A094AEA815}"/>
              </a:ext>
            </a:extLst>
          </p:cNvPr>
          <p:cNvSpPr/>
          <p:nvPr/>
        </p:nvSpPr>
        <p:spPr>
          <a:xfrm>
            <a:off x="1202919" y="4316819"/>
            <a:ext cx="8695993" cy="165867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6380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8B4A2-A626-4D66-A314-7D3C303E24BA}"/>
              </a:ext>
            </a:extLst>
          </p:cNvPr>
          <p:cNvSpPr>
            <a:spLocks noGrp="1"/>
          </p:cNvSpPr>
          <p:nvPr>
            <p:ph type="title"/>
          </p:nvPr>
        </p:nvSpPr>
        <p:spPr>
          <a:xfrm>
            <a:off x="1202919" y="284176"/>
            <a:ext cx="9784080" cy="1508760"/>
          </a:xfrm>
        </p:spPr>
        <p:txBody>
          <a:bodyPr>
            <a:normAutofit fontScale="90000"/>
          </a:bodyPr>
          <a:lstStyle/>
          <a:p>
            <a:r>
              <a:rPr lang="en-US" dirty="0"/>
              <a:t>Why: self-directed learning outcome at </a:t>
            </a:r>
            <a:r>
              <a:rPr lang="en-US" dirty="0" err="1"/>
              <a:t>Nsu</a:t>
            </a:r>
            <a:r>
              <a:rPr lang="en-US" dirty="0"/>
              <a:t> law mapped to curriculum</a:t>
            </a:r>
          </a:p>
        </p:txBody>
      </p:sp>
      <p:graphicFrame>
        <p:nvGraphicFramePr>
          <p:cNvPr id="4" name="Content Placeholder 3">
            <a:extLst>
              <a:ext uri="{FF2B5EF4-FFF2-40B4-BE49-F238E27FC236}">
                <a16:creationId xmlns:a16="http://schemas.microsoft.com/office/drawing/2014/main" id="{48EC57F1-7FAB-48A3-8485-C6BB05970632}"/>
              </a:ext>
            </a:extLst>
          </p:cNvPr>
          <p:cNvGraphicFramePr>
            <a:graphicFrameLocks noGrp="1"/>
          </p:cNvGraphicFramePr>
          <p:nvPr>
            <p:ph idx="1"/>
            <p:extLst>
              <p:ext uri="{D42A27DB-BD31-4B8C-83A1-F6EECF244321}">
                <p14:modId xmlns:p14="http://schemas.microsoft.com/office/powerpoint/2010/main" val="2765273945"/>
              </p:ext>
            </p:extLst>
          </p:nvPr>
        </p:nvGraphicFramePr>
        <p:xfrm>
          <a:off x="350429" y="1960211"/>
          <a:ext cx="11383458" cy="4533671"/>
        </p:xfrm>
        <a:graphic>
          <a:graphicData uri="http://schemas.openxmlformats.org/drawingml/2006/table">
            <a:tbl>
              <a:tblPr firstRow="1" firstCol="1" bandRow="1">
                <a:tableStyleId>{5C22544A-7EE6-4342-B048-85BDC9FD1C3A}</a:tableStyleId>
              </a:tblPr>
              <a:tblGrid>
                <a:gridCol w="2179317">
                  <a:extLst>
                    <a:ext uri="{9D8B030D-6E8A-4147-A177-3AD203B41FA5}">
                      <a16:colId xmlns:a16="http://schemas.microsoft.com/office/drawing/2014/main" val="3727018041"/>
                    </a:ext>
                  </a:extLst>
                </a:gridCol>
                <a:gridCol w="1798459">
                  <a:extLst>
                    <a:ext uri="{9D8B030D-6E8A-4147-A177-3AD203B41FA5}">
                      <a16:colId xmlns:a16="http://schemas.microsoft.com/office/drawing/2014/main" val="3638007957"/>
                    </a:ext>
                  </a:extLst>
                </a:gridCol>
                <a:gridCol w="3183058">
                  <a:extLst>
                    <a:ext uri="{9D8B030D-6E8A-4147-A177-3AD203B41FA5}">
                      <a16:colId xmlns:a16="http://schemas.microsoft.com/office/drawing/2014/main" val="1864182815"/>
                    </a:ext>
                  </a:extLst>
                </a:gridCol>
                <a:gridCol w="1972517">
                  <a:extLst>
                    <a:ext uri="{9D8B030D-6E8A-4147-A177-3AD203B41FA5}">
                      <a16:colId xmlns:a16="http://schemas.microsoft.com/office/drawing/2014/main" val="2623323687"/>
                    </a:ext>
                  </a:extLst>
                </a:gridCol>
                <a:gridCol w="2250107">
                  <a:extLst>
                    <a:ext uri="{9D8B030D-6E8A-4147-A177-3AD203B41FA5}">
                      <a16:colId xmlns:a16="http://schemas.microsoft.com/office/drawing/2014/main" val="829027879"/>
                    </a:ext>
                  </a:extLst>
                </a:gridCol>
              </a:tblGrid>
              <a:tr h="878831">
                <a:tc gridSpan="5">
                  <a:txBody>
                    <a:bodyPr/>
                    <a:lstStyle/>
                    <a:p>
                      <a:pPr marL="0" marR="0">
                        <a:spcBef>
                          <a:spcPts val="0"/>
                        </a:spcBef>
                        <a:spcAft>
                          <a:spcPts val="0"/>
                        </a:spcAft>
                      </a:pPr>
                      <a:r>
                        <a:rPr lang="en-US" sz="1400" dirty="0">
                          <a:effectLst/>
                        </a:rPr>
                        <a:t>Learning Outcome #10</a:t>
                      </a:r>
                    </a:p>
                    <a:p>
                      <a:pPr marL="0" marR="0">
                        <a:spcBef>
                          <a:spcPts val="0"/>
                        </a:spcBef>
                        <a:spcAft>
                          <a:spcPts val="0"/>
                        </a:spcAft>
                      </a:pPr>
                      <a:r>
                        <a:rPr lang="en-US" sz="1400" dirty="0">
                          <a:effectLst/>
                        </a:rPr>
                        <a:t>Students completing this instructional offering are expected to: </a:t>
                      </a:r>
                    </a:p>
                    <a:p>
                      <a:pPr marL="0" marR="0">
                        <a:spcBef>
                          <a:spcPts val="0"/>
                        </a:spcBef>
                        <a:spcAft>
                          <a:spcPts val="0"/>
                        </a:spcAft>
                      </a:pPr>
                      <a:r>
                        <a:rPr lang="en-US" sz="1400" dirty="0">
                          <a:effectLst/>
                        </a:rPr>
                        <a:t>Demonstrate self-directed learning practices for life-long learning</a:t>
                      </a:r>
                      <a:endParaRPr lang="en-US" sz="1400" dirty="0">
                        <a:solidFill>
                          <a:srgbClr val="000000"/>
                        </a:solidFill>
                        <a:effectLst/>
                        <a:latin typeface="Calibri" panose="020F0502020204030204" pitchFamily="34" charset="0"/>
                        <a:ea typeface="Calibri" panose="020F0502020204030204" pitchFamily="34" charset="0"/>
                      </a:endParaRPr>
                    </a:p>
                  </a:txBody>
                  <a:tcPr marL="60958" marR="60958"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20951382"/>
                  </a:ext>
                </a:extLst>
              </a:tr>
              <a:tr h="1199237">
                <a:tc>
                  <a:txBody>
                    <a:bodyPr/>
                    <a:lstStyle/>
                    <a:p>
                      <a:pPr marL="0" marR="0">
                        <a:spcBef>
                          <a:spcPts val="0"/>
                        </a:spcBef>
                        <a:spcAft>
                          <a:spcPts val="0"/>
                        </a:spcAft>
                      </a:pPr>
                      <a:r>
                        <a:rPr lang="en-US" sz="1100" dirty="0">
                          <a:effectLst/>
                        </a:rPr>
                        <a:t> </a:t>
                      </a:r>
                      <a:endParaRPr lang="en-US" sz="1100" dirty="0">
                        <a:solidFill>
                          <a:srgbClr val="000000"/>
                        </a:solidFill>
                        <a:effectLst/>
                        <a:latin typeface="Calibri" panose="020F0502020204030204" pitchFamily="34" charset="0"/>
                        <a:ea typeface="Calibri" panose="020F0502020204030204" pitchFamily="34" charset="0"/>
                      </a:endParaRPr>
                    </a:p>
                  </a:txBody>
                  <a:tcPr marL="60958" marR="60958" marT="0" marB="0"/>
                </a:tc>
                <a:tc>
                  <a:txBody>
                    <a:bodyPr/>
                    <a:lstStyle/>
                    <a:p>
                      <a:pPr marL="0" marR="0">
                        <a:spcBef>
                          <a:spcPts val="0"/>
                        </a:spcBef>
                        <a:spcAft>
                          <a:spcPts val="0"/>
                        </a:spcAft>
                      </a:pPr>
                      <a:r>
                        <a:rPr lang="en-US" sz="1200" b="1" dirty="0">
                          <a:effectLst/>
                        </a:rPr>
                        <a:t>Required Courses</a:t>
                      </a:r>
                      <a:endParaRPr lang="en-US" sz="1200" b="1" dirty="0">
                        <a:solidFill>
                          <a:srgbClr val="000000"/>
                        </a:solidFill>
                        <a:effectLst/>
                        <a:latin typeface="Calibri" panose="020F0502020204030204" pitchFamily="34" charset="0"/>
                        <a:ea typeface="Calibri" panose="020F0502020204030204" pitchFamily="34" charset="0"/>
                      </a:endParaRPr>
                    </a:p>
                  </a:txBody>
                  <a:tcPr marL="60958" marR="60958" marT="0" marB="0"/>
                </a:tc>
                <a:tc>
                  <a:txBody>
                    <a:bodyPr/>
                    <a:lstStyle/>
                    <a:p>
                      <a:pPr marL="0" marR="0">
                        <a:spcBef>
                          <a:spcPts val="0"/>
                        </a:spcBef>
                        <a:spcAft>
                          <a:spcPts val="0"/>
                        </a:spcAft>
                      </a:pPr>
                      <a:r>
                        <a:rPr lang="en-US" sz="1200" b="1" dirty="0">
                          <a:effectLst/>
                        </a:rPr>
                        <a:t>Elective Courses</a:t>
                      </a:r>
                      <a:endParaRPr lang="en-US" sz="1200" b="1" dirty="0">
                        <a:solidFill>
                          <a:srgbClr val="000000"/>
                        </a:solidFill>
                        <a:effectLst/>
                        <a:latin typeface="Calibri" panose="020F0502020204030204" pitchFamily="34" charset="0"/>
                        <a:ea typeface="Calibri" panose="020F0502020204030204" pitchFamily="34" charset="0"/>
                      </a:endParaRPr>
                    </a:p>
                  </a:txBody>
                  <a:tcPr marL="60958" marR="60958" marT="0" marB="0"/>
                </a:tc>
                <a:tc>
                  <a:txBody>
                    <a:bodyPr/>
                    <a:lstStyle/>
                    <a:p>
                      <a:pPr marL="0" marR="0">
                        <a:spcBef>
                          <a:spcPts val="0"/>
                        </a:spcBef>
                        <a:spcAft>
                          <a:spcPts val="0"/>
                        </a:spcAft>
                      </a:pPr>
                      <a:r>
                        <a:rPr lang="en-US" sz="1200" b="1">
                          <a:effectLst/>
                        </a:rPr>
                        <a:t>Seminars</a:t>
                      </a:r>
                    </a:p>
                    <a:p>
                      <a:pPr marL="0" marR="0">
                        <a:spcBef>
                          <a:spcPts val="0"/>
                        </a:spcBef>
                        <a:spcAft>
                          <a:spcPts val="0"/>
                        </a:spcAft>
                      </a:pPr>
                      <a:r>
                        <a:rPr lang="en-US" sz="1200" b="1">
                          <a:effectLst/>
                        </a:rPr>
                        <a:t>(Satisfy Writing Requirement)</a:t>
                      </a:r>
                      <a:endParaRPr lang="en-US" sz="1200" b="1">
                        <a:solidFill>
                          <a:srgbClr val="000000"/>
                        </a:solidFill>
                        <a:effectLst/>
                        <a:latin typeface="Calibri" panose="020F0502020204030204" pitchFamily="34" charset="0"/>
                        <a:ea typeface="Calibri" panose="020F0502020204030204" pitchFamily="34" charset="0"/>
                      </a:endParaRPr>
                    </a:p>
                  </a:txBody>
                  <a:tcPr marL="60958" marR="60958" marT="0" marB="0"/>
                </a:tc>
                <a:tc>
                  <a:txBody>
                    <a:bodyPr/>
                    <a:lstStyle/>
                    <a:p>
                      <a:pPr marL="0" marR="0">
                        <a:spcBef>
                          <a:spcPts val="0"/>
                        </a:spcBef>
                        <a:spcAft>
                          <a:spcPts val="0"/>
                        </a:spcAft>
                      </a:pPr>
                      <a:r>
                        <a:rPr lang="en-US" sz="1200" b="1" dirty="0">
                          <a:effectLst/>
                        </a:rPr>
                        <a:t>Experiential Opportunities (Workshops, Clinics, Field Placements)</a:t>
                      </a:r>
                    </a:p>
                    <a:p>
                      <a:pPr marL="0" marR="0">
                        <a:spcBef>
                          <a:spcPts val="0"/>
                        </a:spcBef>
                        <a:spcAft>
                          <a:spcPts val="0"/>
                        </a:spcAft>
                      </a:pPr>
                      <a:r>
                        <a:rPr lang="en-US" sz="1200" b="1" dirty="0">
                          <a:effectLst/>
                        </a:rPr>
                        <a:t>Satisfy Experiential Learning Requirement</a:t>
                      </a:r>
                      <a:endParaRPr lang="en-US" sz="1200" b="1" dirty="0">
                        <a:solidFill>
                          <a:srgbClr val="000000"/>
                        </a:solidFill>
                        <a:effectLst/>
                        <a:latin typeface="Calibri" panose="020F0502020204030204" pitchFamily="34" charset="0"/>
                        <a:ea typeface="Calibri" panose="020F0502020204030204" pitchFamily="34" charset="0"/>
                      </a:endParaRPr>
                    </a:p>
                  </a:txBody>
                  <a:tcPr marL="60958" marR="60958" marT="0" marB="0"/>
                </a:tc>
                <a:extLst>
                  <a:ext uri="{0D108BD9-81ED-4DB2-BD59-A6C34878D82A}">
                    <a16:rowId xmlns:a16="http://schemas.microsoft.com/office/drawing/2014/main" val="4077843882"/>
                  </a:ext>
                </a:extLst>
              </a:tr>
              <a:tr h="622603">
                <a:tc>
                  <a:txBody>
                    <a:bodyPr/>
                    <a:lstStyle/>
                    <a:p>
                      <a:pPr marL="0" marR="0">
                        <a:lnSpc>
                          <a:spcPct val="107000"/>
                        </a:lnSpc>
                        <a:spcBef>
                          <a:spcPts val="0"/>
                        </a:spcBef>
                        <a:spcAft>
                          <a:spcPts val="0"/>
                        </a:spcAft>
                      </a:pPr>
                      <a:r>
                        <a:rPr lang="en-US" sz="1100" b="1">
                          <a:effectLst/>
                        </a:rPr>
                        <a:t>FIRST LEVEL EXPOSURE:</a:t>
                      </a:r>
                      <a:endParaRPr lang="en-US" sz="1100" b="1">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dirty="0">
                          <a:effectLst/>
                        </a:rPr>
                        <a:t>Legal Skills and Professionalism I and II</a:t>
                      </a:r>
                      <a:endParaRPr lang="en-US" sz="1100" dirty="0">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a:effectLst/>
                        </a:rPr>
                        <a:t> </a:t>
                      </a:r>
                      <a:endParaRPr lang="en-US" sz="1100">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a:effectLst/>
                        </a:rPr>
                        <a:t> </a:t>
                      </a:r>
                      <a:endParaRPr lang="en-US" sz="1100">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a:effectLst/>
                        </a:rPr>
                        <a:t> </a:t>
                      </a:r>
                      <a:endParaRPr lang="en-US" sz="1100">
                        <a:effectLst/>
                        <a:latin typeface="Times New Roman" panose="02020603050405020304" pitchFamily="18" charset="0"/>
                        <a:ea typeface="Calibri" panose="020F0502020204030204" pitchFamily="34" charset="0"/>
                      </a:endParaRPr>
                    </a:p>
                  </a:txBody>
                  <a:tcPr marL="60958" marR="60958" marT="0" marB="0"/>
                </a:tc>
                <a:extLst>
                  <a:ext uri="{0D108BD9-81ED-4DB2-BD59-A6C34878D82A}">
                    <a16:rowId xmlns:a16="http://schemas.microsoft.com/office/drawing/2014/main" val="97774973"/>
                  </a:ext>
                </a:extLst>
              </a:tr>
              <a:tr h="916500">
                <a:tc>
                  <a:txBody>
                    <a:bodyPr/>
                    <a:lstStyle/>
                    <a:p>
                      <a:pPr marL="0" marR="0">
                        <a:lnSpc>
                          <a:spcPct val="107000"/>
                        </a:lnSpc>
                        <a:spcBef>
                          <a:spcPts val="0"/>
                        </a:spcBef>
                        <a:spcAft>
                          <a:spcPts val="0"/>
                        </a:spcAft>
                      </a:pPr>
                      <a:r>
                        <a:rPr lang="en-US" sz="1100" b="1">
                          <a:effectLst/>
                        </a:rPr>
                        <a:t>SECOND LEVEL EXPOSURE:</a:t>
                      </a:r>
                      <a:endParaRPr lang="en-US" sz="1100" b="1">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dirty="0">
                          <a:effectLst/>
                        </a:rPr>
                        <a:t> Elements of Legal Analysis I and II </a:t>
                      </a:r>
                      <a:endParaRPr lang="en-US" sz="1100" dirty="0">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dirty="0">
                          <a:effectLst/>
                        </a:rPr>
                        <a:t>Advanced Legal Research Techniques; Copyright Law; Legal Reasoning and Analysis</a:t>
                      </a:r>
                      <a:endParaRPr lang="en-US" sz="1100" dirty="0">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a:effectLst/>
                        </a:rPr>
                        <a:t>Current Constitutional Issues Seminar  </a:t>
                      </a:r>
                      <a:endParaRPr lang="en-US" sz="1100">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dirty="0">
                          <a:effectLst/>
                        </a:rPr>
                        <a:t>Bankruptcy Workshop; Criminal Pre-Trial Practice; Negotiating Workshop</a:t>
                      </a:r>
                      <a:endParaRPr lang="en-US" sz="1100" dirty="0">
                        <a:effectLst/>
                        <a:latin typeface="Times New Roman" panose="02020603050405020304" pitchFamily="18" charset="0"/>
                        <a:ea typeface="Calibri" panose="020F0502020204030204" pitchFamily="34" charset="0"/>
                      </a:endParaRPr>
                    </a:p>
                  </a:txBody>
                  <a:tcPr marL="60958" marR="60958" marT="0" marB="0"/>
                </a:tc>
                <a:extLst>
                  <a:ext uri="{0D108BD9-81ED-4DB2-BD59-A6C34878D82A}">
                    <a16:rowId xmlns:a16="http://schemas.microsoft.com/office/drawing/2014/main" val="3819655389"/>
                  </a:ext>
                </a:extLst>
              </a:tr>
              <a:tr h="916500">
                <a:tc>
                  <a:txBody>
                    <a:bodyPr/>
                    <a:lstStyle/>
                    <a:p>
                      <a:pPr marL="0" marR="0">
                        <a:lnSpc>
                          <a:spcPct val="107000"/>
                        </a:lnSpc>
                        <a:spcBef>
                          <a:spcPts val="0"/>
                        </a:spcBef>
                        <a:spcAft>
                          <a:spcPts val="0"/>
                        </a:spcAft>
                      </a:pPr>
                      <a:r>
                        <a:rPr lang="en-US" sz="1100" b="1" dirty="0">
                          <a:effectLst/>
                        </a:rPr>
                        <a:t>THIRD LEVEL/CAPSTONE</a:t>
                      </a:r>
                    </a:p>
                    <a:p>
                      <a:pPr marL="0" marR="0">
                        <a:lnSpc>
                          <a:spcPct val="107000"/>
                        </a:lnSpc>
                        <a:spcBef>
                          <a:spcPts val="0"/>
                        </a:spcBef>
                        <a:spcAft>
                          <a:spcPts val="0"/>
                        </a:spcAft>
                      </a:pPr>
                      <a:r>
                        <a:rPr lang="en-US" sz="1100" b="1" dirty="0">
                          <a:effectLst/>
                        </a:rPr>
                        <a:t>EXPOSURE:</a:t>
                      </a:r>
                      <a:endParaRPr lang="en-US" sz="1100" b="1" dirty="0">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dirty="0">
                          <a:effectLst/>
                        </a:rPr>
                        <a:t>Florida Bar Exam Lab; Multistate Bar Exam Lab</a:t>
                      </a:r>
                      <a:endParaRPr lang="en-US" sz="1100" dirty="0">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dirty="0">
                          <a:effectLst/>
                        </a:rPr>
                        <a:t> </a:t>
                      </a:r>
                      <a:r>
                        <a:rPr lang="en-US" sz="1100" dirty="0">
                          <a:effectLst/>
                          <a:latin typeface="Calibri" panose="020F0502020204030204" pitchFamily="34" charset="0"/>
                          <a:ea typeface="Calibri" panose="020F0502020204030204" pitchFamily="34" charset="0"/>
                          <a:cs typeface="Times New Roman" panose="02020603050405020304" pitchFamily="18" charset="0"/>
                        </a:rPr>
                        <a:t>Blockchain and Cryptocurrency Law; Internet Law</a:t>
                      </a:r>
                      <a:endParaRPr lang="en-US" sz="1100" dirty="0">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a:effectLst/>
                        </a:rPr>
                        <a:t> </a:t>
                      </a:r>
                      <a:endParaRPr lang="en-US" sz="1100">
                        <a:effectLst/>
                        <a:latin typeface="Times New Roman" panose="02020603050405020304" pitchFamily="18" charset="0"/>
                        <a:ea typeface="Calibri" panose="020F0502020204030204" pitchFamily="34" charset="0"/>
                      </a:endParaRPr>
                    </a:p>
                  </a:txBody>
                  <a:tcPr marL="60958" marR="60958" marT="0" marB="0"/>
                </a:tc>
                <a:tc>
                  <a:txBody>
                    <a:bodyPr/>
                    <a:lstStyle/>
                    <a:p>
                      <a:pPr marL="0" marR="0">
                        <a:lnSpc>
                          <a:spcPct val="107000"/>
                        </a:lnSpc>
                        <a:spcBef>
                          <a:spcPts val="0"/>
                        </a:spcBef>
                        <a:spcAft>
                          <a:spcPts val="0"/>
                        </a:spcAft>
                      </a:pPr>
                      <a:r>
                        <a:rPr lang="en-US" sz="1100" dirty="0">
                          <a:effectLst/>
                        </a:rPr>
                        <a:t>Civil Field Placement Clinic; Dispute Resolution Clinic</a:t>
                      </a:r>
                      <a:endParaRPr lang="en-US" sz="1100" dirty="0">
                        <a:effectLst/>
                        <a:latin typeface="Times New Roman" panose="02020603050405020304" pitchFamily="18" charset="0"/>
                        <a:ea typeface="Calibri" panose="020F0502020204030204" pitchFamily="34" charset="0"/>
                      </a:endParaRPr>
                    </a:p>
                  </a:txBody>
                  <a:tcPr marL="60958" marR="60958" marT="0" marB="0"/>
                </a:tc>
                <a:extLst>
                  <a:ext uri="{0D108BD9-81ED-4DB2-BD59-A6C34878D82A}">
                    <a16:rowId xmlns:a16="http://schemas.microsoft.com/office/drawing/2014/main" val="770181345"/>
                  </a:ext>
                </a:extLst>
              </a:tr>
            </a:tbl>
          </a:graphicData>
        </a:graphic>
      </p:graphicFrame>
    </p:spTree>
    <p:extLst>
      <p:ext uri="{BB962C8B-B14F-4D97-AF65-F5344CB8AC3E}">
        <p14:creationId xmlns:p14="http://schemas.microsoft.com/office/powerpoint/2010/main" val="9375903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BFD6E-C2EB-4B20-9953-7C58968E90E9}"/>
              </a:ext>
            </a:extLst>
          </p:cNvPr>
          <p:cNvSpPr>
            <a:spLocks noGrp="1"/>
          </p:cNvSpPr>
          <p:nvPr>
            <p:ph type="title"/>
          </p:nvPr>
        </p:nvSpPr>
        <p:spPr/>
        <p:txBody>
          <a:bodyPr>
            <a:normAutofit fontScale="90000"/>
          </a:bodyPr>
          <a:lstStyle/>
          <a:p>
            <a:r>
              <a:rPr lang="en-US" dirty="0"/>
              <a:t>Why: self-directed learning outcome at </a:t>
            </a:r>
            <a:r>
              <a:rPr lang="en-US" dirty="0" err="1"/>
              <a:t>nsu</a:t>
            </a:r>
            <a:r>
              <a:rPr lang="en-US" dirty="0"/>
              <a:t> mapped to Non-curricular efforts</a:t>
            </a:r>
          </a:p>
        </p:txBody>
      </p:sp>
      <p:sp>
        <p:nvSpPr>
          <p:cNvPr id="3" name="Content Placeholder 2">
            <a:extLst>
              <a:ext uri="{FF2B5EF4-FFF2-40B4-BE49-F238E27FC236}">
                <a16:creationId xmlns:a16="http://schemas.microsoft.com/office/drawing/2014/main" id="{063F3C3D-A384-4E6D-B585-2ED3182C9895}"/>
              </a:ext>
            </a:extLst>
          </p:cNvPr>
          <p:cNvSpPr>
            <a:spLocks noGrp="1"/>
          </p:cNvSpPr>
          <p:nvPr>
            <p:ph idx="1"/>
          </p:nvPr>
        </p:nvSpPr>
        <p:spPr/>
        <p:txBody>
          <a:bodyPr/>
          <a:lstStyle/>
          <a:p>
            <a:r>
              <a:rPr lang="en-US" dirty="0"/>
              <a:t>ORIENTATION</a:t>
            </a:r>
          </a:p>
          <a:p>
            <a:r>
              <a:rPr lang="en-US" dirty="0"/>
              <a:t>STUDENT SERVICES—MANAGING RECORDS</a:t>
            </a:r>
          </a:p>
          <a:p>
            <a:r>
              <a:rPr lang="en-US" dirty="0"/>
              <a:t>CURRICULUM GUIDES</a:t>
            </a:r>
          </a:p>
          <a:p>
            <a:r>
              <a:rPr lang="en-US" dirty="0"/>
              <a:t>FACULTY ADVISORS</a:t>
            </a:r>
          </a:p>
          <a:p>
            <a:r>
              <a:rPr lang="en-US" dirty="0"/>
              <a:t>CAREER AND PROFESSIONAL DEVELOPMENT</a:t>
            </a:r>
          </a:p>
          <a:p>
            <a:endParaRPr lang="en-US" dirty="0"/>
          </a:p>
        </p:txBody>
      </p:sp>
    </p:spTree>
    <p:extLst>
      <p:ext uri="{BB962C8B-B14F-4D97-AF65-F5344CB8AC3E}">
        <p14:creationId xmlns:p14="http://schemas.microsoft.com/office/powerpoint/2010/main" val="3385018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B6C97-C787-4E6A-8EE0-384C4D9AC254}"/>
              </a:ext>
            </a:extLst>
          </p:cNvPr>
          <p:cNvSpPr>
            <a:spLocks noGrp="1"/>
          </p:cNvSpPr>
          <p:nvPr>
            <p:ph type="title"/>
          </p:nvPr>
        </p:nvSpPr>
        <p:spPr>
          <a:xfrm>
            <a:off x="1202919" y="284176"/>
            <a:ext cx="9784080" cy="1508760"/>
          </a:xfrm>
        </p:spPr>
        <p:txBody>
          <a:bodyPr>
            <a:normAutofit fontScale="90000"/>
          </a:bodyPr>
          <a:lstStyle/>
          <a:p>
            <a:r>
              <a:rPr lang="en-US" dirty="0"/>
              <a:t>Why: Self-directed learners become personally fulfilled self-directed professionals  </a:t>
            </a:r>
          </a:p>
        </p:txBody>
      </p:sp>
      <p:graphicFrame>
        <p:nvGraphicFramePr>
          <p:cNvPr id="5" name="Content Placeholder 2">
            <a:extLst>
              <a:ext uri="{FF2B5EF4-FFF2-40B4-BE49-F238E27FC236}">
                <a16:creationId xmlns:a16="http://schemas.microsoft.com/office/drawing/2014/main" id="{8D06E12C-5184-4E49-890E-9E8B51874C72}"/>
              </a:ext>
            </a:extLst>
          </p:cNvPr>
          <p:cNvGraphicFramePr>
            <a:graphicFrameLocks noGrp="1"/>
          </p:cNvGraphicFramePr>
          <p:nvPr>
            <p:ph idx="1"/>
            <p:extLst>
              <p:ext uri="{D42A27DB-BD31-4B8C-83A1-F6EECF244321}">
                <p14:modId xmlns:p14="http://schemas.microsoft.com/office/powerpoint/2010/main" val="913462981"/>
              </p:ext>
            </p:extLst>
          </p:nvPr>
        </p:nvGraphicFramePr>
        <p:xfrm>
          <a:off x="1203325" y="2476595"/>
          <a:ext cx="9783763" cy="34162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42112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BFD6E-C2EB-4B20-9953-7C58968E90E9}"/>
              </a:ext>
            </a:extLst>
          </p:cNvPr>
          <p:cNvSpPr>
            <a:spLocks noGrp="1"/>
          </p:cNvSpPr>
          <p:nvPr>
            <p:ph type="title"/>
          </p:nvPr>
        </p:nvSpPr>
        <p:spPr/>
        <p:txBody>
          <a:bodyPr>
            <a:normAutofit fontScale="90000"/>
          </a:bodyPr>
          <a:lstStyle/>
          <a:p>
            <a:r>
              <a:rPr lang="en-US" sz="4000" dirty="0"/>
              <a:t>Why: Empower students to commit to an “ethic of excellence” in serving clients and society</a:t>
            </a:r>
          </a:p>
        </p:txBody>
      </p:sp>
      <p:sp>
        <p:nvSpPr>
          <p:cNvPr id="3" name="Content Placeholder 2">
            <a:extLst>
              <a:ext uri="{FF2B5EF4-FFF2-40B4-BE49-F238E27FC236}">
                <a16:creationId xmlns:a16="http://schemas.microsoft.com/office/drawing/2014/main" id="{063F3C3D-A384-4E6D-B585-2ED3182C9895}"/>
              </a:ext>
            </a:extLst>
          </p:cNvPr>
          <p:cNvSpPr>
            <a:spLocks noGrp="1"/>
          </p:cNvSpPr>
          <p:nvPr>
            <p:ph idx="1"/>
          </p:nvPr>
        </p:nvSpPr>
        <p:spPr/>
        <p:txBody>
          <a:bodyPr>
            <a:normAutofit/>
          </a:bodyPr>
          <a:lstStyle/>
          <a:p>
            <a:pPr marL="0" indent="0" algn="ctr" defTabSz="914400">
              <a:lnSpc>
                <a:spcPct val="90000"/>
              </a:lnSpc>
              <a:spcAft>
                <a:spcPts val="600"/>
              </a:spcAft>
              <a:buClr>
                <a:schemeClr val="tx1"/>
              </a:buClr>
              <a:buNone/>
            </a:pPr>
            <a:r>
              <a:rPr lang="en-US" sz="3600" cap="all" spc="150" dirty="0">
                <a:ea typeface="+mj-ea"/>
                <a:cs typeface="+mj-cs"/>
              </a:rPr>
              <a:t> “Before serving and leading, one must be able to serve and lead one’s self. ”</a:t>
            </a:r>
          </a:p>
          <a:p>
            <a:pPr marL="0" indent="0" algn="ctr" defTabSz="914400">
              <a:lnSpc>
                <a:spcPct val="90000"/>
              </a:lnSpc>
              <a:spcAft>
                <a:spcPts val="600"/>
              </a:spcAft>
              <a:buClr>
                <a:schemeClr val="tx1"/>
              </a:buClr>
              <a:buNone/>
            </a:pPr>
            <a:endParaRPr lang="en-US" sz="2400" cap="all" spc="150" dirty="0">
              <a:ea typeface="+mj-ea"/>
              <a:cs typeface="+mj-cs"/>
            </a:endParaRPr>
          </a:p>
          <a:p>
            <a:pPr marL="0" indent="0" defTabSz="914400">
              <a:lnSpc>
                <a:spcPct val="90000"/>
              </a:lnSpc>
              <a:spcAft>
                <a:spcPts val="600"/>
              </a:spcAft>
              <a:buClr>
                <a:schemeClr val="tx1"/>
              </a:buClr>
              <a:buNone/>
            </a:pPr>
            <a:r>
              <a:rPr lang="en-US" sz="2000" dirty="0"/>
              <a:t>“</a:t>
            </a:r>
            <a:r>
              <a:rPr lang="en-US" sz="2400" i="1" dirty="0"/>
              <a:t>The student and people close to her . . . all gain strength from the fuller realization of human potential and a deepened commitment to an ethic of excellence in service.”</a:t>
            </a:r>
          </a:p>
          <a:p>
            <a:pPr marL="0" indent="0" defTabSz="914400">
              <a:lnSpc>
                <a:spcPct val="90000"/>
              </a:lnSpc>
              <a:spcAft>
                <a:spcPts val="600"/>
              </a:spcAft>
              <a:buClr>
                <a:schemeClr val="tx1"/>
              </a:buClr>
              <a:buNone/>
            </a:pPr>
            <a:r>
              <a:rPr lang="en-US" sz="2000" dirty="0"/>
              <a:t>	Louis D. </a:t>
            </a:r>
            <a:r>
              <a:rPr lang="en-US" sz="2000" dirty="0" err="1"/>
              <a:t>Bilionis</a:t>
            </a:r>
            <a:r>
              <a:rPr lang="en-US" sz="2000" dirty="0"/>
              <a:t>, </a:t>
            </a:r>
            <a:r>
              <a:rPr lang="en-US" sz="2000" i="1" dirty="0"/>
              <a:t>Bringing Purposefulness to the American Law School’s Support of 	Professional Identity Formation</a:t>
            </a:r>
            <a:r>
              <a:rPr lang="en-US" sz="2000" dirty="0"/>
              <a:t>, 14 U. St. Thomas L.J. 480, 496 (2018). </a:t>
            </a:r>
          </a:p>
          <a:p>
            <a:pPr marL="0" indent="0" algn="ctr" defTabSz="914400">
              <a:lnSpc>
                <a:spcPct val="90000"/>
              </a:lnSpc>
              <a:spcAft>
                <a:spcPts val="600"/>
              </a:spcAft>
              <a:buClr>
                <a:schemeClr val="tx1"/>
              </a:buClr>
              <a:buNone/>
            </a:pPr>
            <a:endParaRPr lang="en-US" sz="2400" dirty="0"/>
          </a:p>
          <a:p>
            <a:endParaRPr lang="en-US" dirty="0"/>
          </a:p>
        </p:txBody>
      </p:sp>
    </p:spTree>
    <p:extLst>
      <p:ext uri="{BB962C8B-B14F-4D97-AF65-F5344CB8AC3E}">
        <p14:creationId xmlns:p14="http://schemas.microsoft.com/office/powerpoint/2010/main" val="1733641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AA871-E524-4A17-A602-C5EE537D741B}"/>
              </a:ext>
            </a:extLst>
          </p:cNvPr>
          <p:cNvSpPr>
            <a:spLocks noGrp="1"/>
          </p:cNvSpPr>
          <p:nvPr>
            <p:ph type="title"/>
          </p:nvPr>
        </p:nvSpPr>
        <p:spPr>
          <a:xfrm>
            <a:off x="1202919" y="284176"/>
            <a:ext cx="9784080" cy="1508760"/>
          </a:xfrm>
        </p:spPr>
        <p:txBody>
          <a:bodyPr>
            <a:normAutofit fontScale="90000"/>
          </a:bodyPr>
          <a:lstStyle/>
          <a:p>
            <a:r>
              <a:rPr lang="en-US" u="sng" dirty="0">
                <a:solidFill>
                  <a:schemeClr val="bg1"/>
                </a:solidFill>
              </a:rPr>
              <a:t>Part II</a:t>
            </a:r>
            <a:r>
              <a:rPr lang="en-US" dirty="0">
                <a:solidFill>
                  <a:schemeClr val="bg1"/>
                </a:solidFill>
              </a:rPr>
              <a:t>: </a:t>
            </a:r>
            <a:br>
              <a:rPr lang="en-US" dirty="0">
                <a:solidFill>
                  <a:schemeClr val="bg1"/>
                </a:solidFill>
              </a:rPr>
            </a:br>
            <a:r>
              <a:rPr lang="en-US" dirty="0"/>
              <a:t>How to CREATE SELF-DIRECTED LEARNERS</a:t>
            </a:r>
          </a:p>
        </p:txBody>
      </p:sp>
      <p:sp>
        <p:nvSpPr>
          <p:cNvPr id="6" name="Content Placeholder 5">
            <a:extLst>
              <a:ext uri="{FF2B5EF4-FFF2-40B4-BE49-F238E27FC236}">
                <a16:creationId xmlns:a16="http://schemas.microsoft.com/office/drawing/2014/main" id="{9D400B60-AADD-469E-8B3A-73670FFA30CD}"/>
              </a:ext>
            </a:extLst>
          </p:cNvPr>
          <p:cNvSpPr>
            <a:spLocks noGrp="1"/>
          </p:cNvSpPr>
          <p:nvPr>
            <p:ph idx="1"/>
          </p:nvPr>
        </p:nvSpPr>
        <p:spPr>
          <a:xfrm>
            <a:off x="1202920" y="2011680"/>
            <a:ext cx="6263640" cy="4562144"/>
          </a:xfrm>
        </p:spPr>
        <p:txBody>
          <a:bodyPr>
            <a:normAutofit/>
          </a:bodyPr>
          <a:lstStyle/>
          <a:p>
            <a:pPr marL="0" indent="0">
              <a:buNone/>
            </a:pPr>
            <a:r>
              <a:rPr lang="en-US" dirty="0"/>
              <a:t>THREE STEPS TO TEACHING STUDENTS TO BECOME SELF-DIRECTED LEARNERS:</a:t>
            </a:r>
          </a:p>
          <a:p>
            <a:pPr marL="0" indent="0">
              <a:buNone/>
            </a:pPr>
            <a:r>
              <a:rPr lang="en-US" dirty="0">
                <a:solidFill>
                  <a:schemeClr val="accent3">
                    <a:lumMod val="40000"/>
                    <a:lumOff val="60000"/>
                  </a:schemeClr>
                </a:solidFill>
              </a:rPr>
              <a:t>Step 1: PRE-LEARNING</a:t>
            </a:r>
          </a:p>
          <a:p>
            <a:pPr marL="0" indent="0">
              <a:buNone/>
            </a:pPr>
            <a:r>
              <a:rPr lang="en-US" dirty="0">
                <a:solidFill>
                  <a:schemeClr val="accent3">
                    <a:lumMod val="40000"/>
                    <a:lumOff val="60000"/>
                  </a:schemeClr>
                </a:solidFill>
              </a:rPr>
              <a:t>Step 2: DURING LEARNING</a:t>
            </a:r>
          </a:p>
          <a:p>
            <a:pPr marL="0" indent="0">
              <a:buNone/>
            </a:pPr>
            <a:r>
              <a:rPr lang="en-US" dirty="0">
                <a:solidFill>
                  <a:schemeClr val="accent3">
                    <a:lumMod val="40000"/>
                    <a:lumOff val="60000"/>
                  </a:schemeClr>
                </a:solidFill>
              </a:rPr>
              <a:t>Step 3: POST-LEARNING</a:t>
            </a:r>
          </a:p>
          <a:p>
            <a:pPr marL="457200" indent="-457200">
              <a:buAutoNum type="arabicPeriod"/>
            </a:pPr>
            <a:endParaRPr lang="en-US" dirty="0"/>
          </a:p>
          <a:p>
            <a:pPr marL="0" indent="0">
              <a:buNone/>
            </a:pPr>
            <a:r>
              <a:rPr lang="en-US" dirty="0"/>
              <a:t>THIS MODELING, DEMONSTRATION, AND REINFORCEMENT ENSURES STUDENTS KNOW HOW TO BUILD THIS SKILL, AND CAN USE IT THROUGHOUT THEIR STUDIES AND IN THE PROFESSION</a:t>
            </a:r>
          </a:p>
          <a:p>
            <a:pPr marL="457200" indent="-457200">
              <a:buAutoNum type="arabicPeriod"/>
            </a:pPr>
            <a:endParaRPr lang="en-US" dirty="0"/>
          </a:p>
        </p:txBody>
      </p:sp>
      <p:pic>
        <p:nvPicPr>
          <p:cNvPr id="3" name="Picture 2">
            <a:extLst>
              <a:ext uri="{FF2B5EF4-FFF2-40B4-BE49-F238E27FC236}">
                <a16:creationId xmlns:a16="http://schemas.microsoft.com/office/drawing/2014/main" id="{AD405407-A6A9-4480-962A-0AF74D24ECFA}"/>
              </a:ext>
            </a:extLst>
          </p:cNvPr>
          <p:cNvPicPr>
            <a:picLocks noChangeAspect="1"/>
          </p:cNvPicPr>
          <p:nvPr/>
        </p:nvPicPr>
        <p:blipFill rotWithShape="1">
          <a:blip r:embed="rId2"/>
          <a:srcRect l="28396" r="28492" b="1"/>
          <a:stretch/>
        </p:blipFill>
        <p:spPr>
          <a:xfrm>
            <a:off x="7847215" y="1822028"/>
            <a:ext cx="4342220" cy="5035972"/>
          </a:xfrm>
          <a:prstGeom prst="rect">
            <a:avLst/>
          </a:prstGeom>
        </p:spPr>
      </p:pic>
    </p:spTree>
    <p:extLst>
      <p:ext uri="{BB962C8B-B14F-4D97-AF65-F5344CB8AC3E}">
        <p14:creationId xmlns:p14="http://schemas.microsoft.com/office/powerpoint/2010/main" val="1426115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A8BE-2548-4D6F-AECE-4CA795E6C015}"/>
              </a:ext>
            </a:extLst>
          </p:cNvPr>
          <p:cNvSpPr>
            <a:spLocks noGrp="1"/>
          </p:cNvSpPr>
          <p:nvPr>
            <p:ph type="title"/>
          </p:nvPr>
        </p:nvSpPr>
        <p:spPr>
          <a:xfrm>
            <a:off x="1202919" y="284176"/>
            <a:ext cx="9784080" cy="1508760"/>
          </a:xfrm>
        </p:spPr>
        <p:txBody>
          <a:bodyPr>
            <a:normAutofit fontScale="90000"/>
          </a:bodyPr>
          <a:lstStyle/>
          <a:p>
            <a:r>
              <a:rPr lang="en-US" dirty="0">
                <a:solidFill>
                  <a:srgbClr val="C00000"/>
                </a:solidFill>
              </a:rPr>
              <a:t>Step 1: </a:t>
            </a:r>
            <a:r>
              <a:rPr lang="en-US" dirty="0"/>
              <a:t>PRE-LEARNING </a:t>
            </a:r>
            <a:br>
              <a:rPr lang="en-US" dirty="0"/>
            </a:br>
            <a:r>
              <a:rPr lang="en-US" dirty="0"/>
              <a:t>modeling and preparing STUDENTS TO LEARN</a:t>
            </a:r>
          </a:p>
        </p:txBody>
      </p:sp>
      <p:pic>
        <p:nvPicPr>
          <p:cNvPr id="3" name="Picture 2" descr="Icon&#10;&#10;Description automatically generated">
            <a:extLst>
              <a:ext uri="{FF2B5EF4-FFF2-40B4-BE49-F238E27FC236}">
                <a16:creationId xmlns:a16="http://schemas.microsoft.com/office/drawing/2014/main" id="{99B22FED-B73D-417F-8496-6A96AE185D02}"/>
              </a:ext>
            </a:extLst>
          </p:cNvPr>
          <p:cNvPicPr>
            <a:picLocks noChangeAspect="1"/>
          </p:cNvPicPr>
          <p:nvPr/>
        </p:nvPicPr>
        <p:blipFill rotWithShape="1">
          <a:blip r:embed="rId2"/>
          <a:srcRect l="4746" r="14448" b="1"/>
          <a:stretch/>
        </p:blipFill>
        <p:spPr>
          <a:xfrm>
            <a:off x="10437840" y="1792936"/>
            <a:ext cx="1754160" cy="2170808"/>
          </a:xfrm>
          <a:prstGeom prst="rect">
            <a:avLst/>
          </a:prstGeom>
        </p:spPr>
      </p:pic>
      <p:graphicFrame>
        <p:nvGraphicFramePr>
          <p:cNvPr id="8" name="Content Placeholder 5">
            <a:extLst>
              <a:ext uri="{FF2B5EF4-FFF2-40B4-BE49-F238E27FC236}">
                <a16:creationId xmlns:a16="http://schemas.microsoft.com/office/drawing/2014/main" id="{D08DDB81-B9DA-420A-8F1E-515200003AEC}"/>
              </a:ext>
            </a:extLst>
          </p:cNvPr>
          <p:cNvGraphicFramePr>
            <a:graphicFrameLocks noGrp="1"/>
          </p:cNvGraphicFramePr>
          <p:nvPr>
            <p:ph idx="1"/>
            <p:extLst>
              <p:ext uri="{D42A27DB-BD31-4B8C-83A1-F6EECF244321}">
                <p14:modId xmlns:p14="http://schemas.microsoft.com/office/powerpoint/2010/main" val="4133096356"/>
              </p:ext>
            </p:extLst>
          </p:nvPr>
        </p:nvGraphicFramePr>
        <p:xfrm>
          <a:off x="1202919" y="2011680"/>
          <a:ext cx="7234747" cy="4206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B0AB08EB-B3EC-4265-97EF-80CBD222B148}"/>
              </a:ext>
            </a:extLst>
          </p:cNvPr>
          <p:cNvSpPr txBox="1"/>
          <p:nvPr/>
        </p:nvSpPr>
        <p:spPr>
          <a:xfrm>
            <a:off x="1456660" y="2126512"/>
            <a:ext cx="5613991" cy="369332"/>
          </a:xfrm>
          <a:prstGeom prst="rect">
            <a:avLst/>
          </a:prstGeom>
          <a:noFill/>
        </p:spPr>
        <p:txBody>
          <a:bodyPr wrap="square" rtlCol="0">
            <a:spAutoFit/>
          </a:bodyPr>
          <a:lstStyle/>
          <a:p>
            <a:r>
              <a:rPr lang="en-US" dirty="0">
                <a:solidFill>
                  <a:schemeClr val="bg1"/>
                </a:solidFill>
              </a:rPr>
              <a:t>A. Modeling</a:t>
            </a:r>
          </a:p>
        </p:txBody>
      </p:sp>
    </p:spTree>
    <p:extLst>
      <p:ext uri="{BB962C8B-B14F-4D97-AF65-F5344CB8AC3E}">
        <p14:creationId xmlns:p14="http://schemas.microsoft.com/office/powerpoint/2010/main" val="144780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32C6C-976D-424F-BB8B-60A54022E696}"/>
              </a:ext>
            </a:extLst>
          </p:cNvPr>
          <p:cNvSpPr>
            <a:spLocks noGrp="1"/>
          </p:cNvSpPr>
          <p:nvPr>
            <p:ph type="title"/>
          </p:nvPr>
        </p:nvSpPr>
        <p:spPr/>
        <p:txBody>
          <a:bodyPr/>
          <a:lstStyle/>
          <a:p>
            <a:r>
              <a:rPr lang="en-US" dirty="0"/>
              <a:t>Our Project: overview and process</a:t>
            </a:r>
          </a:p>
        </p:txBody>
      </p:sp>
      <p:sp>
        <p:nvSpPr>
          <p:cNvPr id="3" name="Content Placeholder 2">
            <a:extLst>
              <a:ext uri="{FF2B5EF4-FFF2-40B4-BE49-F238E27FC236}">
                <a16:creationId xmlns:a16="http://schemas.microsoft.com/office/drawing/2014/main" id="{BFA4320D-38BA-4AB3-A37A-FE0CE6BDD469}"/>
              </a:ext>
            </a:extLst>
          </p:cNvPr>
          <p:cNvSpPr>
            <a:spLocks noGrp="1"/>
          </p:cNvSpPr>
          <p:nvPr>
            <p:ph idx="1"/>
          </p:nvPr>
        </p:nvSpPr>
        <p:spPr>
          <a:xfrm>
            <a:off x="1202919" y="2020186"/>
            <a:ext cx="4893081" cy="4553638"/>
          </a:xfrm>
        </p:spPr>
        <p:txBody>
          <a:bodyPr>
            <a:normAutofit lnSpcReduction="10000"/>
          </a:bodyPr>
          <a:lstStyle/>
          <a:p>
            <a:pPr marL="0" indent="0">
              <a:buNone/>
            </a:pPr>
            <a:r>
              <a:rPr lang="en-US" dirty="0">
                <a:solidFill>
                  <a:schemeClr val="accent3">
                    <a:lumMod val="40000"/>
                    <a:lumOff val="60000"/>
                  </a:schemeClr>
                </a:solidFill>
              </a:rPr>
              <a:t>In 2019, we proposed the following project:</a:t>
            </a:r>
          </a:p>
          <a:p>
            <a:pPr marL="0" indent="0">
              <a:buNone/>
            </a:pPr>
            <a:endParaRPr lang="en-US" dirty="0">
              <a:solidFill>
                <a:schemeClr val="accent3">
                  <a:lumMod val="40000"/>
                  <a:lumOff val="60000"/>
                </a:schemeClr>
              </a:solidFill>
            </a:endParaRPr>
          </a:p>
          <a:p>
            <a:pPr marL="0" marR="0">
              <a:lnSpc>
                <a:spcPct val="115000"/>
              </a:lnSpc>
              <a:spcBef>
                <a:spcPts val="0"/>
              </a:spcBef>
              <a:spcAft>
                <a:spcPts val="1000"/>
              </a:spcAft>
            </a:pPr>
            <a:r>
              <a:rPr lang="en-US" sz="1400" i="1" dirty="0">
                <a:effectLst/>
                <a:latin typeface="Arial" panose="020B0604020202020204" pitchFamily="34" charset="0"/>
                <a:ea typeface="Calibri" panose="020F0502020204030204" pitchFamily="34" charset="0"/>
                <a:cs typeface="Times New Roman" panose="02020603050405020304" pitchFamily="18" charset="0"/>
              </a:rPr>
              <a:t>Assessing the College of Law Self Directed Learning Outcome (Working title).</a:t>
            </a:r>
            <a:r>
              <a:rPr lang="en-US" sz="14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The College of Law is one of a minority of law schools that has adopted a program wide learning outcome with a self-directed learning objective.  Our objective states that,  “students completing the JD Program are expected to . . .[d]emonstrate self-directed learning practices for life-long learning.”  </a:t>
            </a:r>
          </a:p>
          <a:p>
            <a:pPr marL="0" marR="0">
              <a:spcBef>
                <a:spcPts val="0"/>
              </a:spcBef>
              <a:spcAft>
                <a:spcPts val="0"/>
              </a:spcAft>
            </a:pPr>
            <a:endParaRPr lang="en-US" sz="1400" dirty="0">
              <a:latin typeface="Arial" panose="020B060402020202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As with all our learning outcomes we are required to assess whether it is being met.  The purpose of this grant is the following</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spcBef>
                <a:spcPts val="0"/>
              </a:spcBef>
              <a:spcAft>
                <a:spcPts val="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1. Take the next steps to develop a process to assess this outcome.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spcBef>
                <a:spcPts val="0"/>
              </a:spcBef>
              <a:spcAft>
                <a:spcPts val="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2. Evaluate whether this outcome is being met in the curriculum</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457200">
              <a:spcBef>
                <a:spcPts val="0"/>
              </a:spcBef>
              <a:spcAft>
                <a:spcPts val="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3. Develop ways to ensure this outcome is being met if determined it is not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28CEF260-75D0-475F-92D9-CCFF68A21704}"/>
              </a:ext>
            </a:extLst>
          </p:cNvPr>
          <p:cNvSpPr txBox="1"/>
          <p:nvPr/>
        </p:nvSpPr>
        <p:spPr>
          <a:xfrm>
            <a:off x="6432698" y="2062716"/>
            <a:ext cx="4914347" cy="4801314"/>
          </a:xfrm>
          <a:prstGeom prst="rect">
            <a:avLst/>
          </a:prstGeom>
          <a:noFill/>
        </p:spPr>
        <p:txBody>
          <a:bodyPr wrap="square" rtlCol="0">
            <a:spAutoFit/>
          </a:bodyPr>
          <a:lstStyle/>
          <a:p>
            <a:r>
              <a:rPr lang="en-US" dirty="0">
                <a:solidFill>
                  <a:srgbClr val="92D050"/>
                </a:solidFill>
              </a:rPr>
              <a:t>Our Process and Findings:</a:t>
            </a:r>
          </a:p>
          <a:p>
            <a:endParaRPr lang="en-US" dirty="0">
              <a:solidFill>
                <a:schemeClr val="bg1"/>
              </a:solidFill>
            </a:endParaRPr>
          </a:p>
          <a:p>
            <a:r>
              <a:rPr lang="en-US" dirty="0">
                <a:solidFill>
                  <a:schemeClr val="bg1"/>
                </a:solidFill>
              </a:rPr>
              <a:t>	1. Review the data from the assessment portal.</a:t>
            </a:r>
          </a:p>
          <a:p>
            <a:r>
              <a:rPr lang="en-US" dirty="0">
                <a:solidFill>
                  <a:schemeClr val="bg1"/>
                </a:solidFill>
              </a:rPr>
              <a:t>	2. Determine the scope and depth of assessments being used currently.</a:t>
            </a:r>
          </a:p>
          <a:p>
            <a:r>
              <a:rPr lang="en-US" dirty="0">
                <a:solidFill>
                  <a:schemeClr val="bg1"/>
                </a:solidFill>
              </a:rPr>
              <a:t>	3.  Compare number of assessments and type to those being used for other core, programmatic learning outcomes.</a:t>
            </a:r>
          </a:p>
          <a:p>
            <a:r>
              <a:rPr lang="en-US" dirty="0">
                <a:solidFill>
                  <a:schemeClr val="bg1"/>
                </a:solidFill>
              </a:rPr>
              <a:t>	4. We determined both the number of courses using, and the types of assessments were neither broad enough across curriculum nor specific enough tools to isolate this learning outcome and assess success.</a:t>
            </a:r>
          </a:p>
          <a:p>
            <a:r>
              <a:rPr lang="en-US" dirty="0">
                <a:solidFill>
                  <a:schemeClr val="bg1"/>
                </a:solidFill>
              </a:rPr>
              <a:t>	5. As a result, we developed a plan for the COL to better ensure that this learning outcome was met.  </a:t>
            </a:r>
          </a:p>
        </p:txBody>
      </p:sp>
      <p:sp>
        <p:nvSpPr>
          <p:cNvPr id="5" name="Rectangle 4">
            <a:extLst>
              <a:ext uri="{FF2B5EF4-FFF2-40B4-BE49-F238E27FC236}">
                <a16:creationId xmlns:a16="http://schemas.microsoft.com/office/drawing/2014/main" id="{216D49A4-80B1-4A3D-85B7-E25329D4F6D4}"/>
              </a:ext>
            </a:extLst>
          </p:cNvPr>
          <p:cNvSpPr/>
          <p:nvPr/>
        </p:nvSpPr>
        <p:spPr>
          <a:xfrm>
            <a:off x="1202919" y="2020186"/>
            <a:ext cx="4893081" cy="455363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5729BA7-88B6-47B6-87D8-52DCF39CF24D}"/>
              </a:ext>
            </a:extLst>
          </p:cNvPr>
          <p:cNvSpPr/>
          <p:nvPr/>
        </p:nvSpPr>
        <p:spPr>
          <a:xfrm>
            <a:off x="6453964" y="2020186"/>
            <a:ext cx="4893081" cy="47200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15363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A8BE-2548-4D6F-AECE-4CA795E6C015}"/>
              </a:ext>
            </a:extLst>
          </p:cNvPr>
          <p:cNvSpPr>
            <a:spLocks noGrp="1"/>
          </p:cNvSpPr>
          <p:nvPr>
            <p:ph type="title"/>
          </p:nvPr>
        </p:nvSpPr>
        <p:spPr>
          <a:xfrm>
            <a:off x="1280160" y="-41257"/>
            <a:ext cx="9784080" cy="1083248"/>
          </a:xfrm>
        </p:spPr>
        <p:txBody>
          <a:bodyPr>
            <a:normAutofit/>
          </a:bodyPr>
          <a:lstStyle/>
          <a:p>
            <a:r>
              <a:rPr lang="en-US" sz="2000" dirty="0">
                <a:solidFill>
                  <a:srgbClr val="C00000"/>
                </a:solidFill>
              </a:rPr>
              <a:t>Step 1: </a:t>
            </a:r>
            <a:r>
              <a:rPr lang="en-US" sz="2000" dirty="0"/>
              <a:t>PRE-LEARNING STEP: modeling and preparing them</a:t>
            </a:r>
          </a:p>
        </p:txBody>
      </p:sp>
      <p:pic>
        <p:nvPicPr>
          <p:cNvPr id="3" name="Picture 2" descr="Icon&#10;&#10;Description automatically generated">
            <a:extLst>
              <a:ext uri="{FF2B5EF4-FFF2-40B4-BE49-F238E27FC236}">
                <a16:creationId xmlns:a16="http://schemas.microsoft.com/office/drawing/2014/main" id="{99B22FED-B73D-417F-8496-6A96AE185D02}"/>
              </a:ext>
            </a:extLst>
          </p:cNvPr>
          <p:cNvPicPr>
            <a:picLocks noChangeAspect="1"/>
          </p:cNvPicPr>
          <p:nvPr/>
        </p:nvPicPr>
        <p:blipFill rotWithShape="1">
          <a:blip r:embed="rId2"/>
          <a:srcRect l="4746" r="14448" b="1"/>
          <a:stretch/>
        </p:blipFill>
        <p:spPr>
          <a:xfrm>
            <a:off x="10503518" y="1833114"/>
            <a:ext cx="1688481" cy="2089529"/>
          </a:xfrm>
          <a:prstGeom prst="rect">
            <a:avLst/>
          </a:prstGeom>
        </p:spPr>
      </p:pic>
      <p:sp>
        <p:nvSpPr>
          <p:cNvPr id="11" name="TextBox 10">
            <a:extLst>
              <a:ext uri="{FF2B5EF4-FFF2-40B4-BE49-F238E27FC236}">
                <a16:creationId xmlns:a16="http://schemas.microsoft.com/office/drawing/2014/main" id="{B971A4FA-D02C-469B-A5B1-69346B2D1337}"/>
              </a:ext>
            </a:extLst>
          </p:cNvPr>
          <p:cNvSpPr txBox="1"/>
          <p:nvPr/>
        </p:nvSpPr>
        <p:spPr>
          <a:xfrm>
            <a:off x="1988287" y="935664"/>
            <a:ext cx="6071615" cy="5884111"/>
          </a:xfrm>
          <a:prstGeom prst="rect">
            <a:avLst/>
          </a:prstGeom>
          <a:solidFill>
            <a:schemeClr val="tx1">
              <a:lumMod val="95000"/>
            </a:schemeClr>
          </a:solidFill>
          <a:ln>
            <a:solidFill>
              <a:schemeClr val="bg1"/>
            </a:solidFill>
          </a:ln>
        </p:spPr>
        <p:txBody>
          <a:bodyPr wrap="square">
            <a:spAutoFit/>
          </a:bodyPr>
          <a:lstStyle/>
          <a:p>
            <a:pPr marL="0" marR="0" algn="ctr">
              <a:spcBef>
                <a:spcPts val="0"/>
              </a:spcBef>
              <a:spcAft>
                <a:spcPts val="0"/>
              </a:spcAft>
            </a:pPr>
            <a:r>
              <a:rPr lang="en-US" sz="1800" b="1" dirty="0">
                <a:solidFill>
                  <a:schemeClr val="bg1"/>
                </a:solidFill>
                <a:effectLst/>
                <a:latin typeface="Times New Roman" panose="02020603050405020304" pitchFamily="18" charset="0"/>
                <a:ea typeface="Times New Roman" panose="02020603050405020304" pitchFamily="18" charset="0"/>
              </a:rPr>
              <a:t>IRAC</a:t>
            </a:r>
            <a:r>
              <a:rPr lang="en-US" sz="1800" b="1" dirty="0">
                <a:effectLst/>
                <a:latin typeface="Times New Roman" panose="02020603050405020304" pitchFamily="18" charset="0"/>
                <a:ea typeface="Times New Roman" panose="02020603050405020304" pitchFamily="18" charset="0"/>
              </a:rPr>
              <a:t>:  </a:t>
            </a:r>
            <a:r>
              <a:rPr lang="en-US" sz="1800" b="1" dirty="0">
                <a:solidFill>
                  <a:srgbClr val="00B050"/>
                </a:solidFill>
                <a:effectLst/>
                <a:latin typeface="Times New Roman" panose="02020603050405020304" pitchFamily="18" charset="0"/>
                <a:ea typeface="Times New Roman" panose="02020603050405020304" pitchFamily="18" charset="0"/>
              </a:rPr>
              <a:t>I</a:t>
            </a:r>
            <a:r>
              <a:rPr lang="en-US" sz="1800" b="1" dirty="0">
                <a:solidFill>
                  <a:srgbClr val="FF0000"/>
                </a:solidFill>
                <a:effectLst/>
                <a:latin typeface="Times New Roman" panose="02020603050405020304" pitchFamily="18" charset="0"/>
                <a:ea typeface="Times New Roman" panose="02020603050405020304" pitchFamily="18" charset="0"/>
              </a:rPr>
              <a:t>R</a:t>
            </a:r>
            <a:r>
              <a:rPr lang="en-US" sz="1800" b="1" dirty="0">
                <a:solidFill>
                  <a:srgbClr val="0070C0"/>
                </a:solidFill>
                <a:effectLst/>
                <a:latin typeface="Times New Roman" panose="02020603050405020304" pitchFamily="18" charset="0"/>
                <a:ea typeface="Times New Roman" panose="02020603050405020304" pitchFamily="18" charset="0"/>
              </a:rPr>
              <a:t>A</a:t>
            </a:r>
            <a:r>
              <a:rPr lang="en-US" sz="1800" b="1" dirty="0">
                <a:solidFill>
                  <a:srgbClr val="FFFF00"/>
                </a:solidFill>
                <a:effectLst/>
                <a:latin typeface="Times New Roman" panose="02020603050405020304" pitchFamily="18" charset="0"/>
                <a:ea typeface="Times New Roman" panose="02020603050405020304" pitchFamily="18" charset="0"/>
              </a:rPr>
              <a:t>C</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chemeClr val="bg1"/>
                </a:solidFill>
                <a:effectLst/>
                <a:highlight>
                  <a:srgbClr val="00FF00"/>
                </a:highlight>
                <a:latin typeface="Times New Roman" panose="02020603050405020304" pitchFamily="18" charset="0"/>
                <a:ea typeface="Times New Roman" panose="02020603050405020304" pitchFamily="18" charset="0"/>
              </a:rPr>
              <a:t>GREEN: ISSUE</a:t>
            </a:r>
            <a:endParaRPr lang="en-US" sz="1800" dirty="0">
              <a:solidFill>
                <a:schemeClr val="bg1"/>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chemeClr val="bg1"/>
                </a:solidFill>
                <a:effectLst/>
                <a:highlight>
                  <a:srgbClr val="FF0000"/>
                </a:highlight>
                <a:latin typeface="Times New Roman" panose="02020603050405020304" pitchFamily="18" charset="0"/>
                <a:ea typeface="Times New Roman" panose="02020603050405020304" pitchFamily="18" charset="0"/>
              </a:rPr>
              <a:t>RED: RULE</a:t>
            </a:r>
            <a:endParaRPr lang="en-US" sz="1800" dirty="0">
              <a:solidFill>
                <a:schemeClr val="bg1"/>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highlight>
                  <a:srgbClr val="0000FF"/>
                </a:highlight>
                <a:latin typeface="Times New Roman" panose="02020603050405020304" pitchFamily="18" charset="0"/>
                <a:ea typeface="Times New Roman" panose="02020603050405020304" pitchFamily="18" charset="0"/>
              </a:rPr>
              <a:t>BLUE: APPLICATION </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chemeClr val="bg1"/>
                </a:solidFill>
                <a:effectLst/>
                <a:highlight>
                  <a:srgbClr val="FFFF00"/>
                </a:highlight>
                <a:latin typeface="Times New Roman" panose="02020603050405020304" pitchFamily="18" charset="0"/>
                <a:ea typeface="Times New Roman" panose="02020603050405020304" pitchFamily="18" charset="0"/>
              </a:rPr>
              <a:t>YELLOW:  CONCLUSION  </a:t>
            </a:r>
            <a:endParaRPr lang="en-US" sz="1800" dirty="0">
              <a:solidFill>
                <a:schemeClr val="bg1"/>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chemeClr val="bg1"/>
                </a:solidFill>
                <a:effectLst/>
                <a:highlight>
                  <a:srgbClr val="00FF00"/>
                </a:highlight>
                <a:latin typeface="Times New Roman" panose="02020603050405020304" pitchFamily="18" charset="0"/>
                <a:ea typeface="Times New Roman" panose="02020603050405020304" pitchFamily="18" charset="0"/>
              </a:rPr>
              <a:t> </a:t>
            </a:r>
            <a:endParaRPr lang="en-US" sz="1800" dirty="0">
              <a:solidFill>
                <a:schemeClr val="bg1"/>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chemeClr val="bg1"/>
                </a:solidFill>
                <a:effectLst/>
                <a:latin typeface="Times New Roman" panose="02020603050405020304" pitchFamily="18" charset="0"/>
                <a:ea typeface="Times New Roman" panose="02020603050405020304" pitchFamily="18" charset="0"/>
              </a:rPr>
              <a:t>SAMPLE ONE</a:t>
            </a:r>
          </a:p>
          <a:p>
            <a:pPr marL="0" marR="0">
              <a:spcBef>
                <a:spcPts val="0"/>
              </a:spcBef>
              <a:spcAft>
                <a:spcPts val="0"/>
              </a:spcAft>
            </a:pPr>
            <a:r>
              <a:rPr lang="en-US" sz="1800" dirty="0">
                <a:solidFill>
                  <a:schemeClr val="bg1"/>
                </a:solidFill>
                <a:effectLst/>
                <a:highlight>
                  <a:srgbClr val="00FF00"/>
                </a:highlight>
                <a:latin typeface="Times New Roman" panose="02020603050405020304" pitchFamily="18" charset="0"/>
                <a:ea typeface="Times New Roman" panose="02020603050405020304" pitchFamily="18" charset="0"/>
              </a:rPr>
              <a:t> </a:t>
            </a:r>
            <a:endParaRPr lang="en-US" sz="1800" dirty="0">
              <a:solidFill>
                <a:schemeClr val="bg1"/>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chemeClr val="bg1"/>
                </a:solidFill>
                <a:effectLst/>
                <a:highlight>
                  <a:srgbClr val="00FF00"/>
                </a:highlight>
                <a:latin typeface="Times New Roman" panose="02020603050405020304" pitchFamily="18" charset="0"/>
                <a:ea typeface="Times New Roman" panose="02020603050405020304" pitchFamily="18" charset="0"/>
              </a:rPr>
              <a:t>What rights does Alex have?</a:t>
            </a:r>
            <a:endParaRPr lang="en-US" sz="1800" dirty="0">
              <a:solidFill>
                <a:schemeClr val="bg1"/>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solidFill>
                  <a:schemeClr val="bg1"/>
                </a:solidFill>
                <a:effectLst/>
                <a:highlight>
                  <a:srgbClr val="FF0000"/>
                </a:highlight>
                <a:latin typeface="Times New Roman" panose="02020603050405020304" pitchFamily="18" charset="0"/>
                <a:ea typeface="Times New Roman" panose="02020603050405020304" pitchFamily="18" charset="0"/>
              </a:rPr>
              <a:t>In a Fee Simple Absolute (FSA), the possessor has the greatest rights in land recognized in the law.  These rights are measured by duration and rights and responsibilities associated with ownership. A FSA is transferable inter </a:t>
            </a:r>
            <a:r>
              <a:rPr lang="en-US" sz="1800" dirty="0" err="1">
                <a:solidFill>
                  <a:schemeClr val="bg1"/>
                </a:solidFill>
                <a:effectLst/>
                <a:highlight>
                  <a:srgbClr val="FF0000"/>
                </a:highlight>
                <a:latin typeface="Times New Roman" panose="02020603050405020304" pitchFamily="18" charset="0"/>
                <a:ea typeface="Times New Roman" panose="02020603050405020304" pitchFamily="18" charset="0"/>
              </a:rPr>
              <a:t>vivos</a:t>
            </a:r>
            <a:r>
              <a:rPr lang="en-US" sz="1800" dirty="0">
                <a:solidFill>
                  <a:schemeClr val="bg1"/>
                </a:solidFill>
                <a:effectLst/>
                <a:highlight>
                  <a:srgbClr val="FF0000"/>
                </a:highlight>
                <a:latin typeface="Times New Roman" panose="02020603050405020304" pitchFamily="18" charset="0"/>
                <a:ea typeface="Times New Roman" panose="02020603050405020304" pitchFamily="18" charset="0"/>
              </a:rPr>
              <a:t> and at death by devise or intestate succession.</a:t>
            </a:r>
            <a:endParaRPr lang="en-US" sz="1800" dirty="0">
              <a:solidFill>
                <a:schemeClr val="bg1"/>
              </a:solidFill>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highlight>
                  <a:srgbClr val="0000FF"/>
                </a:highlight>
                <a:latin typeface="Times New Roman" panose="02020603050405020304" pitchFamily="18" charset="0"/>
                <a:ea typeface="Times New Roman" panose="02020603050405020304" pitchFamily="18" charset="0"/>
              </a:rPr>
              <a:t>The facts tell us that Alex has a FSA so we know that Alex has title to the property in FSA.</a:t>
            </a:r>
            <a:r>
              <a:rPr lang="en-US" sz="1800" dirty="0">
                <a:effectLst/>
                <a:latin typeface="Times New Roman" panose="02020603050405020304" pitchFamily="18" charset="0"/>
                <a:ea typeface="Times New Roman" panose="02020603050405020304" pitchFamily="18" charset="0"/>
              </a:rPr>
              <a:t> </a:t>
            </a:r>
            <a:r>
              <a:rPr lang="en-US" sz="1800" dirty="0">
                <a:effectLst/>
                <a:highlight>
                  <a:srgbClr val="0000FF"/>
                </a:highlight>
                <a:latin typeface="Times New Roman" panose="02020603050405020304" pitchFamily="18" charset="0"/>
                <a:ea typeface="Times New Roman" panose="02020603050405020304" pitchFamily="18" charset="0"/>
              </a:rPr>
              <a:t>Alex has all rights, title, and interest in the property because it’s a fee simple absolute. </a:t>
            </a:r>
            <a:r>
              <a:rPr lang="en-US" sz="1800" dirty="0">
                <a:solidFill>
                  <a:schemeClr val="bg1"/>
                </a:solidFill>
                <a:effectLst/>
                <a:highlight>
                  <a:srgbClr val="FFFF00"/>
                </a:highlight>
                <a:latin typeface="Times New Roman" panose="02020603050405020304" pitchFamily="18" charset="0"/>
                <a:ea typeface="Times New Roman" panose="02020603050405020304" pitchFamily="18" charset="0"/>
              </a:rPr>
              <a:t>If Alex has rights in a FSA he has all of the power for all of the time and these right are transferable.</a:t>
            </a:r>
            <a:r>
              <a:rPr lang="en-US" sz="1800" dirty="0">
                <a:solidFill>
                  <a:schemeClr val="bg1"/>
                </a:solidFill>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800" dirty="0">
                <a:solidFill>
                  <a:schemeClr val="bg1"/>
                </a:solidFill>
                <a:effectLst/>
                <a:latin typeface="Times New Roman" panose="02020603050405020304" pitchFamily="18" charset="0"/>
                <a:ea typeface="Times New Roman" panose="02020603050405020304" pitchFamily="18" charset="0"/>
              </a:rPr>
              <a:t> </a:t>
            </a:r>
          </a:p>
          <a:p>
            <a:pPr lvl="3"/>
            <a:endParaRPr lang="en-US" dirty="0"/>
          </a:p>
        </p:txBody>
      </p:sp>
    </p:spTree>
    <p:extLst>
      <p:ext uri="{BB962C8B-B14F-4D97-AF65-F5344CB8AC3E}">
        <p14:creationId xmlns:p14="http://schemas.microsoft.com/office/powerpoint/2010/main" val="27403076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A8BE-2548-4D6F-AECE-4CA795E6C015}"/>
              </a:ext>
            </a:extLst>
          </p:cNvPr>
          <p:cNvSpPr>
            <a:spLocks noGrp="1"/>
          </p:cNvSpPr>
          <p:nvPr>
            <p:ph type="title"/>
          </p:nvPr>
        </p:nvSpPr>
        <p:spPr>
          <a:xfrm>
            <a:off x="1202919" y="284176"/>
            <a:ext cx="9784080" cy="1508760"/>
          </a:xfrm>
        </p:spPr>
        <p:txBody>
          <a:bodyPr>
            <a:normAutofit/>
          </a:bodyPr>
          <a:lstStyle/>
          <a:p>
            <a:r>
              <a:rPr lang="en-US" dirty="0">
                <a:solidFill>
                  <a:srgbClr val="FF0000"/>
                </a:solidFill>
              </a:rPr>
              <a:t>Step 1:</a:t>
            </a:r>
            <a:r>
              <a:rPr lang="en-US" dirty="0"/>
              <a:t> PRE-LEARNING STEP: modeling and preparing them </a:t>
            </a:r>
          </a:p>
        </p:txBody>
      </p:sp>
      <p:pic>
        <p:nvPicPr>
          <p:cNvPr id="3" name="Picture 2" descr="Icon&#10;&#10;Description automatically generated">
            <a:extLst>
              <a:ext uri="{FF2B5EF4-FFF2-40B4-BE49-F238E27FC236}">
                <a16:creationId xmlns:a16="http://schemas.microsoft.com/office/drawing/2014/main" id="{99B22FED-B73D-417F-8496-6A96AE185D02}"/>
              </a:ext>
            </a:extLst>
          </p:cNvPr>
          <p:cNvPicPr>
            <a:picLocks noChangeAspect="1"/>
          </p:cNvPicPr>
          <p:nvPr/>
        </p:nvPicPr>
        <p:blipFill rotWithShape="1">
          <a:blip r:embed="rId2"/>
          <a:srcRect l="4746" r="14448" b="1"/>
          <a:stretch/>
        </p:blipFill>
        <p:spPr>
          <a:xfrm>
            <a:off x="10512994" y="1792936"/>
            <a:ext cx="1679006" cy="2077804"/>
          </a:xfrm>
          <a:prstGeom prst="rect">
            <a:avLst/>
          </a:prstGeom>
        </p:spPr>
      </p:pic>
      <p:graphicFrame>
        <p:nvGraphicFramePr>
          <p:cNvPr id="8" name="Content Placeholder 5">
            <a:extLst>
              <a:ext uri="{FF2B5EF4-FFF2-40B4-BE49-F238E27FC236}">
                <a16:creationId xmlns:a16="http://schemas.microsoft.com/office/drawing/2014/main" id="{D08DDB81-B9DA-420A-8F1E-515200003AEC}"/>
              </a:ext>
            </a:extLst>
          </p:cNvPr>
          <p:cNvGraphicFramePr>
            <a:graphicFrameLocks noGrp="1"/>
          </p:cNvGraphicFramePr>
          <p:nvPr>
            <p:ph idx="1"/>
            <p:extLst>
              <p:ext uri="{D42A27DB-BD31-4B8C-83A1-F6EECF244321}">
                <p14:modId xmlns:p14="http://schemas.microsoft.com/office/powerpoint/2010/main" val="3534282914"/>
              </p:ext>
            </p:extLst>
          </p:nvPr>
        </p:nvGraphicFramePr>
        <p:xfrm>
          <a:off x="912721" y="2060959"/>
          <a:ext cx="7234747" cy="4206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924187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AED31327-D7EA-46A0-B1EB-3C73C33CD184}"/>
              </a:ext>
            </a:extLst>
          </p:cNvPr>
          <p:cNvSpPr>
            <a:spLocks noGrp="1"/>
          </p:cNvSpPr>
          <p:nvPr>
            <p:ph type="title"/>
          </p:nvPr>
        </p:nvSpPr>
        <p:spPr/>
        <p:txBody>
          <a:bodyPr>
            <a:normAutofit/>
          </a:bodyPr>
          <a:lstStyle/>
          <a:p>
            <a:r>
              <a:rPr lang="en-US" dirty="0">
                <a:solidFill>
                  <a:srgbClr val="FF0000"/>
                </a:solidFill>
              </a:rPr>
              <a:t>Step 1:</a:t>
            </a:r>
            <a:r>
              <a:rPr lang="en-US" dirty="0"/>
              <a:t> PRE-LEARNING STEP: modeling and preparing them  (Checklist)</a:t>
            </a:r>
          </a:p>
        </p:txBody>
      </p:sp>
      <p:sp>
        <p:nvSpPr>
          <p:cNvPr id="11" name="Content Placeholder 10">
            <a:extLst>
              <a:ext uri="{FF2B5EF4-FFF2-40B4-BE49-F238E27FC236}">
                <a16:creationId xmlns:a16="http://schemas.microsoft.com/office/drawing/2014/main" id="{EC13C8FB-586B-4B08-A08F-7877EAF9C84E}"/>
              </a:ext>
            </a:extLst>
          </p:cNvPr>
          <p:cNvSpPr>
            <a:spLocks noGrp="1"/>
          </p:cNvSpPr>
          <p:nvPr>
            <p:ph idx="1"/>
          </p:nvPr>
        </p:nvSpPr>
        <p:spPr>
          <a:xfrm>
            <a:off x="305119" y="1892595"/>
            <a:ext cx="10681880" cy="4803879"/>
          </a:xfrm>
        </p:spPr>
        <p:txBody>
          <a:bodyPr>
            <a:normAutofit fontScale="55000" lnSpcReduction="20000"/>
          </a:bodyPr>
          <a:lstStyle/>
          <a:p>
            <a:pPr marL="0" marR="0" indent="0" algn="ctr">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b="1" dirty="0">
                <a:effectLst/>
                <a:latin typeface="Arial" panose="020B0604020202020204" pitchFamily="34" charset="0"/>
                <a:ea typeface="Times New Roman" panose="02020603050405020304" pitchFamily="18" charset="0"/>
              </a:rPr>
              <a:t>FOR EACH </a:t>
            </a:r>
            <a:r>
              <a:rPr lang="en-US" b="1" dirty="0" err="1">
                <a:effectLst/>
                <a:latin typeface="Arial" panose="020B0604020202020204" pitchFamily="34" charset="0"/>
                <a:ea typeface="Times New Roman" panose="02020603050405020304" pitchFamily="18" charset="0"/>
              </a:rPr>
              <a:t>CREAC</a:t>
            </a:r>
            <a:endParaRPr lang="en-US" dirty="0">
              <a:effectLst/>
              <a:latin typeface="Times New Roman" panose="02020603050405020304" pitchFamily="18" charset="0"/>
              <a:ea typeface="Times New Roman" panose="02020603050405020304" pitchFamily="18" charset="0"/>
            </a:endParaRPr>
          </a:p>
          <a:p>
            <a:pPr marL="274320" marR="0" indent="0">
              <a:spcBef>
                <a:spcPts val="0"/>
              </a:spcBef>
              <a:spcAft>
                <a:spcPts val="0"/>
              </a:spcAft>
              <a:buNone/>
            </a:pPr>
            <a:r>
              <a:rPr lang="en-US" b="1" u="none" strike="noStrike" dirty="0">
                <a:effectLst/>
                <a:latin typeface="Arial" panose="020B0604020202020204" pitchFamily="34" charset="0"/>
                <a:ea typeface="Times New Roman" panose="02020603050405020304" pitchFamily="18" charset="0"/>
              </a:rPr>
              <a:t> </a:t>
            </a:r>
            <a:endParaRPr lang="en-US" dirty="0">
              <a:effectLst/>
              <a:latin typeface="Times New Roman" panose="02020603050405020304" pitchFamily="18" charset="0"/>
              <a:ea typeface="Times New Roman" panose="02020603050405020304" pitchFamily="18" charset="0"/>
            </a:endParaRP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b="1" u="sng" dirty="0">
                <a:effectLst/>
                <a:latin typeface="Arial" panose="020B0604020202020204" pitchFamily="34" charset="0"/>
                <a:ea typeface="Times New Roman" panose="02020603050405020304" pitchFamily="18" charset="0"/>
              </a:rPr>
              <a:t>Assertion: (C of CREAC)</a:t>
            </a: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endParaRPr lang="en-US" dirty="0">
              <a:effectLst/>
              <a:latin typeface="Times New Roman" panose="02020603050405020304" pitchFamily="18" charset="0"/>
              <a:ea typeface="Times New Roman" panose="02020603050405020304" pitchFamily="18" charset="0"/>
            </a:endParaRP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Does the discussion of each issue or sub-issue begin with a well-written positive assertion that tells the Court how you want it to rule and why, </a:t>
            </a: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Arial" panose="020B0604020202020204" pitchFamily="34" charset="0"/>
                <a:ea typeface="Times New Roman" panose="02020603050405020304" pitchFamily="18" charset="0"/>
              </a:rPr>
              <a:t>or does it state a point you want the Court to agree with and why?</a:t>
            </a:r>
            <a:endParaRPr lang="en-US" dirty="0">
              <a:effectLst/>
              <a:latin typeface="Times New Roman" panose="02020603050405020304" pitchFamily="18" charset="0"/>
              <a:ea typeface="Times New Roman" panose="02020603050405020304" pitchFamily="18" charset="0"/>
            </a:endParaRP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Arial" panose="020B0604020202020204" pitchFamily="34" charset="0"/>
                <a:ea typeface="Times New Roman" panose="02020603050405020304" pitchFamily="18" charset="0"/>
              </a:rPr>
              <a:t> </a:t>
            </a:r>
            <a:endParaRPr lang="en-US" dirty="0">
              <a:effectLst/>
              <a:latin typeface="Times New Roman" panose="02020603050405020304" pitchFamily="18" charset="0"/>
              <a:ea typeface="Times New Roman" panose="02020603050405020304" pitchFamily="18" charset="0"/>
            </a:endParaRP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br>
              <a:rPr lang="en-US" dirty="0">
                <a:effectLst/>
                <a:latin typeface="Times New Roman" panose="02020603050405020304" pitchFamily="18" charset="0"/>
                <a:ea typeface="Times New Roman" panose="02020603050405020304" pitchFamily="18" charset="0"/>
              </a:rPr>
            </a:br>
            <a:r>
              <a:rPr lang="en-US" dirty="0">
                <a:effectLst/>
                <a:latin typeface="Times New Roman" panose="02020603050405020304" pitchFamily="18" charset="0"/>
                <a:ea typeface="Times New Roman" panose="02020603050405020304" pitchFamily="18" charset="0"/>
              </a:rPr>
              <a:t>			</a:t>
            </a:r>
            <a:r>
              <a:rPr lang="en-US" b="1" u="sng" dirty="0">
                <a:effectLst/>
                <a:latin typeface="Arial" panose="020B0604020202020204" pitchFamily="34" charset="0"/>
                <a:ea typeface="Times New Roman" panose="02020603050405020304" pitchFamily="18" charset="0"/>
              </a:rPr>
              <a:t>Rules</a:t>
            </a: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endParaRPr lang="en-US" dirty="0">
              <a:effectLst/>
              <a:latin typeface="Times New Roman" panose="02020603050405020304" pitchFamily="18" charset="0"/>
              <a:ea typeface="Times New Roman" panose="02020603050405020304" pitchFamily="18" charset="0"/>
            </a:endParaRP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Have you presented the rules in the light most favorable to your client?</a:t>
            </a:r>
            <a:endParaRPr lang="en-US" dirty="0">
              <a:effectLst/>
              <a:latin typeface="Times New Roman" panose="02020603050405020304" pitchFamily="18" charset="0"/>
              <a:ea typeface="Times New Roman" panose="02020603050405020304" pitchFamily="18" charset="0"/>
            </a:endParaRP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Arial Unicode MS"/>
                <a:ea typeface="Times New Roman" panose="02020603050405020304" pitchFamily="18" charset="0"/>
                <a:cs typeface="Arial Unicode MS"/>
              </a:rPr>
              <a:t> </a:t>
            </a: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endParaRPr lang="en-US" dirty="0">
              <a:effectLst/>
              <a:latin typeface="Times New Roman" panose="02020603050405020304" pitchFamily="18" charset="0"/>
              <a:ea typeface="Times New Roman" panose="02020603050405020304" pitchFamily="18" charset="0"/>
            </a:endParaRP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b="1" u="sng" dirty="0">
                <a:effectLst/>
                <a:latin typeface="Arial" panose="020B0604020202020204" pitchFamily="34" charset="0"/>
                <a:ea typeface="Times New Roman" panose="02020603050405020304" pitchFamily="18" charset="0"/>
              </a:rPr>
              <a:t>Rule Explanation</a:t>
            </a:r>
          </a:p>
          <a:p>
            <a:pPr marL="0" marR="0" indent="0">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Have you organized the explanation in a way that allows you to emphasize the strongest parts of your arguments? </a:t>
            </a: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Does the section begin with a thesis sentence that contains a reference to the facts of your client’s case?</a:t>
            </a: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Is the rest of the explanation section free of references to your client’s case? </a:t>
            </a:r>
            <a:endParaRPr lang="en-US" dirty="0">
              <a:effectLst/>
              <a:latin typeface="Times New Roman" panose="02020603050405020304" pitchFamily="18" charset="0"/>
              <a:ea typeface="Times New Roman" panose="02020603050405020304" pitchFamily="18" charset="0"/>
            </a:endParaRPr>
          </a:p>
          <a:p>
            <a:pPr marL="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	</a:t>
            </a:r>
            <a:r>
              <a:rPr lang="en-US" dirty="0">
                <a:effectLst/>
                <a:latin typeface="Arial" panose="020B0604020202020204" pitchFamily="34" charset="0"/>
                <a:ea typeface="Times New Roman" panose="02020603050405020304" pitchFamily="18" charset="0"/>
              </a:rPr>
              <a:t>Do all paragraphs begin with a thesis sentence? </a:t>
            </a: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Unicode MS"/>
                <a:ea typeface="Times New Roman" panose="02020603050405020304" pitchFamily="18" charset="0"/>
                <a:cs typeface="Arial Unicode MS"/>
              </a:rPr>
              <a:t>	</a:t>
            </a:r>
            <a:r>
              <a:rPr lang="en-US" dirty="0">
                <a:effectLst/>
                <a:latin typeface="Arial" panose="020B0604020202020204" pitchFamily="34" charset="0"/>
                <a:ea typeface="Times New Roman" panose="02020603050405020304" pitchFamily="18" charset="0"/>
              </a:rPr>
              <a:t>Have you presented the cases in the light most favorable to your client?</a:t>
            </a: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Have you explained where the rule comes from so the judge is satisfied your rule statement is accurate?</a:t>
            </a: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Are appropriate cases used to explain the rules?</a:t>
            </a: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Are the cases appropriately described? (Use facts, holding, rationale, as appropriate for each individual case.) </a:t>
            </a:r>
            <a:endParaRPr lang="en-US" dirty="0">
              <a:effectLst/>
              <a:latin typeface="Times New Roman" panose="02020603050405020304" pitchFamily="18" charset="0"/>
              <a:ea typeface="Times New Roman" panose="02020603050405020304" pitchFamily="18" charset="0"/>
            </a:endParaRPr>
          </a:p>
          <a:p>
            <a:pPr marL="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 	</a:t>
            </a:r>
            <a:r>
              <a:rPr lang="en-US" dirty="0">
                <a:effectLst/>
                <a:latin typeface="Arial" panose="020B0604020202020204" pitchFamily="34" charset="0"/>
                <a:ea typeface="Times New Roman" panose="02020603050405020304" pitchFamily="18" charset="0"/>
              </a:rPr>
              <a:t>Have you chosen the appropriate form of case discussion? (A textual explanation or a parenthetical.)</a:t>
            </a: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Did you rebut any counter-explanation by a preemptive discussion if necessary?</a:t>
            </a: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If policy arguments will be included, have you discussed the policy from the cases?</a:t>
            </a: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Have you done your best to present the explanation persuasively?</a:t>
            </a: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Segoe UI Symbol" panose="020B0502040204020203" pitchFamily="34" charset="0"/>
                <a:ea typeface="Times New Roman" panose="02020603050405020304" pitchFamily="18" charset="0"/>
                <a:cs typeface="Segoe UI Symbol" panose="020B0502040204020203" pitchFamily="34" charset="0"/>
              </a:rPr>
              <a:t>❑</a:t>
            </a:r>
            <a:r>
              <a:rPr lang="en-US" dirty="0">
                <a:effectLst/>
                <a:latin typeface="Arial" panose="020B0604020202020204" pitchFamily="34" charset="0"/>
                <a:ea typeface="Times New Roman" panose="02020603050405020304" pitchFamily="18" charset="0"/>
              </a:rPr>
              <a:t>	Are your arguments logical, internally consistent, and thoroughly developed? (Use the self-editing exercise—have you kept your focus?)</a:t>
            </a:r>
            <a:endParaRPr lang="en-US" dirty="0">
              <a:effectLst/>
              <a:latin typeface="Times New Roman" panose="02020603050405020304" pitchFamily="18" charset="0"/>
              <a:ea typeface="Times New Roman" panose="02020603050405020304" pitchFamily="18" charset="0"/>
            </a:endParaRPr>
          </a:p>
          <a:p>
            <a:pPr marL="0" marR="0" indent="0">
              <a:lnSpc>
                <a:spcPct val="120000"/>
              </a:lnSpc>
              <a:spcBef>
                <a:spcPts val="0"/>
              </a:spcBef>
              <a:spcAft>
                <a:spcPts val="0"/>
              </a:spcAft>
              <a:buNone/>
              <a:tabLst>
                <a:tab pos="-914400" algn="l"/>
                <a:tab pos="-457200" algn="l"/>
                <a:tab pos="0" algn="l"/>
                <a:tab pos="301625" algn="l"/>
                <a:tab pos="457200" algn="l"/>
                <a:tab pos="603250" algn="l"/>
                <a:tab pos="904875" algn="l"/>
                <a:tab pos="1206500" algn="l"/>
                <a:tab pos="1371600" algn="l"/>
                <a:tab pos="1508760" algn="l"/>
                <a:tab pos="1810385" algn="l"/>
                <a:tab pos="1828800" algn="l"/>
                <a:tab pos="2112010" algn="l"/>
                <a:tab pos="2286000" algn="l"/>
                <a:tab pos="2413635" algn="l"/>
                <a:tab pos="2715260" algn="l"/>
                <a:tab pos="2743200" algn="l"/>
                <a:tab pos="3017520" algn="l"/>
                <a:tab pos="3200400" algn="l"/>
                <a:tab pos="3319145" algn="l"/>
                <a:tab pos="3620770" algn="l"/>
                <a:tab pos="3657600" algn="l"/>
                <a:tab pos="4114800" algn="l"/>
                <a:tab pos="4572000" algn="l"/>
                <a:tab pos="5029200" algn="l"/>
                <a:tab pos="5486400" algn="l"/>
                <a:tab pos="5943600" algn="l"/>
                <a:tab pos="6400800" algn="l"/>
                <a:tab pos="6858000" algn="l"/>
                <a:tab pos="7315200" algn="l"/>
                <a:tab pos="7772400" algn="l"/>
                <a:tab pos="8229600" algn="l"/>
              </a:tabLst>
            </a:pPr>
            <a:r>
              <a:rPr lang="en-US" dirty="0">
                <a:effectLst/>
                <a:latin typeface="Arial" panose="020B0604020202020204" pitchFamily="34" charset="0"/>
                <a:ea typeface="Times New Roman" panose="02020603050405020304" pitchFamily="18" charset="0"/>
              </a:rPr>
              <a:t> </a:t>
            </a:r>
            <a:endParaRPr lang="en-US" dirty="0">
              <a:effectLst/>
              <a:latin typeface="Times New Roman" panose="02020603050405020304" pitchFamily="18" charset="0"/>
              <a:ea typeface="Times New Roman" panose="02020603050405020304" pitchFamily="18" charset="0"/>
            </a:endParaRPr>
          </a:p>
          <a:p>
            <a:endParaRPr lang="en-US" dirty="0"/>
          </a:p>
        </p:txBody>
      </p:sp>
      <p:pic>
        <p:nvPicPr>
          <p:cNvPr id="2" name="Picture 1">
            <a:extLst>
              <a:ext uri="{FF2B5EF4-FFF2-40B4-BE49-F238E27FC236}">
                <a16:creationId xmlns:a16="http://schemas.microsoft.com/office/drawing/2014/main" id="{5BAEA083-C5FC-41F6-A0C1-A95364B98D87}"/>
              </a:ext>
            </a:extLst>
          </p:cNvPr>
          <p:cNvPicPr>
            <a:picLocks noChangeAspect="1"/>
          </p:cNvPicPr>
          <p:nvPr/>
        </p:nvPicPr>
        <p:blipFill>
          <a:blip r:embed="rId2"/>
          <a:stretch>
            <a:fillRect/>
          </a:stretch>
        </p:blipFill>
        <p:spPr>
          <a:xfrm>
            <a:off x="10632365" y="1792936"/>
            <a:ext cx="1559635" cy="1931573"/>
          </a:xfrm>
          <a:prstGeom prst="rect">
            <a:avLst/>
          </a:prstGeom>
        </p:spPr>
      </p:pic>
    </p:spTree>
    <p:extLst>
      <p:ext uri="{BB962C8B-B14F-4D97-AF65-F5344CB8AC3E}">
        <p14:creationId xmlns:p14="http://schemas.microsoft.com/office/powerpoint/2010/main" val="26969679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A8BE-2548-4D6F-AECE-4CA795E6C015}"/>
              </a:ext>
            </a:extLst>
          </p:cNvPr>
          <p:cNvSpPr>
            <a:spLocks noGrp="1"/>
          </p:cNvSpPr>
          <p:nvPr>
            <p:ph type="title"/>
          </p:nvPr>
        </p:nvSpPr>
        <p:spPr>
          <a:xfrm>
            <a:off x="1202919" y="284176"/>
            <a:ext cx="9784080" cy="1508760"/>
          </a:xfrm>
        </p:spPr>
        <p:txBody>
          <a:bodyPr>
            <a:normAutofit fontScale="90000"/>
          </a:bodyPr>
          <a:lstStyle/>
          <a:p>
            <a:br>
              <a:rPr lang="en-US" dirty="0">
                <a:solidFill>
                  <a:srgbClr val="FF0000"/>
                </a:solidFill>
              </a:rPr>
            </a:br>
            <a:r>
              <a:rPr lang="en-US" dirty="0">
                <a:solidFill>
                  <a:srgbClr val="FF0000"/>
                </a:solidFill>
              </a:rPr>
              <a:t>Step 1:</a:t>
            </a:r>
            <a:r>
              <a:rPr lang="en-US" dirty="0"/>
              <a:t> </a:t>
            </a:r>
            <a:r>
              <a:rPr lang="en-US" dirty="0">
                <a:latin typeface="Arial" panose="020B0604020202020204" pitchFamily="34" charset="0"/>
                <a:cs typeface="Arial" panose="020B0604020202020204" pitchFamily="34" charset="0"/>
              </a:rPr>
              <a:t>PRE-LEARNING STEP: modeling and preparing them</a:t>
            </a:r>
            <a:br>
              <a:rPr lang="en-US" sz="3100" dirty="0">
                <a:latin typeface="Arial" panose="020B0604020202020204" pitchFamily="34" charset="0"/>
                <a:cs typeface="Arial" panose="020B0604020202020204" pitchFamily="34" charset="0"/>
              </a:rPr>
            </a:br>
            <a:r>
              <a:rPr lang="en-US" sz="3100" dirty="0">
                <a:latin typeface="Arial" panose="020B0604020202020204" pitchFamily="34" charset="0"/>
                <a:cs typeface="Arial" panose="020B0604020202020204" pitchFamily="34" charset="0"/>
              </a:rPr>
              <a:t> </a:t>
            </a:r>
            <a:br>
              <a:rPr lang="en-US" dirty="0">
                <a:effectLst/>
                <a:latin typeface="Arial" panose="020B0604020202020204" pitchFamily="34" charset="0"/>
                <a:ea typeface="Arial" panose="020B0604020202020204" pitchFamily="34" charset="0"/>
              </a:rPr>
            </a:br>
            <a:endParaRPr lang="en-US" dirty="0"/>
          </a:p>
        </p:txBody>
      </p:sp>
      <p:pic>
        <p:nvPicPr>
          <p:cNvPr id="3" name="Picture 2" descr="Icon&#10;&#10;Description automatically generated">
            <a:extLst>
              <a:ext uri="{FF2B5EF4-FFF2-40B4-BE49-F238E27FC236}">
                <a16:creationId xmlns:a16="http://schemas.microsoft.com/office/drawing/2014/main" id="{99B22FED-B73D-417F-8496-6A96AE185D02}"/>
              </a:ext>
            </a:extLst>
          </p:cNvPr>
          <p:cNvPicPr>
            <a:picLocks noChangeAspect="1"/>
          </p:cNvPicPr>
          <p:nvPr/>
        </p:nvPicPr>
        <p:blipFill rotWithShape="1">
          <a:blip r:embed="rId2"/>
          <a:srcRect l="4746" r="14448" b="1"/>
          <a:stretch/>
        </p:blipFill>
        <p:spPr>
          <a:xfrm>
            <a:off x="10474513" y="1792936"/>
            <a:ext cx="1717487" cy="2125425"/>
          </a:xfrm>
          <a:prstGeom prst="rect">
            <a:avLst/>
          </a:prstGeom>
        </p:spPr>
      </p:pic>
      <p:graphicFrame>
        <p:nvGraphicFramePr>
          <p:cNvPr id="8" name="Content Placeholder 5">
            <a:extLst>
              <a:ext uri="{FF2B5EF4-FFF2-40B4-BE49-F238E27FC236}">
                <a16:creationId xmlns:a16="http://schemas.microsoft.com/office/drawing/2014/main" id="{D08DDB81-B9DA-420A-8F1E-515200003AEC}"/>
              </a:ext>
            </a:extLst>
          </p:cNvPr>
          <p:cNvGraphicFramePr>
            <a:graphicFrameLocks noGrp="1"/>
          </p:cNvGraphicFramePr>
          <p:nvPr>
            <p:ph idx="1"/>
            <p:extLst>
              <p:ext uri="{D42A27DB-BD31-4B8C-83A1-F6EECF244321}">
                <p14:modId xmlns:p14="http://schemas.microsoft.com/office/powerpoint/2010/main" val="2693480344"/>
              </p:ext>
            </p:extLst>
          </p:nvPr>
        </p:nvGraphicFramePr>
        <p:xfrm>
          <a:off x="1202919" y="2011680"/>
          <a:ext cx="7234747" cy="4206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13EDED26-4D36-458D-B2B8-8B8E6C4183F0}"/>
              </a:ext>
            </a:extLst>
          </p:cNvPr>
          <p:cNvSpPr txBox="1"/>
          <p:nvPr/>
        </p:nvSpPr>
        <p:spPr>
          <a:xfrm>
            <a:off x="1202919" y="4682338"/>
            <a:ext cx="6641719" cy="1754326"/>
          </a:xfrm>
          <a:prstGeom prst="rect">
            <a:avLst/>
          </a:prstGeom>
          <a:noFill/>
        </p:spPr>
        <p:txBody>
          <a:bodyPr wrap="square" rtlCol="0">
            <a:spAutoFit/>
          </a:bodyPr>
          <a:lstStyle/>
          <a:p>
            <a:r>
              <a:rPr lang="en-US" i="1" dirty="0">
                <a:solidFill>
                  <a:srgbClr val="231F20"/>
                </a:solidFill>
                <a:effectLst/>
                <a:latin typeface="Arial" panose="020B0604020202020204" pitchFamily="34" charset="0"/>
                <a:ea typeface="Arial" panose="020B0604020202020204" pitchFamily="34" charset="0"/>
              </a:rPr>
              <a:t>Example</a:t>
            </a:r>
            <a:r>
              <a:rPr lang="en-US" dirty="0">
                <a:solidFill>
                  <a:srgbClr val="231F20"/>
                </a:solidFill>
                <a:effectLst/>
                <a:latin typeface="Arial" panose="020B0604020202020204" pitchFamily="34" charset="0"/>
                <a:ea typeface="Arial" panose="020B0604020202020204" pitchFamily="34" charset="0"/>
              </a:rPr>
              <a:t>: Sharing a rubric for assessment of the final product gives the students a target for understanding what is expected of the end-product. Students ask questions to understand what is expected of them, and they engage with the rubric before the assignment is due.</a:t>
            </a:r>
            <a:endParaRPr lang="en-US" dirty="0"/>
          </a:p>
          <a:p>
            <a:endParaRPr lang="en-US" dirty="0"/>
          </a:p>
        </p:txBody>
      </p:sp>
    </p:spTree>
    <p:extLst>
      <p:ext uri="{BB962C8B-B14F-4D97-AF65-F5344CB8AC3E}">
        <p14:creationId xmlns:p14="http://schemas.microsoft.com/office/powerpoint/2010/main" val="1610733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7A8BE-2548-4D6F-AECE-4CA795E6C015}"/>
              </a:ext>
            </a:extLst>
          </p:cNvPr>
          <p:cNvSpPr>
            <a:spLocks noGrp="1"/>
          </p:cNvSpPr>
          <p:nvPr>
            <p:ph type="title"/>
          </p:nvPr>
        </p:nvSpPr>
        <p:spPr>
          <a:xfrm>
            <a:off x="1202919" y="284176"/>
            <a:ext cx="9784080" cy="1508760"/>
          </a:xfrm>
        </p:spPr>
        <p:txBody>
          <a:bodyPr>
            <a:normAutofit/>
          </a:bodyPr>
          <a:lstStyle/>
          <a:p>
            <a:r>
              <a:rPr lang="en-US" sz="2400" dirty="0">
                <a:solidFill>
                  <a:srgbClr val="FF0000"/>
                </a:solidFill>
              </a:rPr>
              <a:t>Step 1:</a:t>
            </a:r>
            <a:r>
              <a:rPr lang="en-US" sz="2400" dirty="0"/>
              <a:t> PRE-LEARNING STEP: modeling and preparing them </a:t>
            </a:r>
            <a:br>
              <a:rPr lang="en-US" sz="2400" dirty="0"/>
            </a:br>
            <a:br>
              <a:rPr lang="en-US" sz="2400" dirty="0"/>
            </a:br>
            <a:r>
              <a:rPr lang="en-US" sz="2400" u="sng" dirty="0">
                <a:solidFill>
                  <a:srgbClr val="231F20"/>
                </a:solidFill>
                <a:uFill>
                  <a:solidFill>
                    <a:srgbClr val="231F20"/>
                  </a:solidFill>
                </a:uFill>
                <a:latin typeface="Arial" panose="020B0604020202020204" pitchFamily="34" charset="0"/>
                <a:ea typeface="Arial" panose="020B0604020202020204" pitchFamily="34" charset="0"/>
                <a:cs typeface="Arial" panose="020B0604020202020204" pitchFamily="34" charset="0"/>
              </a:rPr>
              <a:t>Understanding the Parameters of the Work</a:t>
            </a:r>
            <a:endParaRPr lang="en-US" sz="2400" dirty="0"/>
          </a:p>
        </p:txBody>
      </p:sp>
      <p:pic>
        <p:nvPicPr>
          <p:cNvPr id="3" name="Picture 2" descr="Icon&#10;&#10;Description automatically generated">
            <a:extLst>
              <a:ext uri="{FF2B5EF4-FFF2-40B4-BE49-F238E27FC236}">
                <a16:creationId xmlns:a16="http://schemas.microsoft.com/office/drawing/2014/main" id="{99B22FED-B73D-417F-8496-6A96AE185D02}"/>
              </a:ext>
            </a:extLst>
          </p:cNvPr>
          <p:cNvPicPr>
            <a:picLocks noChangeAspect="1"/>
          </p:cNvPicPr>
          <p:nvPr/>
        </p:nvPicPr>
        <p:blipFill rotWithShape="1">
          <a:blip r:embed="rId2"/>
          <a:srcRect l="4746" r="14448" b="1"/>
          <a:stretch/>
        </p:blipFill>
        <p:spPr>
          <a:xfrm>
            <a:off x="10554797" y="1792936"/>
            <a:ext cx="1637203" cy="2026072"/>
          </a:xfrm>
          <a:prstGeom prst="rect">
            <a:avLst/>
          </a:prstGeom>
        </p:spPr>
      </p:pic>
      <p:sp>
        <p:nvSpPr>
          <p:cNvPr id="4" name="TextBox 3">
            <a:extLst>
              <a:ext uri="{FF2B5EF4-FFF2-40B4-BE49-F238E27FC236}">
                <a16:creationId xmlns:a16="http://schemas.microsoft.com/office/drawing/2014/main" id="{EF0E716C-03BD-41AC-91F9-F414B08AB521}"/>
              </a:ext>
            </a:extLst>
          </p:cNvPr>
          <p:cNvSpPr txBox="1"/>
          <p:nvPr/>
        </p:nvSpPr>
        <p:spPr>
          <a:xfrm>
            <a:off x="2190180" y="5716369"/>
            <a:ext cx="3575018" cy="369332"/>
          </a:xfrm>
          <a:prstGeom prst="rect">
            <a:avLst/>
          </a:prstGeom>
          <a:noFill/>
        </p:spPr>
        <p:txBody>
          <a:bodyPr wrap="none" rtlCol="0">
            <a:spAutoFit/>
          </a:bodyPr>
          <a:lstStyle/>
          <a:p>
            <a:r>
              <a:rPr lang="en-US" dirty="0"/>
              <a:t>Give example of grading rubric here</a:t>
            </a:r>
          </a:p>
        </p:txBody>
      </p:sp>
      <p:pic>
        <p:nvPicPr>
          <p:cNvPr id="7" name="Content Placeholder 6">
            <a:extLst>
              <a:ext uri="{FF2B5EF4-FFF2-40B4-BE49-F238E27FC236}">
                <a16:creationId xmlns:a16="http://schemas.microsoft.com/office/drawing/2014/main" id="{740CB227-D467-404E-BC7F-57266883C439}"/>
              </a:ext>
            </a:extLst>
          </p:cNvPr>
          <p:cNvPicPr>
            <a:picLocks noGrp="1" noChangeAspect="1"/>
          </p:cNvPicPr>
          <p:nvPr>
            <p:ph idx="1"/>
          </p:nvPr>
        </p:nvPicPr>
        <p:blipFill>
          <a:blip r:embed="rId3"/>
          <a:stretch>
            <a:fillRect/>
          </a:stretch>
        </p:blipFill>
        <p:spPr>
          <a:xfrm>
            <a:off x="1350335" y="2011363"/>
            <a:ext cx="8314660" cy="4756645"/>
          </a:xfrm>
          <a:prstGeom prst="rect">
            <a:avLst/>
          </a:prstGeom>
        </p:spPr>
      </p:pic>
      <p:sp>
        <p:nvSpPr>
          <p:cNvPr id="9" name="TextBox 8">
            <a:extLst>
              <a:ext uri="{FF2B5EF4-FFF2-40B4-BE49-F238E27FC236}">
                <a16:creationId xmlns:a16="http://schemas.microsoft.com/office/drawing/2014/main" id="{7427E573-0A14-4C9A-9930-0F574A5627AE}"/>
              </a:ext>
            </a:extLst>
          </p:cNvPr>
          <p:cNvSpPr txBox="1"/>
          <p:nvPr/>
        </p:nvSpPr>
        <p:spPr>
          <a:xfrm>
            <a:off x="10175358" y="5167423"/>
            <a:ext cx="1786058" cy="1477328"/>
          </a:xfrm>
          <a:prstGeom prst="rect">
            <a:avLst/>
          </a:prstGeom>
          <a:noFill/>
        </p:spPr>
        <p:txBody>
          <a:bodyPr wrap="square" rtlCol="0">
            <a:spAutoFit/>
          </a:bodyPr>
          <a:lstStyle/>
          <a:p>
            <a:r>
              <a:rPr lang="en-US" dirty="0"/>
              <a:t>*Rubric Courtesy of Dean Duhart at Adjunct Training Fall 2018</a:t>
            </a:r>
          </a:p>
        </p:txBody>
      </p:sp>
    </p:spTree>
    <p:extLst>
      <p:ext uri="{BB962C8B-B14F-4D97-AF65-F5344CB8AC3E}">
        <p14:creationId xmlns:p14="http://schemas.microsoft.com/office/powerpoint/2010/main" val="27393739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C105F-53FE-4309-9E4C-1D236FAEF8A3}"/>
              </a:ext>
            </a:extLst>
          </p:cNvPr>
          <p:cNvSpPr>
            <a:spLocks noGrp="1"/>
          </p:cNvSpPr>
          <p:nvPr>
            <p:ph type="title"/>
          </p:nvPr>
        </p:nvSpPr>
        <p:spPr>
          <a:xfrm>
            <a:off x="1202919" y="284176"/>
            <a:ext cx="9784080" cy="1508760"/>
          </a:xfrm>
        </p:spPr>
        <p:txBody>
          <a:bodyPr>
            <a:normAutofit/>
          </a:bodyPr>
          <a:lstStyle/>
          <a:p>
            <a:r>
              <a:rPr lang="en-US" dirty="0">
                <a:solidFill>
                  <a:srgbClr val="FF0000"/>
                </a:solidFill>
              </a:rPr>
              <a:t>Step 2: </a:t>
            </a:r>
            <a:r>
              <a:rPr lang="en-US" dirty="0"/>
              <a:t>DURING LEARNING STEPS</a:t>
            </a:r>
          </a:p>
        </p:txBody>
      </p:sp>
      <p:graphicFrame>
        <p:nvGraphicFramePr>
          <p:cNvPr id="6" name="Content Placeholder 2">
            <a:extLst>
              <a:ext uri="{FF2B5EF4-FFF2-40B4-BE49-F238E27FC236}">
                <a16:creationId xmlns:a16="http://schemas.microsoft.com/office/drawing/2014/main" id="{D6C8E569-EDEC-4E75-974A-149076DD860A}"/>
              </a:ext>
            </a:extLst>
          </p:cNvPr>
          <p:cNvGraphicFramePr>
            <a:graphicFrameLocks noGrp="1"/>
          </p:cNvGraphicFramePr>
          <p:nvPr>
            <p:ph idx="1"/>
            <p:extLst>
              <p:ext uri="{D42A27DB-BD31-4B8C-83A1-F6EECF244321}">
                <p14:modId xmlns:p14="http://schemas.microsoft.com/office/powerpoint/2010/main" val="214535096"/>
              </p:ext>
            </p:extLst>
          </p:nvPr>
        </p:nvGraphicFramePr>
        <p:xfrm>
          <a:off x="1202920" y="2011680"/>
          <a:ext cx="6263640" cy="4206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EE041B4B-57F9-4588-98BF-02A0206164FE}"/>
              </a:ext>
            </a:extLst>
          </p:cNvPr>
          <p:cNvPicPr>
            <a:picLocks noChangeAspect="1"/>
          </p:cNvPicPr>
          <p:nvPr/>
        </p:nvPicPr>
        <p:blipFill>
          <a:blip r:embed="rId7"/>
          <a:stretch>
            <a:fillRect/>
          </a:stretch>
        </p:blipFill>
        <p:spPr>
          <a:xfrm>
            <a:off x="10457757" y="1792936"/>
            <a:ext cx="1734243" cy="1734243"/>
          </a:xfrm>
          <a:prstGeom prst="rect">
            <a:avLst/>
          </a:prstGeom>
        </p:spPr>
      </p:pic>
    </p:spTree>
    <p:extLst>
      <p:ext uri="{BB962C8B-B14F-4D97-AF65-F5344CB8AC3E}">
        <p14:creationId xmlns:p14="http://schemas.microsoft.com/office/powerpoint/2010/main" val="15713004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C105F-53FE-4309-9E4C-1D236FAEF8A3}"/>
              </a:ext>
            </a:extLst>
          </p:cNvPr>
          <p:cNvSpPr>
            <a:spLocks noGrp="1"/>
          </p:cNvSpPr>
          <p:nvPr>
            <p:ph type="title"/>
          </p:nvPr>
        </p:nvSpPr>
        <p:spPr>
          <a:xfrm>
            <a:off x="1202919" y="284176"/>
            <a:ext cx="9784080" cy="1508760"/>
          </a:xfrm>
        </p:spPr>
        <p:txBody>
          <a:bodyPr>
            <a:normAutofit/>
          </a:bodyPr>
          <a:lstStyle/>
          <a:p>
            <a:r>
              <a:rPr lang="en-US" dirty="0">
                <a:solidFill>
                  <a:srgbClr val="FF0000"/>
                </a:solidFill>
              </a:rPr>
              <a:t>Step 2:</a:t>
            </a:r>
            <a:r>
              <a:rPr lang="en-US" dirty="0"/>
              <a:t> DURING LEARNING STEPS</a:t>
            </a:r>
          </a:p>
        </p:txBody>
      </p:sp>
      <p:sp>
        <p:nvSpPr>
          <p:cNvPr id="3" name="Content Placeholder 2">
            <a:extLst>
              <a:ext uri="{FF2B5EF4-FFF2-40B4-BE49-F238E27FC236}">
                <a16:creationId xmlns:a16="http://schemas.microsoft.com/office/drawing/2014/main" id="{6A7F8B04-3B50-4CCF-9EFB-B316E89F1E21}"/>
              </a:ext>
            </a:extLst>
          </p:cNvPr>
          <p:cNvSpPr>
            <a:spLocks noGrp="1"/>
          </p:cNvSpPr>
          <p:nvPr>
            <p:ph idx="1"/>
          </p:nvPr>
        </p:nvSpPr>
        <p:spPr>
          <a:xfrm>
            <a:off x="487315" y="2011680"/>
            <a:ext cx="6979245" cy="4206240"/>
          </a:xfrm>
        </p:spPr>
        <p:txBody>
          <a:bodyPr>
            <a:normAutofit fontScale="92500" lnSpcReduction="10000"/>
          </a:bodyPr>
          <a:lstStyle/>
          <a:p>
            <a:pPr marL="0" marR="164592" indent="0" rtl="0" eaLnBrk="1" fontAlgn="t" latinLnBrk="0" hangingPunct="1">
              <a:spcBef>
                <a:spcPts val="550"/>
              </a:spcBef>
              <a:spcAft>
                <a:spcPts val="0"/>
              </a:spcAft>
              <a:buNone/>
            </a:pPr>
            <a:endParaRPr lang="en-US" sz="2800" b="0" i="0" u="none" strike="noStrike" dirty="0">
              <a:effectLst/>
              <a:latin typeface="Arial" panose="020B0604020202020204" pitchFamily="34" charset="0"/>
            </a:endParaRPr>
          </a:p>
          <a:p>
            <a:pPr marL="64008" marR="146304" rtl="0" eaLnBrk="1" fontAlgn="t" latinLnBrk="0" hangingPunct="1">
              <a:spcBef>
                <a:spcPts val="0"/>
              </a:spcBef>
              <a:spcAft>
                <a:spcPts val="0"/>
              </a:spcAft>
            </a:pPr>
            <a:endParaRPr lang="en-US" sz="2800" b="1" i="0" u="none" strike="noStrike" dirty="0">
              <a:solidFill>
                <a:srgbClr val="C00000"/>
              </a:solidFill>
              <a:effectLst/>
              <a:latin typeface="Arial" panose="020B0604020202020204" pitchFamily="34" charset="0"/>
            </a:endParaRPr>
          </a:p>
          <a:p>
            <a:pPr marL="64008" marR="0" rtl="0" eaLnBrk="1" fontAlgn="t" latinLnBrk="0" hangingPunct="1">
              <a:spcBef>
                <a:spcPts val="550"/>
              </a:spcBef>
              <a:spcAft>
                <a:spcPts val="0"/>
              </a:spcAft>
            </a:pPr>
            <a:endParaRPr lang="en-US" sz="2800" b="1" kern="1200" dirty="0">
              <a:solidFill>
                <a:srgbClr val="C00000"/>
              </a:solidFill>
              <a:latin typeface="Arial" panose="020B0604020202020204" pitchFamily="34" charset="0"/>
              <a:ea typeface="Arial" panose="020B0604020202020204" pitchFamily="34" charset="0"/>
              <a:cs typeface="Times New Roman" panose="02020603050405020304" pitchFamily="18" charset="0"/>
            </a:endParaRPr>
          </a:p>
          <a:p>
            <a:pPr marL="64008" marR="0" rtl="0" eaLnBrk="1" fontAlgn="t" latinLnBrk="0" hangingPunct="1">
              <a:spcBef>
                <a:spcPts val="550"/>
              </a:spcBef>
              <a:spcAft>
                <a:spcPts val="0"/>
              </a:spcAft>
            </a:pPr>
            <a:endParaRPr lang="en-US" sz="2800" b="1" i="1" u="none" strike="noStrike" dirty="0">
              <a:solidFill>
                <a:srgbClr val="C00000"/>
              </a:solidFill>
              <a:effectLst/>
              <a:latin typeface="Arial" panose="020B0604020202020204" pitchFamily="34" charset="0"/>
              <a:ea typeface="Arial" panose="020B0604020202020204" pitchFamily="34" charset="0"/>
              <a:cs typeface="Times New Roman" panose="02020603050405020304" pitchFamily="18" charset="0"/>
            </a:endParaRPr>
          </a:p>
          <a:p>
            <a:pPr marL="64008" marR="0" rtl="0" eaLnBrk="1" fontAlgn="t" latinLnBrk="0" hangingPunct="1">
              <a:spcBef>
                <a:spcPts val="550"/>
              </a:spcBef>
              <a:spcAft>
                <a:spcPts val="0"/>
              </a:spcAft>
            </a:pPr>
            <a:endParaRPr lang="en-US" sz="2800" b="1" i="1" kern="1200" dirty="0">
              <a:solidFill>
                <a:srgbClr val="C00000"/>
              </a:solidFill>
              <a:latin typeface="Arial" panose="020B0604020202020204" pitchFamily="34" charset="0"/>
              <a:ea typeface="Arial" panose="020B0604020202020204" pitchFamily="34" charset="0"/>
              <a:cs typeface="Times New Roman" panose="02020603050405020304" pitchFamily="18" charset="0"/>
            </a:endParaRPr>
          </a:p>
          <a:p>
            <a:pPr marL="64008" marR="0" rtl="0" eaLnBrk="1" fontAlgn="t" latinLnBrk="0" hangingPunct="1">
              <a:spcBef>
                <a:spcPts val="550"/>
              </a:spcBef>
              <a:spcAft>
                <a:spcPts val="0"/>
              </a:spcAft>
            </a:pPr>
            <a:r>
              <a:rPr lang="en-US" b="0" i="1" u="none" strike="noStrike" kern="1200" dirty="0">
                <a:effectLst/>
                <a:latin typeface="Corbel" panose="020B0503020204020204" pitchFamily="34" charset="0"/>
                <a:ea typeface="Arial" panose="020B0604020202020204" pitchFamily="34" charset="0"/>
                <a:cs typeface="Times New Roman" panose="02020603050405020304" pitchFamily="18" charset="0"/>
              </a:rPr>
              <a:t>Example</a:t>
            </a:r>
            <a:r>
              <a:rPr lang="en-US" b="0" i="0" u="none" strike="noStrike" kern="1200" dirty="0">
                <a:effectLst/>
                <a:latin typeface="Corbel" panose="020B0503020204020204" pitchFamily="34" charset="0"/>
                <a:ea typeface="Arial" panose="020B0604020202020204" pitchFamily="34" charset="0"/>
                <a:cs typeface="Times New Roman" panose="02020603050405020304" pitchFamily="18" charset="0"/>
              </a:rPr>
              <a:t>: Can students explain the holding of a case or did they just copy down a sentence to fill in that blank? Can they explain their analysis in a memo conference?</a:t>
            </a:r>
          </a:p>
          <a:p>
            <a:pPr marL="64008" marR="0" rtl="0" eaLnBrk="1" fontAlgn="t" latinLnBrk="0" hangingPunct="1">
              <a:spcBef>
                <a:spcPts val="550"/>
              </a:spcBef>
              <a:spcAft>
                <a:spcPts val="0"/>
              </a:spcAft>
            </a:pPr>
            <a:endParaRPr lang="en-US" b="0" i="0" u="none" strike="noStrike" kern="1200" dirty="0">
              <a:effectLst/>
              <a:latin typeface="Corbel" panose="020B0503020204020204" pitchFamily="34" charset="0"/>
              <a:ea typeface="Arial" panose="020B0604020202020204" pitchFamily="34" charset="0"/>
              <a:cs typeface="Times New Roman" panose="02020603050405020304" pitchFamily="18" charset="0"/>
            </a:endParaRPr>
          </a:p>
          <a:p>
            <a:pPr marL="64008" marR="0" rtl="0" eaLnBrk="1" fontAlgn="t" latinLnBrk="0" hangingPunct="1">
              <a:spcBef>
                <a:spcPts val="550"/>
              </a:spcBef>
              <a:spcAft>
                <a:spcPts val="0"/>
              </a:spcAft>
            </a:pPr>
            <a:r>
              <a:rPr lang="en-US" i="1" dirty="0">
                <a:latin typeface="Corbel" panose="020B0503020204020204" pitchFamily="34" charset="0"/>
                <a:cs typeface="Times New Roman" panose="02020603050405020304" pitchFamily="18" charset="0"/>
              </a:rPr>
              <a:t>Example: </a:t>
            </a:r>
            <a:r>
              <a:rPr lang="en-US" dirty="0">
                <a:latin typeface="Corbel" panose="020B0503020204020204" pitchFamily="34" charset="0"/>
                <a:cs typeface="Times New Roman" panose="02020603050405020304" pitchFamily="18" charset="0"/>
              </a:rPr>
              <a:t>Interact further with students to determine whether they completed a practice essay or discussion board post just to get a checkmark or whether they engaged and learned with the material?</a:t>
            </a:r>
            <a:endParaRPr lang="en-US" b="0" i="0" u="none" strike="noStrike" dirty="0">
              <a:effectLst/>
              <a:latin typeface="Arial" panose="020B0604020202020204" pitchFamily="34" charset="0"/>
            </a:endParaRPr>
          </a:p>
          <a:p>
            <a:endParaRPr lang="en-US" sz="1400" dirty="0"/>
          </a:p>
        </p:txBody>
      </p:sp>
      <p:pic>
        <p:nvPicPr>
          <p:cNvPr id="4" name="Picture 3">
            <a:extLst>
              <a:ext uri="{FF2B5EF4-FFF2-40B4-BE49-F238E27FC236}">
                <a16:creationId xmlns:a16="http://schemas.microsoft.com/office/drawing/2014/main" id="{EE041B4B-57F9-4588-98BF-02A0206164FE}"/>
              </a:ext>
            </a:extLst>
          </p:cNvPr>
          <p:cNvPicPr>
            <a:picLocks noChangeAspect="1"/>
          </p:cNvPicPr>
          <p:nvPr/>
        </p:nvPicPr>
        <p:blipFill>
          <a:blip r:embed="rId2"/>
          <a:stretch>
            <a:fillRect/>
          </a:stretch>
        </p:blipFill>
        <p:spPr>
          <a:xfrm>
            <a:off x="10269286" y="1792937"/>
            <a:ext cx="1910374" cy="1910374"/>
          </a:xfrm>
          <a:prstGeom prst="rect">
            <a:avLst/>
          </a:prstGeom>
        </p:spPr>
      </p:pic>
      <p:sp>
        <p:nvSpPr>
          <p:cNvPr id="10" name="Rectangle: Rounded Corners 9">
            <a:extLst>
              <a:ext uri="{FF2B5EF4-FFF2-40B4-BE49-F238E27FC236}">
                <a16:creationId xmlns:a16="http://schemas.microsoft.com/office/drawing/2014/main" id="{C86DC6E9-9BC5-4261-91D8-3FD7F47AE4E1}"/>
              </a:ext>
            </a:extLst>
          </p:cNvPr>
          <p:cNvSpPr/>
          <p:nvPr/>
        </p:nvSpPr>
        <p:spPr>
          <a:xfrm>
            <a:off x="331928" y="2011680"/>
            <a:ext cx="7871168" cy="1910373"/>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D69F7CC6-B3E3-4AF0-9AB5-91F0196E84D0}"/>
              </a:ext>
            </a:extLst>
          </p:cNvPr>
          <p:cNvSpPr txBox="1"/>
          <p:nvPr/>
        </p:nvSpPr>
        <p:spPr>
          <a:xfrm>
            <a:off x="487316" y="2213114"/>
            <a:ext cx="7530250" cy="1077218"/>
          </a:xfrm>
          <a:prstGeom prst="rect">
            <a:avLst/>
          </a:prstGeom>
          <a:noFill/>
        </p:spPr>
        <p:txBody>
          <a:bodyPr wrap="square" rtlCol="0">
            <a:spAutoFit/>
          </a:bodyPr>
          <a:lstStyle/>
          <a:p>
            <a:r>
              <a:rPr lang="en-US" sz="2800" b="1" dirty="0">
                <a:solidFill>
                  <a:schemeClr val="bg1"/>
                </a:solidFill>
              </a:rPr>
              <a:t>B. Reflecting on Work versus Learning</a:t>
            </a:r>
          </a:p>
          <a:p>
            <a:r>
              <a:rPr lang="en-US" b="1" dirty="0">
                <a:solidFill>
                  <a:schemeClr val="bg1"/>
                </a:solidFill>
              </a:rPr>
              <a:t>Students contrast and evaluate completing a task with learning content:</a:t>
            </a:r>
          </a:p>
          <a:p>
            <a:r>
              <a:rPr lang="en-US" b="1" dirty="0">
                <a:solidFill>
                  <a:schemeClr val="bg1"/>
                </a:solidFill>
              </a:rPr>
              <a:t>“Did I get it, or did I just get it done?”</a:t>
            </a:r>
          </a:p>
        </p:txBody>
      </p:sp>
    </p:spTree>
    <p:extLst>
      <p:ext uri="{BB962C8B-B14F-4D97-AF65-F5344CB8AC3E}">
        <p14:creationId xmlns:p14="http://schemas.microsoft.com/office/powerpoint/2010/main" val="37897407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D8AFBAAB-DE61-4868-918E-B1DE1BE1CE8A}"/>
              </a:ext>
            </a:extLst>
          </p:cNvPr>
          <p:cNvSpPr/>
          <p:nvPr/>
        </p:nvSpPr>
        <p:spPr>
          <a:xfrm>
            <a:off x="965895" y="1994633"/>
            <a:ext cx="6737690" cy="903798"/>
          </a:xfrm>
          <a:prstGeom prst="round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9C105F-53FE-4309-9E4C-1D236FAEF8A3}"/>
              </a:ext>
            </a:extLst>
          </p:cNvPr>
          <p:cNvSpPr>
            <a:spLocks noGrp="1"/>
          </p:cNvSpPr>
          <p:nvPr>
            <p:ph type="title"/>
          </p:nvPr>
        </p:nvSpPr>
        <p:spPr>
          <a:xfrm>
            <a:off x="1202919" y="284176"/>
            <a:ext cx="9784080" cy="1508760"/>
          </a:xfrm>
        </p:spPr>
        <p:txBody>
          <a:bodyPr>
            <a:normAutofit/>
          </a:bodyPr>
          <a:lstStyle/>
          <a:p>
            <a:r>
              <a:rPr lang="en-US" dirty="0">
                <a:solidFill>
                  <a:srgbClr val="FF0000"/>
                </a:solidFill>
              </a:rPr>
              <a:t>Step 2: </a:t>
            </a:r>
            <a:r>
              <a:rPr lang="en-US" dirty="0"/>
              <a:t>DURING LEARNING STEPS</a:t>
            </a:r>
          </a:p>
        </p:txBody>
      </p:sp>
      <p:sp>
        <p:nvSpPr>
          <p:cNvPr id="3" name="Content Placeholder 2">
            <a:extLst>
              <a:ext uri="{FF2B5EF4-FFF2-40B4-BE49-F238E27FC236}">
                <a16:creationId xmlns:a16="http://schemas.microsoft.com/office/drawing/2014/main" id="{6A7F8B04-3B50-4CCF-9EFB-B316E89F1E21}"/>
              </a:ext>
            </a:extLst>
          </p:cNvPr>
          <p:cNvSpPr>
            <a:spLocks noGrp="1"/>
          </p:cNvSpPr>
          <p:nvPr>
            <p:ph idx="1"/>
          </p:nvPr>
        </p:nvSpPr>
        <p:spPr>
          <a:xfrm>
            <a:off x="1202920" y="3429000"/>
            <a:ext cx="6263640" cy="2945296"/>
          </a:xfrm>
        </p:spPr>
        <p:txBody>
          <a:bodyPr>
            <a:normAutofit fontScale="92500" lnSpcReduction="20000"/>
          </a:bodyPr>
          <a:lstStyle/>
          <a:p>
            <a:pPr marL="0" marR="0" indent="0" rtl="0" eaLnBrk="1" fontAlgn="t" latinLnBrk="0" hangingPunct="1">
              <a:spcBef>
                <a:spcPts val="760"/>
              </a:spcBef>
              <a:spcAft>
                <a:spcPts val="0"/>
              </a:spcAft>
              <a:buNone/>
            </a:pPr>
            <a:endParaRPr lang="en-US" sz="1400" b="0" i="0" u="sng" strike="noStrike" kern="1200" dirty="0">
              <a:effectLst/>
              <a:uFill>
                <a:solidFill>
                  <a:srgbClr val="231F20"/>
                </a:solidFill>
              </a:uFill>
              <a:latin typeface="Corbel" panose="020B0503020204020204" pitchFamily="34" charset="0"/>
              <a:ea typeface="Arial" panose="020B0604020202020204" pitchFamily="34" charset="0"/>
              <a:cs typeface="Times New Roman" panose="02020603050405020304" pitchFamily="18" charset="0"/>
            </a:endParaRPr>
          </a:p>
          <a:p>
            <a:pPr marL="64008" marR="100584" rtl="0" eaLnBrk="1" fontAlgn="t" latinLnBrk="0" hangingPunct="1">
              <a:spcBef>
                <a:spcPts val="0"/>
              </a:spcBef>
              <a:spcAft>
                <a:spcPts val="0"/>
              </a:spcAft>
            </a:pPr>
            <a:r>
              <a:rPr lang="en-US" sz="2800" b="0" i="0" u="none" strike="noStrike" kern="1200" dirty="0">
                <a:effectLst/>
                <a:latin typeface="Corbel" panose="020B0503020204020204" pitchFamily="34" charset="0"/>
                <a:ea typeface="Arial" panose="020B0604020202020204" pitchFamily="34" charset="0"/>
                <a:cs typeface="Times New Roman" panose="02020603050405020304" pitchFamily="18" charset="0"/>
              </a:rPr>
              <a:t>Students keep track of new learning </a:t>
            </a:r>
            <a:endParaRPr lang="en-US" sz="2800" b="0" i="0" u="none" strike="noStrike" dirty="0">
              <a:effectLst/>
              <a:latin typeface="Arial" panose="020B0604020202020204" pitchFamily="34" charset="0"/>
            </a:endParaRPr>
          </a:p>
          <a:p>
            <a:pPr marL="64008" marR="347472" rtl="0" eaLnBrk="1" fontAlgn="t" latinLnBrk="0" hangingPunct="1">
              <a:spcBef>
                <a:spcPts val="5"/>
              </a:spcBef>
              <a:spcAft>
                <a:spcPts val="0"/>
              </a:spcAft>
            </a:pPr>
            <a:endParaRPr lang="en-US" sz="2800" b="0" i="0" u="none" strike="noStrike" kern="1200" dirty="0">
              <a:effectLst/>
              <a:latin typeface="Corbel" panose="020B0503020204020204" pitchFamily="34" charset="0"/>
              <a:ea typeface="Arial" panose="020B0604020202020204" pitchFamily="34" charset="0"/>
              <a:cs typeface="Times New Roman" panose="02020603050405020304" pitchFamily="18" charset="0"/>
            </a:endParaRPr>
          </a:p>
          <a:p>
            <a:pPr marL="64008" marR="347472" rtl="0" eaLnBrk="1" fontAlgn="t" latinLnBrk="0" hangingPunct="1">
              <a:spcBef>
                <a:spcPts val="5"/>
              </a:spcBef>
              <a:spcAft>
                <a:spcPts val="0"/>
              </a:spcAft>
            </a:pPr>
            <a:r>
              <a:rPr lang="en-US" sz="2800" b="0" i="0" u="none" strike="noStrike" kern="1200" dirty="0">
                <a:effectLst/>
                <a:latin typeface="Corbel" panose="020B0503020204020204" pitchFamily="34" charset="0"/>
                <a:ea typeface="Arial" panose="020B0604020202020204" pitchFamily="34" charset="0"/>
                <a:cs typeface="Times New Roman" panose="02020603050405020304" pitchFamily="18" charset="0"/>
              </a:rPr>
              <a:t>Through reinforcement activities where appropriate</a:t>
            </a:r>
          </a:p>
          <a:p>
            <a:pPr marL="64008" marR="347472" rtl="0" eaLnBrk="1" fontAlgn="t" latinLnBrk="0" hangingPunct="1">
              <a:spcBef>
                <a:spcPts val="5"/>
              </a:spcBef>
              <a:spcAft>
                <a:spcPts val="0"/>
              </a:spcAft>
            </a:pPr>
            <a:endParaRPr lang="en-US" sz="2800" b="0" i="0" u="none" strike="noStrike" dirty="0">
              <a:effectLst/>
              <a:latin typeface="Arial" panose="020B0604020202020204" pitchFamily="34" charset="0"/>
            </a:endParaRPr>
          </a:p>
          <a:p>
            <a:pPr marL="64008" marR="137160" rtl="0" eaLnBrk="1" fontAlgn="t" latinLnBrk="0" hangingPunct="1">
              <a:spcBef>
                <a:spcPts val="545"/>
              </a:spcBef>
              <a:spcAft>
                <a:spcPts val="0"/>
              </a:spcAft>
            </a:pPr>
            <a:r>
              <a:rPr lang="en-US" sz="2800" b="0" i="1" u="none" strike="noStrike" kern="1200" dirty="0">
                <a:effectLst/>
                <a:latin typeface="Corbel" panose="020B0503020204020204" pitchFamily="34" charset="0"/>
                <a:ea typeface="Arial" panose="020B0604020202020204" pitchFamily="34" charset="0"/>
                <a:cs typeface="Times New Roman" panose="02020603050405020304" pitchFamily="18" charset="0"/>
              </a:rPr>
              <a:t>Examples: </a:t>
            </a:r>
            <a:r>
              <a:rPr lang="en-US" sz="2800" b="0" i="0" u="none" strike="noStrike" kern="1200" dirty="0">
                <a:effectLst/>
                <a:latin typeface="Corbel" panose="020B0503020204020204" pitchFamily="34" charset="0"/>
                <a:ea typeface="Arial" panose="020B0604020202020204" pitchFamily="34" charset="0"/>
                <a:cs typeface="Times New Roman" panose="02020603050405020304" pitchFamily="18" charset="0"/>
              </a:rPr>
              <a:t>Outlining of course materials only when understood and not simply copying notes; answering review questions and documenting problem areas</a:t>
            </a:r>
            <a:endParaRPr lang="en-US" sz="2800" b="0" i="0" u="none" strike="noStrike" dirty="0">
              <a:effectLst/>
              <a:latin typeface="Arial" panose="020B0604020202020204" pitchFamily="34" charset="0"/>
            </a:endParaRPr>
          </a:p>
          <a:p>
            <a:endParaRPr lang="en-US" sz="1400" dirty="0"/>
          </a:p>
        </p:txBody>
      </p:sp>
      <p:pic>
        <p:nvPicPr>
          <p:cNvPr id="4" name="Picture 3">
            <a:extLst>
              <a:ext uri="{FF2B5EF4-FFF2-40B4-BE49-F238E27FC236}">
                <a16:creationId xmlns:a16="http://schemas.microsoft.com/office/drawing/2014/main" id="{EE041B4B-57F9-4588-98BF-02A0206164FE}"/>
              </a:ext>
            </a:extLst>
          </p:cNvPr>
          <p:cNvPicPr>
            <a:picLocks noChangeAspect="1"/>
          </p:cNvPicPr>
          <p:nvPr/>
        </p:nvPicPr>
        <p:blipFill>
          <a:blip r:embed="rId2"/>
          <a:stretch>
            <a:fillRect/>
          </a:stretch>
        </p:blipFill>
        <p:spPr>
          <a:xfrm>
            <a:off x="10310191" y="1792936"/>
            <a:ext cx="1881809" cy="1881809"/>
          </a:xfrm>
          <a:prstGeom prst="rect">
            <a:avLst/>
          </a:prstGeom>
        </p:spPr>
      </p:pic>
      <p:sp>
        <p:nvSpPr>
          <p:cNvPr id="10" name="TextBox 9">
            <a:extLst>
              <a:ext uri="{FF2B5EF4-FFF2-40B4-BE49-F238E27FC236}">
                <a16:creationId xmlns:a16="http://schemas.microsoft.com/office/drawing/2014/main" id="{C048EF51-2A1C-4E22-ACBC-3829524FD81A}"/>
              </a:ext>
            </a:extLst>
          </p:cNvPr>
          <p:cNvSpPr txBox="1"/>
          <p:nvPr/>
        </p:nvSpPr>
        <p:spPr>
          <a:xfrm>
            <a:off x="1431235" y="2048972"/>
            <a:ext cx="5455203" cy="646331"/>
          </a:xfrm>
          <a:prstGeom prst="rect">
            <a:avLst/>
          </a:prstGeom>
          <a:noFill/>
        </p:spPr>
        <p:txBody>
          <a:bodyPr wrap="square">
            <a:spAutoFit/>
          </a:bodyPr>
          <a:lstStyle/>
          <a:p>
            <a:pPr marL="0" marR="0" indent="0" rtl="0" eaLnBrk="1" fontAlgn="t" latinLnBrk="0" hangingPunct="1">
              <a:spcBef>
                <a:spcPts val="760"/>
              </a:spcBef>
              <a:spcAft>
                <a:spcPts val="0"/>
              </a:spcAft>
              <a:buNone/>
            </a:pPr>
            <a:r>
              <a:rPr lang="en-US" sz="3600" u="sng" dirty="0">
                <a:solidFill>
                  <a:schemeClr val="bg1"/>
                </a:solidFill>
                <a:uFill>
                  <a:solidFill>
                    <a:srgbClr val="231F20"/>
                  </a:solidFill>
                </a:uFill>
                <a:latin typeface="Corbel" panose="020B0503020204020204" pitchFamily="34" charset="0"/>
                <a:ea typeface="Arial" panose="020B0604020202020204" pitchFamily="34" charset="0"/>
                <a:cs typeface="Times New Roman" panose="02020603050405020304" pitchFamily="18" charset="0"/>
              </a:rPr>
              <a:t>C. </a:t>
            </a:r>
            <a:r>
              <a:rPr lang="en-US" sz="3600" b="0" i="0" u="sng" strike="noStrike" kern="1200" dirty="0">
                <a:solidFill>
                  <a:schemeClr val="bg1"/>
                </a:solidFill>
                <a:effectLst/>
                <a:uFill>
                  <a:solidFill>
                    <a:srgbClr val="231F20"/>
                  </a:solidFill>
                </a:uFill>
                <a:latin typeface="Corbel" panose="020B0503020204020204" pitchFamily="34" charset="0"/>
                <a:ea typeface="Arial" panose="020B0604020202020204" pitchFamily="34" charset="0"/>
                <a:cs typeface="Times New Roman" panose="02020603050405020304" pitchFamily="18" charset="0"/>
              </a:rPr>
              <a:t>Learning Log</a:t>
            </a:r>
            <a:endParaRPr lang="en-US" sz="3600" b="0" i="0" u="none" strike="noStrike" dirty="0">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20182444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26D2E91-0B14-4F99-97AD-33D6598B2577}"/>
              </a:ext>
            </a:extLst>
          </p:cNvPr>
          <p:cNvPicPr>
            <a:picLocks noChangeAspect="1"/>
          </p:cNvPicPr>
          <p:nvPr/>
        </p:nvPicPr>
        <p:blipFill>
          <a:blip r:embed="rId2"/>
          <a:stretch>
            <a:fillRect/>
          </a:stretch>
        </p:blipFill>
        <p:spPr>
          <a:xfrm>
            <a:off x="4424650" y="1974753"/>
            <a:ext cx="6754953" cy="914479"/>
          </a:xfrm>
          <a:prstGeom prst="rect">
            <a:avLst/>
          </a:prstGeom>
        </p:spPr>
      </p:pic>
      <p:sp>
        <p:nvSpPr>
          <p:cNvPr id="2" name="Title 1">
            <a:extLst>
              <a:ext uri="{FF2B5EF4-FFF2-40B4-BE49-F238E27FC236}">
                <a16:creationId xmlns:a16="http://schemas.microsoft.com/office/drawing/2014/main" id="{67761635-4682-4997-BE14-6411640FC5D8}"/>
              </a:ext>
            </a:extLst>
          </p:cNvPr>
          <p:cNvSpPr>
            <a:spLocks noGrp="1"/>
          </p:cNvSpPr>
          <p:nvPr>
            <p:ph type="title"/>
          </p:nvPr>
        </p:nvSpPr>
        <p:spPr>
          <a:xfrm>
            <a:off x="1202919" y="284176"/>
            <a:ext cx="9784080" cy="1508760"/>
          </a:xfrm>
        </p:spPr>
        <p:txBody>
          <a:bodyPr>
            <a:normAutofit/>
          </a:bodyPr>
          <a:lstStyle/>
          <a:p>
            <a:r>
              <a:rPr lang="en-US" dirty="0">
                <a:solidFill>
                  <a:srgbClr val="FF0000"/>
                </a:solidFill>
              </a:rPr>
              <a:t>Step 3: </a:t>
            </a:r>
            <a:r>
              <a:rPr lang="en-US" dirty="0"/>
              <a:t>POST LEARNING STEPS</a:t>
            </a:r>
          </a:p>
        </p:txBody>
      </p:sp>
      <p:pic>
        <p:nvPicPr>
          <p:cNvPr id="4" name="Picture 3">
            <a:extLst>
              <a:ext uri="{FF2B5EF4-FFF2-40B4-BE49-F238E27FC236}">
                <a16:creationId xmlns:a16="http://schemas.microsoft.com/office/drawing/2014/main" id="{15B197AF-2840-430C-8AD5-2F2321AFEC15}"/>
              </a:ext>
            </a:extLst>
          </p:cNvPr>
          <p:cNvPicPr>
            <a:picLocks noChangeAspect="1"/>
          </p:cNvPicPr>
          <p:nvPr/>
        </p:nvPicPr>
        <p:blipFill rotWithShape="1">
          <a:blip r:embed="rId3"/>
          <a:srcRect l="4491" r="9281" b="1"/>
          <a:stretch/>
        </p:blipFill>
        <p:spPr>
          <a:xfrm>
            <a:off x="0" y="1792936"/>
            <a:ext cx="1835031" cy="1636064"/>
          </a:xfrm>
          <a:prstGeom prst="rect">
            <a:avLst/>
          </a:prstGeom>
        </p:spPr>
      </p:pic>
      <p:sp>
        <p:nvSpPr>
          <p:cNvPr id="3" name="Content Placeholder 2">
            <a:extLst>
              <a:ext uri="{FF2B5EF4-FFF2-40B4-BE49-F238E27FC236}">
                <a16:creationId xmlns:a16="http://schemas.microsoft.com/office/drawing/2014/main" id="{1BEAC331-1CDE-4358-96D3-63924EA34936}"/>
              </a:ext>
            </a:extLst>
          </p:cNvPr>
          <p:cNvSpPr>
            <a:spLocks noGrp="1"/>
          </p:cNvSpPr>
          <p:nvPr>
            <p:ph idx="1"/>
          </p:nvPr>
        </p:nvSpPr>
        <p:spPr>
          <a:xfrm>
            <a:off x="4772025" y="2011680"/>
            <a:ext cx="6524625" cy="4504104"/>
          </a:xfrm>
        </p:spPr>
        <p:txBody>
          <a:bodyPr>
            <a:normAutofit fontScale="77500" lnSpcReduction="20000"/>
          </a:bodyPr>
          <a:lstStyle/>
          <a:p>
            <a:pPr marL="0" indent="0">
              <a:buNone/>
            </a:pPr>
            <a:endParaRPr lang="en-US" sz="2800" dirty="0"/>
          </a:p>
          <a:p>
            <a:pPr marL="0" indent="0">
              <a:buNone/>
            </a:pPr>
            <a:endParaRPr lang="en-US" sz="2800" dirty="0"/>
          </a:p>
          <a:p>
            <a:pPr marL="0" indent="0">
              <a:buNone/>
            </a:pPr>
            <a:endParaRPr lang="en-US" sz="2800" dirty="0"/>
          </a:p>
          <a:p>
            <a:pPr marL="0" indent="0">
              <a:buNone/>
            </a:pPr>
            <a:r>
              <a:rPr lang="en-US" sz="2800" dirty="0"/>
              <a:t>Students evaluate their own performance on various metrics of performance, including but not limited to:</a:t>
            </a:r>
          </a:p>
          <a:p>
            <a:r>
              <a:rPr lang="en-US" sz="2800" dirty="0"/>
              <a:t>Meeting deadlines</a:t>
            </a:r>
          </a:p>
          <a:p>
            <a:r>
              <a:rPr lang="en-US" sz="2800" dirty="0"/>
              <a:t>Mastering skills of assignment</a:t>
            </a:r>
          </a:p>
          <a:p>
            <a:r>
              <a:rPr lang="en-US" sz="2800" dirty="0"/>
              <a:t>Engaging in learning, not merely tasks</a:t>
            </a:r>
          </a:p>
          <a:p>
            <a:r>
              <a:rPr lang="en-US" sz="2800" dirty="0"/>
              <a:t>Asking Questions </a:t>
            </a:r>
          </a:p>
          <a:p>
            <a:pPr marL="0" indent="0">
              <a:buNone/>
            </a:pPr>
            <a:r>
              <a:rPr lang="en-US" sz="2800" b="1" i="1" dirty="0"/>
              <a:t>*Faculty can create a self assessment rubric for these </a:t>
            </a:r>
            <a:r>
              <a:rPr lang="en-US" sz="2800" b="1" i="1" u="sng" dirty="0"/>
              <a:t>skills</a:t>
            </a:r>
            <a:r>
              <a:rPr lang="en-US" sz="2800" b="1" i="1" dirty="0"/>
              <a:t>, not just the substance of assignments*</a:t>
            </a:r>
          </a:p>
          <a:p>
            <a:endParaRPr lang="en-US" sz="1200" dirty="0"/>
          </a:p>
          <a:p>
            <a:endParaRPr lang="en-US" sz="1200" dirty="0"/>
          </a:p>
        </p:txBody>
      </p:sp>
      <p:sp>
        <p:nvSpPr>
          <p:cNvPr id="8" name="TextBox 7">
            <a:extLst>
              <a:ext uri="{FF2B5EF4-FFF2-40B4-BE49-F238E27FC236}">
                <a16:creationId xmlns:a16="http://schemas.microsoft.com/office/drawing/2014/main" id="{13DC966B-EF0A-4C04-8045-ED99F65055A0}"/>
              </a:ext>
            </a:extLst>
          </p:cNvPr>
          <p:cNvSpPr txBox="1"/>
          <p:nvPr/>
        </p:nvSpPr>
        <p:spPr>
          <a:xfrm>
            <a:off x="4775380" y="2011680"/>
            <a:ext cx="6053492" cy="830997"/>
          </a:xfrm>
          <a:prstGeom prst="rect">
            <a:avLst/>
          </a:prstGeom>
          <a:noFill/>
        </p:spPr>
        <p:txBody>
          <a:bodyPr wrap="square">
            <a:spAutoFit/>
          </a:bodyPr>
          <a:lstStyle/>
          <a:p>
            <a:r>
              <a:rPr lang="en-US" sz="2400" u="sng" dirty="0">
                <a:solidFill>
                  <a:schemeClr val="bg1"/>
                </a:solidFill>
              </a:rPr>
              <a:t>A. Self-Assessment by Students of Various aspects of performance</a:t>
            </a:r>
            <a:r>
              <a:rPr lang="en-US" sz="2400" dirty="0">
                <a:solidFill>
                  <a:schemeClr val="bg1"/>
                </a:solidFill>
              </a:rPr>
              <a:t>:  </a:t>
            </a:r>
          </a:p>
        </p:txBody>
      </p:sp>
    </p:spTree>
    <p:extLst>
      <p:ext uri="{BB962C8B-B14F-4D97-AF65-F5344CB8AC3E}">
        <p14:creationId xmlns:p14="http://schemas.microsoft.com/office/powerpoint/2010/main" val="2468244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5F9F5EB8-AB42-47FD-8F4A-176C0A4B1B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2059012"/>
            <a:ext cx="12188952"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Rectangle 23">
            <a:extLst>
              <a:ext uri="{FF2B5EF4-FFF2-40B4-BE49-F238E27FC236}">
                <a16:creationId xmlns:a16="http://schemas.microsoft.com/office/drawing/2014/main" id="{8B3AE79A-6B95-44C3-B0A5-80E2F3E60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0358" y="0"/>
            <a:ext cx="465164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A49FE10-080D-48D7-80FF-9A64D270AD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551" y="2054942"/>
            <a:ext cx="4657449" cy="18287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F1148AA-1DE8-4EA8-9AE2-18FDE73A332E}"/>
              </a:ext>
            </a:extLst>
          </p:cNvPr>
          <p:cNvSpPr>
            <a:spLocks noGrp="1"/>
          </p:cNvSpPr>
          <p:nvPr>
            <p:ph type="title" idx="4294967295"/>
          </p:nvPr>
        </p:nvSpPr>
        <p:spPr>
          <a:xfrm>
            <a:off x="7865806" y="2194560"/>
            <a:ext cx="4001729" cy="1739347"/>
          </a:xfrm>
        </p:spPr>
        <p:txBody>
          <a:bodyPr vert="horz" lIns="91440" tIns="45720" rIns="91440" bIns="45720" rtlCol="0" anchor="ctr">
            <a:normAutofit/>
          </a:bodyPr>
          <a:lstStyle/>
          <a:p>
            <a:pPr algn="ctr">
              <a:lnSpc>
                <a:spcPct val="80000"/>
              </a:lnSpc>
            </a:pPr>
            <a:r>
              <a:rPr lang="en-US" sz="4400" spc="150" dirty="0">
                <a:solidFill>
                  <a:schemeClr val="tx2"/>
                </a:solidFill>
              </a:rPr>
              <a:t>Sample Self- assessment</a:t>
            </a:r>
          </a:p>
        </p:txBody>
      </p:sp>
      <p:sp>
        <p:nvSpPr>
          <p:cNvPr id="28" name="Rectangle 27">
            <a:extLst>
              <a:ext uri="{FF2B5EF4-FFF2-40B4-BE49-F238E27FC236}">
                <a16:creationId xmlns:a16="http://schemas.microsoft.com/office/drawing/2014/main" id="{60A9E987-6859-4A62-922F-51B47D50D7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540358" cy="6858000"/>
          </a:xfrm>
          <a:prstGeom prst="rect">
            <a:avLst/>
          </a:prstGeom>
          <a:solidFill>
            <a:schemeClr val="bg1"/>
          </a:solidFill>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C6B31907-C9D6-4265-BF7B-756691623F98}"/>
              </a:ext>
            </a:extLst>
          </p:cNvPr>
          <p:cNvPicPr>
            <a:picLocks noChangeAspect="1"/>
          </p:cNvPicPr>
          <p:nvPr/>
        </p:nvPicPr>
        <p:blipFill>
          <a:blip r:embed="rId2"/>
          <a:stretch>
            <a:fillRect/>
          </a:stretch>
        </p:blipFill>
        <p:spPr>
          <a:xfrm>
            <a:off x="10478775" y="0"/>
            <a:ext cx="1713225" cy="1531088"/>
          </a:xfrm>
          <a:prstGeom prst="rect">
            <a:avLst/>
          </a:prstGeom>
        </p:spPr>
      </p:pic>
      <p:sp>
        <p:nvSpPr>
          <p:cNvPr id="10" name="TextBox 9">
            <a:extLst>
              <a:ext uri="{FF2B5EF4-FFF2-40B4-BE49-F238E27FC236}">
                <a16:creationId xmlns:a16="http://schemas.microsoft.com/office/drawing/2014/main" id="{C11CF0BF-B204-4C37-A09B-EAFACA08F15F}"/>
              </a:ext>
            </a:extLst>
          </p:cNvPr>
          <p:cNvSpPr txBox="1"/>
          <p:nvPr/>
        </p:nvSpPr>
        <p:spPr>
          <a:xfrm>
            <a:off x="712503" y="1053015"/>
            <a:ext cx="6096912" cy="3832652"/>
          </a:xfrm>
          <a:prstGeom prst="rect">
            <a:avLst/>
          </a:prstGeom>
          <a:noFill/>
        </p:spPr>
        <p:txBody>
          <a:bodyPr wrap="square">
            <a:spAutoFit/>
          </a:bodyPr>
          <a:lstStyle/>
          <a:p>
            <a:pPr marL="0" marR="0" algn="ctr">
              <a:lnSpc>
                <a:spcPct val="115000"/>
              </a:lnSpc>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Self-Assessment Reflection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Name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_____________________________________</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Your answers to these questions are designed to assist you in improving your learning by </a:t>
            </a:r>
            <a:r>
              <a:rPr lang="en-US" sz="1800">
                <a:effectLst/>
                <a:latin typeface="Times New Roman" panose="02020603050405020304" pitchFamily="18" charset="0"/>
                <a:ea typeface="Calibri" panose="020F0502020204030204" pitchFamily="34" charset="0"/>
                <a:cs typeface="Times New Roman" panose="02020603050405020304" pitchFamily="18" charset="0"/>
              </a:rPr>
              <a:t>having you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review your performance on the last writing assignment. This reflection does not focus on the substance of the law or analysis that you will need to master for this course, but instead focuses on your personal </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process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in completing the assignment to assist you to improve your performance and to be able to better assess your progress and achievement in the future.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3244622"/>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A1A40-629E-435A-AB9E-A1E7445011AA}"/>
              </a:ext>
            </a:extLst>
          </p:cNvPr>
          <p:cNvSpPr>
            <a:spLocks noGrp="1"/>
          </p:cNvSpPr>
          <p:nvPr>
            <p:ph type="title"/>
          </p:nvPr>
        </p:nvSpPr>
        <p:spPr/>
        <p:txBody>
          <a:bodyPr/>
          <a:lstStyle/>
          <a:p>
            <a:r>
              <a:rPr lang="en-US" dirty="0"/>
              <a:t>Overview of data on our teaching of self-directed learning</a:t>
            </a:r>
          </a:p>
        </p:txBody>
      </p:sp>
      <p:sp>
        <p:nvSpPr>
          <p:cNvPr id="8" name="Content Placeholder 7">
            <a:extLst>
              <a:ext uri="{FF2B5EF4-FFF2-40B4-BE49-F238E27FC236}">
                <a16:creationId xmlns:a16="http://schemas.microsoft.com/office/drawing/2014/main" id="{1B9560E6-497D-420C-B5F5-65DC4C03AFFF}"/>
              </a:ext>
            </a:extLst>
          </p:cNvPr>
          <p:cNvSpPr>
            <a:spLocks noGrp="1"/>
          </p:cNvSpPr>
          <p:nvPr>
            <p:ph sz="half" idx="2"/>
          </p:nvPr>
        </p:nvSpPr>
        <p:spPr/>
        <p:txBody>
          <a:bodyPr/>
          <a:lstStyle/>
          <a:p>
            <a:r>
              <a:rPr lang="en-US" dirty="0">
                <a:solidFill>
                  <a:schemeClr val="accent3">
                    <a:lumMod val="40000"/>
                    <a:lumOff val="60000"/>
                  </a:schemeClr>
                </a:solidFill>
              </a:rPr>
              <a:t>Review of Summative Assessments: </a:t>
            </a:r>
          </a:p>
        </p:txBody>
      </p:sp>
      <p:pic>
        <p:nvPicPr>
          <p:cNvPr id="9" name="Picture 8">
            <a:extLst>
              <a:ext uri="{FF2B5EF4-FFF2-40B4-BE49-F238E27FC236}">
                <a16:creationId xmlns:a16="http://schemas.microsoft.com/office/drawing/2014/main" id="{A19B0DF7-0250-4DB1-BBA8-10854EC0A9B3}"/>
              </a:ext>
            </a:extLst>
          </p:cNvPr>
          <p:cNvPicPr>
            <a:picLocks noChangeAspect="1"/>
          </p:cNvPicPr>
          <p:nvPr/>
        </p:nvPicPr>
        <p:blipFill>
          <a:blip r:embed="rId2"/>
          <a:stretch>
            <a:fillRect/>
          </a:stretch>
        </p:blipFill>
        <p:spPr>
          <a:xfrm>
            <a:off x="6105035" y="2668772"/>
            <a:ext cx="5765758" cy="3677273"/>
          </a:xfrm>
          <a:prstGeom prst="rect">
            <a:avLst/>
          </a:prstGeom>
        </p:spPr>
      </p:pic>
      <p:sp>
        <p:nvSpPr>
          <p:cNvPr id="11" name="Content Placeholder 10">
            <a:extLst>
              <a:ext uri="{FF2B5EF4-FFF2-40B4-BE49-F238E27FC236}">
                <a16:creationId xmlns:a16="http://schemas.microsoft.com/office/drawing/2014/main" id="{7EDBBE6B-F3B5-4925-887E-D787CF0E5C56}"/>
              </a:ext>
            </a:extLst>
          </p:cNvPr>
          <p:cNvSpPr>
            <a:spLocks noGrp="1"/>
          </p:cNvSpPr>
          <p:nvPr>
            <p:ph sz="half" idx="1"/>
          </p:nvPr>
        </p:nvSpPr>
        <p:spPr>
          <a:xfrm>
            <a:off x="357856" y="2011680"/>
            <a:ext cx="4754880" cy="4206240"/>
          </a:xfrm>
        </p:spPr>
        <p:txBody>
          <a:bodyPr/>
          <a:lstStyle/>
          <a:p>
            <a:r>
              <a:rPr lang="en-US" dirty="0">
                <a:solidFill>
                  <a:schemeClr val="accent3">
                    <a:lumMod val="40000"/>
                    <a:lumOff val="60000"/>
                  </a:schemeClr>
                </a:solidFill>
              </a:rPr>
              <a:t>Review of </a:t>
            </a:r>
            <a:r>
              <a:rPr lang="en-US">
                <a:solidFill>
                  <a:schemeClr val="accent3">
                    <a:lumMod val="40000"/>
                    <a:lumOff val="60000"/>
                  </a:schemeClr>
                </a:solidFill>
              </a:rPr>
              <a:t>Formative Assessments:</a:t>
            </a:r>
            <a:endParaRPr lang="en-US" dirty="0">
              <a:solidFill>
                <a:schemeClr val="accent3">
                  <a:lumMod val="40000"/>
                  <a:lumOff val="60000"/>
                </a:schemeClr>
              </a:solidFill>
            </a:endParaRPr>
          </a:p>
        </p:txBody>
      </p:sp>
      <p:pic>
        <p:nvPicPr>
          <p:cNvPr id="12" name="Picture 11">
            <a:extLst>
              <a:ext uri="{FF2B5EF4-FFF2-40B4-BE49-F238E27FC236}">
                <a16:creationId xmlns:a16="http://schemas.microsoft.com/office/drawing/2014/main" id="{16DB5348-4E88-4E0D-BCAC-57BD969AD5FE}"/>
              </a:ext>
            </a:extLst>
          </p:cNvPr>
          <p:cNvPicPr>
            <a:picLocks noChangeAspect="1"/>
          </p:cNvPicPr>
          <p:nvPr/>
        </p:nvPicPr>
        <p:blipFill>
          <a:blip r:embed="rId3"/>
          <a:stretch>
            <a:fillRect/>
          </a:stretch>
        </p:blipFill>
        <p:spPr>
          <a:xfrm>
            <a:off x="77680" y="2668772"/>
            <a:ext cx="5771051" cy="3677273"/>
          </a:xfrm>
          <a:prstGeom prst="rect">
            <a:avLst/>
          </a:prstGeom>
        </p:spPr>
      </p:pic>
      <p:cxnSp>
        <p:nvCxnSpPr>
          <p:cNvPr id="16" name="Straight Connector 15">
            <a:extLst>
              <a:ext uri="{FF2B5EF4-FFF2-40B4-BE49-F238E27FC236}">
                <a16:creationId xmlns:a16="http://schemas.microsoft.com/office/drawing/2014/main" id="{D80A1CD5-2744-4E2E-B9F3-DE2C7DA2B9C7}"/>
              </a:ext>
            </a:extLst>
          </p:cNvPr>
          <p:cNvCxnSpPr/>
          <p:nvPr/>
        </p:nvCxnSpPr>
        <p:spPr>
          <a:xfrm>
            <a:off x="5924436" y="2011680"/>
            <a:ext cx="0" cy="452053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67811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648378-1C0F-4D43-B761-FFB6EE8A9BE3}"/>
              </a:ext>
            </a:extLst>
          </p:cNvPr>
          <p:cNvPicPr>
            <a:picLocks noChangeAspect="1"/>
          </p:cNvPicPr>
          <p:nvPr/>
        </p:nvPicPr>
        <p:blipFill>
          <a:blip r:embed="rId2"/>
          <a:stretch>
            <a:fillRect/>
          </a:stretch>
        </p:blipFill>
        <p:spPr>
          <a:xfrm>
            <a:off x="5116581" y="2125681"/>
            <a:ext cx="6754953" cy="914479"/>
          </a:xfrm>
          <a:prstGeom prst="rect">
            <a:avLst/>
          </a:prstGeom>
        </p:spPr>
      </p:pic>
      <p:sp>
        <p:nvSpPr>
          <p:cNvPr id="2" name="Title 1">
            <a:extLst>
              <a:ext uri="{FF2B5EF4-FFF2-40B4-BE49-F238E27FC236}">
                <a16:creationId xmlns:a16="http://schemas.microsoft.com/office/drawing/2014/main" id="{67761635-4682-4997-BE14-6411640FC5D8}"/>
              </a:ext>
            </a:extLst>
          </p:cNvPr>
          <p:cNvSpPr>
            <a:spLocks noGrp="1"/>
          </p:cNvSpPr>
          <p:nvPr>
            <p:ph type="title"/>
          </p:nvPr>
        </p:nvSpPr>
        <p:spPr>
          <a:xfrm>
            <a:off x="1202919" y="284176"/>
            <a:ext cx="9784080" cy="1508760"/>
          </a:xfrm>
        </p:spPr>
        <p:txBody>
          <a:bodyPr>
            <a:normAutofit/>
          </a:bodyPr>
          <a:lstStyle/>
          <a:p>
            <a:r>
              <a:rPr lang="en-US" dirty="0">
                <a:solidFill>
                  <a:srgbClr val="FF0000"/>
                </a:solidFill>
              </a:rPr>
              <a:t>Step 3: </a:t>
            </a:r>
            <a:r>
              <a:rPr lang="en-US" dirty="0"/>
              <a:t>POST-LEARNING STEPS</a:t>
            </a:r>
          </a:p>
        </p:txBody>
      </p:sp>
      <p:sp>
        <p:nvSpPr>
          <p:cNvPr id="3" name="Content Placeholder 2">
            <a:extLst>
              <a:ext uri="{FF2B5EF4-FFF2-40B4-BE49-F238E27FC236}">
                <a16:creationId xmlns:a16="http://schemas.microsoft.com/office/drawing/2014/main" id="{1BEAC331-1CDE-4358-96D3-63924EA34936}"/>
              </a:ext>
            </a:extLst>
          </p:cNvPr>
          <p:cNvSpPr>
            <a:spLocks noGrp="1"/>
          </p:cNvSpPr>
          <p:nvPr>
            <p:ph idx="1"/>
          </p:nvPr>
        </p:nvSpPr>
        <p:spPr>
          <a:xfrm>
            <a:off x="4772025" y="2011680"/>
            <a:ext cx="6524625" cy="4206240"/>
          </a:xfrm>
        </p:spPr>
        <p:txBody>
          <a:bodyPr>
            <a:normAutofit fontScale="77500" lnSpcReduction="20000"/>
          </a:bodyPr>
          <a:lstStyle/>
          <a:p>
            <a:endParaRPr lang="en-US" sz="1200" dirty="0"/>
          </a:p>
          <a:p>
            <a:endParaRPr lang="en-US" sz="2800" dirty="0"/>
          </a:p>
          <a:p>
            <a:endParaRPr lang="en-US" sz="2800" dirty="0"/>
          </a:p>
          <a:p>
            <a:r>
              <a:rPr lang="en-US" sz="2800" dirty="0"/>
              <a:t>Students actively reflect on where they could make improvements in the learning activity, whether substance or the process of learning through it</a:t>
            </a:r>
          </a:p>
          <a:p>
            <a:endParaRPr lang="en-US" sz="2800" dirty="0"/>
          </a:p>
          <a:p>
            <a:r>
              <a:rPr lang="en-US" sz="2800" i="1" dirty="0"/>
              <a:t>Example: </a:t>
            </a:r>
            <a:r>
              <a:rPr lang="en-US" sz="2800" dirty="0"/>
              <a:t>Acknowledging that they met deadlines but under great stress and at the last minute, and that they need to reevaluate how to meet deadlines without causing stress or disruption, develop a plan how to meet deadlines more smoothly next time</a:t>
            </a:r>
          </a:p>
          <a:p>
            <a:endParaRPr lang="en-US" sz="1200" dirty="0"/>
          </a:p>
        </p:txBody>
      </p:sp>
      <p:sp>
        <p:nvSpPr>
          <p:cNvPr id="8" name="TextBox 7">
            <a:extLst>
              <a:ext uri="{FF2B5EF4-FFF2-40B4-BE49-F238E27FC236}">
                <a16:creationId xmlns:a16="http://schemas.microsoft.com/office/drawing/2014/main" id="{004C8B8A-0A90-4D82-8BA6-B4FD458A33A3}"/>
              </a:ext>
            </a:extLst>
          </p:cNvPr>
          <p:cNvSpPr txBox="1"/>
          <p:nvPr/>
        </p:nvSpPr>
        <p:spPr>
          <a:xfrm>
            <a:off x="5344098" y="2125681"/>
            <a:ext cx="6096912" cy="830997"/>
          </a:xfrm>
          <a:prstGeom prst="rect">
            <a:avLst/>
          </a:prstGeom>
          <a:noFill/>
        </p:spPr>
        <p:txBody>
          <a:bodyPr wrap="square">
            <a:spAutoFit/>
          </a:bodyPr>
          <a:lstStyle/>
          <a:p>
            <a:r>
              <a:rPr lang="en-US" sz="2400" dirty="0">
                <a:solidFill>
                  <a:schemeClr val="bg1"/>
                </a:solidFill>
              </a:rPr>
              <a:t>B. Reflection and Learning by Students regarding their own learning</a:t>
            </a:r>
          </a:p>
        </p:txBody>
      </p:sp>
      <p:pic>
        <p:nvPicPr>
          <p:cNvPr id="10" name="Picture 9">
            <a:extLst>
              <a:ext uri="{FF2B5EF4-FFF2-40B4-BE49-F238E27FC236}">
                <a16:creationId xmlns:a16="http://schemas.microsoft.com/office/drawing/2014/main" id="{E4507F6E-4CC7-49DC-BE5F-61DA80134536}"/>
              </a:ext>
            </a:extLst>
          </p:cNvPr>
          <p:cNvPicPr>
            <a:picLocks noChangeAspect="1"/>
          </p:cNvPicPr>
          <p:nvPr/>
        </p:nvPicPr>
        <p:blipFill>
          <a:blip r:embed="rId3"/>
          <a:stretch>
            <a:fillRect/>
          </a:stretch>
        </p:blipFill>
        <p:spPr>
          <a:xfrm>
            <a:off x="0" y="1792936"/>
            <a:ext cx="2119547" cy="1885929"/>
          </a:xfrm>
          <a:prstGeom prst="rect">
            <a:avLst/>
          </a:prstGeom>
        </p:spPr>
      </p:pic>
    </p:spTree>
    <p:extLst>
      <p:ext uri="{BB962C8B-B14F-4D97-AF65-F5344CB8AC3E}">
        <p14:creationId xmlns:p14="http://schemas.microsoft.com/office/powerpoint/2010/main" val="28338447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C3AC1-013D-4FBA-8F51-FFCED73085A1}"/>
              </a:ext>
            </a:extLst>
          </p:cNvPr>
          <p:cNvSpPr>
            <a:spLocks noGrp="1"/>
          </p:cNvSpPr>
          <p:nvPr>
            <p:ph type="title"/>
          </p:nvPr>
        </p:nvSpPr>
        <p:spPr/>
        <p:txBody>
          <a:bodyPr>
            <a:normAutofit fontScale="90000"/>
          </a:bodyPr>
          <a:lstStyle/>
          <a:p>
            <a:br>
              <a:rPr lang="en-US" dirty="0"/>
            </a:br>
            <a:r>
              <a:rPr lang="en-US" dirty="0">
                <a:solidFill>
                  <a:schemeClr val="bg1"/>
                </a:solidFill>
              </a:rPr>
              <a:t>PART iii: </a:t>
            </a:r>
            <a:r>
              <a:rPr lang="en-US" dirty="0"/>
              <a:t>Closing the loop: </a:t>
            </a:r>
            <a:br>
              <a:rPr lang="en-US" dirty="0"/>
            </a:br>
            <a:r>
              <a:rPr lang="en-US" dirty="0"/>
              <a:t>HOW DO WE KNOW IF THE EFFORTS ARE WORKING? (</a:t>
            </a:r>
            <a:r>
              <a:rPr lang="en-US" i="1" dirty="0"/>
              <a:t>ASSESSMENT</a:t>
            </a:r>
            <a:r>
              <a:rPr lang="en-US" dirty="0"/>
              <a:t> OF THE OUTCOME)</a:t>
            </a:r>
            <a:br>
              <a:rPr lang="en-US" dirty="0"/>
            </a:br>
            <a:endParaRPr lang="en-US" dirty="0"/>
          </a:p>
        </p:txBody>
      </p:sp>
      <p:sp>
        <p:nvSpPr>
          <p:cNvPr id="3" name="Content Placeholder 2">
            <a:extLst>
              <a:ext uri="{FF2B5EF4-FFF2-40B4-BE49-F238E27FC236}">
                <a16:creationId xmlns:a16="http://schemas.microsoft.com/office/drawing/2014/main" id="{60BE804A-E3BA-4669-8B9B-24C772C669BA}"/>
              </a:ext>
            </a:extLst>
          </p:cNvPr>
          <p:cNvSpPr>
            <a:spLocks noGrp="1"/>
          </p:cNvSpPr>
          <p:nvPr>
            <p:ph idx="1"/>
          </p:nvPr>
        </p:nvSpPr>
        <p:spPr>
          <a:xfrm>
            <a:off x="1202919" y="2011680"/>
            <a:ext cx="9784080" cy="4805254"/>
          </a:xfrm>
        </p:spPr>
        <p:txBody>
          <a:bodyPr>
            <a:normAutofit fontScale="70000" lnSpcReduction="20000"/>
          </a:bodyPr>
          <a:lstStyle/>
          <a:p>
            <a:pPr marL="0" indent="0">
              <a:buNone/>
            </a:pPr>
            <a:r>
              <a:rPr lang="en-US" sz="3200" dirty="0">
                <a:solidFill>
                  <a:schemeClr val="accent3">
                    <a:lumMod val="40000"/>
                    <a:lumOff val="60000"/>
                  </a:schemeClr>
                </a:solidFill>
              </a:rPr>
              <a:t>How do you determine if you are effectively creating self-directed learners for life?</a:t>
            </a:r>
          </a:p>
          <a:p>
            <a:pPr marL="457200" indent="-457200">
              <a:buAutoNum type="arabicPeriod"/>
            </a:pPr>
            <a:r>
              <a:rPr lang="en-US" sz="3200" dirty="0"/>
              <a:t>Tracking and evaluation of resources used by students (academic and auxiliary) to determine if they are accessing them in their learning</a:t>
            </a:r>
          </a:p>
          <a:p>
            <a:pPr marL="457200" indent="-457200">
              <a:buAutoNum type="arabicPeriod"/>
            </a:pPr>
            <a:r>
              <a:rPr lang="en-US" sz="3200" dirty="0"/>
              <a:t>In-depth review and analysis of self-reflection tools by students for growth during the semester and program. Using data from these forms to make adjustments to teaching self-directed learning in the future</a:t>
            </a:r>
          </a:p>
          <a:p>
            <a:pPr marL="457200" indent="-457200">
              <a:buAutoNum type="arabicPeriod"/>
            </a:pPr>
            <a:r>
              <a:rPr lang="en-US" sz="3200" dirty="0"/>
              <a:t>Tracking  progress in areas requiring self-direction for success (i.e., bar studies)</a:t>
            </a:r>
          </a:p>
          <a:p>
            <a:pPr marL="457200" indent="-457200">
              <a:buAutoNum type="arabicPeriod"/>
            </a:pPr>
            <a:r>
              <a:rPr lang="en-US" sz="3200" dirty="0"/>
              <a:t>Debriefing students when they interview for jobs and/or are hired regarding the employers’ needs, and their readiness for them</a:t>
            </a:r>
          </a:p>
          <a:p>
            <a:pPr marL="457200" indent="-457200">
              <a:buAutoNum type="arabicPeriod"/>
            </a:pPr>
            <a:r>
              <a:rPr lang="en-US" sz="3200" dirty="0"/>
              <a:t>Surveying alumni at various intervals regarding professional satisfaction, preparedness, ability to handle ethical issues, and work/life balance and management</a:t>
            </a:r>
          </a:p>
          <a:p>
            <a:pPr marL="457200" indent="-457200">
              <a:buAutoNum type="arabicPeriod"/>
            </a:pPr>
            <a:endParaRPr lang="en-US" dirty="0"/>
          </a:p>
          <a:p>
            <a:pPr marL="457200" indent="-457200">
              <a:buAutoNum type="arabicPeriod"/>
            </a:pPr>
            <a:endParaRPr lang="en-US" dirty="0"/>
          </a:p>
        </p:txBody>
      </p:sp>
    </p:spTree>
    <p:extLst>
      <p:ext uri="{BB962C8B-B14F-4D97-AF65-F5344CB8AC3E}">
        <p14:creationId xmlns:p14="http://schemas.microsoft.com/office/powerpoint/2010/main" val="20481732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61B47-4EF2-4BE5-B5C8-061DFCA154D2}"/>
              </a:ext>
            </a:extLst>
          </p:cNvPr>
          <p:cNvSpPr>
            <a:spLocks noGrp="1"/>
          </p:cNvSpPr>
          <p:nvPr>
            <p:ph type="title"/>
          </p:nvPr>
        </p:nvSpPr>
        <p:spPr>
          <a:xfrm>
            <a:off x="1202919" y="284176"/>
            <a:ext cx="9784080" cy="1508760"/>
          </a:xfrm>
        </p:spPr>
        <p:txBody>
          <a:bodyPr>
            <a:normAutofit/>
          </a:bodyPr>
          <a:lstStyle/>
          <a:p>
            <a:r>
              <a:rPr lang="en-US" i="1" dirty="0"/>
              <a:t>ASSESSMENT</a:t>
            </a:r>
            <a:r>
              <a:rPr lang="en-US" dirty="0"/>
              <a:t> OF THE OUTCOME: Institutionally—</a:t>
            </a:r>
            <a:r>
              <a:rPr lang="en-US"/>
              <a:t>a potential model</a:t>
            </a:r>
            <a:endParaRPr lang="en-US" dirty="0"/>
          </a:p>
        </p:txBody>
      </p:sp>
      <p:graphicFrame>
        <p:nvGraphicFramePr>
          <p:cNvPr id="16" name="Content Placeholder 3">
            <a:extLst>
              <a:ext uri="{FF2B5EF4-FFF2-40B4-BE49-F238E27FC236}">
                <a16:creationId xmlns:a16="http://schemas.microsoft.com/office/drawing/2014/main" id="{55F90955-DE81-44BE-9C9F-1C29ABFD528B}"/>
              </a:ext>
            </a:extLst>
          </p:cNvPr>
          <p:cNvGraphicFramePr>
            <a:graphicFrameLocks noGrp="1"/>
          </p:cNvGraphicFramePr>
          <p:nvPr>
            <p:ph idx="1"/>
            <p:extLst>
              <p:ext uri="{D42A27DB-BD31-4B8C-83A1-F6EECF244321}">
                <p14:modId xmlns:p14="http://schemas.microsoft.com/office/powerpoint/2010/main" val="2752883785"/>
              </p:ext>
            </p:extLst>
          </p:nvPr>
        </p:nvGraphicFramePr>
        <p:xfrm>
          <a:off x="312101" y="2020441"/>
          <a:ext cx="11416310" cy="4660387"/>
        </p:xfrm>
        <a:graphic>
          <a:graphicData uri="http://schemas.openxmlformats.org/drawingml/2006/table">
            <a:tbl>
              <a:tblPr firstRow="1" firstCol="1" bandRow="1"/>
              <a:tblGrid>
                <a:gridCol w="2289746">
                  <a:extLst>
                    <a:ext uri="{9D8B030D-6E8A-4147-A177-3AD203B41FA5}">
                      <a16:colId xmlns:a16="http://schemas.microsoft.com/office/drawing/2014/main" val="3989382296"/>
                    </a:ext>
                  </a:extLst>
                </a:gridCol>
                <a:gridCol w="2274617">
                  <a:extLst>
                    <a:ext uri="{9D8B030D-6E8A-4147-A177-3AD203B41FA5}">
                      <a16:colId xmlns:a16="http://schemas.microsoft.com/office/drawing/2014/main" val="3542768841"/>
                    </a:ext>
                  </a:extLst>
                </a:gridCol>
                <a:gridCol w="2274617">
                  <a:extLst>
                    <a:ext uri="{9D8B030D-6E8A-4147-A177-3AD203B41FA5}">
                      <a16:colId xmlns:a16="http://schemas.microsoft.com/office/drawing/2014/main" val="732065839"/>
                    </a:ext>
                  </a:extLst>
                </a:gridCol>
                <a:gridCol w="2274617">
                  <a:extLst>
                    <a:ext uri="{9D8B030D-6E8A-4147-A177-3AD203B41FA5}">
                      <a16:colId xmlns:a16="http://schemas.microsoft.com/office/drawing/2014/main" val="3868592074"/>
                    </a:ext>
                  </a:extLst>
                </a:gridCol>
                <a:gridCol w="2302713">
                  <a:extLst>
                    <a:ext uri="{9D8B030D-6E8A-4147-A177-3AD203B41FA5}">
                      <a16:colId xmlns:a16="http://schemas.microsoft.com/office/drawing/2014/main" val="4263096800"/>
                    </a:ext>
                  </a:extLst>
                </a:gridCol>
              </a:tblGrid>
              <a:tr h="323617">
                <a:tc>
                  <a:txBody>
                    <a:bodyPr/>
                    <a:lstStyle/>
                    <a:p>
                      <a:pPr marL="0" marR="0" algn="l" fontAlgn="t">
                        <a:lnSpc>
                          <a:spcPct val="107000"/>
                        </a:lnSpc>
                        <a:spcBef>
                          <a:spcPts val="0"/>
                        </a:spcBef>
                        <a:spcAft>
                          <a:spcPts val="0"/>
                        </a:spcAft>
                      </a:pPr>
                      <a:r>
                        <a:rPr lang="en-US" sz="1000" b="0" i="0" u="none" strike="noStrike">
                          <a:effectLst/>
                          <a:latin typeface="Times New Roman" panose="02020603050405020304" pitchFamily="18" charset="0"/>
                          <a:ea typeface="Calibri" panose="020F0502020204030204" pitchFamily="34" charset="0"/>
                          <a:cs typeface="Times New Roman" panose="02020603050405020304" pitchFamily="18" charset="0"/>
                        </a:rPr>
                        <a:t> </a:t>
                      </a:r>
                      <a:endParaRPr lang="en-US" sz="1500" b="0" i="0" u="none" strike="noStrike">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800" b="1"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Not effective</a:t>
                      </a:r>
                      <a:endParaRPr lang="en-US" sz="18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gn="l" fontAlgn="t">
                        <a:lnSpc>
                          <a:spcPct val="107000"/>
                        </a:lnSpc>
                        <a:spcBef>
                          <a:spcPts val="0"/>
                        </a:spcBef>
                        <a:spcAft>
                          <a:spcPts val="0"/>
                        </a:spcAft>
                      </a:pPr>
                      <a:r>
                        <a:rPr lang="en-US" sz="1800" b="1" i="0" u="none" strike="noStrike">
                          <a:effectLst/>
                          <a:latin typeface="Times New Roman" panose="02020603050405020304" pitchFamily="18" charset="0"/>
                          <a:ea typeface="Calibri" panose="020F0502020204030204" pitchFamily="34" charset="0"/>
                          <a:cs typeface="Times New Roman" panose="02020603050405020304" pitchFamily="18" charset="0"/>
                        </a:rPr>
                        <a:t>Somewhat Effective</a:t>
                      </a:r>
                      <a:endParaRPr lang="en-US" sz="18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800" b="1"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Effective</a:t>
                      </a:r>
                      <a:endParaRPr lang="en-US" sz="18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40000"/>
                        <a:lumOff val="60000"/>
                      </a:schemeClr>
                    </a:solidFill>
                  </a:tcPr>
                </a:tc>
                <a:tc>
                  <a:txBody>
                    <a:bodyPr/>
                    <a:lstStyle/>
                    <a:p>
                      <a:pPr marL="0" marR="0" algn="l" fontAlgn="t">
                        <a:lnSpc>
                          <a:spcPct val="107000"/>
                        </a:lnSpc>
                        <a:spcBef>
                          <a:spcPts val="0"/>
                        </a:spcBef>
                        <a:spcAft>
                          <a:spcPts val="0"/>
                        </a:spcAft>
                      </a:pPr>
                      <a:r>
                        <a:rPr lang="en-US" sz="18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Very Effective</a:t>
                      </a:r>
                      <a:endParaRPr lang="en-US" sz="18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1260107"/>
                  </a:ext>
                </a:extLst>
              </a:tr>
              <a:tr h="585537">
                <a:tc>
                  <a:txBody>
                    <a:bodyPr/>
                    <a:lstStyle/>
                    <a:p>
                      <a:pPr marL="0" marR="0" algn="l" fontAlgn="t">
                        <a:lnSpc>
                          <a:spcPct val="107000"/>
                        </a:lnSpc>
                        <a:spcBef>
                          <a:spcPts val="0"/>
                        </a:spcBef>
                        <a:spcAft>
                          <a:spcPts val="0"/>
                        </a:spcAft>
                      </a:pPr>
                      <a:r>
                        <a:rPr lang="en-US"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Faculty Use of Tools in Classes</a:t>
                      </a:r>
                      <a:endParaRPr lang="en-US" sz="14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200" b="0"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Self-assessment tools used sporadically or inconsistently</a:t>
                      </a:r>
                      <a:endParaRPr lang="en-US" sz="12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gn="l" fontAlgn="t">
                        <a:lnSpc>
                          <a:spcPct val="107000"/>
                        </a:lnSpc>
                        <a:spcBef>
                          <a:spcPts val="0"/>
                        </a:spcBef>
                        <a:spcAft>
                          <a:spcPts val="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Some use of self-assessment tools in classes</a:t>
                      </a:r>
                      <a:endParaRPr lang="en-US" sz="12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200" b="0"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Consistent use of self-assessment tools in classes </a:t>
                      </a:r>
                      <a:endParaRPr lang="en-US" sz="12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40000"/>
                        <a:lumOff val="60000"/>
                      </a:schemeClr>
                    </a:solidFill>
                  </a:tcPr>
                </a:tc>
                <a:tc>
                  <a:txBody>
                    <a:bodyPr/>
                    <a:lstStyle/>
                    <a:p>
                      <a:pPr marL="0" marR="0" algn="l" fontAlgn="t">
                        <a:lnSpc>
                          <a:spcPct val="107000"/>
                        </a:lnSpc>
                        <a:spcBef>
                          <a:spcPts val="0"/>
                        </a:spcBef>
                        <a:spcAft>
                          <a:spcPts val="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Widespread use of self-assessment tools in classes </a:t>
                      </a:r>
                      <a:endParaRPr lang="en-US" sz="1200" b="0" i="0" u="none" strike="noStrike">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853821"/>
                  </a:ext>
                </a:extLst>
              </a:tr>
              <a:tr h="585537">
                <a:tc>
                  <a:txBody>
                    <a:bodyPr/>
                    <a:lstStyle/>
                    <a:p>
                      <a:pPr marL="0" marR="0" algn="l" fontAlgn="t">
                        <a:lnSpc>
                          <a:spcPct val="107000"/>
                        </a:lnSpc>
                        <a:spcBef>
                          <a:spcPts val="0"/>
                        </a:spcBef>
                        <a:spcAft>
                          <a:spcPts val="0"/>
                        </a:spcAft>
                      </a:pPr>
                      <a:r>
                        <a:rPr lang="en-US"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Student Feedback of Tools in Classes as Reported by Faculty</a:t>
                      </a:r>
                      <a:endParaRPr lang="en-US" sz="14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200" b="0"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Students are not completing assignments in meaningful ways</a:t>
                      </a:r>
                      <a:endParaRPr lang="en-US" sz="12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gn="l" fontAlgn="t">
                        <a:lnSpc>
                          <a:spcPct val="107000"/>
                        </a:lnSpc>
                        <a:spcBef>
                          <a:spcPts val="0"/>
                        </a:spcBef>
                        <a:spcAft>
                          <a:spcPts val="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Some students are reflecting on their process of learning </a:t>
                      </a:r>
                      <a:endParaRPr lang="en-US" sz="12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200" b="0"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Many students are reflecting on their process of learning </a:t>
                      </a:r>
                      <a:endParaRPr lang="en-US" sz="12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40000"/>
                        <a:lumOff val="60000"/>
                      </a:schemeClr>
                    </a:solidFill>
                  </a:tcPr>
                </a:tc>
                <a:tc>
                  <a:txBody>
                    <a:bodyPr/>
                    <a:lstStyle/>
                    <a:p>
                      <a:pPr marL="0" marR="0" algn="l" fontAlgn="t">
                        <a:lnSpc>
                          <a:spcPct val="107000"/>
                        </a:lnSpc>
                        <a:spcBef>
                          <a:spcPts val="0"/>
                        </a:spcBef>
                        <a:spcAft>
                          <a:spcPts val="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Most students are reflecting on their process of learning</a:t>
                      </a:r>
                      <a:endParaRPr lang="en-US" sz="1200" b="0" i="0" u="none" strike="noStrike">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3635203"/>
                  </a:ext>
                </a:extLst>
              </a:tr>
              <a:tr h="847453">
                <a:tc>
                  <a:txBody>
                    <a:bodyPr/>
                    <a:lstStyle/>
                    <a:p>
                      <a:pPr marL="0" marR="0" algn="l" fontAlgn="t">
                        <a:lnSpc>
                          <a:spcPct val="107000"/>
                        </a:lnSpc>
                        <a:spcBef>
                          <a:spcPts val="0"/>
                        </a:spcBef>
                        <a:spcAft>
                          <a:spcPts val="0"/>
                        </a:spcAft>
                      </a:pPr>
                      <a:r>
                        <a:rPr lang="en-US"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Bar Studies Feedback and Passage</a:t>
                      </a:r>
                      <a:endParaRPr lang="en-US" sz="14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200" b="0"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Bar studiers are sporadically or inconsistently  engaging with self-directed materials </a:t>
                      </a:r>
                      <a:endParaRPr lang="en-US" sz="12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gn="l" fontAlgn="t">
                        <a:lnSpc>
                          <a:spcPct val="107000"/>
                        </a:lnSpc>
                        <a:spcBef>
                          <a:spcPts val="0"/>
                        </a:spcBef>
                        <a:spcAft>
                          <a:spcPts val="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Some students are engaging with self-directed materials and correlating to bar success</a:t>
                      </a:r>
                      <a:endParaRPr lang="en-US" sz="12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200" b="0"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Many students are engaging with self-directed materials and correlating to bar success</a:t>
                      </a:r>
                      <a:endParaRPr lang="en-US" sz="12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40000"/>
                        <a:lumOff val="60000"/>
                      </a:schemeClr>
                    </a:solidFill>
                  </a:tcPr>
                </a:tc>
                <a:tc>
                  <a:txBody>
                    <a:bodyPr/>
                    <a:lstStyle/>
                    <a:p>
                      <a:pPr marL="0" marR="0" algn="l" fontAlgn="t">
                        <a:lnSpc>
                          <a:spcPct val="107000"/>
                        </a:lnSpc>
                        <a:spcBef>
                          <a:spcPts val="0"/>
                        </a:spcBef>
                        <a:spcAft>
                          <a:spcPts val="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Most students are engaging with self-directed materials and correlating to bar success</a:t>
                      </a:r>
                      <a:endParaRPr lang="en-US" sz="1200" b="0" i="0" u="none" strike="noStrike">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3689713"/>
                  </a:ext>
                </a:extLst>
              </a:tr>
              <a:tr h="847453">
                <a:tc>
                  <a:txBody>
                    <a:bodyPr/>
                    <a:lstStyle/>
                    <a:p>
                      <a:pPr marL="0" marR="0" algn="l" fontAlgn="t">
                        <a:lnSpc>
                          <a:spcPct val="107000"/>
                        </a:lnSpc>
                        <a:spcBef>
                          <a:spcPts val="0"/>
                        </a:spcBef>
                        <a:spcAft>
                          <a:spcPts val="0"/>
                        </a:spcAft>
                      </a:pPr>
                      <a:r>
                        <a:rPr lang="en-US"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Readiness for Job Interviews and Employer Expectations</a:t>
                      </a:r>
                      <a:endParaRPr lang="en-US" sz="14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200" b="0"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Students report unreadiness both for process and skills for positions</a:t>
                      </a:r>
                      <a:endParaRPr lang="en-US" sz="12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gn="l" fontAlgn="t">
                        <a:lnSpc>
                          <a:spcPct val="107000"/>
                        </a:lnSpc>
                        <a:spcBef>
                          <a:spcPts val="0"/>
                        </a:spcBef>
                        <a:spcAft>
                          <a:spcPts val="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Some students report readiness both for job interview process and skills for position </a:t>
                      </a:r>
                      <a:endParaRPr lang="en-US" sz="12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200" b="0"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Many students report readiness both for job interview process and skills for position</a:t>
                      </a:r>
                      <a:endParaRPr lang="en-US" sz="12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40000"/>
                        <a:lumOff val="60000"/>
                      </a:schemeClr>
                    </a:solidFill>
                  </a:tcPr>
                </a:tc>
                <a:tc>
                  <a:txBody>
                    <a:bodyPr/>
                    <a:lstStyle/>
                    <a:p>
                      <a:pPr marL="0" marR="0" algn="l" fontAlgn="t">
                        <a:lnSpc>
                          <a:spcPct val="107000"/>
                        </a:lnSpc>
                        <a:spcBef>
                          <a:spcPts val="0"/>
                        </a:spcBef>
                        <a:spcAft>
                          <a:spcPts val="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Most students report readiness both for job interview process and skills for position</a:t>
                      </a:r>
                      <a:endParaRPr lang="en-US" sz="1200" b="0" i="0" u="none" strike="noStrike">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6704468"/>
                  </a:ext>
                </a:extLst>
              </a:tr>
              <a:tr h="1363786">
                <a:tc>
                  <a:txBody>
                    <a:bodyPr/>
                    <a:lstStyle/>
                    <a:p>
                      <a:pPr marL="0" marR="0" algn="l" fontAlgn="t">
                        <a:lnSpc>
                          <a:spcPct val="107000"/>
                        </a:lnSpc>
                        <a:spcBef>
                          <a:spcPts val="0"/>
                        </a:spcBef>
                        <a:spcAft>
                          <a:spcPts val="0"/>
                        </a:spcAft>
                      </a:pPr>
                      <a:r>
                        <a:rPr lang="en-US" sz="1400" b="1" i="0" u="none" strike="noStrike" dirty="0">
                          <a:effectLst/>
                          <a:latin typeface="Times New Roman" panose="02020603050405020304" pitchFamily="18" charset="0"/>
                          <a:ea typeface="Calibri" panose="020F0502020204030204" pitchFamily="34" charset="0"/>
                          <a:cs typeface="Times New Roman" panose="02020603050405020304" pitchFamily="18" charset="0"/>
                        </a:rPr>
                        <a:t>Alumni Reporting of Readiness for Job Performance and Satisfaction</a:t>
                      </a:r>
                      <a:endParaRPr lang="en-US" sz="14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200" b="0"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Few alumni report  readiness in jobs, and /or little ability  to find work satisfaction in work/life balance and time management of work</a:t>
                      </a:r>
                      <a:endParaRPr lang="en-US" sz="12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gn="l" fontAlgn="t">
                        <a:lnSpc>
                          <a:spcPct val="107000"/>
                        </a:lnSpc>
                        <a:spcBef>
                          <a:spcPts val="0"/>
                        </a:spcBef>
                        <a:spcAft>
                          <a:spcPts val="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Some alumni report readiness in jobs and some ability to find work satisfaction in work/life balance and time management of work</a:t>
                      </a:r>
                      <a:endParaRPr lang="en-US" sz="1200" b="0" i="0" u="none" strike="noStrike">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200" b="0" i="0" u="none" strike="noStrike"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Many alumni report readiness in jobs and some ability to find work satisfaction in work/life balance and time management of work</a:t>
                      </a:r>
                      <a:endParaRPr lang="en-US" sz="1200" b="0" i="0" u="none" strike="noStrike" dirty="0">
                        <a:solidFill>
                          <a:schemeClr val="bg1"/>
                        </a:solidFill>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40000"/>
                        <a:lumOff val="60000"/>
                      </a:schemeClr>
                    </a:solidFill>
                  </a:tcPr>
                </a:tc>
                <a:tc>
                  <a:txBody>
                    <a:bodyPr/>
                    <a:lstStyle/>
                    <a:p>
                      <a:pPr marL="0" marR="0" algn="l" fontAlgn="t">
                        <a:lnSpc>
                          <a:spcPct val="107000"/>
                        </a:lnSpc>
                        <a:spcBef>
                          <a:spcPts val="0"/>
                        </a:spcBef>
                        <a:spcAft>
                          <a:spcPts val="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Most alumni report readiness in jobs and some ability to find work satisfaction in work/life balance and time management of work</a:t>
                      </a:r>
                      <a:endParaRPr lang="en-US" sz="1200" b="0" i="0" u="none" strike="noStrike" dirty="0">
                        <a:effectLst/>
                        <a:latin typeface="Arial" panose="020B0604020202020204" pitchFamily="34" charset="0"/>
                      </a:endParaRPr>
                    </a:p>
                  </a:txBody>
                  <a:tcPr marL="55390" marR="55390" marT="769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3096362"/>
                  </a:ext>
                </a:extLst>
              </a:tr>
            </a:tbl>
          </a:graphicData>
        </a:graphic>
      </p:graphicFrame>
    </p:spTree>
    <p:extLst>
      <p:ext uri="{BB962C8B-B14F-4D97-AF65-F5344CB8AC3E}">
        <p14:creationId xmlns:p14="http://schemas.microsoft.com/office/powerpoint/2010/main" val="9103629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69AE6-6AF9-4F93-8F54-C463B8EB8777}"/>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1F4DCEE3-E25C-408A-A40C-D6AB59ADF760}"/>
              </a:ext>
            </a:extLst>
          </p:cNvPr>
          <p:cNvSpPr>
            <a:spLocks noGrp="1"/>
          </p:cNvSpPr>
          <p:nvPr>
            <p:ph idx="1"/>
          </p:nvPr>
        </p:nvSpPr>
        <p:spPr/>
        <p:txBody>
          <a:bodyPr>
            <a:normAutofit fontScale="92500" lnSpcReduction="20000"/>
          </a:bodyPr>
          <a:lstStyle/>
          <a:p>
            <a:r>
              <a:rPr lang="en-US" sz="3200" dirty="0"/>
              <a:t>We have the basic tools to ensure self-directed learning is part of our curriculum and entire program of legal education</a:t>
            </a:r>
          </a:p>
          <a:p>
            <a:r>
              <a:rPr lang="en-US" sz="3200" dirty="0"/>
              <a:t>We must expand the use of these tools across the curriculum and ensure that producing self-directed learners is an effective outcome for all students</a:t>
            </a:r>
          </a:p>
          <a:p>
            <a:r>
              <a:rPr lang="en-US" sz="3200" dirty="0"/>
              <a:t>We must more intensively evaluate the efficacy of these tools to ensure we are truly creating self-directed learners and setting up our graduates for professional success</a:t>
            </a:r>
          </a:p>
          <a:p>
            <a:pPr algn="ctr"/>
            <a:endParaRPr lang="en-US" dirty="0"/>
          </a:p>
          <a:p>
            <a:pPr lvl="1" algn="ctr"/>
            <a:r>
              <a:rPr lang="en-US" sz="3500" dirty="0">
                <a:solidFill>
                  <a:schemeClr val="bg1"/>
                </a:solidFill>
              </a:rPr>
              <a:t>QUESTIONS?</a:t>
            </a:r>
          </a:p>
        </p:txBody>
      </p:sp>
    </p:spTree>
    <p:extLst>
      <p:ext uri="{BB962C8B-B14F-4D97-AF65-F5344CB8AC3E}">
        <p14:creationId xmlns:p14="http://schemas.microsoft.com/office/powerpoint/2010/main" val="327937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03EBA-C136-4254-A3D1-E9B2DB117E08}"/>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2B55C238-D837-4BA7-AB2E-19F934732E07}"/>
              </a:ext>
            </a:extLst>
          </p:cNvPr>
          <p:cNvSpPr>
            <a:spLocks noGrp="1"/>
          </p:cNvSpPr>
          <p:nvPr>
            <p:ph idx="1"/>
          </p:nvPr>
        </p:nvSpPr>
        <p:spPr/>
        <p:txBody>
          <a:bodyPr/>
          <a:lstStyle/>
          <a:p>
            <a:r>
              <a:rPr lang="en-US" sz="4400" u="sng" dirty="0">
                <a:solidFill>
                  <a:schemeClr val="bg1"/>
                </a:solidFill>
              </a:rPr>
              <a:t>Part I</a:t>
            </a:r>
            <a:r>
              <a:rPr lang="en-US" sz="4400" dirty="0">
                <a:solidFill>
                  <a:schemeClr val="bg1"/>
                </a:solidFill>
              </a:rPr>
              <a:t>: </a:t>
            </a:r>
            <a:r>
              <a:rPr lang="en-US" sz="4400" i="1" dirty="0"/>
              <a:t>What</a:t>
            </a:r>
            <a:r>
              <a:rPr lang="en-US" sz="4400" dirty="0"/>
              <a:t> is Self-Directed Learning and </a:t>
            </a:r>
            <a:r>
              <a:rPr lang="en-US" sz="4400" i="1" dirty="0"/>
              <a:t>Why</a:t>
            </a:r>
            <a:r>
              <a:rPr lang="en-US" sz="4400" dirty="0"/>
              <a:t> is it Important?</a:t>
            </a:r>
          </a:p>
          <a:p>
            <a:r>
              <a:rPr lang="en-US" sz="4400" u="sng" dirty="0">
                <a:solidFill>
                  <a:schemeClr val="bg1"/>
                </a:solidFill>
              </a:rPr>
              <a:t>Part II</a:t>
            </a:r>
            <a:r>
              <a:rPr lang="en-US" sz="4400" dirty="0">
                <a:solidFill>
                  <a:schemeClr val="bg1"/>
                </a:solidFill>
              </a:rPr>
              <a:t>: </a:t>
            </a:r>
            <a:r>
              <a:rPr lang="en-US" sz="4400" i="1" dirty="0"/>
              <a:t>How</a:t>
            </a:r>
            <a:r>
              <a:rPr lang="en-US" sz="4400" dirty="0"/>
              <a:t> do You </a:t>
            </a:r>
            <a:r>
              <a:rPr lang="en-US" sz="4400" i="1" dirty="0"/>
              <a:t>Create</a:t>
            </a:r>
            <a:r>
              <a:rPr lang="en-US" sz="4400" dirty="0"/>
              <a:t> Self-Directed Learners?</a:t>
            </a:r>
          </a:p>
          <a:p>
            <a:r>
              <a:rPr lang="en-US" sz="4400" u="sng" dirty="0">
                <a:solidFill>
                  <a:schemeClr val="bg1"/>
                </a:solidFill>
              </a:rPr>
              <a:t>Part III</a:t>
            </a:r>
            <a:r>
              <a:rPr lang="en-US" sz="4400" dirty="0">
                <a:solidFill>
                  <a:schemeClr val="bg1"/>
                </a:solidFill>
              </a:rPr>
              <a:t>: </a:t>
            </a:r>
            <a:r>
              <a:rPr lang="en-US" sz="4400" dirty="0"/>
              <a:t>Closing the Loop—How do you </a:t>
            </a:r>
            <a:r>
              <a:rPr lang="en-US" sz="4400" i="1" dirty="0"/>
              <a:t>Assess</a:t>
            </a:r>
            <a:r>
              <a:rPr lang="en-US" sz="4400" dirty="0"/>
              <a:t> if You are Meeting your Goal?</a:t>
            </a:r>
          </a:p>
          <a:p>
            <a:pPr marL="0" indent="0">
              <a:buNone/>
            </a:pPr>
            <a:endParaRPr lang="en-US" dirty="0"/>
          </a:p>
        </p:txBody>
      </p:sp>
    </p:spTree>
    <p:extLst>
      <p:ext uri="{BB962C8B-B14F-4D97-AF65-F5344CB8AC3E}">
        <p14:creationId xmlns:p14="http://schemas.microsoft.com/office/powerpoint/2010/main" val="1383420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AA0E14-76A3-43DD-8B82-C0FF7695E3D6}"/>
              </a:ext>
            </a:extLst>
          </p:cNvPr>
          <p:cNvSpPr>
            <a:spLocks noGrp="1"/>
          </p:cNvSpPr>
          <p:nvPr>
            <p:ph type="title"/>
          </p:nvPr>
        </p:nvSpPr>
        <p:spPr>
          <a:xfrm>
            <a:off x="622570" y="838646"/>
            <a:ext cx="3709991" cy="5180709"/>
          </a:xfrm>
        </p:spPr>
        <p:txBody>
          <a:bodyPr>
            <a:normAutofit/>
          </a:bodyPr>
          <a:lstStyle/>
          <a:p>
            <a:r>
              <a:rPr lang="en-US" sz="3600" dirty="0">
                <a:solidFill>
                  <a:schemeClr val="tx1"/>
                </a:solidFill>
              </a:rPr>
              <a:t>Part I: </a:t>
            </a:r>
            <a:r>
              <a:rPr lang="en-US" sz="3600" i="1" dirty="0"/>
              <a:t>What</a:t>
            </a:r>
            <a:r>
              <a:rPr lang="en-US" sz="3600" dirty="0"/>
              <a:t> is self directed learning? </a:t>
            </a:r>
          </a:p>
        </p:txBody>
      </p:sp>
      <p:sp useBgFill="1">
        <p:nvSpPr>
          <p:cNvPr id="6" name="Rectangle 9">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5" y="-2"/>
            <a:ext cx="7537703"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538B0AE-D4B8-4BDC-A460-CF02377B3C49}"/>
              </a:ext>
            </a:extLst>
          </p:cNvPr>
          <p:cNvSpPr>
            <a:spLocks noGrp="1"/>
          </p:cNvSpPr>
          <p:nvPr>
            <p:ph idx="1"/>
          </p:nvPr>
        </p:nvSpPr>
        <p:spPr>
          <a:xfrm>
            <a:off x="5163671" y="838647"/>
            <a:ext cx="5823328" cy="5180708"/>
          </a:xfrm>
        </p:spPr>
        <p:txBody>
          <a:bodyPr anchor="ctr">
            <a:normAutofit/>
          </a:bodyPr>
          <a:lstStyle/>
          <a:p>
            <a:endParaRPr lang="en-US" sz="2000" dirty="0">
              <a:solidFill>
                <a:schemeClr val="tx2"/>
              </a:solidFill>
            </a:endParaRPr>
          </a:p>
          <a:p>
            <a:pPr marL="0" indent="0">
              <a:buNone/>
            </a:pPr>
            <a:r>
              <a:rPr lang="en-US" sz="2000" dirty="0">
                <a:solidFill>
                  <a:schemeClr val="tx2"/>
                </a:solidFill>
              </a:rPr>
              <a:t>“[A] process in which </a:t>
            </a:r>
            <a:r>
              <a:rPr lang="en-US" sz="2000" i="1" dirty="0">
                <a:solidFill>
                  <a:schemeClr val="tx2"/>
                </a:solidFill>
              </a:rPr>
              <a:t>individuals take the initiative</a:t>
            </a:r>
            <a:r>
              <a:rPr lang="en-US" sz="2000" dirty="0">
                <a:solidFill>
                  <a:schemeClr val="tx2"/>
                </a:solidFill>
              </a:rPr>
              <a:t>, with or without help from others, in diagnosing their learning needs, formulating learning goals, identifying the human and material resources for learning, choosing and implementing appropriate learning strategies, and evaluating learning outcomes.” </a:t>
            </a:r>
          </a:p>
          <a:p>
            <a:pPr marL="0" indent="0">
              <a:buNone/>
            </a:pPr>
            <a:r>
              <a:rPr lang="en-US" sz="2000" dirty="0"/>
              <a:t>	Malcolm Knowles, Self Directed Learning:  A 	Guide for Learners and Teachers 18 (1975)</a:t>
            </a:r>
            <a:r>
              <a:rPr lang="en-US" sz="2000" dirty="0">
                <a:solidFill>
                  <a:schemeClr val="tx2"/>
                </a:solidFill>
              </a:rPr>
              <a:t>	</a:t>
            </a:r>
          </a:p>
          <a:p>
            <a:pPr marL="0" indent="0">
              <a:buNone/>
            </a:pPr>
            <a:endParaRPr lang="en-US" sz="2000" dirty="0">
              <a:solidFill>
                <a:schemeClr val="tx2"/>
              </a:solidFill>
            </a:endParaRPr>
          </a:p>
          <a:p>
            <a:pPr marL="0" indent="0">
              <a:buNone/>
            </a:pPr>
            <a:endParaRPr lang="en-US" sz="2000" dirty="0">
              <a:solidFill>
                <a:schemeClr val="tx2"/>
              </a:solidFill>
            </a:endParaRPr>
          </a:p>
        </p:txBody>
      </p:sp>
    </p:spTree>
    <p:extLst>
      <p:ext uri="{BB962C8B-B14F-4D97-AF65-F5344CB8AC3E}">
        <p14:creationId xmlns:p14="http://schemas.microsoft.com/office/powerpoint/2010/main" val="2568982355"/>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02BD10D-E6A7-49A6-B3A9-A62524FE4A11}"/>
              </a:ext>
            </a:extLst>
          </p:cNvPr>
          <p:cNvSpPr txBox="1"/>
          <p:nvPr/>
        </p:nvSpPr>
        <p:spPr>
          <a:xfrm>
            <a:off x="2974428" y="659011"/>
            <a:ext cx="6295507" cy="4862870"/>
          </a:xfrm>
          <a:prstGeom prst="rect">
            <a:avLst/>
          </a:prstGeom>
          <a:noFill/>
        </p:spPr>
        <p:txBody>
          <a:bodyPr wrap="square">
            <a:spAutoFit/>
          </a:bodyPr>
          <a:lstStyle/>
          <a:p>
            <a:r>
              <a:rPr lang="en-US" sz="4400" dirty="0"/>
              <a:t>Self-directed learning shifts the “responsibility for driving the educational process </a:t>
            </a:r>
            <a:r>
              <a:rPr lang="en-US" sz="4400" i="1" dirty="0"/>
              <a:t>from the teacher to the learner</a:t>
            </a:r>
            <a:r>
              <a:rPr lang="en-US" sz="4400" dirty="0"/>
              <a:t>.”</a:t>
            </a:r>
            <a:br>
              <a:rPr lang="en-US" sz="2400" dirty="0"/>
            </a:br>
            <a:br>
              <a:rPr lang="en-US" dirty="0"/>
            </a:br>
            <a:r>
              <a:rPr lang="en-US" dirty="0"/>
              <a:t>	</a:t>
            </a:r>
            <a:r>
              <a:rPr lang="en-US" dirty="0">
                <a:solidFill>
                  <a:schemeClr val="bg1"/>
                </a:solidFill>
              </a:rPr>
              <a:t>Neil W. Hamilton &amp; Jerome M. Organ</a:t>
            </a:r>
            <a:r>
              <a:rPr lang="en-US" i="1" dirty="0">
                <a:solidFill>
                  <a:schemeClr val="bg1"/>
                </a:solidFill>
              </a:rPr>
              <a:t>, Each Law Student 	Must take Increasing Ownership Over Professional 	Development During  Law School</a:t>
            </a:r>
            <a:r>
              <a:rPr lang="en-US" dirty="0">
                <a:solidFill>
                  <a:schemeClr val="bg1"/>
                </a:solidFill>
              </a:rPr>
              <a:t>, PD Q., Aug. 2018, at 27, 	28.</a:t>
            </a:r>
            <a:endParaRPr lang="en-US" dirty="0"/>
          </a:p>
        </p:txBody>
      </p:sp>
    </p:spTree>
    <p:extLst>
      <p:ext uri="{BB962C8B-B14F-4D97-AF65-F5344CB8AC3E}">
        <p14:creationId xmlns:p14="http://schemas.microsoft.com/office/powerpoint/2010/main" val="3687109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49D8DFA-139C-473F-838D-D33ABE8856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1" name="Rectangle 10">
            <a:extLst>
              <a:ext uri="{FF2B5EF4-FFF2-40B4-BE49-F238E27FC236}">
                <a16:creationId xmlns:a16="http://schemas.microsoft.com/office/drawing/2014/main" id="{CB972422-B794-4FA8-BCC6-BAF6938A1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3DF3E28-E6A5-4FA2-965B-FE4BA2CA8940}"/>
              </a:ext>
            </a:extLst>
          </p:cNvPr>
          <p:cNvSpPr>
            <a:spLocks noGrp="1"/>
          </p:cNvSpPr>
          <p:nvPr>
            <p:ph type="title"/>
          </p:nvPr>
        </p:nvSpPr>
        <p:spPr>
          <a:xfrm>
            <a:off x="643467" y="1325880"/>
            <a:ext cx="3089437" cy="4206240"/>
          </a:xfrm>
        </p:spPr>
        <p:txBody>
          <a:bodyPr vert="horz" lIns="91440" tIns="45720" rIns="91440" bIns="45720" rtlCol="0" anchor="ctr">
            <a:normAutofit/>
          </a:bodyPr>
          <a:lstStyle/>
          <a:p>
            <a:pPr algn="r"/>
            <a:r>
              <a:rPr lang="en-US" sz="3200" dirty="0">
                <a:solidFill>
                  <a:schemeClr val="tx2"/>
                </a:solidFill>
              </a:rPr>
              <a:t>Self-Directed learners </a:t>
            </a:r>
            <a:br>
              <a:rPr lang="en-US" sz="3200" dirty="0">
                <a:solidFill>
                  <a:schemeClr val="tx2"/>
                </a:solidFill>
              </a:rPr>
            </a:br>
            <a:r>
              <a:rPr lang="en-US" sz="3200" dirty="0">
                <a:solidFill>
                  <a:schemeClr val="tx2"/>
                </a:solidFill>
              </a:rPr>
              <a:t>DO THE FOLLOWING:</a:t>
            </a:r>
          </a:p>
        </p:txBody>
      </p:sp>
      <p:sp>
        <p:nvSpPr>
          <p:cNvPr id="13" name="Rectangle 12">
            <a:extLst>
              <a:ext uri="{FF2B5EF4-FFF2-40B4-BE49-F238E27FC236}">
                <a16:creationId xmlns:a16="http://schemas.microsoft.com/office/drawing/2014/main" id="{89DE9E2B-5611-49C8-862E-AD4D43A8AA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5" name="Straight Connector 14">
            <a:extLst>
              <a:ext uri="{FF2B5EF4-FFF2-40B4-BE49-F238E27FC236}">
                <a16:creationId xmlns:a16="http://schemas.microsoft.com/office/drawing/2014/main" id="{5296EC4F-8732-481B-94CB-C98E4EF297F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9935" y="1836869"/>
            <a:ext cx="0" cy="3184263"/>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344AC28C-6C80-49E3-B3E3-E6242FC435D1}"/>
              </a:ext>
            </a:extLst>
          </p:cNvPr>
          <p:cNvSpPr txBox="1"/>
          <p:nvPr/>
        </p:nvSpPr>
        <p:spPr>
          <a:xfrm>
            <a:off x="4381668" y="542070"/>
            <a:ext cx="6605331" cy="5721844"/>
          </a:xfrm>
          <a:prstGeom prst="rect">
            <a:avLst/>
          </a:prstGeom>
        </p:spPr>
        <p:txBody>
          <a:bodyPr vert="horz" lIns="91440" tIns="45720" rIns="91440" bIns="45720" rtlCol="0" anchor="ctr">
            <a:normAutofit/>
          </a:bodyPr>
          <a:lstStyle/>
          <a:p>
            <a:pPr defTabSz="914400">
              <a:lnSpc>
                <a:spcPct val="90000"/>
              </a:lnSpc>
              <a:spcAft>
                <a:spcPts val="600"/>
              </a:spcAft>
              <a:buClr>
                <a:schemeClr val="tx1"/>
              </a:buClr>
            </a:pPr>
            <a:r>
              <a:rPr lang="en-US" dirty="0">
                <a:solidFill>
                  <a:schemeClr val="tx2"/>
                </a:solidFill>
              </a:rPr>
              <a:t> </a:t>
            </a:r>
            <a:r>
              <a:rPr lang="en-US" sz="1800" dirty="0">
                <a:solidFill>
                  <a:schemeClr val="tx2"/>
                </a:solidFill>
              </a:rPr>
              <a:t>“Self-regulated learners . . . </a:t>
            </a:r>
            <a:r>
              <a:rPr lang="en-US" dirty="0">
                <a:solidFill>
                  <a:schemeClr val="tx2"/>
                </a:solidFill>
              </a:rPr>
              <a:t>v</a:t>
            </a:r>
            <a:r>
              <a:rPr lang="en-US" sz="1800" dirty="0">
                <a:solidFill>
                  <a:schemeClr val="tx2"/>
                </a:solidFill>
              </a:rPr>
              <a:t>iew . . . academic learning as </a:t>
            </a:r>
            <a:r>
              <a:rPr lang="en-US" sz="1800" i="1" dirty="0">
                <a:solidFill>
                  <a:schemeClr val="tx2"/>
                </a:solidFill>
              </a:rPr>
              <a:t>something they do for themselves rather than as something that is done to or for them</a:t>
            </a:r>
            <a:r>
              <a:rPr lang="en-US" sz="1800" dirty="0">
                <a:solidFill>
                  <a:schemeClr val="tx2"/>
                </a:solidFill>
              </a:rPr>
              <a:t>.”  </a:t>
            </a:r>
          </a:p>
          <a:p>
            <a:pPr defTabSz="914400">
              <a:lnSpc>
                <a:spcPct val="90000"/>
              </a:lnSpc>
              <a:spcAft>
                <a:spcPts val="600"/>
              </a:spcAft>
              <a:buClr>
                <a:schemeClr val="tx1"/>
              </a:buClr>
            </a:pPr>
            <a:endParaRPr lang="en-US" dirty="0">
              <a:solidFill>
                <a:schemeClr val="tx2"/>
              </a:solidFill>
            </a:endParaRPr>
          </a:p>
          <a:p>
            <a:pPr lvl="1" indent="-182880" defTabSz="914400">
              <a:lnSpc>
                <a:spcPct val="90000"/>
              </a:lnSpc>
              <a:spcAft>
                <a:spcPts val="600"/>
              </a:spcAft>
              <a:buClr>
                <a:schemeClr val="tx1"/>
              </a:buClr>
              <a:buFont typeface="Wingdings" pitchFamily="2" charset="2"/>
              <a:buChar char=""/>
            </a:pPr>
            <a:r>
              <a:rPr lang="en-US" dirty="0">
                <a:solidFill>
                  <a:schemeClr val="tx2"/>
                </a:solidFill>
              </a:rPr>
              <a:t>Plan and strategize for learning</a:t>
            </a:r>
          </a:p>
          <a:p>
            <a:pPr lvl="1" indent="-182880" defTabSz="914400">
              <a:lnSpc>
                <a:spcPct val="90000"/>
              </a:lnSpc>
              <a:spcAft>
                <a:spcPts val="600"/>
              </a:spcAft>
              <a:buClr>
                <a:schemeClr val="tx1"/>
              </a:buClr>
              <a:buFont typeface="Wingdings" pitchFamily="2" charset="2"/>
              <a:buChar char=""/>
            </a:pPr>
            <a:r>
              <a:rPr lang="en-US" dirty="0">
                <a:solidFill>
                  <a:schemeClr val="tx2"/>
                </a:solidFill>
              </a:rPr>
              <a:t>Reflect on their experiences</a:t>
            </a:r>
          </a:p>
          <a:p>
            <a:pPr lvl="1" indent="-182880" defTabSz="914400">
              <a:lnSpc>
                <a:spcPct val="90000"/>
              </a:lnSpc>
              <a:spcAft>
                <a:spcPts val="600"/>
              </a:spcAft>
              <a:buClr>
                <a:schemeClr val="tx1"/>
              </a:buClr>
              <a:buFont typeface="Wingdings" pitchFamily="2" charset="2"/>
              <a:buChar char=""/>
            </a:pPr>
            <a:r>
              <a:rPr lang="en-US" dirty="0">
                <a:solidFill>
                  <a:schemeClr val="tx2"/>
                </a:solidFill>
              </a:rPr>
              <a:t>Identify strengths and weaknesses in skills and are able to build them appropriately</a:t>
            </a:r>
          </a:p>
          <a:p>
            <a:pPr lvl="1" indent="-182880" defTabSz="914400">
              <a:lnSpc>
                <a:spcPct val="90000"/>
              </a:lnSpc>
              <a:spcAft>
                <a:spcPts val="600"/>
              </a:spcAft>
              <a:buClr>
                <a:schemeClr val="tx1"/>
              </a:buClr>
              <a:buFont typeface="Wingdings" pitchFamily="2" charset="2"/>
              <a:buChar char=""/>
            </a:pPr>
            <a:r>
              <a:rPr lang="en-US" dirty="0">
                <a:solidFill>
                  <a:schemeClr val="tx2"/>
                </a:solidFill>
              </a:rPr>
              <a:t>Monitor and control their thought processes in learning</a:t>
            </a:r>
          </a:p>
          <a:p>
            <a:pPr lvl="1" indent="-182880" defTabSz="914400">
              <a:lnSpc>
                <a:spcPct val="90000"/>
              </a:lnSpc>
              <a:spcAft>
                <a:spcPts val="600"/>
              </a:spcAft>
              <a:buClr>
                <a:schemeClr val="tx1"/>
              </a:buClr>
              <a:buFont typeface="Wingdings" pitchFamily="2" charset="2"/>
              <a:buChar char=""/>
            </a:pPr>
            <a:r>
              <a:rPr lang="en-US" dirty="0">
                <a:solidFill>
                  <a:schemeClr val="tx2"/>
                </a:solidFill>
              </a:rPr>
              <a:t>Problem solve </a:t>
            </a:r>
          </a:p>
          <a:p>
            <a:pPr lvl="1" indent="-182880" defTabSz="914400">
              <a:lnSpc>
                <a:spcPct val="90000"/>
              </a:lnSpc>
              <a:spcAft>
                <a:spcPts val="600"/>
              </a:spcAft>
              <a:buClr>
                <a:schemeClr val="tx1"/>
              </a:buClr>
              <a:buFont typeface="Wingdings" pitchFamily="2" charset="2"/>
              <a:buChar char=""/>
            </a:pPr>
            <a:r>
              <a:rPr lang="en-US" dirty="0">
                <a:solidFill>
                  <a:schemeClr val="tx2"/>
                </a:solidFill>
              </a:rPr>
              <a:t>Take responsibility for their own learning process </a:t>
            </a:r>
          </a:p>
          <a:p>
            <a:pPr lvl="1" indent="-182880" defTabSz="914400">
              <a:lnSpc>
                <a:spcPct val="90000"/>
              </a:lnSpc>
              <a:spcAft>
                <a:spcPts val="600"/>
              </a:spcAft>
              <a:buClr>
                <a:schemeClr val="tx1"/>
              </a:buClr>
              <a:buFont typeface="Wingdings" pitchFamily="2" charset="2"/>
              <a:buChar char=""/>
            </a:pPr>
            <a:r>
              <a:rPr lang="en-US" dirty="0">
                <a:solidFill>
                  <a:schemeClr val="tx2"/>
                </a:solidFill>
              </a:rPr>
              <a:t>Utilize “cognitive” insights and techniques</a:t>
            </a:r>
          </a:p>
          <a:p>
            <a:pPr marL="274320" lvl="1" defTabSz="914400">
              <a:lnSpc>
                <a:spcPct val="90000"/>
              </a:lnSpc>
              <a:spcAft>
                <a:spcPts val="600"/>
              </a:spcAft>
              <a:buClr>
                <a:schemeClr val="tx1"/>
              </a:buClr>
            </a:pPr>
            <a:endParaRPr lang="en-US" dirty="0">
              <a:solidFill>
                <a:schemeClr val="tx2"/>
              </a:solidFill>
            </a:endParaRPr>
          </a:p>
          <a:p>
            <a:pPr defTabSz="914400">
              <a:lnSpc>
                <a:spcPct val="90000"/>
              </a:lnSpc>
              <a:spcAft>
                <a:spcPts val="600"/>
              </a:spcAft>
              <a:buClr>
                <a:schemeClr val="tx1"/>
              </a:buClr>
            </a:pPr>
            <a:r>
              <a:rPr lang="en-US" dirty="0"/>
              <a:t>	</a:t>
            </a:r>
            <a:r>
              <a:rPr lang="en-US" sz="1200" dirty="0"/>
              <a:t>Michael Hunter Schwartz, </a:t>
            </a:r>
            <a:r>
              <a:rPr lang="en-US" sz="1200" i="1" dirty="0"/>
              <a:t>Teaching Law Students to be Self-Regulated Learners</a:t>
            </a:r>
            <a:r>
              <a:rPr lang="en-US" sz="1200" dirty="0"/>
              <a:t>, 2 Mich. 	St. DCL L. Rev. 447, 452 (2003) (quoting Barry J. Zimmerman, </a:t>
            </a:r>
            <a:r>
              <a:rPr lang="en-US" sz="1200" i="1" dirty="0"/>
              <a:t>Developing Self-Fulfilling 	Cycles of Academic Regulation: An Analysis of Exemplary Instructional Models, in </a:t>
            </a:r>
            <a:r>
              <a:rPr lang="en-US" sz="1200" dirty="0"/>
              <a:t>Self-	Regulated Learning:  From Teaching to Self-Reflective Practice 1 (Dale H. Schunk &amp; 	Barry J. Zimmerman eds., 1998).</a:t>
            </a:r>
          </a:p>
        </p:txBody>
      </p:sp>
      <p:sp>
        <p:nvSpPr>
          <p:cNvPr id="17" name="Rectangle 16">
            <a:extLst>
              <a:ext uri="{FF2B5EF4-FFF2-40B4-BE49-F238E27FC236}">
                <a16:creationId xmlns:a16="http://schemas.microsoft.com/office/drawing/2014/main" id="{519C7155-1644-4C60-B0B5-32B1800D6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75400"/>
            <a:ext cx="12195668"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54197430"/>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D5EEE-CDDD-4EB1-A726-CB1FB3EF4A82}"/>
              </a:ext>
            </a:extLst>
          </p:cNvPr>
          <p:cNvSpPr>
            <a:spLocks noGrp="1"/>
          </p:cNvSpPr>
          <p:nvPr>
            <p:ph type="title"/>
          </p:nvPr>
        </p:nvSpPr>
        <p:spPr/>
        <p:txBody>
          <a:bodyPr>
            <a:normAutofit fontScale="90000"/>
          </a:bodyPr>
          <a:lstStyle/>
          <a:p>
            <a:br>
              <a:rPr lang="en-US" dirty="0"/>
            </a:br>
            <a:r>
              <a:rPr lang="en-US" dirty="0"/>
              <a:t> </a:t>
            </a:r>
            <a:r>
              <a:rPr lang="en-US" i="1" dirty="0"/>
              <a:t>why</a:t>
            </a:r>
            <a:r>
              <a:rPr lang="en-US" dirty="0"/>
              <a:t> build self-directed learners? </a:t>
            </a:r>
            <a:br>
              <a:rPr lang="en-US" dirty="0"/>
            </a:br>
            <a:endParaRPr lang="en-US" dirty="0"/>
          </a:p>
        </p:txBody>
      </p:sp>
      <p:sp>
        <p:nvSpPr>
          <p:cNvPr id="3" name="Content Placeholder 2">
            <a:extLst>
              <a:ext uri="{FF2B5EF4-FFF2-40B4-BE49-F238E27FC236}">
                <a16:creationId xmlns:a16="http://schemas.microsoft.com/office/drawing/2014/main" id="{8379896B-D6F8-468F-A3FD-3EDC6F592807}"/>
              </a:ext>
            </a:extLst>
          </p:cNvPr>
          <p:cNvSpPr>
            <a:spLocks noGrp="1"/>
          </p:cNvSpPr>
          <p:nvPr>
            <p:ph idx="1"/>
          </p:nvPr>
        </p:nvSpPr>
        <p:spPr>
          <a:xfrm>
            <a:off x="1355447" y="2546084"/>
            <a:ext cx="9784080" cy="3595179"/>
          </a:xfrm>
        </p:spPr>
        <p:txBody>
          <a:bodyPr>
            <a:normAutofit lnSpcReduction="10000"/>
          </a:bodyPr>
          <a:lstStyle/>
          <a:p>
            <a:pPr marL="457200" indent="-457200">
              <a:buFont typeface="+mj-lt"/>
              <a:buAutoNum type="arabicPeriod"/>
            </a:pPr>
            <a:r>
              <a:rPr lang="en-US" sz="2400" dirty="0"/>
              <a:t>Discovered Special Need: Self-Directed Learning in COVID </a:t>
            </a:r>
          </a:p>
          <a:p>
            <a:pPr marL="457200" indent="-457200">
              <a:buFont typeface="+mj-lt"/>
              <a:buAutoNum type="arabicPeriod"/>
            </a:pPr>
            <a:r>
              <a:rPr lang="en-US" sz="2400" dirty="0"/>
              <a:t>Increase general Institutional Benefits—overall performance across several metrics</a:t>
            </a:r>
          </a:p>
          <a:p>
            <a:pPr marL="457200" indent="-457200">
              <a:buFont typeface="+mj-lt"/>
              <a:buAutoNum type="arabicPeriod"/>
            </a:pPr>
            <a:r>
              <a:rPr lang="en-US" sz="2400" dirty="0"/>
              <a:t>Help increase employability of law school graduates </a:t>
            </a:r>
          </a:p>
          <a:p>
            <a:pPr marL="457200" indent="-457200">
              <a:buFont typeface="+mj-lt"/>
              <a:buAutoNum type="arabicPeriod"/>
            </a:pPr>
            <a:r>
              <a:rPr lang="en-US" sz="2400" dirty="0"/>
              <a:t>Comply with accreditation Standards-Learning Outcomes</a:t>
            </a:r>
          </a:p>
          <a:p>
            <a:pPr marL="457200" indent="-457200">
              <a:buFont typeface="+mj-lt"/>
              <a:buAutoNum type="arabicPeriod"/>
            </a:pPr>
            <a:r>
              <a:rPr lang="en-US" sz="2400" dirty="0"/>
              <a:t>Set up students for lifelong personal fulfillment and professional success.</a:t>
            </a:r>
          </a:p>
          <a:p>
            <a:pPr marL="457200" indent="-457200">
              <a:buFont typeface="+mj-lt"/>
              <a:buAutoNum type="arabicPeriod"/>
            </a:pPr>
            <a:r>
              <a:rPr lang="en-US" sz="2400" dirty="0"/>
              <a:t>Empower students to commit to an “ethic of excellence” in serving clients and society.</a:t>
            </a:r>
          </a:p>
          <a:p>
            <a:endParaRPr lang="en-US" dirty="0"/>
          </a:p>
        </p:txBody>
      </p:sp>
      <p:sp>
        <p:nvSpPr>
          <p:cNvPr id="4" name="TextBox 3">
            <a:extLst>
              <a:ext uri="{FF2B5EF4-FFF2-40B4-BE49-F238E27FC236}">
                <a16:creationId xmlns:a16="http://schemas.microsoft.com/office/drawing/2014/main" id="{7D71ACFD-0404-468C-87AA-6AE96862B755}"/>
              </a:ext>
            </a:extLst>
          </p:cNvPr>
          <p:cNvSpPr txBox="1"/>
          <p:nvPr/>
        </p:nvSpPr>
        <p:spPr>
          <a:xfrm>
            <a:off x="290199" y="2005507"/>
            <a:ext cx="11312277" cy="400110"/>
          </a:xfrm>
          <a:prstGeom prst="rect">
            <a:avLst/>
          </a:prstGeom>
          <a:noFill/>
        </p:spPr>
        <p:txBody>
          <a:bodyPr wrap="square" rtlCol="0">
            <a:spAutoFit/>
          </a:bodyPr>
          <a:lstStyle/>
          <a:p>
            <a:r>
              <a:rPr lang="en-US" sz="2000" i="1" dirty="0">
                <a:solidFill>
                  <a:schemeClr val="bg1"/>
                </a:solidFill>
              </a:rPr>
              <a:t>When you drive a shift in responsibility for learning to students you: </a:t>
            </a:r>
          </a:p>
        </p:txBody>
      </p:sp>
    </p:spTree>
    <p:extLst>
      <p:ext uri="{BB962C8B-B14F-4D97-AF65-F5344CB8AC3E}">
        <p14:creationId xmlns:p14="http://schemas.microsoft.com/office/powerpoint/2010/main" val="2031830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BA3C9-BE81-4F22-B5DC-CB0A31F52D00}"/>
              </a:ext>
            </a:extLst>
          </p:cNvPr>
          <p:cNvSpPr>
            <a:spLocks noGrp="1"/>
          </p:cNvSpPr>
          <p:nvPr>
            <p:ph type="title"/>
          </p:nvPr>
        </p:nvSpPr>
        <p:spPr/>
        <p:txBody>
          <a:bodyPr>
            <a:normAutofit fontScale="90000"/>
          </a:bodyPr>
          <a:lstStyle/>
          <a:p>
            <a:r>
              <a:rPr lang="en-US" dirty="0"/>
              <a:t>Why: Covid-19 crisis raising the importance of self-directed learning</a:t>
            </a:r>
          </a:p>
        </p:txBody>
      </p:sp>
      <p:sp>
        <p:nvSpPr>
          <p:cNvPr id="3" name="Content Placeholder 2">
            <a:extLst>
              <a:ext uri="{FF2B5EF4-FFF2-40B4-BE49-F238E27FC236}">
                <a16:creationId xmlns:a16="http://schemas.microsoft.com/office/drawing/2014/main" id="{61D9C9F1-D424-4E7A-8BB9-5E168863533D}"/>
              </a:ext>
            </a:extLst>
          </p:cNvPr>
          <p:cNvSpPr>
            <a:spLocks noGrp="1"/>
          </p:cNvSpPr>
          <p:nvPr>
            <p:ph idx="1"/>
          </p:nvPr>
        </p:nvSpPr>
        <p:spPr/>
        <p:txBody>
          <a:bodyPr/>
          <a:lstStyle/>
          <a:p>
            <a:r>
              <a:rPr lang="en-US" dirty="0"/>
              <a:t>Conversion to online learning requiring more self-direction of time and energies</a:t>
            </a:r>
          </a:p>
          <a:p>
            <a:r>
              <a:rPr lang="en-US" dirty="0"/>
              <a:t>No matter the modality, more self-direction needed for Canvas interactions, discussion board usage, asking questions</a:t>
            </a:r>
          </a:p>
          <a:p>
            <a:r>
              <a:rPr lang="en-US" dirty="0"/>
              <a:t>Exam schedule—flexible 48-hour scheduling requiring discipline in schedule</a:t>
            </a:r>
          </a:p>
          <a:p>
            <a:r>
              <a:rPr lang="en-US" dirty="0"/>
              <a:t>Clinical or work experiences—remote operations requiring more self-direction</a:t>
            </a:r>
          </a:p>
          <a:p>
            <a:r>
              <a:rPr lang="en-US" dirty="0"/>
              <a:t>Students need to be resilient in the time of change and take responsibility for their actions and  learning </a:t>
            </a:r>
          </a:p>
          <a:p>
            <a:pPr marL="0" indent="0">
              <a:buNone/>
            </a:pPr>
            <a:endParaRPr lang="en-US" dirty="0"/>
          </a:p>
          <a:p>
            <a:pPr marL="0" indent="0" algn="ctr">
              <a:buNone/>
            </a:pPr>
            <a:r>
              <a:rPr lang="en-US" b="1" i="1" dirty="0"/>
              <a:t>*More than ever before, our students must have this skill for success in their studies and in the profession*</a:t>
            </a:r>
          </a:p>
        </p:txBody>
      </p:sp>
    </p:spTree>
    <p:extLst>
      <p:ext uri="{BB962C8B-B14F-4D97-AF65-F5344CB8AC3E}">
        <p14:creationId xmlns:p14="http://schemas.microsoft.com/office/powerpoint/2010/main" val="39763048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otalTime>21</TotalTime>
  <Words>3286</Words>
  <Application>Microsoft Office PowerPoint</Application>
  <PresentationFormat>Widescreen</PresentationFormat>
  <Paragraphs>308</Paragraphs>
  <Slides>33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vt:lpstr>
      <vt:lpstr>Arial Unicode MS</vt:lpstr>
      <vt:lpstr>Calibri</vt:lpstr>
      <vt:lpstr>Corbel</vt:lpstr>
      <vt:lpstr>Segoe UI Symbol</vt:lpstr>
      <vt:lpstr>Times New Roman</vt:lpstr>
      <vt:lpstr>Wingdings</vt:lpstr>
      <vt:lpstr>Banded</vt:lpstr>
      <vt:lpstr>Self-Directed Learning in the program of legal education</vt:lpstr>
      <vt:lpstr>Our Project: overview and process</vt:lpstr>
      <vt:lpstr>Overview of data on our teaching of self-directed learning</vt:lpstr>
      <vt:lpstr>Overview</vt:lpstr>
      <vt:lpstr>Part I: What is self directed learning? </vt:lpstr>
      <vt:lpstr>PowerPoint Presentation</vt:lpstr>
      <vt:lpstr>Self-Directed learners  DO THE FOLLOWING:</vt:lpstr>
      <vt:lpstr>  why build self-directed learners?  </vt:lpstr>
      <vt:lpstr>Why: Covid-19 crisis raising the importance of self-directed learning</vt:lpstr>
      <vt:lpstr>WhY:  Institutional Benefits of a successful self-directed learning student population </vt:lpstr>
      <vt:lpstr>WhY:  Increase employability of law school graduates</vt:lpstr>
      <vt:lpstr>WhY:  Increase employability of law school graduates</vt:lpstr>
      <vt:lpstr>WHY: Accreditation standards—NSU College of law adoption of self-directed learning as a learning outcome</vt:lpstr>
      <vt:lpstr>Why: self-directed learning outcome at Nsu law mapped to curriculum</vt:lpstr>
      <vt:lpstr>Why: self-directed learning outcome at nsu mapped to Non-curricular efforts</vt:lpstr>
      <vt:lpstr>Why: Self-directed learners become personally fulfilled self-directed professionals  </vt:lpstr>
      <vt:lpstr>Why: Empower students to commit to an “ethic of excellence” in serving clients and society</vt:lpstr>
      <vt:lpstr>Part II:  How to CREATE SELF-DIRECTED LEARNERS</vt:lpstr>
      <vt:lpstr>Step 1: PRE-LEARNING  modeling and preparing STUDENTS TO LEARN</vt:lpstr>
      <vt:lpstr>Step 1: PRE-LEARNING STEP: modeling and preparing them</vt:lpstr>
      <vt:lpstr>Step 1: PRE-LEARNING STEP: modeling and preparing them </vt:lpstr>
      <vt:lpstr>Step 1: PRE-LEARNING STEP: modeling and preparing them  (Checklist)</vt:lpstr>
      <vt:lpstr> Step 1: PRE-LEARNING STEP: modeling and preparing them   </vt:lpstr>
      <vt:lpstr>Step 1: PRE-LEARNING STEP: modeling and preparing them   Understanding the Parameters of the Work</vt:lpstr>
      <vt:lpstr>Step 2: DURING LEARNING STEPS</vt:lpstr>
      <vt:lpstr>Step 2: DURING LEARNING STEPS</vt:lpstr>
      <vt:lpstr>Step 2: DURING LEARNING STEPS</vt:lpstr>
      <vt:lpstr>Step 3: POST LEARNING STEPS</vt:lpstr>
      <vt:lpstr>Sample Self- assessment</vt:lpstr>
      <vt:lpstr>Step 3: POST-LEARNING STEPS</vt:lpstr>
      <vt:lpstr> PART iii: Closing the loop:  HOW DO WE KNOW IF THE EFFORTS ARE WORKING? (ASSESSMENT OF THE OUTCOME) </vt:lpstr>
      <vt:lpstr>ASSESSMENT OF THE OUTCOME: Institutionally—a potential model</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Self-Directed Learning in the program of legal education</dc:title>
  <dc:creator>Debra Moss Vollweiler</dc:creator>
  <cp:lastModifiedBy>Debra Moss Vollweiler</cp:lastModifiedBy>
  <cp:revision>7</cp:revision>
  <dcterms:created xsi:type="dcterms:W3CDTF">2021-01-26T17:42:47Z</dcterms:created>
  <dcterms:modified xsi:type="dcterms:W3CDTF">2021-02-01T18:56:22Z</dcterms:modified>
</cp:coreProperties>
</file>