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57" r:id="rId2"/>
    <p:sldId id="275" r:id="rId3"/>
    <p:sldId id="258" r:id="rId4"/>
    <p:sldId id="259" r:id="rId5"/>
    <p:sldId id="261" r:id="rId6"/>
    <p:sldId id="262" r:id="rId7"/>
    <p:sldId id="260" r:id="rId8"/>
    <p:sldId id="264" r:id="rId9"/>
    <p:sldId id="263" r:id="rId10"/>
    <p:sldId id="268" r:id="rId11"/>
    <p:sldId id="266" r:id="rId12"/>
    <p:sldId id="267" r:id="rId13"/>
    <p:sldId id="269" r:id="rId14"/>
    <p:sldId id="270" r:id="rId15"/>
    <p:sldId id="271" r:id="rId16"/>
    <p:sldId id="272" r:id="rId17"/>
    <p:sldId id="273" r:id="rId18"/>
    <p:sldId id="274" r:id="rId19"/>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05" autoAdjust="0"/>
    <p:restoredTop sz="94668" autoAdjust="0"/>
  </p:normalViewPr>
  <p:slideViewPr>
    <p:cSldViewPr snapToGrid="0">
      <p:cViewPr varScale="1">
        <p:scale>
          <a:sx n="91" d="100"/>
          <a:sy n="91" d="100"/>
        </p:scale>
        <p:origin x="1128" y="62"/>
      </p:cViewPr>
      <p:guideLst/>
    </p:cSldViewPr>
  </p:slideViewPr>
  <p:notesTextViewPr>
    <p:cViewPr>
      <p:scale>
        <a:sx n="1" d="1"/>
        <a:sy n="1" d="1"/>
      </p:scale>
      <p:origin x="0" y="0"/>
    </p:cViewPr>
  </p:notesTextViewPr>
  <p:sorterViewPr>
    <p:cViewPr>
      <p:scale>
        <a:sx n="100" d="100"/>
        <a:sy n="100" d="100"/>
      </p:scale>
      <p:origin x="0" y="-10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6050" y="0"/>
            <a:ext cx="3027363" cy="465138"/>
          </a:xfrm>
          <a:prstGeom prst="rect">
            <a:avLst/>
          </a:prstGeom>
        </p:spPr>
        <p:txBody>
          <a:bodyPr vert="horz" lIns="91440" tIns="45720" rIns="91440" bIns="45720" rtlCol="0"/>
          <a:lstStyle>
            <a:lvl1pPr algn="r">
              <a:defRPr sz="1200"/>
            </a:lvl1pPr>
          </a:lstStyle>
          <a:p>
            <a:fld id="{5ED84317-3E40-412D-923E-27269059A132}" type="datetimeFigureOut">
              <a:rPr lang="en-US" smtClean="0"/>
              <a:t>2/28/2016</a:t>
            </a:fld>
            <a:endParaRPr lang="en-US"/>
          </a:p>
        </p:txBody>
      </p:sp>
      <p:sp>
        <p:nvSpPr>
          <p:cNvPr id="4" name="Footer Placeholder 3"/>
          <p:cNvSpPr>
            <a:spLocks noGrp="1"/>
          </p:cNvSpPr>
          <p:nvPr>
            <p:ph type="ftr" sz="quarter" idx="2"/>
          </p:nvPr>
        </p:nvSpPr>
        <p:spPr>
          <a:xfrm>
            <a:off x="0" y="8818563"/>
            <a:ext cx="3027363"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6050" y="8818563"/>
            <a:ext cx="3027363" cy="465137"/>
          </a:xfrm>
          <a:prstGeom prst="rect">
            <a:avLst/>
          </a:prstGeom>
        </p:spPr>
        <p:txBody>
          <a:bodyPr vert="horz" lIns="91440" tIns="45720" rIns="91440" bIns="45720" rtlCol="0" anchor="b"/>
          <a:lstStyle>
            <a:lvl1pPr algn="r">
              <a:defRPr sz="1200"/>
            </a:lvl1pPr>
          </a:lstStyle>
          <a:p>
            <a:fld id="{D0165291-641F-4526-B747-676D3248214D}" type="slidenum">
              <a:rPr lang="en-US" smtClean="0"/>
              <a:t>‹#›</a:t>
            </a:fld>
            <a:endParaRPr lang="en-US"/>
          </a:p>
        </p:txBody>
      </p:sp>
    </p:spTree>
    <p:extLst>
      <p:ext uri="{BB962C8B-B14F-4D97-AF65-F5344CB8AC3E}">
        <p14:creationId xmlns:p14="http://schemas.microsoft.com/office/powerpoint/2010/main" val="3011852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6050" y="0"/>
            <a:ext cx="3027363" cy="465138"/>
          </a:xfrm>
          <a:prstGeom prst="rect">
            <a:avLst/>
          </a:prstGeom>
        </p:spPr>
        <p:txBody>
          <a:bodyPr vert="horz" lIns="91440" tIns="45720" rIns="91440" bIns="45720" rtlCol="0"/>
          <a:lstStyle>
            <a:lvl1pPr algn="r">
              <a:defRPr sz="1200"/>
            </a:lvl1pPr>
          </a:lstStyle>
          <a:p>
            <a:fld id="{F6477A0D-461E-4690-801B-29E474AB7177}" type="datetimeFigureOut">
              <a:rPr lang="en-US" smtClean="0"/>
              <a:t>2/28/2016</a:t>
            </a:fld>
            <a:endParaRPr lang="en-US"/>
          </a:p>
        </p:txBody>
      </p:sp>
      <p:sp>
        <p:nvSpPr>
          <p:cNvPr id="4" name="Slide Image Placeholder 3"/>
          <p:cNvSpPr>
            <a:spLocks noGrp="1" noRot="1" noChangeAspect="1"/>
          </p:cNvSpPr>
          <p:nvPr>
            <p:ph type="sldImg" idx="2"/>
          </p:nvPr>
        </p:nvSpPr>
        <p:spPr>
          <a:xfrm>
            <a:off x="1403350" y="1160463"/>
            <a:ext cx="4178300" cy="31337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67225"/>
            <a:ext cx="5588000" cy="36560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8563"/>
            <a:ext cx="3027363" cy="4651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6050" y="8818563"/>
            <a:ext cx="3027363" cy="465137"/>
          </a:xfrm>
          <a:prstGeom prst="rect">
            <a:avLst/>
          </a:prstGeom>
        </p:spPr>
        <p:txBody>
          <a:bodyPr vert="horz" lIns="91440" tIns="45720" rIns="91440" bIns="45720" rtlCol="0" anchor="b"/>
          <a:lstStyle>
            <a:lvl1pPr algn="r">
              <a:defRPr sz="1200"/>
            </a:lvl1pPr>
          </a:lstStyle>
          <a:p>
            <a:fld id="{561062E5-09C3-4575-A097-3ED1BFD8587D}" type="slidenum">
              <a:rPr lang="en-US" smtClean="0"/>
              <a:t>‹#›</a:t>
            </a:fld>
            <a:endParaRPr lang="en-US"/>
          </a:p>
        </p:txBody>
      </p:sp>
    </p:spTree>
    <p:extLst>
      <p:ext uri="{BB962C8B-B14F-4D97-AF65-F5344CB8AC3E}">
        <p14:creationId xmlns:p14="http://schemas.microsoft.com/office/powerpoint/2010/main" val="2697056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1062E5-09C3-4575-A097-3ED1BFD8587D}" type="slidenum">
              <a:rPr lang="en-US" smtClean="0"/>
              <a:t>1</a:t>
            </a:fld>
            <a:endParaRPr lang="en-US" dirty="0"/>
          </a:p>
        </p:txBody>
      </p:sp>
    </p:spTree>
    <p:extLst>
      <p:ext uri="{BB962C8B-B14F-4D97-AF65-F5344CB8AC3E}">
        <p14:creationId xmlns:p14="http://schemas.microsoft.com/office/powerpoint/2010/main" val="26916770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1062E5-09C3-4575-A097-3ED1BFD8587D}" type="slidenum">
              <a:rPr lang="en-US" smtClean="0"/>
              <a:t>11</a:t>
            </a:fld>
            <a:endParaRPr lang="en-US"/>
          </a:p>
        </p:txBody>
      </p:sp>
    </p:spTree>
    <p:extLst>
      <p:ext uri="{BB962C8B-B14F-4D97-AF65-F5344CB8AC3E}">
        <p14:creationId xmlns:p14="http://schemas.microsoft.com/office/powerpoint/2010/main" val="2282583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1062E5-09C3-4575-A097-3ED1BFD8587D}" type="slidenum">
              <a:rPr lang="en-US" smtClean="0"/>
              <a:t>12</a:t>
            </a:fld>
            <a:endParaRPr lang="en-US"/>
          </a:p>
        </p:txBody>
      </p:sp>
    </p:spTree>
    <p:extLst>
      <p:ext uri="{BB962C8B-B14F-4D97-AF65-F5344CB8AC3E}">
        <p14:creationId xmlns:p14="http://schemas.microsoft.com/office/powerpoint/2010/main" val="2388168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1062E5-09C3-4575-A097-3ED1BFD8587D}" type="slidenum">
              <a:rPr lang="en-US" smtClean="0"/>
              <a:t>13</a:t>
            </a:fld>
            <a:endParaRPr lang="en-US"/>
          </a:p>
        </p:txBody>
      </p:sp>
    </p:spTree>
    <p:extLst>
      <p:ext uri="{BB962C8B-B14F-4D97-AF65-F5344CB8AC3E}">
        <p14:creationId xmlns:p14="http://schemas.microsoft.com/office/powerpoint/2010/main" val="372496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1062E5-09C3-4575-A097-3ED1BFD8587D}" type="slidenum">
              <a:rPr lang="en-US" smtClean="0"/>
              <a:t>3</a:t>
            </a:fld>
            <a:endParaRPr lang="en-US" dirty="0"/>
          </a:p>
        </p:txBody>
      </p:sp>
    </p:spTree>
    <p:extLst>
      <p:ext uri="{BB962C8B-B14F-4D97-AF65-F5344CB8AC3E}">
        <p14:creationId xmlns:p14="http://schemas.microsoft.com/office/powerpoint/2010/main" val="3522877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1062E5-09C3-4575-A097-3ED1BFD8587D}" type="slidenum">
              <a:rPr lang="en-US" smtClean="0"/>
              <a:t>4</a:t>
            </a:fld>
            <a:endParaRPr lang="en-US" dirty="0"/>
          </a:p>
        </p:txBody>
      </p:sp>
    </p:spTree>
    <p:extLst>
      <p:ext uri="{BB962C8B-B14F-4D97-AF65-F5344CB8AC3E}">
        <p14:creationId xmlns:p14="http://schemas.microsoft.com/office/powerpoint/2010/main" val="762186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1062E5-09C3-4575-A097-3ED1BFD8587D}" type="slidenum">
              <a:rPr lang="en-US" smtClean="0"/>
              <a:t>5</a:t>
            </a:fld>
            <a:endParaRPr lang="en-US" dirty="0"/>
          </a:p>
        </p:txBody>
      </p:sp>
    </p:spTree>
    <p:extLst>
      <p:ext uri="{BB962C8B-B14F-4D97-AF65-F5344CB8AC3E}">
        <p14:creationId xmlns:p14="http://schemas.microsoft.com/office/powerpoint/2010/main" val="2287275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1062E5-09C3-4575-A097-3ED1BFD8587D}" type="slidenum">
              <a:rPr lang="en-US" smtClean="0"/>
              <a:t>6</a:t>
            </a:fld>
            <a:endParaRPr lang="en-US" dirty="0"/>
          </a:p>
        </p:txBody>
      </p:sp>
    </p:spTree>
    <p:extLst>
      <p:ext uri="{BB962C8B-B14F-4D97-AF65-F5344CB8AC3E}">
        <p14:creationId xmlns:p14="http://schemas.microsoft.com/office/powerpoint/2010/main" val="4104166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1062E5-09C3-4575-A097-3ED1BFD8587D}" type="slidenum">
              <a:rPr lang="en-US" smtClean="0"/>
              <a:t>7</a:t>
            </a:fld>
            <a:endParaRPr lang="en-US" dirty="0"/>
          </a:p>
        </p:txBody>
      </p:sp>
    </p:spTree>
    <p:extLst>
      <p:ext uri="{BB962C8B-B14F-4D97-AF65-F5344CB8AC3E}">
        <p14:creationId xmlns:p14="http://schemas.microsoft.com/office/powerpoint/2010/main" val="4196880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1062E5-09C3-4575-A097-3ED1BFD8587D}" type="slidenum">
              <a:rPr lang="en-US" smtClean="0"/>
              <a:t>8</a:t>
            </a:fld>
            <a:endParaRPr lang="en-US"/>
          </a:p>
        </p:txBody>
      </p:sp>
    </p:spTree>
    <p:extLst>
      <p:ext uri="{BB962C8B-B14F-4D97-AF65-F5344CB8AC3E}">
        <p14:creationId xmlns:p14="http://schemas.microsoft.com/office/powerpoint/2010/main" val="1694706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1062E5-09C3-4575-A097-3ED1BFD8587D}" type="slidenum">
              <a:rPr lang="en-US" smtClean="0"/>
              <a:t>9</a:t>
            </a:fld>
            <a:endParaRPr lang="en-US"/>
          </a:p>
        </p:txBody>
      </p:sp>
    </p:spTree>
    <p:extLst>
      <p:ext uri="{BB962C8B-B14F-4D97-AF65-F5344CB8AC3E}">
        <p14:creationId xmlns:p14="http://schemas.microsoft.com/office/powerpoint/2010/main" val="1009376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1062E5-09C3-4575-A097-3ED1BFD8587D}" type="slidenum">
              <a:rPr lang="en-US" smtClean="0"/>
              <a:t>10</a:t>
            </a:fld>
            <a:endParaRPr lang="en-US"/>
          </a:p>
        </p:txBody>
      </p:sp>
    </p:spTree>
    <p:extLst>
      <p:ext uri="{BB962C8B-B14F-4D97-AF65-F5344CB8AC3E}">
        <p14:creationId xmlns:p14="http://schemas.microsoft.com/office/powerpoint/2010/main" val="4121123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325BFFD-35C1-454E-8D17-6F3FB553C5F6}"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31793401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25BFFD-35C1-454E-8D17-6F3FB553C5F6}"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3024416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25BFFD-35C1-454E-8D17-6F3FB553C5F6}"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1161140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25BFFD-35C1-454E-8D17-6F3FB553C5F6}"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1207636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25BFFD-35C1-454E-8D17-6F3FB553C5F6}"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142851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325BFFD-35C1-454E-8D17-6F3FB553C5F6}" type="datetimeFigureOut">
              <a:rPr lang="en-US" smtClean="0"/>
              <a:t>2/28/2016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523999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325BFFD-35C1-454E-8D17-6F3FB553C5F6}" type="datetimeFigureOut">
              <a:rPr lang="en-US" smtClean="0"/>
              <a:t>2/28/2016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3476844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325BFFD-35C1-454E-8D17-6F3FB553C5F6}" type="datetimeFigureOut">
              <a:rPr lang="en-US" smtClean="0"/>
              <a:t>2/28/2016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3354959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25BFFD-35C1-454E-8D17-6F3FB553C5F6}" type="datetimeFigureOut">
              <a:rPr lang="en-US" smtClean="0"/>
              <a:t>2/28/2016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1368228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25BFFD-35C1-454E-8D17-6F3FB553C5F6}" type="datetimeFigureOut">
              <a:rPr lang="en-US" smtClean="0"/>
              <a:t>2/28/2016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94683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25BFFD-35C1-454E-8D17-6F3FB553C5F6}" type="datetimeFigureOut">
              <a:rPr lang="en-US" smtClean="0"/>
              <a:t>2/28/2016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917FB-BFDB-4BA9-8F24-7D1E3EBAA70D}" type="slidenum">
              <a:rPr lang="en-US" smtClean="0"/>
              <a:t>‹#›</a:t>
            </a:fld>
            <a:endParaRPr lang="en-US"/>
          </a:p>
        </p:txBody>
      </p:sp>
    </p:spTree>
    <p:extLst>
      <p:ext uri="{BB962C8B-B14F-4D97-AF65-F5344CB8AC3E}">
        <p14:creationId xmlns:p14="http://schemas.microsoft.com/office/powerpoint/2010/main" val="1867746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25BFFD-35C1-454E-8D17-6F3FB553C5F6}" type="datetimeFigureOut">
              <a:rPr lang="en-US" smtClean="0"/>
              <a:t>2/28/2016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4917FB-BFDB-4BA9-8F24-7D1E3EBAA70D}"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529622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tinyurl.com/MIAcrayola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orestandards.org/Math/Practice/MP3/"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orestandards.org/ELA-Literacy/CCRA/W/7/"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corestandards.org/ELA-Literacy/CCRA/W/9/" TargetMode="External"/><Relationship Id="rId4" Type="http://schemas.openxmlformats.org/officeDocument/2006/relationships/hyperlink" Target="http://www.corestandards.org/ELA-Literacy/CCRA/W/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hs.gpsbulldogs.org/apps/pages/index.jsp?type=d&amp;uREC_ID=279114&amp;pREC_ID=link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hollandpublicschools.org/vnews/display.v/SEC/Helpful%20Links|Student%20Links%3e%3eMedia%20Centers" TargetMode="External"/><Relationship Id="rId4" Type="http://schemas.openxmlformats.org/officeDocument/2006/relationships/hyperlink" Target="http://www.allendale.k12.mi.us/mediacenter/middleschoolhighschool/researchtool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teens.mel.org/MeLHomeworkHelp"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pbslearningmedia.org/"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colourlovers.com.s3.amazonaws.com/blog/wp-content/uploads/2008/04/crowded_crayon_colo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7712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376039" y="1509256"/>
            <a:ext cx="7457274" cy="3970318"/>
          </a:xfrm>
          <a:prstGeom prst="rect">
            <a:avLst/>
          </a:prstGeom>
          <a:solidFill>
            <a:schemeClr val="bg1">
              <a:lumMod val="95000"/>
              <a:alpha val="14000"/>
            </a:schemeClr>
          </a:solidFill>
          <a:effectLst>
            <a:softEdge rad="330200"/>
          </a:effectLst>
        </p:spPr>
        <p:txBody>
          <a:bodyPr wrap="square">
            <a:spAutoFit/>
          </a:bodyPr>
          <a:lstStyle/>
          <a:p>
            <a:pPr algn="r">
              <a:defRPr/>
            </a:pPr>
            <a:r>
              <a:rPr lang="en-US" sz="7200" b="1" dirty="0" smtClean="0">
                <a:ln w="10541" cmpd="sng">
                  <a:solidFill>
                    <a:srgbClr val="7D7D7D">
                      <a:tint val="100000"/>
                      <a:shade val="100000"/>
                      <a:satMod val="110000"/>
                    </a:srgbClr>
                  </a:solidFill>
                  <a:prstDash val="solid"/>
                </a:ln>
                <a:solidFill>
                  <a:schemeClr val="bg1"/>
                </a:solidFill>
                <a:latin typeface="ZBStylePrint" pitchFamily="2" charset="0"/>
              </a:rPr>
              <a:t>Can You Tell CR**P </a:t>
            </a:r>
          </a:p>
          <a:p>
            <a:pPr algn="r">
              <a:defRPr/>
            </a:pPr>
            <a:r>
              <a:rPr lang="en-US" sz="7200" b="1" dirty="0" smtClean="0">
                <a:ln w="10541" cmpd="sng">
                  <a:solidFill>
                    <a:srgbClr val="7D7D7D">
                      <a:tint val="100000"/>
                      <a:shade val="100000"/>
                      <a:satMod val="110000"/>
                    </a:srgbClr>
                  </a:solidFill>
                  <a:prstDash val="solid"/>
                </a:ln>
                <a:solidFill>
                  <a:schemeClr val="bg1"/>
                </a:solidFill>
                <a:latin typeface="ZBStylePrint" pitchFamily="2" charset="0"/>
              </a:rPr>
              <a:t>from Crayolas?: </a:t>
            </a:r>
          </a:p>
          <a:p>
            <a:pPr algn="r">
              <a:defRPr/>
            </a:pPr>
            <a:r>
              <a:rPr lang="en-US" sz="4000" dirty="0" smtClean="0">
                <a:solidFill>
                  <a:schemeClr val="bg1"/>
                </a:solidFill>
              </a:rPr>
              <a:t>Evaluating Information </a:t>
            </a:r>
            <a:r>
              <a:rPr lang="en-US" sz="4000" dirty="0">
                <a:solidFill>
                  <a:schemeClr val="bg1"/>
                </a:solidFill>
              </a:rPr>
              <a:t>Sources for Researched Projects</a:t>
            </a:r>
          </a:p>
          <a:p>
            <a:pPr algn="r">
              <a:defRPr/>
            </a:pPr>
            <a:r>
              <a:rPr lang="en-US" sz="2800" b="1" dirty="0" smtClean="0">
                <a:ln w="10541" cmpd="sng">
                  <a:solidFill>
                    <a:srgbClr val="7D7D7D">
                      <a:tint val="100000"/>
                      <a:shade val="100000"/>
                      <a:satMod val="110000"/>
                    </a:srgbClr>
                  </a:solidFill>
                  <a:prstDash val="solid"/>
                </a:ln>
                <a:solidFill>
                  <a:schemeClr val="bg1"/>
                </a:solidFill>
                <a:latin typeface="ZBStylePrint" pitchFamily="2" charset="0"/>
              </a:rPr>
              <a:t>Session B8, 9:50-10:50am </a:t>
            </a:r>
            <a:endParaRPr lang="en-US" sz="2800" b="1" dirty="0">
              <a:ln w="10541" cmpd="sng">
                <a:solidFill>
                  <a:srgbClr val="7D7D7D">
                    <a:tint val="100000"/>
                    <a:shade val="100000"/>
                    <a:satMod val="110000"/>
                  </a:srgbClr>
                </a:solidFill>
                <a:prstDash val="solid"/>
              </a:ln>
              <a:solidFill>
                <a:schemeClr val="bg1"/>
              </a:solidFill>
              <a:latin typeface="ZBStylePrint" pitchFamily="2" charset="0"/>
            </a:endParaRPr>
          </a:p>
        </p:txBody>
      </p:sp>
      <p:sp>
        <p:nvSpPr>
          <p:cNvPr id="2" name="TextBox 1"/>
          <p:cNvSpPr txBox="1"/>
          <p:nvPr/>
        </p:nvSpPr>
        <p:spPr>
          <a:xfrm>
            <a:off x="355106" y="292963"/>
            <a:ext cx="3169328" cy="923330"/>
          </a:xfrm>
          <a:prstGeom prst="rect">
            <a:avLst/>
          </a:prstGeom>
          <a:noFill/>
        </p:spPr>
        <p:txBody>
          <a:bodyPr wrap="square" rtlCol="0">
            <a:spAutoFit/>
          </a:bodyPr>
          <a:lstStyle/>
          <a:p>
            <a:r>
              <a:rPr lang="en-US" b="1" dirty="0" smtClean="0">
                <a:solidFill>
                  <a:schemeClr val="bg1"/>
                </a:solidFill>
              </a:rPr>
              <a:t>Math in Action 2016</a:t>
            </a:r>
          </a:p>
          <a:p>
            <a:r>
              <a:rPr lang="en-US" b="1" dirty="0" smtClean="0">
                <a:solidFill>
                  <a:schemeClr val="bg1"/>
                </a:solidFill>
              </a:rPr>
              <a:t>Grand Valley State University</a:t>
            </a:r>
          </a:p>
          <a:p>
            <a:r>
              <a:rPr lang="en-US" b="1" dirty="0" smtClean="0">
                <a:solidFill>
                  <a:schemeClr val="bg1"/>
                </a:solidFill>
              </a:rPr>
              <a:t>Saturday, 27 February</a:t>
            </a:r>
            <a:endParaRPr lang="en-US" b="1" dirty="0">
              <a:solidFill>
                <a:schemeClr val="bg1"/>
              </a:solidFill>
            </a:endParaRPr>
          </a:p>
        </p:txBody>
      </p:sp>
      <p:sp>
        <p:nvSpPr>
          <p:cNvPr id="3" name="TextBox 2"/>
          <p:cNvSpPr txBox="1"/>
          <p:nvPr/>
        </p:nvSpPr>
        <p:spPr>
          <a:xfrm>
            <a:off x="5104676" y="5568622"/>
            <a:ext cx="3799672" cy="1200329"/>
          </a:xfrm>
          <a:prstGeom prst="rect">
            <a:avLst/>
          </a:prstGeom>
          <a:noFill/>
        </p:spPr>
        <p:txBody>
          <a:bodyPr wrap="square" rtlCol="0">
            <a:spAutoFit/>
          </a:bodyPr>
          <a:lstStyle/>
          <a:p>
            <a:pPr algn="r"/>
            <a:r>
              <a:rPr lang="en-US" sz="2400" b="1" dirty="0" smtClean="0"/>
              <a:t>Debbie Morrow</a:t>
            </a:r>
          </a:p>
          <a:p>
            <a:pPr algn="r"/>
            <a:r>
              <a:rPr lang="en-US" b="1" dirty="0" smtClean="0"/>
              <a:t>Liaison Librarian – Math &amp; </a:t>
            </a:r>
            <a:r>
              <a:rPr lang="en-US" b="1" dirty="0" smtClean="0"/>
              <a:t>Statistics</a:t>
            </a:r>
          </a:p>
          <a:p>
            <a:pPr algn="r"/>
            <a:r>
              <a:rPr lang="en-US" sz="1200" b="1" dirty="0" smtClean="0"/>
              <a:t>morrowd@gvsu.edu</a:t>
            </a:r>
            <a:endParaRPr lang="en-US" sz="1200" b="1" dirty="0" smtClean="0"/>
          </a:p>
          <a:p>
            <a:pPr algn="r"/>
            <a:r>
              <a:rPr lang="en-US" b="1" dirty="0" smtClean="0"/>
              <a:t>University Libraries, GVSU</a:t>
            </a:r>
            <a:endParaRPr lang="en-US" b="1" dirty="0"/>
          </a:p>
        </p:txBody>
      </p:sp>
    </p:spTree>
    <p:extLst>
      <p:ext uri="{BB962C8B-B14F-4D97-AF65-F5344CB8AC3E}">
        <p14:creationId xmlns:p14="http://schemas.microsoft.com/office/powerpoint/2010/main" val="3118843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1628" y="365126"/>
            <a:ext cx="7013721" cy="1325563"/>
          </a:xfrm>
        </p:spPr>
        <p:txBody>
          <a:bodyPr/>
          <a:lstStyle/>
          <a:p>
            <a:r>
              <a:rPr lang="en-US" dirty="0" smtClean="0"/>
              <a:t>Evaluating “stuff”</a:t>
            </a:r>
            <a:endParaRPr lang="en-US" dirty="0"/>
          </a:p>
        </p:txBody>
      </p:sp>
      <p:sp>
        <p:nvSpPr>
          <p:cNvPr id="3" name="Content Placeholder 2"/>
          <p:cNvSpPr>
            <a:spLocks noGrp="1"/>
          </p:cNvSpPr>
          <p:nvPr>
            <p:ph idx="1"/>
          </p:nvPr>
        </p:nvSpPr>
        <p:spPr>
          <a:xfrm>
            <a:off x="1501628" y="1825625"/>
            <a:ext cx="7013722" cy="4351338"/>
          </a:xfrm>
        </p:spPr>
        <p:txBody>
          <a:bodyPr/>
          <a:lstStyle/>
          <a:p>
            <a:pPr marL="0" indent="0" algn="ctr">
              <a:buNone/>
            </a:pPr>
            <a:endParaRPr lang="en-US" dirty="0"/>
          </a:p>
          <a:p>
            <a:pPr marL="0" indent="0" algn="ctr">
              <a:buNone/>
            </a:pPr>
            <a:r>
              <a:rPr lang="en-US" sz="4800" dirty="0" smtClean="0"/>
              <a:t>Let’s see how well you do!</a:t>
            </a:r>
          </a:p>
          <a:p>
            <a:pPr marL="0" indent="0" algn="ctr">
              <a:buNone/>
            </a:pPr>
            <a:endParaRPr lang="en-US" sz="4800" dirty="0" smtClean="0"/>
          </a:p>
          <a:p>
            <a:pPr marL="0" indent="0" algn="ctr">
              <a:buNone/>
            </a:pPr>
            <a:r>
              <a:rPr lang="en-US" sz="4800" dirty="0" smtClean="0">
                <a:solidFill>
                  <a:srgbClr val="0070C0"/>
                </a:solidFill>
              </a:rPr>
              <a:t>go to:</a:t>
            </a:r>
            <a:endParaRPr lang="en-US" sz="4800" dirty="0">
              <a:solidFill>
                <a:srgbClr val="0070C0"/>
              </a:solidFill>
            </a:endParaRPr>
          </a:p>
          <a:p>
            <a:pPr marL="0" indent="0" algn="ctr">
              <a:buNone/>
            </a:pPr>
            <a:r>
              <a:rPr lang="en-US" sz="4000" dirty="0" smtClean="0"/>
              <a:t>“The True Cost of Owning a Car”</a:t>
            </a:r>
          </a:p>
          <a:p>
            <a:pPr marL="0" indent="0" algn="ctr">
              <a:buNone/>
            </a:pPr>
            <a:r>
              <a:rPr lang="en-US" sz="3200" dirty="0">
                <a:hlinkClick r:id="rId3"/>
              </a:rPr>
              <a:t>http://tinyurl.com/MIAcrayolas</a:t>
            </a:r>
            <a:endParaRPr lang="en-US" sz="3200" dirty="0"/>
          </a:p>
        </p:txBody>
      </p:sp>
    </p:spTree>
    <p:extLst>
      <p:ext uri="{BB962C8B-B14F-4D97-AF65-F5344CB8AC3E}">
        <p14:creationId xmlns:p14="http://schemas.microsoft.com/office/powerpoint/2010/main" val="37381370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65126"/>
            <a:ext cx="7143750" cy="1325563"/>
          </a:xfrm>
        </p:spPr>
        <p:txBody>
          <a:bodyPr/>
          <a:lstStyle/>
          <a:p>
            <a:r>
              <a:rPr lang="en-US" dirty="0" smtClean="0"/>
              <a:t>Evaluating “stuff”</a:t>
            </a:r>
            <a:endParaRPr lang="en-US" dirty="0"/>
          </a:p>
        </p:txBody>
      </p:sp>
      <p:sp>
        <p:nvSpPr>
          <p:cNvPr id="3" name="Content Placeholder 2"/>
          <p:cNvSpPr>
            <a:spLocks noGrp="1"/>
          </p:cNvSpPr>
          <p:nvPr>
            <p:ph idx="1"/>
          </p:nvPr>
        </p:nvSpPr>
        <p:spPr>
          <a:xfrm>
            <a:off x="1545770" y="1825625"/>
            <a:ext cx="6969579" cy="4351338"/>
          </a:xfrm>
        </p:spPr>
        <p:txBody>
          <a:bodyPr>
            <a:normAutofit/>
          </a:bodyPr>
          <a:lstStyle/>
          <a:p>
            <a:pPr marL="0" indent="0">
              <a:buNone/>
            </a:pPr>
            <a:r>
              <a:rPr lang="en-US" sz="3600" dirty="0" smtClean="0"/>
              <a:t>Query a potential source before you decide to use it.  Is it good enough?</a:t>
            </a:r>
            <a:endParaRPr lang="en-US" sz="3600" dirty="0"/>
          </a:p>
          <a:p>
            <a:pPr marL="2114550" indent="-227013"/>
            <a:r>
              <a:rPr lang="en-US" sz="3600" b="1" dirty="0" smtClean="0">
                <a:solidFill>
                  <a:srgbClr val="7030A0"/>
                </a:solidFill>
              </a:rPr>
              <a:t>C</a:t>
            </a:r>
            <a:r>
              <a:rPr lang="en-US" sz="3600" dirty="0" smtClean="0">
                <a:solidFill>
                  <a:srgbClr val="7030A0"/>
                </a:solidFill>
              </a:rPr>
              <a:t> </a:t>
            </a:r>
            <a:r>
              <a:rPr lang="en-US" sz="3600" dirty="0" err="1" smtClean="0">
                <a:solidFill>
                  <a:srgbClr val="7030A0"/>
                </a:solidFill>
              </a:rPr>
              <a:t>urrency</a:t>
            </a:r>
            <a:endParaRPr lang="en-US" sz="3600" dirty="0" smtClean="0">
              <a:solidFill>
                <a:srgbClr val="7030A0"/>
              </a:solidFill>
            </a:endParaRPr>
          </a:p>
          <a:p>
            <a:pPr marL="2114550" indent="-227013"/>
            <a:r>
              <a:rPr lang="en-US" sz="3600" b="1" dirty="0" smtClean="0">
                <a:solidFill>
                  <a:srgbClr val="00B050"/>
                </a:solidFill>
              </a:rPr>
              <a:t>R</a:t>
            </a:r>
            <a:r>
              <a:rPr lang="en-US" sz="3600" dirty="0" smtClean="0">
                <a:solidFill>
                  <a:srgbClr val="00B050"/>
                </a:solidFill>
              </a:rPr>
              <a:t> elevance</a:t>
            </a:r>
          </a:p>
          <a:p>
            <a:pPr marL="2114550" indent="-227013"/>
            <a:r>
              <a:rPr lang="en-US" sz="3600" b="1" dirty="0" smtClean="0">
                <a:solidFill>
                  <a:srgbClr val="00B0F0"/>
                </a:solidFill>
              </a:rPr>
              <a:t>A</a:t>
            </a:r>
            <a:r>
              <a:rPr lang="en-US" sz="3600" dirty="0" smtClean="0">
                <a:solidFill>
                  <a:srgbClr val="00B0F0"/>
                </a:solidFill>
              </a:rPr>
              <a:t> uthority</a:t>
            </a:r>
          </a:p>
          <a:p>
            <a:pPr marL="2114550" indent="-227013"/>
            <a:r>
              <a:rPr lang="en-US" sz="3600" b="1" dirty="0" smtClean="0">
                <a:solidFill>
                  <a:schemeClr val="accent2"/>
                </a:solidFill>
              </a:rPr>
              <a:t>A</a:t>
            </a:r>
            <a:r>
              <a:rPr lang="en-US" sz="3600" dirty="0" smtClean="0">
                <a:solidFill>
                  <a:schemeClr val="accent2"/>
                </a:solidFill>
              </a:rPr>
              <a:t> ccuracy</a:t>
            </a:r>
          </a:p>
          <a:p>
            <a:pPr marL="2114550" indent="-227013"/>
            <a:r>
              <a:rPr lang="en-US" sz="3600" b="1" dirty="0" smtClean="0">
                <a:solidFill>
                  <a:srgbClr val="FF6699"/>
                </a:solidFill>
              </a:rPr>
              <a:t>P</a:t>
            </a:r>
            <a:r>
              <a:rPr lang="en-US" sz="3600" dirty="0" smtClean="0">
                <a:solidFill>
                  <a:srgbClr val="FF6699"/>
                </a:solidFill>
              </a:rPr>
              <a:t> urpose</a:t>
            </a:r>
            <a:endParaRPr lang="en-US" sz="3600" dirty="0">
              <a:solidFill>
                <a:srgbClr val="FF6699"/>
              </a:solidFill>
            </a:endParaRPr>
          </a:p>
        </p:txBody>
      </p:sp>
    </p:spTree>
    <p:extLst>
      <p:ext uri="{BB962C8B-B14F-4D97-AF65-F5344CB8AC3E}">
        <p14:creationId xmlns:p14="http://schemas.microsoft.com/office/powerpoint/2010/main" val="27253818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684" y="365126"/>
            <a:ext cx="7055666" cy="1325563"/>
          </a:xfrm>
        </p:spPr>
        <p:txBody>
          <a:bodyPr/>
          <a:lstStyle/>
          <a:p>
            <a:r>
              <a:rPr lang="en-US" dirty="0" smtClean="0"/>
              <a:t>Evaluating “stuff” – apply…</a:t>
            </a:r>
            <a:endParaRPr lang="en-US" dirty="0"/>
          </a:p>
        </p:txBody>
      </p:sp>
      <p:sp>
        <p:nvSpPr>
          <p:cNvPr id="3" name="Content Placeholder 2"/>
          <p:cNvSpPr>
            <a:spLocks noGrp="1"/>
          </p:cNvSpPr>
          <p:nvPr>
            <p:ph idx="1"/>
          </p:nvPr>
        </p:nvSpPr>
        <p:spPr>
          <a:xfrm>
            <a:off x="1568741" y="2346833"/>
            <a:ext cx="6988030" cy="1164463"/>
          </a:xfrm>
        </p:spPr>
        <p:txBody>
          <a:bodyPr>
            <a:normAutofit/>
          </a:bodyPr>
          <a:lstStyle/>
          <a:p>
            <a:pPr marL="0" indent="0" algn="ctr">
              <a:buNone/>
            </a:pPr>
            <a:r>
              <a:rPr lang="en-US" sz="6000" dirty="0" smtClean="0"/>
              <a:t>…the </a:t>
            </a:r>
            <a:r>
              <a:rPr lang="en-US" sz="6000" b="1" dirty="0" smtClean="0">
                <a:solidFill>
                  <a:srgbClr val="7030A0"/>
                </a:solidFill>
              </a:rPr>
              <a:t>C</a:t>
            </a:r>
            <a:r>
              <a:rPr lang="en-US" sz="6000" b="1" dirty="0" smtClean="0">
                <a:solidFill>
                  <a:srgbClr val="00B050"/>
                </a:solidFill>
              </a:rPr>
              <a:t>R</a:t>
            </a:r>
            <a:r>
              <a:rPr lang="en-US" sz="6000" b="1" dirty="0" smtClean="0">
                <a:solidFill>
                  <a:srgbClr val="00B0F0"/>
                </a:solidFill>
              </a:rPr>
              <a:t>A</a:t>
            </a:r>
            <a:r>
              <a:rPr lang="en-US" sz="6000" b="1" dirty="0" smtClean="0">
                <a:solidFill>
                  <a:schemeClr val="accent2"/>
                </a:solidFill>
              </a:rPr>
              <a:t>A</a:t>
            </a:r>
            <a:r>
              <a:rPr lang="en-US" sz="6000" b="1" dirty="0" smtClean="0">
                <a:solidFill>
                  <a:srgbClr val="FF6699"/>
                </a:solidFill>
              </a:rPr>
              <a:t>P</a:t>
            </a:r>
            <a:r>
              <a:rPr lang="en-US" sz="6000" dirty="0" smtClean="0">
                <a:solidFill>
                  <a:srgbClr val="FF6699"/>
                </a:solidFill>
              </a:rPr>
              <a:t> </a:t>
            </a:r>
            <a:r>
              <a:rPr lang="en-US" sz="6000" dirty="0" smtClean="0"/>
              <a:t>Test!</a:t>
            </a:r>
          </a:p>
        </p:txBody>
      </p:sp>
      <p:pic>
        <p:nvPicPr>
          <p:cNvPr id="4" name="Picture 3"/>
          <p:cNvPicPr>
            <a:picLocks noChangeAspect="1"/>
          </p:cNvPicPr>
          <p:nvPr/>
        </p:nvPicPr>
        <p:blipFill rotWithShape="1">
          <a:blip r:embed="rId3"/>
          <a:srcRect t="19680" r="2574" b="41292"/>
          <a:stretch/>
        </p:blipFill>
        <p:spPr>
          <a:xfrm>
            <a:off x="1681701" y="3968495"/>
            <a:ext cx="6875070" cy="2212849"/>
          </a:xfrm>
          <a:prstGeom prst="rect">
            <a:avLst/>
          </a:prstGeom>
          <a:ln>
            <a:noFill/>
          </a:ln>
          <a:effectLst>
            <a:glow rad="139700">
              <a:schemeClr val="accent3">
                <a:satMod val="175000"/>
                <a:alpha val="40000"/>
              </a:schemeClr>
            </a:glow>
          </a:effectLst>
        </p:spPr>
      </p:pic>
    </p:spTree>
    <p:extLst>
      <p:ext uri="{BB962C8B-B14F-4D97-AF65-F5344CB8AC3E}">
        <p14:creationId xmlns:p14="http://schemas.microsoft.com/office/powerpoint/2010/main" val="14910207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colourlovers.com.s3.amazonaws.com/blog/wp-content/uploads/2008/04/crowded_crayon_colo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27" y="0"/>
            <a:ext cx="9177127" cy="6858000"/>
          </a:xfrm>
          <a:prstGeom prst="rect">
            <a:avLst/>
          </a:prstGeom>
          <a:solidFill>
            <a:schemeClr val="bg1">
              <a:lumMod val="65000"/>
              <a:alpha val="72000"/>
            </a:schemeClr>
          </a:solidFill>
          <a:ln/>
          <a:effectLst>
            <a:softEdge rad="0"/>
          </a:effectLst>
          <a:extLst/>
        </p:spPr>
        <p:style>
          <a:lnRef idx="2">
            <a:schemeClr val="accent1"/>
          </a:lnRef>
          <a:fillRef idx="1">
            <a:schemeClr val="lt1"/>
          </a:fillRef>
          <a:effectRef idx="0">
            <a:schemeClr val="accent1"/>
          </a:effectRef>
          <a:fontRef idx="minor">
            <a:schemeClr val="dk1"/>
          </a:fontRef>
        </p:style>
      </p:pic>
      <p:sp>
        <p:nvSpPr>
          <p:cNvPr id="4" name="Rectangle 3"/>
          <p:cNvSpPr/>
          <p:nvPr/>
        </p:nvSpPr>
        <p:spPr>
          <a:xfrm>
            <a:off x="1468073" y="1182848"/>
            <a:ext cx="6358855" cy="4672668"/>
          </a:xfrm>
          <a:prstGeom prst="rect">
            <a:avLst/>
          </a:prstGeom>
          <a:solidFill>
            <a:schemeClr val="accent1">
              <a:lumMod val="40000"/>
              <a:lumOff val="60000"/>
              <a:alpha val="44000"/>
            </a:schemeClr>
          </a:solidFill>
          <a:effectLst>
            <a:softEdge rad="393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solidFill>
                <a:latin typeface="Mistral" panose="03090702030407020403" pitchFamily="66" charset="0"/>
              </a:rPr>
              <a:t>Thank you for your attention!</a:t>
            </a:r>
          </a:p>
          <a:p>
            <a:pPr algn="ctr"/>
            <a:endParaRPr lang="en-US" sz="4400" dirty="0">
              <a:solidFill>
                <a:schemeClr val="tx1"/>
              </a:solidFill>
              <a:latin typeface="Mistral" panose="03090702030407020403" pitchFamily="66" charset="0"/>
            </a:endParaRPr>
          </a:p>
          <a:p>
            <a:pPr algn="ctr"/>
            <a:r>
              <a:rPr lang="en-US" sz="4400" dirty="0" smtClean="0">
                <a:solidFill>
                  <a:schemeClr val="tx1"/>
                </a:solidFill>
                <a:latin typeface="Mistral" panose="03090702030407020403" pitchFamily="66" charset="0"/>
              </a:rPr>
              <a:t>--Debbie Morrow</a:t>
            </a:r>
          </a:p>
          <a:p>
            <a:pPr algn="ctr"/>
            <a:r>
              <a:rPr lang="en-US" sz="4400" dirty="0" smtClean="0">
                <a:solidFill>
                  <a:schemeClr val="tx1"/>
                </a:solidFill>
                <a:latin typeface="Mistral" panose="03090702030407020403" pitchFamily="66" charset="0"/>
              </a:rPr>
              <a:t>GVSU University Libraries</a:t>
            </a:r>
          </a:p>
          <a:p>
            <a:pPr algn="ctr"/>
            <a:r>
              <a:rPr lang="en-US" sz="4400" dirty="0" smtClean="0">
                <a:solidFill>
                  <a:schemeClr val="tx1"/>
                </a:solidFill>
                <a:latin typeface="Mistral" panose="03090702030407020403" pitchFamily="66" charset="0"/>
              </a:rPr>
              <a:t>morrowd@gvsu.edu</a:t>
            </a:r>
            <a:endParaRPr lang="en-US" sz="4400" dirty="0">
              <a:solidFill>
                <a:schemeClr val="tx1"/>
              </a:solidFill>
              <a:latin typeface="Mistral" panose="03090702030407020403" pitchFamily="66" charset="0"/>
            </a:endParaRPr>
          </a:p>
        </p:txBody>
      </p:sp>
    </p:spTree>
    <p:extLst>
      <p:ext uri="{BB962C8B-B14F-4D97-AF65-F5344CB8AC3E}">
        <p14:creationId xmlns:p14="http://schemas.microsoft.com/office/powerpoint/2010/main" val="2167233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336" y="365126"/>
            <a:ext cx="6970014" cy="1326514"/>
          </a:xfrm>
        </p:spPr>
        <p:txBody>
          <a:bodyPr>
            <a:normAutofit/>
          </a:bodyPr>
          <a:lstStyle/>
          <a:p>
            <a:r>
              <a:rPr lang="en-US" dirty="0" smtClean="0">
                <a:solidFill>
                  <a:srgbClr val="7030A0"/>
                </a:solidFill>
              </a:rPr>
              <a:t>Currency</a:t>
            </a:r>
            <a:r>
              <a:rPr lang="en-US" dirty="0" smtClean="0"/>
              <a:t/>
            </a:r>
            <a:br>
              <a:rPr lang="en-US" dirty="0" smtClean="0"/>
            </a:br>
            <a:r>
              <a:rPr lang="en-US" sz="3600" i="1" dirty="0"/>
              <a:t>the timeliness of the </a:t>
            </a:r>
            <a:r>
              <a:rPr lang="en-US" sz="3600" i="1" dirty="0" smtClean="0"/>
              <a:t>information</a:t>
            </a:r>
            <a:endParaRPr lang="en-US" dirty="0"/>
          </a:p>
        </p:txBody>
      </p:sp>
      <p:sp>
        <p:nvSpPr>
          <p:cNvPr id="3" name="Content Placeholder 2"/>
          <p:cNvSpPr>
            <a:spLocks noGrp="1"/>
          </p:cNvSpPr>
          <p:nvPr>
            <p:ph idx="1"/>
          </p:nvPr>
        </p:nvSpPr>
        <p:spPr>
          <a:xfrm>
            <a:off x="1545336" y="2386583"/>
            <a:ext cx="6970014" cy="3790379"/>
          </a:xfrm>
        </p:spPr>
        <p:txBody>
          <a:bodyPr>
            <a:normAutofit/>
          </a:bodyPr>
          <a:lstStyle/>
          <a:p>
            <a:pPr>
              <a:buNone/>
            </a:pPr>
            <a:r>
              <a:rPr lang="en-US" dirty="0" smtClean="0"/>
              <a:t>• When </a:t>
            </a:r>
            <a:r>
              <a:rPr lang="en-US" dirty="0"/>
              <a:t>was the information published or posted?</a:t>
            </a:r>
          </a:p>
          <a:p>
            <a:pPr>
              <a:buNone/>
            </a:pPr>
            <a:r>
              <a:rPr lang="en-US" dirty="0"/>
              <a:t>• Has the information been revised or updated?</a:t>
            </a:r>
          </a:p>
          <a:p>
            <a:pPr>
              <a:buNone/>
            </a:pPr>
            <a:r>
              <a:rPr lang="en-US" dirty="0"/>
              <a:t>• Is the information current or out-of-date for your topic?</a:t>
            </a:r>
          </a:p>
          <a:p>
            <a:pPr marL="0" indent="0">
              <a:buNone/>
            </a:pPr>
            <a:r>
              <a:rPr lang="en-US" dirty="0"/>
              <a:t>• Are the links functional?</a:t>
            </a:r>
          </a:p>
        </p:txBody>
      </p:sp>
    </p:spTree>
    <p:extLst>
      <p:ext uri="{BB962C8B-B14F-4D97-AF65-F5344CB8AC3E}">
        <p14:creationId xmlns:p14="http://schemas.microsoft.com/office/powerpoint/2010/main" val="3102942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336" y="365126"/>
            <a:ext cx="6970014" cy="1326514"/>
          </a:xfrm>
        </p:spPr>
        <p:txBody>
          <a:bodyPr>
            <a:normAutofit fontScale="90000"/>
          </a:bodyPr>
          <a:lstStyle/>
          <a:p>
            <a:r>
              <a:rPr lang="en-US" dirty="0" smtClean="0">
                <a:solidFill>
                  <a:srgbClr val="00B050"/>
                </a:solidFill>
              </a:rPr>
              <a:t>Relevance</a:t>
            </a:r>
            <a:r>
              <a:rPr lang="en-US" dirty="0" smtClean="0"/>
              <a:t/>
            </a:r>
            <a:br>
              <a:rPr lang="en-US" dirty="0" smtClean="0"/>
            </a:br>
            <a:r>
              <a:rPr lang="en-US" sz="3600" i="1" dirty="0"/>
              <a:t>the importance of the information for your needs</a:t>
            </a:r>
            <a:endParaRPr lang="en-US" i="1" dirty="0"/>
          </a:p>
        </p:txBody>
      </p:sp>
      <p:sp>
        <p:nvSpPr>
          <p:cNvPr id="3" name="Content Placeholder 2"/>
          <p:cNvSpPr>
            <a:spLocks noGrp="1"/>
          </p:cNvSpPr>
          <p:nvPr>
            <p:ph idx="1"/>
          </p:nvPr>
        </p:nvSpPr>
        <p:spPr>
          <a:xfrm>
            <a:off x="1545336" y="2386583"/>
            <a:ext cx="6970014" cy="3790379"/>
          </a:xfrm>
        </p:spPr>
        <p:txBody>
          <a:bodyPr>
            <a:normAutofit/>
          </a:bodyPr>
          <a:lstStyle/>
          <a:p>
            <a:pPr marL="284163" indent="-284163">
              <a:buNone/>
            </a:pPr>
            <a:r>
              <a:rPr lang="en-US" dirty="0" smtClean="0"/>
              <a:t>• </a:t>
            </a:r>
            <a:r>
              <a:rPr lang="en-US" dirty="0"/>
              <a:t>Does the information relate to your topic or answer your question?</a:t>
            </a:r>
          </a:p>
          <a:p>
            <a:pPr marL="284163" indent="-284163">
              <a:buNone/>
            </a:pPr>
            <a:r>
              <a:rPr lang="en-US" dirty="0" smtClean="0"/>
              <a:t>• Who </a:t>
            </a:r>
            <a:r>
              <a:rPr lang="en-US" dirty="0"/>
              <a:t>is the intended audience?</a:t>
            </a:r>
          </a:p>
          <a:p>
            <a:pPr marL="284163" indent="-284163">
              <a:buNone/>
            </a:pPr>
            <a:r>
              <a:rPr lang="en-US" dirty="0" smtClean="0"/>
              <a:t>• Is </a:t>
            </a:r>
            <a:r>
              <a:rPr lang="en-US" dirty="0"/>
              <a:t>the </a:t>
            </a:r>
            <a:r>
              <a:rPr lang="en-US" dirty="0" smtClean="0"/>
              <a:t>information </a:t>
            </a:r>
            <a:r>
              <a:rPr lang="en-US" dirty="0"/>
              <a:t>at an appropriate level? </a:t>
            </a:r>
          </a:p>
          <a:p>
            <a:pPr marL="284163" indent="-284163">
              <a:buNone/>
            </a:pPr>
            <a:r>
              <a:rPr lang="en-US" dirty="0" smtClean="0"/>
              <a:t>• Have </a:t>
            </a:r>
            <a:r>
              <a:rPr lang="en-US" dirty="0"/>
              <a:t>you looked at a variety of sources </a:t>
            </a:r>
            <a:r>
              <a:rPr lang="en-US" dirty="0" smtClean="0"/>
              <a:t>before choosing </a:t>
            </a:r>
            <a:r>
              <a:rPr lang="en-US" dirty="0"/>
              <a:t>this </a:t>
            </a:r>
            <a:r>
              <a:rPr lang="en-US" dirty="0" smtClean="0"/>
              <a:t>one?</a:t>
            </a:r>
            <a:endParaRPr lang="en-US" dirty="0"/>
          </a:p>
          <a:p>
            <a:pPr marL="284163" indent="-284163">
              <a:buNone/>
            </a:pPr>
            <a:r>
              <a:rPr lang="en-US" dirty="0" smtClean="0"/>
              <a:t>• Would </a:t>
            </a:r>
            <a:r>
              <a:rPr lang="en-US" dirty="0"/>
              <a:t>you be comfortable using this source for a research </a:t>
            </a:r>
            <a:r>
              <a:rPr lang="en-US" dirty="0" smtClean="0"/>
              <a:t>paper?</a:t>
            </a:r>
            <a:endParaRPr lang="en-US" dirty="0"/>
          </a:p>
        </p:txBody>
      </p:sp>
    </p:spTree>
    <p:extLst>
      <p:ext uri="{BB962C8B-B14F-4D97-AF65-F5344CB8AC3E}">
        <p14:creationId xmlns:p14="http://schemas.microsoft.com/office/powerpoint/2010/main" val="29500321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336" y="365126"/>
            <a:ext cx="6970014" cy="1326514"/>
          </a:xfrm>
        </p:spPr>
        <p:txBody>
          <a:bodyPr>
            <a:normAutofit/>
          </a:bodyPr>
          <a:lstStyle/>
          <a:p>
            <a:r>
              <a:rPr lang="en-US" dirty="0" smtClean="0">
                <a:solidFill>
                  <a:srgbClr val="00B0F0"/>
                </a:solidFill>
              </a:rPr>
              <a:t>Authority</a:t>
            </a:r>
            <a:r>
              <a:rPr lang="en-US" dirty="0" smtClean="0"/>
              <a:t/>
            </a:r>
            <a:br>
              <a:rPr lang="en-US" dirty="0" smtClean="0"/>
            </a:br>
            <a:r>
              <a:rPr lang="en-US" sz="3200" i="1" dirty="0"/>
              <a:t>the source of </a:t>
            </a:r>
            <a:r>
              <a:rPr lang="en-US" sz="3200" i="1" dirty="0" smtClean="0"/>
              <a:t>the </a:t>
            </a:r>
            <a:r>
              <a:rPr lang="en-US" sz="3200" i="1" dirty="0"/>
              <a:t>information</a:t>
            </a:r>
          </a:p>
        </p:txBody>
      </p:sp>
      <p:sp>
        <p:nvSpPr>
          <p:cNvPr id="3" name="Content Placeholder 2"/>
          <p:cNvSpPr>
            <a:spLocks noGrp="1"/>
          </p:cNvSpPr>
          <p:nvPr>
            <p:ph idx="1"/>
          </p:nvPr>
        </p:nvSpPr>
        <p:spPr>
          <a:xfrm>
            <a:off x="1545336" y="2386583"/>
            <a:ext cx="6970014" cy="3790379"/>
          </a:xfrm>
        </p:spPr>
        <p:txBody>
          <a:bodyPr>
            <a:normAutofit fontScale="85000" lnSpcReduction="20000"/>
          </a:bodyPr>
          <a:lstStyle/>
          <a:p>
            <a:pPr>
              <a:buNone/>
            </a:pPr>
            <a:r>
              <a:rPr lang="en-US" dirty="0"/>
              <a:t>• </a:t>
            </a:r>
            <a:r>
              <a:rPr lang="en-US" dirty="0" smtClean="0"/>
              <a:t>Who </a:t>
            </a:r>
            <a:r>
              <a:rPr lang="en-US" dirty="0"/>
              <a:t>is the author/publisher/source/sponsor?</a:t>
            </a:r>
          </a:p>
          <a:p>
            <a:pPr>
              <a:buNone/>
            </a:pPr>
            <a:r>
              <a:rPr lang="en-US" dirty="0" smtClean="0"/>
              <a:t>• Are </a:t>
            </a:r>
            <a:r>
              <a:rPr lang="en-US" dirty="0"/>
              <a:t>the author's credentials or organizational affiliations given?</a:t>
            </a:r>
          </a:p>
          <a:p>
            <a:pPr>
              <a:buNone/>
            </a:pPr>
            <a:r>
              <a:rPr lang="en-US" dirty="0" smtClean="0"/>
              <a:t>• What </a:t>
            </a:r>
            <a:r>
              <a:rPr lang="en-US" dirty="0"/>
              <a:t>are the author's credentials or organizational affiliations </a:t>
            </a:r>
            <a:r>
              <a:rPr lang="en-US" dirty="0" smtClean="0"/>
              <a:t>given</a:t>
            </a:r>
            <a:r>
              <a:rPr lang="en-US" dirty="0"/>
              <a:t>?</a:t>
            </a:r>
          </a:p>
          <a:p>
            <a:pPr>
              <a:buNone/>
            </a:pPr>
            <a:r>
              <a:rPr lang="en-US" dirty="0" smtClean="0"/>
              <a:t>• What </a:t>
            </a:r>
            <a:r>
              <a:rPr lang="en-US" dirty="0"/>
              <a:t>are the author's qualifications to write on the topic?</a:t>
            </a:r>
          </a:p>
          <a:p>
            <a:pPr>
              <a:buNone/>
            </a:pPr>
            <a:r>
              <a:rPr lang="en-US" dirty="0" smtClean="0"/>
              <a:t>• Is </a:t>
            </a:r>
            <a:r>
              <a:rPr lang="en-US" dirty="0"/>
              <a:t>there contact information, such as a publisher or </a:t>
            </a:r>
            <a:r>
              <a:rPr lang="en-US" dirty="0" smtClean="0"/>
              <a:t>e-mail </a:t>
            </a:r>
            <a:r>
              <a:rPr lang="en-US" dirty="0"/>
              <a:t>address?</a:t>
            </a:r>
          </a:p>
          <a:p>
            <a:pPr>
              <a:buNone/>
            </a:pPr>
            <a:r>
              <a:rPr lang="en-US" dirty="0" smtClean="0"/>
              <a:t>• Does </a:t>
            </a:r>
            <a:r>
              <a:rPr lang="en-US" dirty="0"/>
              <a:t>the URL reveal anything about the author or </a:t>
            </a:r>
            <a:r>
              <a:rPr lang="en-US" dirty="0" smtClean="0"/>
              <a:t>source?</a:t>
            </a:r>
            <a:endParaRPr lang="en-US" dirty="0"/>
          </a:p>
        </p:txBody>
      </p:sp>
    </p:spTree>
    <p:extLst>
      <p:ext uri="{BB962C8B-B14F-4D97-AF65-F5344CB8AC3E}">
        <p14:creationId xmlns:p14="http://schemas.microsoft.com/office/powerpoint/2010/main" val="41616183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336" y="291974"/>
            <a:ext cx="7059168" cy="1545970"/>
          </a:xfrm>
        </p:spPr>
        <p:txBody>
          <a:bodyPr>
            <a:normAutofit fontScale="90000"/>
          </a:bodyPr>
          <a:lstStyle/>
          <a:p>
            <a:r>
              <a:rPr lang="en-US" dirty="0" smtClean="0">
                <a:solidFill>
                  <a:schemeClr val="accent2"/>
                </a:solidFill>
              </a:rPr>
              <a:t>Accuracy</a:t>
            </a:r>
            <a:r>
              <a:rPr lang="en-US" dirty="0" smtClean="0"/>
              <a:t/>
            </a:r>
            <a:br>
              <a:rPr lang="en-US" dirty="0" smtClean="0"/>
            </a:br>
            <a:r>
              <a:rPr lang="en-US" sz="3200" i="1" dirty="0"/>
              <a:t>the reliability, truthfulness, </a:t>
            </a:r>
            <a:r>
              <a:rPr lang="en-US" sz="3200" i="1" dirty="0" smtClean="0"/>
              <a:t>and correctness </a:t>
            </a:r>
            <a:r>
              <a:rPr lang="en-US" sz="3200" i="1" dirty="0"/>
              <a:t>of the </a:t>
            </a:r>
            <a:r>
              <a:rPr lang="en-US" sz="3200" i="1" dirty="0" smtClean="0"/>
              <a:t>content</a:t>
            </a:r>
            <a:endParaRPr lang="en-US" sz="3200" i="1" dirty="0"/>
          </a:p>
        </p:txBody>
      </p:sp>
      <p:sp>
        <p:nvSpPr>
          <p:cNvPr id="3" name="Content Placeholder 2"/>
          <p:cNvSpPr>
            <a:spLocks noGrp="1"/>
          </p:cNvSpPr>
          <p:nvPr>
            <p:ph idx="1"/>
          </p:nvPr>
        </p:nvSpPr>
        <p:spPr>
          <a:xfrm>
            <a:off x="1545336" y="2386583"/>
            <a:ext cx="6970014" cy="3790379"/>
          </a:xfrm>
        </p:spPr>
        <p:txBody>
          <a:bodyPr>
            <a:normAutofit fontScale="92500" lnSpcReduction="10000"/>
          </a:bodyPr>
          <a:lstStyle/>
          <a:p>
            <a:pPr>
              <a:buNone/>
            </a:pPr>
            <a:r>
              <a:rPr lang="en-US" dirty="0"/>
              <a:t>• </a:t>
            </a:r>
            <a:r>
              <a:rPr lang="en-US" dirty="0" smtClean="0"/>
              <a:t>Where </a:t>
            </a:r>
            <a:r>
              <a:rPr lang="en-US" dirty="0"/>
              <a:t>does the information come from?</a:t>
            </a:r>
          </a:p>
          <a:p>
            <a:pPr>
              <a:buNone/>
            </a:pPr>
            <a:r>
              <a:rPr lang="en-US" dirty="0" smtClean="0"/>
              <a:t>• Is </a:t>
            </a:r>
            <a:r>
              <a:rPr lang="en-US" dirty="0"/>
              <a:t>the information supported by evidence?</a:t>
            </a:r>
          </a:p>
          <a:p>
            <a:pPr>
              <a:buNone/>
            </a:pPr>
            <a:r>
              <a:rPr lang="en-US" dirty="0" smtClean="0"/>
              <a:t>• Has </a:t>
            </a:r>
            <a:r>
              <a:rPr lang="en-US" dirty="0"/>
              <a:t>the information been reviewed or refereed?</a:t>
            </a:r>
          </a:p>
          <a:p>
            <a:pPr>
              <a:buNone/>
            </a:pPr>
            <a:r>
              <a:rPr lang="en-US" dirty="0" smtClean="0"/>
              <a:t>• Can </a:t>
            </a:r>
            <a:r>
              <a:rPr lang="en-US" dirty="0"/>
              <a:t>you verify any of the information in another </a:t>
            </a:r>
            <a:r>
              <a:rPr lang="en-US" dirty="0" smtClean="0"/>
              <a:t>source?</a:t>
            </a:r>
            <a:endParaRPr lang="en-US" dirty="0"/>
          </a:p>
          <a:p>
            <a:pPr>
              <a:buNone/>
            </a:pPr>
            <a:r>
              <a:rPr lang="en-US" dirty="0" smtClean="0"/>
              <a:t>• Does </a:t>
            </a:r>
            <a:r>
              <a:rPr lang="en-US" dirty="0"/>
              <a:t>the language or tone seem biased and free of emotion?</a:t>
            </a:r>
          </a:p>
          <a:p>
            <a:pPr>
              <a:buNone/>
            </a:pPr>
            <a:r>
              <a:rPr lang="en-US" dirty="0" smtClean="0"/>
              <a:t>• Are </a:t>
            </a:r>
            <a:r>
              <a:rPr lang="en-US" dirty="0"/>
              <a:t>there spelling, grammar, or other typographical errors?</a:t>
            </a:r>
          </a:p>
        </p:txBody>
      </p:sp>
    </p:spTree>
    <p:extLst>
      <p:ext uri="{BB962C8B-B14F-4D97-AF65-F5344CB8AC3E}">
        <p14:creationId xmlns:p14="http://schemas.microsoft.com/office/powerpoint/2010/main" val="17367923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336" y="291974"/>
            <a:ext cx="7059168" cy="1299082"/>
          </a:xfrm>
        </p:spPr>
        <p:txBody>
          <a:bodyPr>
            <a:normAutofit/>
          </a:bodyPr>
          <a:lstStyle/>
          <a:p>
            <a:r>
              <a:rPr lang="en-US" dirty="0" smtClean="0">
                <a:solidFill>
                  <a:srgbClr val="FF6699"/>
                </a:solidFill>
              </a:rPr>
              <a:t>Purpose</a:t>
            </a:r>
            <a:r>
              <a:rPr lang="en-US" dirty="0" smtClean="0"/>
              <a:t/>
            </a:r>
            <a:br>
              <a:rPr lang="en-US" dirty="0" smtClean="0"/>
            </a:br>
            <a:r>
              <a:rPr lang="en-US" sz="3200" i="1" dirty="0"/>
              <a:t>the reason the information </a:t>
            </a:r>
            <a:r>
              <a:rPr lang="en-US" sz="3200" i="1" dirty="0" smtClean="0"/>
              <a:t>exists</a:t>
            </a:r>
            <a:endParaRPr lang="en-US" sz="3200" i="1" dirty="0"/>
          </a:p>
        </p:txBody>
      </p:sp>
      <p:sp>
        <p:nvSpPr>
          <p:cNvPr id="3" name="Content Placeholder 2"/>
          <p:cNvSpPr>
            <a:spLocks noGrp="1"/>
          </p:cNvSpPr>
          <p:nvPr>
            <p:ph idx="1"/>
          </p:nvPr>
        </p:nvSpPr>
        <p:spPr>
          <a:xfrm>
            <a:off x="1545336" y="2386583"/>
            <a:ext cx="6970014" cy="3790379"/>
          </a:xfrm>
        </p:spPr>
        <p:txBody>
          <a:bodyPr>
            <a:normAutofit lnSpcReduction="10000"/>
          </a:bodyPr>
          <a:lstStyle/>
          <a:p>
            <a:pPr marL="284163" indent="-284163">
              <a:buNone/>
            </a:pPr>
            <a:r>
              <a:rPr lang="en-US" dirty="0"/>
              <a:t>• What is the purpose of the information? </a:t>
            </a:r>
          </a:p>
          <a:p>
            <a:pPr marL="284163" indent="-284163">
              <a:buNone/>
            </a:pPr>
            <a:r>
              <a:rPr lang="en-US" dirty="0" smtClean="0"/>
              <a:t>• Do the </a:t>
            </a:r>
            <a:r>
              <a:rPr lang="en-US" dirty="0"/>
              <a:t>authors/sponsors make their intentions or purpose clear?</a:t>
            </a:r>
          </a:p>
          <a:p>
            <a:pPr marL="284163" indent="-284163">
              <a:buNone/>
            </a:pPr>
            <a:r>
              <a:rPr lang="en-US" dirty="0" smtClean="0"/>
              <a:t>• Is </a:t>
            </a:r>
            <a:r>
              <a:rPr lang="en-US" dirty="0"/>
              <a:t>the information fact? opinion? propaganda?</a:t>
            </a:r>
          </a:p>
          <a:p>
            <a:pPr marL="284163" indent="-284163">
              <a:buNone/>
            </a:pPr>
            <a:r>
              <a:rPr lang="en-US" dirty="0" smtClean="0"/>
              <a:t>• Does </a:t>
            </a:r>
            <a:r>
              <a:rPr lang="en-US" dirty="0"/>
              <a:t>the point of view appear objective and impartial?</a:t>
            </a:r>
          </a:p>
          <a:p>
            <a:pPr marL="284163" indent="-284163">
              <a:buNone/>
            </a:pPr>
            <a:r>
              <a:rPr lang="en-US" dirty="0" smtClean="0"/>
              <a:t>• Are </a:t>
            </a:r>
            <a:r>
              <a:rPr lang="en-US" dirty="0"/>
              <a:t>there political, ideological, cultural, religious, institutional, </a:t>
            </a:r>
            <a:r>
              <a:rPr lang="en-US" dirty="0" smtClean="0"/>
              <a:t>or </a:t>
            </a:r>
            <a:r>
              <a:rPr lang="en-US" dirty="0"/>
              <a:t>personal biases?</a:t>
            </a:r>
          </a:p>
        </p:txBody>
      </p:sp>
    </p:spTree>
    <p:extLst>
      <p:ext uri="{BB962C8B-B14F-4D97-AF65-F5344CB8AC3E}">
        <p14:creationId xmlns:p14="http://schemas.microsoft.com/office/powerpoint/2010/main" val="32467795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5184" y="365126"/>
            <a:ext cx="6980166" cy="1325563"/>
          </a:xfrm>
        </p:spPr>
        <p:txBody>
          <a:bodyPr/>
          <a:lstStyle/>
          <a:p>
            <a:r>
              <a:rPr lang="en-US" dirty="0" smtClean="0"/>
              <a:t>Introductions</a:t>
            </a:r>
            <a:endParaRPr lang="en-US" dirty="0"/>
          </a:p>
        </p:txBody>
      </p:sp>
      <p:sp>
        <p:nvSpPr>
          <p:cNvPr id="3" name="Content Placeholder 2"/>
          <p:cNvSpPr>
            <a:spLocks noGrp="1"/>
          </p:cNvSpPr>
          <p:nvPr>
            <p:ph idx="1"/>
          </p:nvPr>
        </p:nvSpPr>
        <p:spPr>
          <a:xfrm>
            <a:off x="1535184" y="2533475"/>
            <a:ext cx="6980165" cy="3643488"/>
          </a:xfrm>
        </p:spPr>
        <p:txBody>
          <a:bodyPr>
            <a:normAutofit/>
          </a:bodyPr>
          <a:lstStyle/>
          <a:p>
            <a:r>
              <a:rPr lang="en-US" sz="3200" dirty="0" smtClean="0"/>
              <a:t>Who are you?</a:t>
            </a:r>
          </a:p>
          <a:p>
            <a:r>
              <a:rPr lang="en-US" sz="3200" dirty="0" smtClean="0"/>
              <a:t>What do you teach?</a:t>
            </a:r>
          </a:p>
          <a:p>
            <a:r>
              <a:rPr lang="en-US" sz="3200" dirty="0" smtClean="0"/>
              <a:t>Do you make any kind of “researched assignments”?</a:t>
            </a:r>
          </a:p>
          <a:p>
            <a:r>
              <a:rPr lang="en-US" sz="3200" dirty="0" smtClean="0"/>
              <a:t>What do you want your students to understand about “information”?</a:t>
            </a:r>
            <a:endParaRPr lang="en-US" sz="3200" dirty="0"/>
          </a:p>
        </p:txBody>
      </p:sp>
    </p:spTree>
    <p:extLst>
      <p:ext uri="{BB962C8B-B14F-4D97-AF65-F5344CB8AC3E}">
        <p14:creationId xmlns:p14="http://schemas.microsoft.com/office/powerpoint/2010/main" val="4127289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50" y="365126"/>
            <a:ext cx="7492754" cy="1325563"/>
          </a:xfrm>
        </p:spPr>
        <p:txBody>
          <a:bodyPr>
            <a:normAutofit/>
          </a:bodyPr>
          <a:lstStyle/>
          <a:p>
            <a:r>
              <a:rPr lang="en-US" b="1" dirty="0"/>
              <a:t/>
            </a:r>
            <a:br>
              <a:rPr lang="en-US" b="1" dirty="0"/>
            </a:br>
            <a:endParaRPr lang="en-US" dirty="0"/>
          </a:p>
        </p:txBody>
      </p:sp>
      <p:sp>
        <p:nvSpPr>
          <p:cNvPr id="3" name="Content Placeholder 2"/>
          <p:cNvSpPr>
            <a:spLocks noGrp="1"/>
          </p:cNvSpPr>
          <p:nvPr>
            <p:ph idx="1"/>
          </p:nvPr>
        </p:nvSpPr>
        <p:spPr>
          <a:xfrm>
            <a:off x="1772502" y="1690689"/>
            <a:ext cx="6611049" cy="4971495"/>
          </a:xfrm>
        </p:spPr>
        <p:txBody>
          <a:bodyPr>
            <a:normAutofit fontScale="55000" lnSpcReduction="20000"/>
          </a:bodyPr>
          <a:lstStyle/>
          <a:p>
            <a:pPr marL="0" indent="0">
              <a:buNone/>
            </a:pPr>
            <a:r>
              <a:rPr lang="en-US" sz="3600" b="1" dirty="0">
                <a:hlinkClick r:id="rId3"/>
              </a:rPr>
              <a:t>CCSS.Math.Practice.MP3</a:t>
            </a:r>
            <a:r>
              <a:rPr lang="en-US" sz="3600" b="1" dirty="0"/>
              <a:t> Construct viable arguments and critique the reasoning of others.</a:t>
            </a:r>
          </a:p>
          <a:p>
            <a:r>
              <a:rPr lang="en-US" sz="3600" b="1" dirty="0">
                <a:solidFill>
                  <a:srgbClr val="C00000"/>
                </a:solidFill>
              </a:rPr>
              <a:t>Mathematically proficient students </a:t>
            </a:r>
            <a:r>
              <a:rPr lang="en-US" dirty="0"/>
              <a:t>understand and use stated assumptions, definitions, and previously established results in constructing arguments. They make conjectures and build a logical progression of statements to explore the truth of their conjectures. </a:t>
            </a:r>
            <a:r>
              <a:rPr lang="en-US" sz="2700" dirty="0"/>
              <a:t>They </a:t>
            </a:r>
            <a:r>
              <a:rPr lang="en-US" sz="3600" b="1" dirty="0">
                <a:solidFill>
                  <a:srgbClr val="C00000"/>
                </a:solidFill>
              </a:rPr>
              <a:t>are able to analyze situations by breaking them into cases, and can recognize and use counterexamples. They justify their conclusions, communicate them to others, and respond to the arguments of others.</a:t>
            </a:r>
            <a:r>
              <a:rPr lang="en-US" sz="3600" b="1" dirty="0">
                <a:solidFill>
                  <a:srgbClr val="FF0000"/>
                </a:solidFill>
              </a:rPr>
              <a:t> </a:t>
            </a:r>
            <a:r>
              <a:rPr lang="en-US" dirty="0"/>
              <a:t>They reason inductively about data, making plausible arguments that take into account the context from which the data arose. Mathematically proficient students are also able to compare the effectiveness of two plausible arguments, distinguish correct logic or reasoning from that which is flawed, and—if there is a flaw in an argument—explain what it is. Elementary students can construct arguments using concrete referents such as objects, drawings, diagrams, and actions. Such arguments can make sense and be correct, even though they are not generalized or made formal until later grades. </a:t>
            </a:r>
            <a:r>
              <a:rPr lang="en-US" sz="3600" b="1" dirty="0">
                <a:solidFill>
                  <a:srgbClr val="C00000"/>
                </a:solidFill>
              </a:rPr>
              <a:t>Later, students learn to determine domains to which an argument applies. Students at all grades can listen or read the arguments of others, decide whether they make sense, and ask useful questions to clarify or improve the arguments.</a:t>
            </a:r>
          </a:p>
          <a:p>
            <a:pPr marL="0" indent="0">
              <a:buNone/>
            </a:pPr>
            <a:endParaRPr lang="en-US" sz="1800" dirty="0" smtClean="0"/>
          </a:p>
          <a:p>
            <a:pPr marL="0" indent="0">
              <a:buNone/>
            </a:pPr>
            <a:r>
              <a:rPr lang="en-US" sz="1800" dirty="0" smtClean="0"/>
              <a:t>http</a:t>
            </a:r>
            <a:r>
              <a:rPr lang="en-US" sz="1800" dirty="0"/>
              <a:t>://www.corestandards.org/Math/Practice/</a:t>
            </a:r>
          </a:p>
        </p:txBody>
      </p:sp>
      <p:sp>
        <p:nvSpPr>
          <p:cNvPr id="5" name="TextBox 4"/>
          <p:cNvSpPr txBox="1"/>
          <p:nvPr/>
        </p:nvSpPr>
        <p:spPr>
          <a:xfrm>
            <a:off x="1685389" y="365126"/>
            <a:ext cx="7048870" cy="769441"/>
          </a:xfrm>
          <a:prstGeom prst="rect">
            <a:avLst/>
          </a:prstGeom>
          <a:noFill/>
        </p:spPr>
        <p:txBody>
          <a:bodyPr wrap="square" rtlCol="0">
            <a:spAutoFit/>
          </a:bodyPr>
          <a:lstStyle/>
          <a:p>
            <a:r>
              <a:rPr lang="en-US" sz="4400" dirty="0" smtClean="0">
                <a:latin typeface="+mj-lt"/>
              </a:rPr>
              <a:t>CCSS Math Practice standards</a:t>
            </a:r>
            <a:endParaRPr lang="en-US" sz="4400" dirty="0">
              <a:latin typeface="+mj-lt"/>
            </a:endParaRPr>
          </a:p>
        </p:txBody>
      </p:sp>
    </p:spTree>
    <p:extLst>
      <p:ext uri="{BB962C8B-B14F-4D97-AF65-F5344CB8AC3E}">
        <p14:creationId xmlns:p14="http://schemas.microsoft.com/office/powerpoint/2010/main" val="4113018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1448" y="195308"/>
            <a:ext cx="7343497" cy="1553593"/>
          </a:xfrm>
        </p:spPr>
        <p:txBody>
          <a:bodyPr>
            <a:noAutofit/>
          </a:bodyPr>
          <a:lstStyle/>
          <a:p>
            <a:r>
              <a:rPr lang="en-US" sz="3600" b="1" dirty="0" smtClean="0"/>
              <a:t>CCSS English Language Arts &gt;&gt;</a:t>
            </a:r>
            <a:br>
              <a:rPr lang="en-US" sz="3600" b="1" dirty="0" smtClean="0"/>
            </a:br>
            <a:r>
              <a:rPr lang="en-US" sz="3600" b="1" dirty="0"/>
              <a:t>College and Career Readiness Anchor Standards for </a:t>
            </a:r>
            <a:r>
              <a:rPr lang="en-US" sz="3600" b="1" dirty="0" smtClean="0"/>
              <a:t>Writing</a:t>
            </a:r>
            <a:endParaRPr lang="en-US" sz="3600" b="1" dirty="0"/>
          </a:p>
        </p:txBody>
      </p:sp>
      <p:sp>
        <p:nvSpPr>
          <p:cNvPr id="3" name="Content Placeholder 2"/>
          <p:cNvSpPr>
            <a:spLocks noGrp="1"/>
          </p:cNvSpPr>
          <p:nvPr>
            <p:ph idx="1"/>
          </p:nvPr>
        </p:nvSpPr>
        <p:spPr>
          <a:xfrm>
            <a:off x="1544714" y="1985423"/>
            <a:ext cx="7245843" cy="4619563"/>
          </a:xfrm>
        </p:spPr>
        <p:txBody>
          <a:bodyPr>
            <a:normAutofit fontScale="92500" lnSpcReduction="20000"/>
          </a:bodyPr>
          <a:lstStyle/>
          <a:p>
            <a:r>
              <a:rPr lang="en-US" b="1" dirty="0">
                <a:solidFill>
                  <a:schemeClr val="bg1">
                    <a:lumMod val="75000"/>
                  </a:schemeClr>
                </a:solidFill>
              </a:rPr>
              <a:t>Research to Build and Present Knowledge:</a:t>
            </a:r>
          </a:p>
          <a:p>
            <a:r>
              <a:rPr lang="en-US" dirty="0">
                <a:solidFill>
                  <a:schemeClr val="bg1">
                    <a:lumMod val="75000"/>
                  </a:schemeClr>
                </a:solidFill>
                <a:hlinkClick r:id="rId3"/>
              </a:rPr>
              <a:t>CCSS.ELA-Literacy.CCRA.W.7</a:t>
            </a:r>
            <a:r>
              <a:rPr lang="en-US" dirty="0">
                <a:solidFill>
                  <a:schemeClr val="bg1">
                    <a:lumMod val="75000"/>
                  </a:schemeClr>
                </a:solidFill>
              </a:rPr>
              <a:t/>
            </a:r>
            <a:br>
              <a:rPr lang="en-US" dirty="0">
                <a:solidFill>
                  <a:schemeClr val="bg1">
                    <a:lumMod val="75000"/>
                  </a:schemeClr>
                </a:solidFill>
              </a:rPr>
            </a:br>
            <a:r>
              <a:rPr lang="en-US" dirty="0">
                <a:solidFill>
                  <a:schemeClr val="bg1">
                    <a:lumMod val="75000"/>
                  </a:schemeClr>
                </a:solidFill>
              </a:rPr>
              <a:t>Conduct short as well as more sustained research projects based on focused questions, demonstrating understanding of the subject under investigation.</a:t>
            </a:r>
          </a:p>
          <a:p>
            <a:r>
              <a:rPr lang="en-US" dirty="0">
                <a:hlinkClick r:id="rId4"/>
              </a:rPr>
              <a:t>CCSS.ELA-Literacy.CCRA.W.8</a:t>
            </a:r>
            <a:r>
              <a:rPr lang="en-US" dirty="0"/>
              <a:t/>
            </a:r>
            <a:br>
              <a:rPr lang="en-US" dirty="0"/>
            </a:br>
            <a:r>
              <a:rPr lang="en-US" dirty="0"/>
              <a:t>Gather relevant information from multiple print and digital sources, assess the credibility and accuracy of each source, and integrate the information while avoiding plagiarism.</a:t>
            </a:r>
          </a:p>
          <a:p>
            <a:r>
              <a:rPr lang="en-US" dirty="0">
                <a:solidFill>
                  <a:schemeClr val="bg1">
                    <a:lumMod val="75000"/>
                  </a:schemeClr>
                </a:solidFill>
                <a:hlinkClick r:id="rId5"/>
              </a:rPr>
              <a:t>CCSS.ELA-Literacy.CCRA.W.9</a:t>
            </a:r>
            <a:r>
              <a:rPr lang="en-US" dirty="0">
                <a:solidFill>
                  <a:schemeClr val="bg1">
                    <a:lumMod val="75000"/>
                  </a:schemeClr>
                </a:solidFill>
              </a:rPr>
              <a:t/>
            </a:r>
            <a:br>
              <a:rPr lang="en-US" dirty="0">
                <a:solidFill>
                  <a:schemeClr val="bg1">
                    <a:lumMod val="75000"/>
                  </a:schemeClr>
                </a:solidFill>
              </a:rPr>
            </a:br>
            <a:r>
              <a:rPr lang="en-US" dirty="0">
                <a:solidFill>
                  <a:schemeClr val="bg1">
                    <a:lumMod val="75000"/>
                  </a:schemeClr>
                </a:solidFill>
              </a:rPr>
              <a:t>Draw evidence from literary or informational texts to support analysis, reflection, and research</a:t>
            </a:r>
            <a:r>
              <a:rPr lang="en-US" dirty="0" smtClean="0">
                <a:solidFill>
                  <a:schemeClr val="bg1">
                    <a:lumMod val="75000"/>
                  </a:schemeClr>
                </a:solidFill>
              </a:rPr>
              <a:t>.</a:t>
            </a:r>
          </a:p>
          <a:p>
            <a:pPr marL="0" indent="0">
              <a:buNone/>
            </a:pPr>
            <a:r>
              <a:rPr lang="en-US" sz="1200" dirty="0"/>
              <a:t>http://www.corestandards.org/ELA-Literacy/CCRA/W/</a:t>
            </a:r>
          </a:p>
          <a:p>
            <a:pPr marL="0" indent="0">
              <a:buNone/>
            </a:pPr>
            <a:endParaRPr lang="en-US" dirty="0"/>
          </a:p>
        </p:txBody>
      </p:sp>
      <p:sp>
        <p:nvSpPr>
          <p:cNvPr id="4" name="Rectangle 3"/>
          <p:cNvSpPr/>
          <p:nvPr/>
        </p:nvSpPr>
        <p:spPr>
          <a:xfrm>
            <a:off x="1544714" y="3774640"/>
            <a:ext cx="6997959" cy="165151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647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16941" y="6500304"/>
            <a:ext cx="3108065" cy="244445"/>
          </a:xfrm>
          <a:prstGeom prst="rect">
            <a:avLst/>
          </a:prstGeom>
        </p:spPr>
        <p:txBody>
          <a:bodyPr wrap="square">
            <a:spAutoFit/>
          </a:bodyPr>
          <a:lstStyle/>
          <a:p>
            <a:r>
              <a:rPr lang="en-US" sz="1000" dirty="0"/>
              <a:t>http://teachingcommons.cdl.edu/ngss/science_math/</a:t>
            </a:r>
          </a:p>
        </p:txBody>
      </p:sp>
      <p:sp>
        <p:nvSpPr>
          <p:cNvPr id="4" name="Title 3"/>
          <p:cNvSpPr>
            <a:spLocks noGrp="1"/>
          </p:cNvSpPr>
          <p:nvPr>
            <p:ph type="title"/>
          </p:nvPr>
        </p:nvSpPr>
        <p:spPr>
          <a:xfrm>
            <a:off x="1505697" y="104901"/>
            <a:ext cx="7139311" cy="1325563"/>
          </a:xfrm>
        </p:spPr>
        <p:txBody>
          <a:bodyPr/>
          <a:lstStyle/>
          <a:p>
            <a:r>
              <a:rPr lang="en-US" dirty="0" smtClean="0"/>
              <a:t>Getting interdisciplinary:</a:t>
            </a:r>
            <a:endParaRPr lang="en-US" dirty="0"/>
          </a:p>
        </p:txBody>
      </p:sp>
      <p:pic>
        <p:nvPicPr>
          <p:cNvPr id="8" name="Picture 7"/>
          <p:cNvPicPr>
            <a:picLocks noChangeAspect="1"/>
          </p:cNvPicPr>
          <p:nvPr/>
        </p:nvPicPr>
        <p:blipFill>
          <a:blip r:embed="rId3"/>
          <a:stretch>
            <a:fillRect/>
          </a:stretch>
        </p:blipFill>
        <p:spPr>
          <a:xfrm>
            <a:off x="1916941" y="1168613"/>
            <a:ext cx="6102933" cy="5195740"/>
          </a:xfrm>
          <a:prstGeom prst="rect">
            <a:avLst/>
          </a:prstGeom>
        </p:spPr>
      </p:pic>
    </p:spTree>
    <p:extLst>
      <p:ext uri="{BB962C8B-B14F-4D97-AF65-F5344CB8AC3E}">
        <p14:creationId xmlns:p14="http://schemas.microsoft.com/office/powerpoint/2010/main" val="2673492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6296" t="1605" r="4331" b="5779"/>
          <a:stretch/>
        </p:blipFill>
        <p:spPr>
          <a:xfrm>
            <a:off x="3747224" y="0"/>
            <a:ext cx="5153495" cy="6456679"/>
          </a:xfrm>
          <a:prstGeom prst="rect">
            <a:avLst/>
          </a:prstGeom>
        </p:spPr>
      </p:pic>
      <p:sp>
        <p:nvSpPr>
          <p:cNvPr id="3" name="Rectangle 2"/>
          <p:cNvSpPr/>
          <p:nvPr/>
        </p:nvSpPr>
        <p:spPr>
          <a:xfrm>
            <a:off x="3747225" y="6421695"/>
            <a:ext cx="4572000" cy="400110"/>
          </a:xfrm>
          <a:prstGeom prst="rect">
            <a:avLst/>
          </a:prstGeom>
        </p:spPr>
        <p:txBody>
          <a:bodyPr>
            <a:spAutoFit/>
          </a:bodyPr>
          <a:lstStyle/>
          <a:p>
            <a:r>
              <a:rPr lang="en-US" sz="1000" dirty="0"/>
              <a:t>http://2.bp.blogspot.com/-G8G58tpaSLY/UoU3m9JgLSI/AAAAAAAAAQ0/-OE13RZ1-WY/s1600/Screen+Shot+2013-11-14+at+12.39.40+PM.png</a:t>
            </a:r>
          </a:p>
        </p:txBody>
      </p:sp>
      <p:sp>
        <p:nvSpPr>
          <p:cNvPr id="4" name="Title 3"/>
          <p:cNvSpPr>
            <a:spLocks noGrp="1"/>
          </p:cNvSpPr>
          <p:nvPr>
            <p:ph type="title"/>
          </p:nvPr>
        </p:nvSpPr>
        <p:spPr>
          <a:xfrm>
            <a:off x="1426128" y="365126"/>
            <a:ext cx="3285831" cy="1612964"/>
          </a:xfrm>
        </p:spPr>
        <p:txBody>
          <a:bodyPr/>
          <a:lstStyle/>
          <a:p>
            <a:r>
              <a:rPr lang="en-US" dirty="0" smtClean="0"/>
              <a:t>Getting </a:t>
            </a:r>
            <a:br>
              <a:rPr lang="en-US" dirty="0" smtClean="0"/>
            </a:br>
            <a:r>
              <a:rPr lang="en-US" dirty="0" smtClean="0"/>
              <a:t>real-life:</a:t>
            </a:r>
            <a:endParaRPr lang="en-US" dirty="0"/>
          </a:p>
        </p:txBody>
      </p:sp>
      <p:sp>
        <p:nvSpPr>
          <p:cNvPr id="5" name="TextBox 4"/>
          <p:cNvSpPr txBox="1"/>
          <p:nvPr/>
        </p:nvSpPr>
        <p:spPr>
          <a:xfrm>
            <a:off x="1501629" y="3825380"/>
            <a:ext cx="2066559" cy="1569660"/>
          </a:xfrm>
          <a:prstGeom prst="rect">
            <a:avLst/>
          </a:prstGeom>
          <a:noFill/>
        </p:spPr>
        <p:txBody>
          <a:bodyPr wrap="square" rtlCol="0">
            <a:spAutoFit/>
          </a:bodyPr>
          <a:lstStyle/>
          <a:p>
            <a:pPr algn="ctr"/>
            <a:r>
              <a:rPr lang="en-US" sz="1200" cap="small" dirty="0" smtClean="0"/>
              <a:t>21</a:t>
            </a:r>
            <a:r>
              <a:rPr lang="en-US" sz="1200" cap="small" baseline="30000" dirty="0" smtClean="0"/>
              <a:t>st</a:t>
            </a:r>
            <a:r>
              <a:rPr lang="en-US" sz="1200" cap="small" dirty="0" smtClean="0"/>
              <a:t> century 4 C’s competencies</a:t>
            </a:r>
          </a:p>
          <a:p>
            <a:pPr marL="285750" indent="-285750">
              <a:buFont typeface="Wingdings" panose="05000000000000000000" pitchFamily="2" charset="2"/>
              <a:buChar char="v"/>
            </a:pPr>
            <a:r>
              <a:rPr lang="en-US" dirty="0" smtClean="0">
                <a:solidFill>
                  <a:srgbClr val="7030A0"/>
                </a:solidFill>
              </a:rPr>
              <a:t>Communication</a:t>
            </a:r>
          </a:p>
          <a:p>
            <a:pPr marL="285750" indent="-285750">
              <a:buFont typeface="Wingdings" panose="05000000000000000000" pitchFamily="2" charset="2"/>
              <a:buChar char="v"/>
            </a:pPr>
            <a:r>
              <a:rPr lang="en-US" dirty="0" smtClean="0">
                <a:solidFill>
                  <a:srgbClr val="00B050"/>
                </a:solidFill>
              </a:rPr>
              <a:t>Collaboration</a:t>
            </a:r>
          </a:p>
          <a:p>
            <a:pPr marL="285750" indent="-285750">
              <a:buFont typeface="Wingdings" panose="05000000000000000000" pitchFamily="2" charset="2"/>
              <a:buChar char="v"/>
            </a:pPr>
            <a:r>
              <a:rPr lang="en-US" dirty="0" smtClean="0">
                <a:solidFill>
                  <a:srgbClr val="0070C0"/>
                </a:solidFill>
              </a:rPr>
              <a:t>Critical Thinking</a:t>
            </a:r>
          </a:p>
          <a:p>
            <a:pPr marL="285750" indent="-285750">
              <a:buFont typeface="Wingdings" panose="05000000000000000000" pitchFamily="2" charset="2"/>
              <a:buChar char="v"/>
            </a:pPr>
            <a:r>
              <a:rPr lang="en-US" dirty="0" smtClean="0">
                <a:solidFill>
                  <a:schemeClr val="accent2"/>
                </a:solidFill>
              </a:rPr>
              <a:t>Creativity</a:t>
            </a:r>
            <a:endParaRPr lang="en-US" dirty="0">
              <a:solidFill>
                <a:schemeClr val="accent2"/>
              </a:solidFill>
            </a:endParaRPr>
          </a:p>
        </p:txBody>
      </p:sp>
    </p:spTree>
    <p:extLst>
      <p:ext uri="{BB962C8B-B14F-4D97-AF65-F5344CB8AC3E}">
        <p14:creationId xmlns:p14="http://schemas.microsoft.com/office/powerpoint/2010/main" val="2602922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2898" y="365126"/>
            <a:ext cx="7022452" cy="1325563"/>
          </a:xfrm>
        </p:spPr>
        <p:txBody>
          <a:bodyPr/>
          <a:lstStyle/>
          <a:p>
            <a:r>
              <a:rPr lang="en-US" dirty="0" smtClean="0"/>
              <a:t>Finding stuff (“sources”) …</a:t>
            </a:r>
            <a:endParaRPr lang="en-US" dirty="0"/>
          </a:p>
        </p:txBody>
      </p:sp>
      <p:sp>
        <p:nvSpPr>
          <p:cNvPr id="3" name="Content Placeholder 2"/>
          <p:cNvSpPr>
            <a:spLocks noGrp="1"/>
          </p:cNvSpPr>
          <p:nvPr>
            <p:ph idx="1"/>
          </p:nvPr>
        </p:nvSpPr>
        <p:spPr>
          <a:xfrm>
            <a:off x="1492898" y="1825625"/>
            <a:ext cx="7022452" cy="4351338"/>
          </a:xfrm>
        </p:spPr>
        <p:txBody>
          <a:bodyPr/>
          <a:lstStyle/>
          <a:p>
            <a:pPr marL="0" indent="0" fontAlgn="ctr">
              <a:buNone/>
            </a:pPr>
            <a:r>
              <a:rPr lang="en-US" dirty="0" smtClean="0"/>
              <a:t>… in your school’s library/media center:</a:t>
            </a:r>
          </a:p>
          <a:p>
            <a:pPr fontAlgn="ctr"/>
            <a:endParaRPr lang="en-US" dirty="0"/>
          </a:p>
          <a:p>
            <a:pPr fontAlgn="ctr"/>
            <a:r>
              <a:rPr lang="en-US" dirty="0" smtClean="0"/>
              <a:t>Grandville </a:t>
            </a:r>
            <a:r>
              <a:rPr lang="en-US" dirty="0"/>
              <a:t>H.S</a:t>
            </a:r>
            <a:r>
              <a:rPr lang="en-US" dirty="0" smtClean="0"/>
              <a:t>. - </a:t>
            </a:r>
            <a:r>
              <a:rPr lang="en-US" dirty="0">
                <a:hlinkClick r:id="rId3"/>
              </a:rPr>
              <a:t>Library Media Center</a:t>
            </a:r>
            <a:r>
              <a:rPr lang="en-US" dirty="0"/>
              <a:t> + Kent ISD system</a:t>
            </a:r>
          </a:p>
          <a:p>
            <a:pPr fontAlgn="ctr"/>
            <a:r>
              <a:rPr lang="en-US" dirty="0"/>
              <a:t>Allendale Public Schools - Media Center </a:t>
            </a:r>
            <a:r>
              <a:rPr lang="en-US" dirty="0">
                <a:hlinkClick r:id="rId4"/>
              </a:rPr>
              <a:t>Research &amp; Study Tools</a:t>
            </a:r>
            <a:endParaRPr lang="en-US" dirty="0"/>
          </a:p>
          <a:p>
            <a:pPr fontAlgn="ctr"/>
            <a:r>
              <a:rPr lang="en-US" dirty="0"/>
              <a:t>Holland Public Schools - Student Links: </a:t>
            </a:r>
            <a:r>
              <a:rPr lang="en-US" dirty="0">
                <a:hlinkClick r:id="rId5"/>
              </a:rPr>
              <a:t>Media Center Library Catalogs</a:t>
            </a:r>
            <a:r>
              <a:rPr lang="en-US" dirty="0"/>
              <a:t> + Muskegon ISD system</a:t>
            </a:r>
          </a:p>
          <a:p>
            <a:endParaRPr lang="en-US" dirty="0"/>
          </a:p>
        </p:txBody>
      </p:sp>
    </p:spTree>
    <p:extLst>
      <p:ext uri="{BB962C8B-B14F-4D97-AF65-F5344CB8AC3E}">
        <p14:creationId xmlns:p14="http://schemas.microsoft.com/office/powerpoint/2010/main" val="38928150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2898" y="365126"/>
            <a:ext cx="7022452" cy="1069391"/>
          </a:xfrm>
        </p:spPr>
        <p:txBody>
          <a:bodyPr/>
          <a:lstStyle/>
          <a:p>
            <a:r>
              <a:rPr lang="en-US" dirty="0" smtClean="0"/>
              <a:t>Finding stuff (“sources”) …</a:t>
            </a:r>
            <a:endParaRPr lang="en-US" dirty="0"/>
          </a:p>
        </p:txBody>
      </p:sp>
      <p:sp>
        <p:nvSpPr>
          <p:cNvPr id="3" name="Content Placeholder 2"/>
          <p:cNvSpPr>
            <a:spLocks noGrp="1"/>
          </p:cNvSpPr>
          <p:nvPr>
            <p:ph idx="1"/>
          </p:nvPr>
        </p:nvSpPr>
        <p:spPr>
          <a:xfrm>
            <a:off x="1492898" y="1518407"/>
            <a:ext cx="7022452" cy="3615655"/>
          </a:xfrm>
        </p:spPr>
        <p:txBody>
          <a:bodyPr/>
          <a:lstStyle/>
          <a:p>
            <a:pPr marL="0" indent="0">
              <a:buNone/>
            </a:pPr>
            <a:r>
              <a:rPr lang="en-US" dirty="0" smtClean="0"/>
              <a:t>… out on the Web:</a:t>
            </a:r>
          </a:p>
          <a:p>
            <a:r>
              <a:rPr lang="en-US" dirty="0" err="1" smtClean="0">
                <a:hlinkClick r:id="rId3"/>
              </a:rPr>
              <a:t>MeL</a:t>
            </a:r>
            <a:r>
              <a:rPr lang="en-US" dirty="0" smtClean="0">
                <a:hlinkClick r:id="rId3"/>
              </a:rPr>
              <a:t> </a:t>
            </a:r>
            <a:r>
              <a:rPr lang="en-US" dirty="0">
                <a:hlinkClick r:id="rId3"/>
              </a:rPr>
              <a:t>Homework Help</a:t>
            </a:r>
            <a:r>
              <a:rPr lang="en-US" dirty="0"/>
              <a:t>, part of the </a:t>
            </a:r>
            <a:r>
              <a:rPr lang="en-US" dirty="0" err="1"/>
              <a:t>MeL</a:t>
            </a:r>
            <a:r>
              <a:rPr lang="en-US" dirty="0"/>
              <a:t> Teens gateway</a:t>
            </a:r>
          </a:p>
          <a:p>
            <a:r>
              <a:rPr lang="en-US" dirty="0" smtClean="0">
                <a:hlinkClick r:id="rId4"/>
              </a:rPr>
              <a:t>PBS </a:t>
            </a:r>
            <a:r>
              <a:rPr lang="en-US" dirty="0">
                <a:hlinkClick r:id="rId4"/>
              </a:rPr>
              <a:t>Learning Media</a:t>
            </a:r>
            <a:endParaRPr lang="en-US" dirty="0"/>
          </a:p>
          <a:p>
            <a:r>
              <a:rPr lang="en-US" dirty="0" smtClean="0"/>
              <a:t>Wikipedia</a:t>
            </a:r>
          </a:p>
          <a:p>
            <a:r>
              <a:rPr lang="en-US" dirty="0" smtClean="0"/>
              <a:t>Google</a:t>
            </a:r>
          </a:p>
          <a:p>
            <a:pPr lvl="1"/>
            <a:r>
              <a:rPr lang="en-US" dirty="0" smtClean="0"/>
              <a:t>site:.[domain]	</a:t>
            </a:r>
            <a:endParaRPr lang="en-US" dirty="0"/>
          </a:p>
          <a:p>
            <a:endParaRPr lang="en-US" dirty="0"/>
          </a:p>
        </p:txBody>
      </p:sp>
      <p:grpSp>
        <p:nvGrpSpPr>
          <p:cNvPr id="12" name="Group 11"/>
          <p:cNvGrpSpPr/>
          <p:nvPr/>
        </p:nvGrpSpPr>
        <p:grpSpPr>
          <a:xfrm>
            <a:off x="4035105" y="3609447"/>
            <a:ext cx="5108895" cy="3248553"/>
            <a:chOff x="4035105" y="3609447"/>
            <a:chExt cx="5108895" cy="3248553"/>
          </a:xfrm>
        </p:grpSpPr>
        <p:pic>
          <p:nvPicPr>
            <p:cNvPr id="4" name="Picture 3"/>
            <p:cNvPicPr>
              <a:picLocks noChangeAspect="1"/>
            </p:cNvPicPr>
            <p:nvPr/>
          </p:nvPicPr>
          <p:blipFill>
            <a:blip r:embed="rId5"/>
            <a:stretch>
              <a:fillRect/>
            </a:stretch>
          </p:blipFill>
          <p:spPr>
            <a:xfrm>
              <a:off x="4211273" y="3609447"/>
              <a:ext cx="4932727" cy="3248553"/>
            </a:xfrm>
            <a:prstGeom prst="rect">
              <a:avLst/>
            </a:prstGeom>
          </p:spPr>
        </p:pic>
        <p:cxnSp>
          <p:nvCxnSpPr>
            <p:cNvPr id="6" name="Straight Arrow Connector 5"/>
            <p:cNvCxnSpPr/>
            <p:nvPr/>
          </p:nvCxnSpPr>
          <p:spPr>
            <a:xfrm flipV="1">
              <a:off x="4035105" y="3884104"/>
              <a:ext cx="2122414" cy="75500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8" name="Straight Arrow Connector 7"/>
            <p:cNvCxnSpPr/>
            <p:nvPr/>
          </p:nvCxnSpPr>
          <p:spPr>
            <a:xfrm>
              <a:off x="4035105" y="4639112"/>
              <a:ext cx="1048623" cy="1692479"/>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grpSp>
    </p:spTree>
    <p:extLst>
      <p:ext uri="{BB962C8B-B14F-4D97-AF65-F5344CB8AC3E}">
        <p14:creationId xmlns:p14="http://schemas.microsoft.com/office/powerpoint/2010/main" val="8650822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7542" y="365126"/>
            <a:ext cx="6947807" cy="1325563"/>
          </a:xfrm>
        </p:spPr>
        <p:txBody>
          <a:bodyPr/>
          <a:lstStyle/>
          <a:p>
            <a:r>
              <a:rPr lang="en-US" dirty="0" smtClean="0"/>
              <a:t>Evaluating “stuff”</a:t>
            </a:r>
            <a:endParaRPr lang="en-US" dirty="0"/>
          </a:p>
        </p:txBody>
      </p:sp>
      <p:sp>
        <p:nvSpPr>
          <p:cNvPr id="3" name="Content Placeholder 2"/>
          <p:cNvSpPr>
            <a:spLocks noGrp="1"/>
          </p:cNvSpPr>
          <p:nvPr>
            <p:ph idx="1"/>
          </p:nvPr>
        </p:nvSpPr>
        <p:spPr>
          <a:xfrm>
            <a:off x="1660848" y="1825625"/>
            <a:ext cx="6854501" cy="4351338"/>
          </a:xfrm>
        </p:spPr>
        <p:txBody>
          <a:bodyPr>
            <a:normAutofit/>
          </a:bodyPr>
          <a:lstStyle/>
          <a:p>
            <a:pPr marL="0" indent="0" algn="ctr">
              <a:buNone/>
            </a:pPr>
            <a:r>
              <a:rPr lang="en-US" sz="5400" dirty="0" smtClean="0"/>
              <a:t>You can find </a:t>
            </a:r>
            <a:r>
              <a:rPr lang="en-US" sz="5400" i="1" dirty="0" smtClean="0">
                <a:solidFill>
                  <a:srgbClr val="7030A0"/>
                </a:solidFill>
              </a:rPr>
              <a:t>something</a:t>
            </a:r>
            <a:r>
              <a:rPr lang="en-US" sz="5400" dirty="0" smtClean="0"/>
              <a:t> about just about </a:t>
            </a:r>
            <a:r>
              <a:rPr lang="en-US" sz="5400" i="1" dirty="0" smtClean="0">
                <a:solidFill>
                  <a:srgbClr val="00B050"/>
                </a:solidFill>
              </a:rPr>
              <a:t>anything</a:t>
            </a:r>
            <a:r>
              <a:rPr lang="en-US" sz="5400" dirty="0" smtClean="0"/>
              <a:t> out on the Web …</a:t>
            </a:r>
            <a:endParaRPr lang="en-US" sz="5400" dirty="0"/>
          </a:p>
          <a:p>
            <a:pPr marL="0" indent="0" algn="ctr">
              <a:buNone/>
            </a:pPr>
            <a:r>
              <a:rPr lang="en-US" sz="5400" dirty="0" smtClean="0"/>
              <a:t>… but is it </a:t>
            </a:r>
            <a:r>
              <a:rPr lang="en-US" sz="5400" i="1" dirty="0" smtClean="0">
                <a:solidFill>
                  <a:srgbClr val="0070C0"/>
                </a:solidFill>
              </a:rPr>
              <a:t>any good</a:t>
            </a:r>
            <a:r>
              <a:rPr lang="en-US" sz="5400" dirty="0" smtClean="0"/>
              <a:t>??</a:t>
            </a:r>
          </a:p>
        </p:txBody>
      </p:sp>
    </p:spTree>
    <p:extLst>
      <p:ext uri="{BB962C8B-B14F-4D97-AF65-F5344CB8AC3E}">
        <p14:creationId xmlns:p14="http://schemas.microsoft.com/office/powerpoint/2010/main" val="20066406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548</TotalTime>
  <Words>828</Words>
  <Application>Microsoft Office PowerPoint</Application>
  <PresentationFormat>On-screen Show (4:3)</PresentationFormat>
  <Paragraphs>117</Paragraphs>
  <Slides>18</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Mistral</vt:lpstr>
      <vt:lpstr>Wingdings</vt:lpstr>
      <vt:lpstr>ZBStylePrint</vt:lpstr>
      <vt:lpstr>Office Theme</vt:lpstr>
      <vt:lpstr>PowerPoint Presentation</vt:lpstr>
      <vt:lpstr>Introductions</vt:lpstr>
      <vt:lpstr> </vt:lpstr>
      <vt:lpstr>CCSS English Language Arts &gt;&gt; College and Career Readiness Anchor Standards for Writing</vt:lpstr>
      <vt:lpstr>Getting interdisciplinary:</vt:lpstr>
      <vt:lpstr>Getting  real-life:</vt:lpstr>
      <vt:lpstr>Finding stuff (“sources”) …</vt:lpstr>
      <vt:lpstr>Finding stuff (“sources”) …</vt:lpstr>
      <vt:lpstr>Evaluating “stuff”</vt:lpstr>
      <vt:lpstr>Evaluating “stuff”</vt:lpstr>
      <vt:lpstr>Evaluating “stuff”</vt:lpstr>
      <vt:lpstr>Evaluating “stuff” – apply…</vt:lpstr>
      <vt:lpstr>PowerPoint Presentation</vt:lpstr>
      <vt:lpstr>Currency the timeliness of the information</vt:lpstr>
      <vt:lpstr>Relevance the importance of the information for your needs</vt:lpstr>
      <vt:lpstr>Authority the source of the information</vt:lpstr>
      <vt:lpstr>Accuracy the reliability, truthfulness, and correctness of the content</vt:lpstr>
      <vt:lpstr>Purpose the reason the information exists</vt:lpstr>
    </vt:vector>
  </TitlesOfParts>
  <Company>Grand Valley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D.Morrow</dc:creator>
  <cp:lastModifiedBy>D.Morrow</cp:lastModifiedBy>
  <cp:revision>34</cp:revision>
  <cp:lastPrinted>2016-02-23T14:22:27Z</cp:lastPrinted>
  <dcterms:created xsi:type="dcterms:W3CDTF">2016-02-17T15:56:49Z</dcterms:created>
  <dcterms:modified xsi:type="dcterms:W3CDTF">2016-02-28T21:30:03Z</dcterms:modified>
</cp:coreProperties>
</file>