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2"/>
  </p:notesMasterIdLst>
  <p:sldIdLst>
    <p:sldId id="257" r:id="rId2"/>
    <p:sldId id="258" r:id="rId3"/>
    <p:sldId id="259" r:id="rId4"/>
    <p:sldId id="302" r:id="rId5"/>
    <p:sldId id="303" r:id="rId6"/>
    <p:sldId id="260" r:id="rId7"/>
    <p:sldId id="263" r:id="rId8"/>
    <p:sldId id="289" r:id="rId9"/>
    <p:sldId id="290" r:id="rId10"/>
    <p:sldId id="267" r:id="rId11"/>
    <p:sldId id="291" r:id="rId12"/>
    <p:sldId id="306" r:id="rId13"/>
    <p:sldId id="282" r:id="rId14"/>
    <p:sldId id="287" r:id="rId15"/>
    <p:sldId id="288" r:id="rId16"/>
    <p:sldId id="301" r:id="rId17"/>
    <p:sldId id="266" r:id="rId18"/>
    <p:sldId id="294" r:id="rId19"/>
    <p:sldId id="295" r:id="rId20"/>
    <p:sldId id="296" r:id="rId21"/>
    <p:sldId id="297" r:id="rId22"/>
    <p:sldId id="298" r:id="rId23"/>
    <p:sldId id="299" r:id="rId24"/>
    <p:sldId id="300" r:id="rId25"/>
    <p:sldId id="305" r:id="rId26"/>
    <p:sldId id="293" r:id="rId27"/>
    <p:sldId id="292" r:id="rId28"/>
    <p:sldId id="304" r:id="rId29"/>
    <p:sldId id="264" r:id="rId30"/>
    <p:sldId id="307"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638"/>
    <p:restoredTop sz="94643"/>
  </p:normalViewPr>
  <p:slideViewPr>
    <p:cSldViewPr snapToGrid="0" snapToObjects="1">
      <p:cViewPr varScale="1">
        <p:scale>
          <a:sx n="101" d="100"/>
          <a:sy n="101" d="100"/>
        </p:scale>
        <p:origin x="232" y="5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C9D074-E3FF-F34C-81D8-FD83043ABB7C}" type="datetimeFigureOut">
              <a:rPr lang="en-US" smtClean="0"/>
              <a:t>10/23/18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CD9799-CF27-7A42-AA72-824F3D21E678}" type="slidenum">
              <a:rPr lang="en-US" smtClean="0"/>
              <a:t>‹#›</a:t>
            </a:fld>
            <a:endParaRPr lang="en-US"/>
          </a:p>
        </p:txBody>
      </p:sp>
    </p:spTree>
    <p:extLst>
      <p:ext uri="{BB962C8B-B14F-4D97-AF65-F5344CB8AC3E}">
        <p14:creationId xmlns:p14="http://schemas.microsoft.com/office/powerpoint/2010/main" val="14801818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E44422F-7D8A-814D-A9B8-22E13BBB8FFF}" type="slidenum">
              <a:rPr lang="en-US" smtClean="0"/>
              <a:t>1</a:t>
            </a:fld>
            <a:endParaRPr lang="en-US"/>
          </a:p>
        </p:txBody>
      </p:sp>
    </p:spTree>
    <p:extLst>
      <p:ext uri="{BB962C8B-B14F-4D97-AF65-F5344CB8AC3E}">
        <p14:creationId xmlns:p14="http://schemas.microsoft.com/office/powerpoint/2010/main" val="29527823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don’t need technology. All the exercises can be used in a digital tool or in print.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Have them do this exercise in a few minutes in pairs.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Discussion on answers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BJ’s Ideas: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PechaKucha</a:t>
            </a:r>
            <a:r>
              <a:rPr lang="en-US" dirty="0"/>
              <a:t> (Slide presentation) Exercise with images that show 20 seconds in 6 minutes.). This is an important thing to think about in your evaluation purposes.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Team-based learning practices (Pharmacy schools).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9CADA9FE-6C59-9246-9DD7-8473A7144D44}" type="slidenum">
              <a:rPr lang="en-US" smtClean="0"/>
              <a:t>13</a:t>
            </a:fld>
            <a:endParaRPr lang="en-US"/>
          </a:p>
        </p:txBody>
      </p:sp>
    </p:spTree>
    <p:extLst>
      <p:ext uri="{BB962C8B-B14F-4D97-AF65-F5344CB8AC3E}">
        <p14:creationId xmlns:p14="http://schemas.microsoft.com/office/powerpoint/2010/main" val="33145324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examples of the resources that student teams use to do the exercise in the previous slide. I sent them to the online resource.  </a:t>
            </a:r>
          </a:p>
        </p:txBody>
      </p:sp>
      <p:sp>
        <p:nvSpPr>
          <p:cNvPr id="4" name="Slide Number Placeholder 3"/>
          <p:cNvSpPr>
            <a:spLocks noGrp="1"/>
          </p:cNvSpPr>
          <p:nvPr>
            <p:ph type="sldNum" sz="quarter" idx="10"/>
          </p:nvPr>
        </p:nvSpPr>
        <p:spPr/>
        <p:txBody>
          <a:bodyPr/>
          <a:lstStyle/>
          <a:p>
            <a:fld id="{9CADA9FE-6C59-9246-9DD7-8473A7144D44}" type="slidenum">
              <a:rPr lang="en-US" smtClean="0"/>
              <a:t>14</a:t>
            </a:fld>
            <a:endParaRPr lang="en-US"/>
          </a:p>
        </p:txBody>
      </p:sp>
    </p:spTree>
    <p:extLst>
      <p:ext uri="{BB962C8B-B14F-4D97-AF65-F5344CB8AC3E}">
        <p14:creationId xmlns:p14="http://schemas.microsoft.com/office/powerpoint/2010/main" val="4811169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video demonstrating an exercise in Guide on the Side from the University of Arizona Libraries.  </a:t>
            </a:r>
          </a:p>
          <a:p>
            <a:endParaRPr lang="en-US" dirty="0"/>
          </a:p>
          <a:p>
            <a:r>
              <a:rPr lang="en-US" dirty="0"/>
              <a:t>You can create a similar experience with a survey tool like Qualtrics or Survey Monkey.  Using either of them, you could create a learning experience linking to readings.  We have also had success with printed exercises paired with information resources to evaluate. </a:t>
            </a:r>
          </a:p>
          <a:p>
            <a:endParaRPr lang="en-US" dirty="0"/>
          </a:p>
        </p:txBody>
      </p:sp>
      <p:sp>
        <p:nvSpPr>
          <p:cNvPr id="4" name="Slide Number Placeholder 3"/>
          <p:cNvSpPr>
            <a:spLocks noGrp="1"/>
          </p:cNvSpPr>
          <p:nvPr>
            <p:ph type="sldNum" sz="quarter" idx="10"/>
          </p:nvPr>
        </p:nvSpPr>
        <p:spPr/>
        <p:txBody>
          <a:bodyPr/>
          <a:lstStyle/>
          <a:p>
            <a:fld id="{CE44422F-7D8A-814D-A9B8-22E13BBB8FFF}" type="slidenum">
              <a:rPr lang="en-US" smtClean="0"/>
              <a:t>15</a:t>
            </a:fld>
            <a:endParaRPr lang="en-US"/>
          </a:p>
        </p:txBody>
      </p:sp>
    </p:spTree>
    <p:extLst>
      <p:ext uri="{BB962C8B-B14F-4D97-AF65-F5344CB8AC3E}">
        <p14:creationId xmlns:p14="http://schemas.microsoft.com/office/powerpoint/2010/main" val="5788712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Association of College and Research Libraries’ </a:t>
            </a:r>
            <a:r>
              <a:rPr lang="en-US" dirty="0" err="1"/>
              <a:t>Framewoih</a:t>
            </a:r>
            <a:r>
              <a:rPr lang="en-US" dirty="0"/>
              <a:t>  framework</a:t>
            </a:r>
            <a:r>
              <a:rPr lang="en-US" baseline="0" dirty="0"/>
              <a:t> document is 18 pages. ACRL moved away from a rigid set of standards or learning outcomes to the Framework which are interconnected concepts allowing flexible implementation.</a:t>
            </a:r>
          </a:p>
          <a:p>
            <a:endParaRPr lang="en-US" baseline="0" dirty="0"/>
          </a:p>
          <a:p>
            <a:r>
              <a:rPr lang="en-US" baseline="0" dirty="0"/>
              <a:t>The frames are “</a:t>
            </a:r>
            <a:r>
              <a:rPr lang="en-US" sz="1200" b="0" i="1" kern="1200" dirty="0">
                <a:solidFill>
                  <a:schemeClr val="tx1"/>
                </a:solidFill>
                <a:effectLst/>
                <a:latin typeface="+mn-lt"/>
                <a:ea typeface="+mn-ea"/>
                <a:cs typeface="+mn-cs"/>
              </a:rPr>
              <a:t>threshold concepts</a:t>
            </a:r>
            <a:r>
              <a:rPr lang="en-US" sz="1200" b="0" i="0" kern="1200" baseline="300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which are those ideas in any discipline that are passageways or portals to enlarged understanding or ways of thinking and practicing within that discipline.”</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Threshold concepts are core or foundational concepts that, once grasped by the learner, create new perspectives and ways of understanding a discipline or challenging knowledge domain. Such concepts produce transformation within the learner; without them, the learner does not acquire expertise in that field of knowledge. Threshold concepts can be thought of as portals through which the learner must pass in order to develop new perspectives and wider understanding. Jan H. F. Meyer, Ray Land, and Caroline Baillie. “Editors’ Preface.” In </a:t>
            </a:r>
            <a:r>
              <a:rPr lang="en-US" sz="1200" b="0" i="1" kern="1200" dirty="0">
                <a:solidFill>
                  <a:schemeClr val="tx1"/>
                </a:solidFill>
                <a:effectLst/>
                <a:latin typeface="+mn-lt"/>
                <a:ea typeface="+mn-ea"/>
                <a:cs typeface="+mn-cs"/>
              </a:rPr>
              <a:t>Threshold Concepts and Transformational Learning</a:t>
            </a:r>
            <a:r>
              <a:rPr lang="en-US" sz="1200" b="0" i="0" kern="1200" dirty="0">
                <a:solidFill>
                  <a:schemeClr val="tx1"/>
                </a:solidFill>
                <a:effectLst/>
                <a:latin typeface="+mn-lt"/>
                <a:ea typeface="+mn-ea"/>
                <a:cs typeface="+mn-cs"/>
              </a:rPr>
              <a:t>, edited by Jan H. F. Meyer, Ray Land, and Caroline Baillie, ix–xlii. (Rotterdam, Netherlands: Sense Publishers, 2010).</a:t>
            </a:r>
            <a:br>
              <a:rPr lang="en-US" baseline="0" dirty="0"/>
            </a:br>
            <a:endParaRPr lang="en-US" baseline="0" dirty="0"/>
          </a:p>
          <a:p>
            <a:r>
              <a:rPr lang="en-US" baseline="0" dirty="0"/>
              <a:t>The Framework is meant to guide the development of information literacy programs AND to spark conversation about the key concepts each frame provides in any discipline.</a:t>
            </a:r>
          </a:p>
          <a:p>
            <a:endParaRPr lang="en-US" baseline="0" dirty="0"/>
          </a:p>
          <a:p>
            <a:r>
              <a:rPr lang="en-US" baseline="0" dirty="0"/>
              <a:t>The Framework consists of 6 frames (or lenses) thorough which to view information literacy and each offers </a:t>
            </a:r>
            <a:r>
              <a:rPr lang="en-US" sz="1200" b="0" i="0" kern="1200" dirty="0">
                <a:solidFill>
                  <a:schemeClr val="tx1"/>
                </a:solidFill>
                <a:effectLst/>
                <a:latin typeface="+mn-lt"/>
                <a:ea typeface="+mn-ea"/>
                <a:cs typeface="+mn-cs"/>
              </a:rPr>
              <a:t>suggested knowledge practices and dispositions an information literate student should develop.</a:t>
            </a:r>
          </a:p>
          <a:p>
            <a:endParaRPr lang="en-US" sz="1200" b="0" i="0" kern="1200" dirty="0">
              <a:solidFill>
                <a:schemeClr val="tx1"/>
              </a:solidFill>
              <a:effectLst/>
              <a:latin typeface="+mn-lt"/>
              <a:ea typeface="+mn-ea"/>
              <a:cs typeface="+mn-cs"/>
            </a:endParaRPr>
          </a:p>
          <a:p>
            <a:r>
              <a:rPr lang="en-US" sz="1200" b="1" i="0" kern="1200" dirty="0">
                <a:solidFill>
                  <a:schemeClr val="tx1"/>
                </a:solidFill>
                <a:effectLst/>
                <a:latin typeface="+mn-lt"/>
                <a:ea typeface="+mn-ea"/>
                <a:cs typeface="+mn-cs"/>
              </a:rPr>
              <a:t>knowledge practices</a:t>
            </a:r>
            <a:r>
              <a:rPr lang="en-US" sz="1200" b="0" i="0" kern="1200" dirty="0">
                <a:solidFill>
                  <a:schemeClr val="tx1"/>
                </a:solidFill>
                <a:effectLst/>
                <a:latin typeface="+mn-lt"/>
                <a:ea typeface="+mn-ea"/>
                <a:cs typeface="+mn-cs"/>
              </a:rPr>
              <a:t>,</a:t>
            </a:r>
            <a:r>
              <a:rPr lang="en-US" sz="1200" b="1" i="0"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 . . .are demonstrations of ways in which learners can increase their understanding of these information literacy concepts.”  Additionally, the ARCL Framework document states, “Knowledge practices are the proficiencies or abilities that learners develop as a result of their comprehending a threshold concept.”</a:t>
            </a:r>
          </a:p>
          <a:p>
            <a:endParaRPr lang="en-US" sz="1200" b="0" i="1" kern="1200" dirty="0">
              <a:solidFill>
                <a:schemeClr val="tx1"/>
              </a:solidFill>
              <a:effectLst/>
              <a:latin typeface="+mn-lt"/>
              <a:ea typeface="+mn-ea"/>
              <a:cs typeface="+mn-cs"/>
            </a:endParaRPr>
          </a:p>
          <a:p>
            <a:r>
              <a:rPr lang="en-US" sz="1200" b="1" i="0" kern="1200" dirty="0">
                <a:solidFill>
                  <a:schemeClr val="tx1"/>
                </a:solidFill>
                <a:effectLst/>
                <a:latin typeface="+mn-lt"/>
                <a:ea typeface="+mn-ea"/>
                <a:cs typeface="+mn-cs"/>
              </a:rPr>
              <a:t>Dispositions</a:t>
            </a:r>
            <a:r>
              <a:rPr lang="en-US" sz="1200" b="0" i="0" kern="1200" dirty="0">
                <a:solidFill>
                  <a:schemeClr val="tx1"/>
                </a:solidFill>
                <a:effectLst/>
                <a:latin typeface="+mn-lt"/>
                <a:ea typeface="+mn-ea"/>
                <a:cs typeface="+mn-cs"/>
              </a:rPr>
              <a:t>,</a:t>
            </a:r>
            <a:r>
              <a:rPr lang="en-US" sz="1200" b="0" i="1" kern="1200" dirty="0">
                <a:solidFill>
                  <a:schemeClr val="tx1"/>
                </a:solidFill>
                <a:effectLst/>
                <a:latin typeface="+mn-lt"/>
                <a:ea typeface="+mn-ea"/>
                <a:cs typeface="+mn-cs"/>
              </a:rPr>
              <a:t> “. . . </a:t>
            </a:r>
            <a:r>
              <a:rPr lang="en-US" sz="1200" b="0" i="0" kern="1200" dirty="0">
                <a:solidFill>
                  <a:schemeClr val="tx1"/>
                </a:solidFill>
                <a:effectLst/>
                <a:latin typeface="+mn-lt"/>
                <a:ea typeface="+mn-ea"/>
                <a:cs typeface="+mn-cs"/>
              </a:rPr>
              <a:t>describe ways in which to address the affective, attitudinal, or valuing dimension of learning.” Additionally, the Framework document states, “Generally, a disposition is a tendency to act or think in a particular way. More specifically, a disposition is a cluster of preferences, attitudes, and intentions, as well as a set of capabilities that allow the preferences to become realized in a particular way. </a:t>
            </a:r>
            <a:r>
              <a:rPr lang="en-US" sz="1200" b="0" i="0" kern="1200" dirty="0" err="1">
                <a:solidFill>
                  <a:schemeClr val="tx1"/>
                </a:solidFill>
                <a:effectLst/>
                <a:latin typeface="+mn-lt"/>
                <a:ea typeface="+mn-ea"/>
                <a:cs typeface="+mn-cs"/>
              </a:rPr>
              <a:t>Gavriel</a:t>
            </a:r>
            <a:r>
              <a:rPr lang="en-US" sz="1200" b="0" i="0" kern="1200" dirty="0">
                <a:solidFill>
                  <a:schemeClr val="tx1"/>
                </a:solidFill>
                <a:effectLst/>
                <a:latin typeface="+mn-lt"/>
                <a:ea typeface="+mn-ea"/>
                <a:cs typeface="+mn-cs"/>
              </a:rPr>
              <a:t> Salomon. “To Be or Not to Be (Mindful).” Paper presented at the American Educational Research Association Meetings, New Orleans, LA, 1994.</a:t>
            </a:r>
            <a:endParaRPr lang="en-US" dirty="0"/>
          </a:p>
          <a:p>
            <a:endParaRPr lang="en-US" dirty="0"/>
          </a:p>
        </p:txBody>
      </p:sp>
      <p:sp>
        <p:nvSpPr>
          <p:cNvPr id="4" name="Slide Number Placeholder 3"/>
          <p:cNvSpPr>
            <a:spLocks noGrp="1"/>
          </p:cNvSpPr>
          <p:nvPr>
            <p:ph type="sldNum" sz="quarter" idx="10"/>
          </p:nvPr>
        </p:nvSpPr>
        <p:spPr/>
        <p:txBody>
          <a:bodyPr/>
          <a:lstStyle/>
          <a:p>
            <a:fld id="{CE44422F-7D8A-814D-A9B8-22E13BBB8FFF}" type="slidenum">
              <a:rPr lang="en-US" smtClean="0"/>
              <a:t>16</a:t>
            </a:fld>
            <a:endParaRPr lang="en-US"/>
          </a:p>
        </p:txBody>
      </p:sp>
    </p:spTree>
    <p:extLst>
      <p:ext uri="{BB962C8B-B14F-4D97-AF65-F5344CB8AC3E}">
        <p14:creationId xmlns:p14="http://schemas.microsoft.com/office/powerpoint/2010/main" val="28050444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E44422F-7D8A-814D-A9B8-22E13BBB8FFF}" type="slidenum">
              <a:rPr lang="en-US" smtClean="0"/>
              <a:t>18</a:t>
            </a:fld>
            <a:endParaRPr lang="en-US"/>
          </a:p>
        </p:txBody>
      </p:sp>
    </p:spTree>
    <p:extLst>
      <p:ext uri="{BB962C8B-B14F-4D97-AF65-F5344CB8AC3E}">
        <p14:creationId xmlns:p14="http://schemas.microsoft.com/office/powerpoint/2010/main" val="6158209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work to do on this area. My goal is an 80% average for each area.</a:t>
            </a:r>
          </a:p>
        </p:txBody>
      </p:sp>
      <p:sp>
        <p:nvSpPr>
          <p:cNvPr id="4" name="Slide Number Placeholder 3"/>
          <p:cNvSpPr>
            <a:spLocks noGrp="1"/>
          </p:cNvSpPr>
          <p:nvPr>
            <p:ph type="sldNum" sz="quarter" idx="10"/>
          </p:nvPr>
        </p:nvSpPr>
        <p:spPr/>
        <p:txBody>
          <a:bodyPr/>
          <a:lstStyle/>
          <a:p>
            <a:fld id="{CE44422F-7D8A-814D-A9B8-22E13BBB8FFF}" type="slidenum">
              <a:rPr lang="en-US" smtClean="0"/>
              <a:t>20</a:t>
            </a:fld>
            <a:endParaRPr lang="en-US"/>
          </a:p>
        </p:txBody>
      </p:sp>
    </p:spTree>
    <p:extLst>
      <p:ext uri="{BB962C8B-B14F-4D97-AF65-F5344CB8AC3E}">
        <p14:creationId xmlns:p14="http://schemas.microsoft.com/office/powerpoint/2010/main" val="23937960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have work to do on this area. My goal is an 80% average for each area.</a:t>
            </a:r>
          </a:p>
          <a:p>
            <a:endParaRPr lang="en-US" dirty="0"/>
          </a:p>
        </p:txBody>
      </p:sp>
      <p:sp>
        <p:nvSpPr>
          <p:cNvPr id="4" name="Slide Number Placeholder 3"/>
          <p:cNvSpPr>
            <a:spLocks noGrp="1"/>
          </p:cNvSpPr>
          <p:nvPr>
            <p:ph type="sldNum" sz="quarter" idx="10"/>
          </p:nvPr>
        </p:nvSpPr>
        <p:spPr/>
        <p:txBody>
          <a:bodyPr/>
          <a:lstStyle/>
          <a:p>
            <a:fld id="{CE44422F-7D8A-814D-A9B8-22E13BBB8FFF}" type="slidenum">
              <a:rPr lang="en-US" smtClean="0"/>
              <a:t>23</a:t>
            </a:fld>
            <a:endParaRPr lang="en-US"/>
          </a:p>
        </p:txBody>
      </p:sp>
    </p:spTree>
    <p:extLst>
      <p:ext uri="{BB962C8B-B14F-4D97-AF65-F5344CB8AC3E}">
        <p14:creationId xmlns:p14="http://schemas.microsoft.com/office/powerpoint/2010/main" val="38635167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have work to do on this area. My goal is an 80% average for each area.</a:t>
            </a:r>
          </a:p>
          <a:p>
            <a:endParaRPr lang="en-US" dirty="0"/>
          </a:p>
        </p:txBody>
      </p:sp>
      <p:sp>
        <p:nvSpPr>
          <p:cNvPr id="4" name="Slide Number Placeholder 3"/>
          <p:cNvSpPr>
            <a:spLocks noGrp="1"/>
          </p:cNvSpPr>
          <p:nvPr>
            <p:ph type="sldNum" sz="quarter" idx="10"/>
          </p:nvPr>
        </p:nvSpPr>
        <p:spPr/>
        <p:txBody>
          <a:bodyPr/>
          <a:lstStyle/>
          <a:p>
            <a:fld id="{CE44422F-7D8A-814D-A9B8-22E13BBB8FFF}" type="slidenum">
              <a:rPr lang="en-US" smtClean="0"/>
              <a:t>24</a:t>
            </a:fld>
            <a:endParaRPr lang="en-US"/>
          </a:p>
        </p:txBody>
      </p:sp>
    </p:spTree>
    <p:extLst>
      <p:ext uri="{BB962C8B-B14F-4D97-AF65-F5344CB8AC3E}">
        <p14:creationId xmlns:p14="http://schemas.microsoft.com/office/powerpoint/2010/main" val="841830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E44422F-7D8A-814D-A9B8-22E13BBB8FFF}" type="slidenum">
              <a:rPr lang="en-US" smtClean="0"/>
              <a:t>2</a:t>
            </a:fld>
            <a:endParaRPr lang="en-US"/>
          </a:p>
        </p:txBody>
      </p:sp>
    </p:spTree>
    <p:extLst>
      <p:ext uri="{BB962C8B-B14F-4D97-AF65-F5344CB8AC3E}">
        <p14:creationId xmlns:p14="http://schemas.microsoft.com/office/powerpoint/2010/main" val="2156349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latin typeface="Arial Narrow" panose="020B0604020202020204" pitchFamily="34" charset="0"/>
              </a:rPr>
              <a:t>JMU Department of Social Work (Laura)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200" dirty="0">
              <a:latin typeface="Arial Narrow"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latin typeface="Arial Narrow" panose="020B0604020202020204" pitchFamily="34" charset="0"/>
              </a:rPr>
              <a:t>Libraries &amp; Educational Technologies - (David)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latin typeface="Arial Narrow" panose="020B0604020202020204" pitchFamily="34" charset="0"/>
              </a:rPr>
              <a:t>Prior to our project, my work involved conducting library instruction sessions (i.e. one-shots) in classes. I visited two classes each semester - Introduction to Social Work and Social Work Research Methods. These sessions were lecture-style with demonstrations. Prompting questions were used to try to keep students engaged.  My visits were always mapped to the expectations of the main course assignments, but they were not </a:t>
            </a:r>
            <a:r>
              <a:rPr lang="en-US" altLang="en-US" sz="1200" dirty="0" err="1">
                <a:latin typeface="Arial Narrow" panose="020B0604020202020204" pitchFamily="34" charset="0"/>
              </a:rPr>
              <a:t>scaffolded</a:t>
            </a:r>
            <a:r>
              <a:rPr lang="en-US" altLang="en-US" sz="1200" dirty="0">
                <a:latin typeface="Arial Narrow" panose="020B0604020202020204" pitchFamily="34" charset="0"/>
              </a:rPr>
              <a:t> between the two classes. We also only had an anecdotal sense of impact.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200" dirty="0">
              <a:latin typeface="Arial Narrow"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latin typeface="Arial Narrow" panose="020B0604020202020204" pitchFamily="34" charset="0"/>
              </a:rPr>
              <a:t>The department gives graduating seniors an information literacy skills test. That is a great thing to have, but I hoped to get a better sense of student skills before and after library instruction.  </a:t>
            </a:r>
          </a:p>
          <a:p>
            <a:endParaRPr lang="en-US" dirty="0"/>
          </a:p>
          <a:p>
            <a:r>
              <a:rPr lang="en-US" dirty="0"/>
              <a:t>Also, librarians are often not trained as teachers or in assessment practices. Over the summer of 2016 I planned to improve my instruction by learning about: assessment and active learning practices.  I already do work in user experience and computer interface design.  I also am familiar with principles of universal design which helped me create exercises (and plan classroom experiences) that were transparent to students.  My goal was to help students improve their information literacy skills though well-crafted experiences with minimum cognitive load.</a:t>
            </a:r>
          </a:p>
          <a:p>
            <a:endParaRPr lang="en-US" dirty="0"/>
          </a:p>
          <a:p>
            <a:r>
              <a:rPr lang="en-US" dirty="0"/>
              <a:t>I should note that JMU’s Center for Assessment &amp; Research Studies (CARS) is an assessment powerhouse on our campus.  They cultivate a culture of assessment in a number of ways and I have benefited greatly from their expertise. </a:t>
            </a:r>
          </a:p>
          <a:p>
            <a:endParaRPr lang="en-US" dirty="0"/>
          </a:p>
        </p:txBody>
      </p:sp>
      <p:sp>
        <p:nvSpPr>
          <p:cNvPr id="4" name="Slide Number Placeholder 3"/>
          <p:cNvSpPr>
            <a:spLocks noGrp="1"/>
          </p:cNvSpPr>
          <p:nvPr>
            <p:ph type="sldNum" sz="quarter" idx="10"/>
          </p:nvPr>
        </p:nvSpPr>
        <p:spPr/>
        <p:txBody>
          <a:bodyPr/>
          <a:lstStyle/>
          <a:p>
            <a:fld id="{CE44422F-7D8A-814D-A9B8-22E13BBB8FFF}" type="slidenum">
              <a:rPr lang="en-US" smtClean="0"/>
              <a:t>3</a:t>
            </a:fld>
            <a:endParaRPr lang="en-US"/>
          </a:p>
        </p:txBody>
      </p:sp>
    </p:spTree>
    <p:extLst>
      <p:ext uri="{BB962C8B-B14F-4D97-AF65-F5344CB8AC3E}">
        <p14:creationId xmlns:p14="http://schemas.microsoft.com/office/powerpoint/2010/main" val="11937854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Speaking both languages - </a:t>
            </a:r>
          </a:p>
        </p:txBody>
      </p:sp>
      <p:sp>
        <p:nvSpPr>
          <p:cNvPr id="4" name="Slide Number Placeholder 3"/>
          <p:cNvSpPr>
            <a:spLocks noGrp="1"/>
          </p:cNvSpPr>
          <p:nvPr>
            <p:ph type="sldNum" sz="quarter" idx="10"/>
          </p:nvPr>
        </p:nvSpPr>
        <p:spPr/>
        <p:txBody>
          <a:bodyPr/>
          <a:lstStyle/>
          <a:p>
            <a:fld id="{CE44422F-7D8A-814D-A9B8-22E13BBB8FFF}" type="slidenum">
              <a:rPr lang="en-US" smtClean="0"/>
              <a:t>4</a:t>
            </a:fld>
            <a:endParaRPr lang="en-US"/>
          </a:p>
        </p:txBody>
      </p:sp>
    </p:spTree>
    <p:extLst>
      <p:ext uri="{BB962C8B-B14F-4D97-AF65-F5344CB8AC3E}">
        <p14:creationId xmlns:p14="http://schemas.microsoft.com/office/powerpoint/2010/main" val="39465610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Association of College and Research Libraries’ Framework </a:t>
            </a:r>
            <a:r>
              <a:rPr lang="en-US" baseline="0" dirty="0"/>
              <a:t>document is 18 pages. ACRL moved away from a rigid set of standards or learning outcomes to the Framework which are interconnected concepts allowing flexible implementation.</a:t>
            </a:r>
          </a:p>
          <a:p>
            <a:endParaRPr lang="en-US" baseline="0" dirty="0"/>
          </a:p>
          <a:p>
            <a:r>
              <a:rPr lang="en-US" baseline="0" dirty="0"/>
              <a:t>The frames are “</a:t>
            </a:r>
            <a:r>
              <a:rPr lang="en-US" sz="1200" b="0" i="1" kern="1200" dirty="0">
                <a:solidFill>
                  <a:schemeClr val="tx1"/>
                </a:solidFill>
                <a:effectLst/>
                <a:latin typeface="+mn-lt"/>
                <a:ea typeface="+mn-ea"/>
                <a:cs typeface="+mn-cs"/>
              </a:rPr>
              <a:t>threshold concepts</a:t>
            </a:r>
            <a:r>
              <a:rPr lang="en-US" sz="1200" b="0" i="0" kern="1200" baseline="300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which are those ideas in any discipline that are passageways or portals to enlarged understanding or ways of thinking and practicing within that discipline.”</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Threshold concepts are core or foundational concepts that, once grasped by the learner, create new perspectives and ways of understanding a discipline or challenging knowledge domain. Such concepts produce transformation within the learner; without them, the learner does not acquire expertise in that field of knowledge. Threshold concepts can be thought of as portals through which the learner must pass in order to develop new perspectives and wider understanding. Jan H. F. Meyer, Ray Land, and Caroline Baillie. “Editors’ Preface.” In </a:t>
            </a:r>
            <a:r>
              <a:rPr lang="en-US" sz="1200" b="0" i="1" kern="1200" dirty="0">
                <a:solidFill>
                  <a:schemeClr val="tx1"/>
                </a:solidFill>
                <a:effectLst/>
                <a:latin typeface="+mn-lt"/>
                <a:ea typeface="+mn-ea"/>
                <a:cs typeface="+mn-cs"/>
              </a:rPr>
              <a:t>Threshold Concepts and Transformational Learning</a:t>
            </a:r>
            <a:r>
              <a:rPr lang="en-US" sz="1200" b="0" i="0" kern="1200" dirty="0">
                <a:solidFill>
                  <a:schemeClr val="tx1"/>
                </a:solidFill>
                <a:effectLst/>
                <a:latin typeface="+mn-lt"/>
                <a:ea typeface="+mn-ea"/>
                <a:cs typeface="+mn-cs"/>
              </a:rPr>
              <a:t>, edited by Jan H. F. Meyer, Ray Land, and Caroline Baillie, ix–xlii. (Rotterdam, Netherlands: Sense Publishers, 2010).</a:t>
            </a:r>
            <a:br>
              <a:rPr lang="en-US" baseline="0" dirty="0"/>
            </a:br>
            <a:endParaRPr lang="en-US" baseline="0" dirty="0"/>
          </a:p>
          <a:p>
            <a:r>
              <a:rPr lang="en-US" baseline="0" dirty="0"/>
              <a:t>The Framework is meant to guide the development of information literacy programs AND to spark conversation about the key concepts each frame provides in any discipline.</a:t>
            </a:r>
          </a:p>
          <a:p>
            <a:endParaRPr lang="en-US" baseline="0" dirty="0"/>
          </a:p>
          <a:p>
            <a:r>
              <a:rPr lang="en-US" baseline="0" dirty="0"/>
              <a:t>The Framework consists of 6 frames (or lenses) thorough which to view information literacy and each offers </a:t>
            </a:r>
            <a:r>
              <a:rPr lang="en-US" sz="1200" b="0" i="0" kern="1200" dirty="0">
                <a:solidFill>
                  <a:schemeClr val="tx1"/>
                </a:solidFill>
                <a:effectLst/>
                <a:latin typeface="+mn-lt"/>
                <a:ea typeface="+mn-ea"/>
                <a:cs typeface="+mn-cs"/>
              </a:rPr>
              <a:t>suggested knowledge practices and dispositions an information literate student should develop.</a:t>
            </a:r>
          </a:p>
          <a:p>
            <a:endParaRPr lang="en-US" sz="1200" b="0" i="0" kern="1200" dirty="0">
              <a:solidFill>
                <a:schemeClr val="tx1"/>
              </a:solidFill>
              <a:effectLst/>
              <a:latin typeface="+mn-lt"/>
              <a:ea typeface="+mn-ea"/>
              <a:cs typeface="+mn-cs"/>
            </a:endParaRPr>
          </a:p>
          <a:p>
            <a:r>
              <a:rPr lang="en-US" sz="1200" b="1" i="0" kern="1200" dirty="0">
                <a:solidFill>
                  <a:schemeClr val="tx1"/>
                </a:solidFill>
                <a:effectLst/>
                <a:latin typeface="+mn-lt"/>
                <a:ea typeface="+mn-ea"/>
                <a:cs typeface="+mn-cs"/>
              </a:rPr>
              <a:t>knowledge practices</a:t>
            </a:r>
            <a:r>
              <a:rPr lang="en-US" sz="1200" b="0" i="0" kern="1200" dirty="0">
                <a:solidFill>
                  <a:schemeClr val="tx1"/>
                </a:solidFill>
                <a:effectLst/>
                <a:latin typeface="+mn-lt"/>
                <a:ea typeface="+mn-ea"/>
                <a:cs typeface="+mn-cs"/>
              </a:rPr>
              <a:t>,</a:t>
            </a:r>
            <a:r>
              <a:rPr lang="en-US" sz="1200" b="1" i="0"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 . . .are demonstrations of ways in which learners can increase their understanding of these information literacy concepts.”  Additionally, the ARCL Framework document states, “Knowledge practices are the proficiencies or abilities that learners develop as a result of their comprehending a threshold concept.”</a:t>
            </a:r>
          </a:p>
          <a:p>
            <a:endParaRPr lang="en-US" sz="1200" b="0" i="1" kern="1200" dirty="0">
              <a:solidFill>
                <a:schemeClr val="tx1"/>
              </a:solidFill>
              <a:effectLst/>
              <a:latin typeface="+mn-lt"/>
              <a:ea typeface="+mn-ea"/>
              <a:cs typeface="+mn-cs"/>
            </a:endParaRPr>
          </a:p>
          <a:p>
            <a:r>
              <a:rPr lang="en-US" sz="1200" b="1" i="0" kern="1200" dirty="0">
                <a:solidFill>
                  <a:schemeClr val="tx1"/>
                </a:solidFill>
                <a:effectLst/>
                <a:latin typeface="+mn-lt"/>
                <a:ea typeface="+mn-ea"/>
                <a:cs typeface="+mn-cs"/>
              </a:rPr>
              <a:t>Dispositions</a:t>
            </a:r>
            <a:r>
              <a:rPr lang="en-US" sz="1200" b="0" i="0" kern="1200" dirty="0">
                <a:solidFill>
                  <a:schemeClr val="tx1"/>
                </a:solidFill>
                <a:effectLst/>
                <a:latin typeface="+mn-lt"/>
                <a:ea typeface="+mn-ea"/>
                <a:cs typeface="+mn-cs"/>
              </a:rPr>
              <a:t>,</a:t>
            </a:r>
            <a:r>
              <a:rPr lang="en-US" sz="1200" b="0" i="1" kern="1200" dirty="0">
                <a:solidFill>
                  <a:schemeClr val="tx1"/>
                </a:solidFill>
                <a:effectLst/>
                <a:latin typeface="+mn-lt"/>
                <a:ea typeface="+mn-ea"/>
                <a:cs typeface="+mn-cs"/>
              </a:rPr>
              <a:t> “. . . </a:t>
            </a:r>
            <a:r>
              <a:rPr lang="en-US" sz="1200" b="0" i="0" kern="1200" dirty="0">
                <a:solidFill>
                  <a:schemeClr val="tx1"/>
                </a:solidFill>
                <a:effectLst/>
                <a:latin typeface="+mn-lt"/>
                <a:ea typeface="+mn-ea"/>
                <a:cs typeface="+mn-cs"/>
              </a:rPr>
              <a:t>describe ways in which to address the affective, attitudinal, or valuing dimension of learning.” Additionally, the Framework document states, “Generally, a disposition is a tendency to act or think in a particular way. More specifically, a disposition is a cluster of preferences, attitudes, and intentions, as well as a set of capabilities that allow the preferences to become realized in a particular way. </a:t>
            </a:r>
            <a:r>
              <a:rPr lang="en-US" sz="1200" b="0" i="0" kern="1200" dirty="0" err="1">
                <a:solidFill>
                  <a:schemeClr val="tx1"/>
                </a:solidFill>
                <a:effectLst/>
                <a:latin typeface="+mn-lt"/>
                <a:ea typeface="+mn-ea"/>
                <a:cs typeface="+mn-cs"/>
              </a:rPr>
              <a:t>Gavriel</a:t>
            </a:r>
            <a:r>
              <a:rPr lang="en-US" sz="1200" b="0" i="0" kern="1200" dirty="0">
                <a:solidFill>
                  <a:schemeClr val="tx1"/>
                </a:solidFill>
                <a:effectLst/>
                <a:latin typeface="+mn-lt"/>
                <a:ea typeface="+mn-ea"/>
                <a:cs typeface="+mn-cs"/>
              </a:rPr>
              <a:t> Salomon. “To Be or Not to Be (Mindful).” Paper presented at the American Educational Research Association Meetings, New Orleans, LA, 1994.</a:t>
            </a:r>
            <a:endParaRPr lang="en-US" dirty="0"/>
          </a:p>
          <a:p>
            <a:endParaRPr lang="en-US" dirty="0"/>
          </a:p>
        </p:txBody>
      </p:sp>
      <p:sp>
        <p:nvSpPr>
          <p:cNvPr id="4" name="Slide Number Placeholder 3"/>
          <p:cNvSpPr>
            <a:spLocks noGrp="1"/>
          </p:cNvSpPr>
          <p:nvPr>
            <p:ph type="sldNum" sz="quarter" idx="10"/>
          </p:nvPr>
        </p:nvSpPr>
        <p:spPr/>
        <p:txBody>
          <a:bodyPr/>
          <a:lstStyle/>
          <a:p>
            <a:fld id="{CE44422F-7D8A-814D-A9B8-22E13BBB8FFF}" type="slidenum">
              <a:rPr lang="en-US" smtClean="0"/>
              <a:t>6</a:t>
            </a:fld>
            <a:endParaRPr lang="en-US"/>
          </a:p>
        </p:txBody>
      </p:sp>
    </p:spTree>
    <p:extLst>
      <p:ext uri="{BB962C8B-B14F-4D97-AF65-F5344CB8AC3E}">
        <p14:creationId xmlns:p14="http://schemas.microsoft.com/office/powerpoint/2010/main" val="8373715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ADA9FE-6C59-9246-9DD7-8473A7144D44}" type="slidenum">
              <a:rPr lang="en-US" smtClean="0"/>
              <a:t>8</a:t>
            </a:fld>
            <a:endParaRPr lang="en-US"/>
          </a:p>
        </p:txBody>
      </p:sp>
    </p:spTree>
    <p:extLst>
      <p:ext uri="{BB962C8B-B14F-4D97-AF65-F5344CB8AC3E}">
        <p14:creationId xmlns:p14="http://schemas.microsoft.com/office/powerpoint/2010/main" val="30657123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E44422F-7D8A-814D-A9B8-22E13BBB8FFF}" type="slidenum">
              <a:rPr lang="en-US" smtClean="0"/>
              <a:t>9</a:t>
            </a:fld>
            <a:endParaRPr lang="en-US"/>
          </a:p>
        </p:txBody>
      </p:sp>
    </p:spTree>
    <p:extLst>
      <p:ext uri="{BB962C8B-B14F-4D97-AF65-F5344CB8AC3E}">
        <p14:creationId xmlns:p14="http://schemas.microsoft.com/office/powerpoint/2010/main" val="7454851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used the central region of this spectrum (ADD A CIRCLE)</a:t>
            </a:r>
          </a:p>
          <a:p>
            <a:r>
              <a:rPr lang="en-US" dirty="0"/>
              <a:t>This is where to unpack the characteristics of our exercises </a:t>
            </a:r>
          </a:p>
        </p:txBody>
      </p:sp>
      <p:sp>
        <p:nvSpPr>
          <p:cNvPr id="4" name="Slide Number Placeholder 3"/>
          <p:cNvSpPr>
            <a:spLocks noGrp="1"/>
          </p:cNvSpPr>
          <p:nvPr>
            <p:ph type="sldNum" sz="quarter" idx="10"/>
          </p:nvPr>
        </p:nvSpPr>
        <p:spPr/>
        <p:txBody>
          <a:bodyPr/>
          <a:lstStyle/>
          <a:p>
            <a:fld id="{CE44422F-7D8A-814D-A9B8-22E13BBB8FFF}" type="slidenum">
              <a:rPr lang="en-US" smtClean="0"/>
              <a:t>11</a:t>
            </a:fld>
            <a:endParaRPr lang="en-US"/>
          </a:p>
        </p:txBody>
      </p:sp>
    </p:spTree>
    <p:extLst>
      <p:ext uri="{BB962C8B-B14F-4D97-AF65-F5344CB8AC3E}">
        <p14:creationId xmlns:p14="http://schemas.microsoft.com/office/powerpoint/2010/main" val="35185151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used the central region of this spectrum (ADD A CIRCLE)</a:t>
            </a:r>
          </a:p>
          <a:p>
            <a:r>
              <a:rPr lang="en-US" dirty="0"/>
              <a:t>This is where to unpack the characteristics of our exercises </a:t>
            </a:r>
          </a:p>
        </p:txBody>
      </p:sp>
      <p:sp>
        <p:nvSpPr>
          <p:cNvPr id="4" name="Slide Number Placeholder 3"/>
          <p:cNvSpPr>
            <a:spLocks noGrp="1"/>
          </p:cNvSpPr>
          <p:nvPr>
            <p:ph type="sldNum" sz="quarter" idx="10"/>
          </p:nvPr>
        </p:nvSpPr>
        <p:spPr/>
        <p:txBody>
          <a:bodyPr/>
          <a:lstStyle/>
          <a:p>
            <a:fld id="{CE44422F-7D8A-814D-A9B8-22E13BBB8FFF}" type="slidenum">
              <a:rPr lang="en-US" smtClean="0"/>
              <a:t>12</a:t>
            </a:fld>
            <a:endParaRPr lang="en-US"/>
          </a:p>
        </p:txBody>
      </p:sp>
    </p:spTree>
    <p:extLst>
      <p:ext uri="{BB962C8B-B14F-4D97-AF65-F5344CB8AC3E}">
        <p14:creationId xmlns:p14="http://schemas.microsoft.com/office/powerpoint/2010/main" val="28205214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F1B82433-C656-AC4D-A8FF-E97120780068}" type="datetimeFigureOut">
              <a:rPr lang="en-US" smtClean="0"/>
              <a:t>10/23/18</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A626E81C-45B2-B449-A25B-95BEC33D7EE3}" type="slidenum">
              <a:rPr lang="en-US" smtClean="0"/>
              <a:t>‹#›</a:t>
            </a:fld>
            <a:endParaRPr lang="en-US"/>
          </a:p>
        </p:txBody>
      </p:sp>
    </p:spTree>
    <p:extLst>
      <p:ext uri="{BB962C8B-B14F-4D97-AF65-F5344CB8AC3E}">
        <p14:creationId xmlns:p14="http://schemas.microsoft.com/office/powerpoint/2010/main" val="3334688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1B82433-C656-AC4D-A8FF-E97120780068}" type="datetimeFigureOut">
              <a:rPr lang="en-US" smtClean="0"/>
              <a:t>10/23/18</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A626E81C-45B2-B449-A25B-95BEC33D7EE3}" type="slidenum">
              <a:rPr lang="en-US" smtClean="0"/>
              <a:t>‹#›</a:t>
            </a:fld>
            <a:endParaRPr lang="en-US"/>
          </a:p>
        </p:txBody>
      </p:sp>
    </p:spTree>
    <p:extLst>
      <p:ext uri="{BB962C8B-B14F-4D97-AF65-F5344CB8AC3E}">
        <p14:creationId xmlns:p14="http://schemas.microsoft.com/office/powerpoint/2010/main" val="3612174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F1B82433-C656-AC4D-A8FF-E97120780068}" type="datetimeFigureOut">
              <a:rPr lang="en-US" smtClean="0"/>
              <a:t>10/23/18</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626E81C-45B2-B449-A25B-95BEC33D7EE3}" type="slidenum">
              <a:rPr lang="en-US" smtClean="0"/>
              <a:t>‹#›</a:t>
            </a:fld>
            <a:endParaRPr lang="en-US"/>
          </a:p>
        </p:txBody>
      </p:sp>
    </p:spTree>
    <p:extLst>
      <p:ext uri="{BB962C8B-B14F-4D97-AF65-F5344CB8AC3E}">
        <p14:creationId xmlns:p14="http://schemas.microsoft.com/office/powerpoint/2010/main" val="3240187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F1B82433-C656-AC4D-A8FF-E97120780068}" type="datetimeFigureOut">
              <a:rPr lang="en-US" smtClean="0"/>
              <a:t>10/23/18</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626E81C-45B2-B449-A25B-95BEC33D7EE3}" type="slidenum">
              <a:rPr lang="en-US" smtClean="0"/>
              <a:t>‹#›</a:t>
            </a:fld>
            <a:endParaRPr lang="en-US"/>
          </a:p>
        </p:txBody>
      </p:sp>
    </p:spTree>
    <p:extLst>
      <p:ext uri="{BB962C8B-B14F-4D97-AF65-F5344CB8AC3E}">
        <p14:creationId xmlns:p14="http://schemas.microsoft.com/office/powerpoint/2010/main" val="29277276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1B82433-C656-AC4D-A8FF-E97120780068}" type="datetimeFigureOut">
              <a:rPr lang="en-US" smtClean="0"/>
              <a:t>10/23/18</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626E81C-45B2-B449-A25B-95BEC33D7EE3}" type="slidenum">
              <a:rPr lang="en-US" smtClean="0"/>
              <a:t>‹#›</a:t>
            </a:fld>
            <a:endParaRPr lang="en-US"/>
          </a:p>
        </p:txBody>
      </p:sp>
    </p:spTree>
    <p:extLst>
      <p:ext uri="{BB962C8B-B14F-4D97-AF65-F5344CB8AC3E}">
        <p14:creationId xmlns:p14="http://schemas.microsoft.com/office/powerpoint/2010/main" val="3196306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1B82433-C656-AC4D-A8FF-E97120780068}" type="datetimeFigureOut">
              <a:rPr lang="en-US" smtClean="0"/>
              <a:t>10/23/18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26E81C-45B2-B449-A25B-95BEC33D7EE3}" type="slidenum">
              <a:rPr lang="en-US" smtClean="0"/>
              <a:t>‹#›</a:t>
            </a:fld>
            <a:endParaRPr lang="en-US"/>
          </a:p>
        </p:txBody>
      </p:sp>
    </p:spTree>
    <p:extLst>
      <p:ext uri="{BB962C8B-B14F-4D97-AF65-F5344CB8AC3E}">
        <p14:creationId xmlns:p14="http://schemas.microsoft.com/office/powerpoint/2010/main" val="24011649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1B82433-C656-AC4D-A8FF-E97120780068}" type="datetimeFigureOut">
              <a:rPr lang="en-US" smtClean="0"/>
              <a:t>10/23/18</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A626E81C-45B2-B449-A25B-95BEC33D7EE3}" type="slidenum">
              <a:rPr lang="en-US" smtClean="0"/>
              <a:t>‹#›</a:t>
            </a:fld>
            <a:endParaRPr lang="en-US"/>
          </a:p>
        </p:txBody>
      </p:sp>
    </p:spTree>
    <p:extLst>
      <p:ext uri="{BB962C8B-B14F-4D97-AF65-F5344CB8AC3E}">
        <p14:creationId xmlns:p14="http://schemas.microsoft.com/office/powerpoint/2010/main" val="24869122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F1B82433-C656-AC4D-A8FF-E97120780068}" type="datetimeFigureOut">
              <a:rPr lang="en-US" smtClean="0"/>
              <a:t>10/23/18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26E81C-45B2-B449-A25B-95BEC33D7EE3}" type="slidenum">
              <a:rPr lang="en-US" smtClean="0"/>
              <a:t>‹#›</a:t>
            </a:fld>
            <a:endParaRPr lang="en-US"/>
          </a:p>
        </p:txBody>
      </p:sp>
    </p:spTree>
    <p:extLst>
      <p:ext uri="{BB962C8B-B14F-4D97-AF65-F5344CB8AC3E}">
        <p14:creationId xmlns:p14="http://schemas.microsoft.com/office/powerpoint/2010/main" val="21573388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F1B82433-C656-AC4D-A8FF-E97120780068}" type="datetimeFigureOut">
              <a:rPr lang="en-US" smtClean="0"/>
              <a:t>10/23/18</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626E81C-45B2-B449-A25B-95BEC33D7EE3}" type="slidenum">
              <a:rPr lang="en-US" smtClean="0"/>
              <a:t>‹#›</a:t>
            </a:fld>
            <a:endParaRPr lang="en-US"/>
          </a:p>
        </p:txBody>
      </p:sp>
    </p:spTree>
    <p:extLst>
      <p:ext uri="{BB962C8B-B14F-4D97-AF65-F5344CB8AC3E}">
        <p14:creationId xmlns:p14="http://schemas.microsoft.com/office/powerpoint/2010/main" val="3139859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B82433-C656-AC4D-A8FF-E97120780068}" type="datetimeFigureOut">
              <a:rPr lang="en-US" smtClean="0"/>
              <a:t>10/23/18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26E81C-45B2-B449-A25B-95BEC33D7EE3}" type="slidenum">
              <a:rPr lang="en-US" smtClean="0"/>
              <a:t>‹#›</a:t>
            </a:fld>
            <a:endParaRPr lang="en-US"/>
          </a:p>
        </p:txBody>
      </p:sp>
    </p:spTree>
    <p:extLst>
      <p:ext uri="{BB962C8B-B14F-4D97-AF65-F5344CB8AC3E}">
        <p14:creationId xmlns:p14="http://schemas.microsoft.com/office/powerpoint/2010/main" val="29912525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1B82433-C656-AC4D-A8FF-E97120780068}" type="datetimeFigureOut">
              <a:rPr lang="en-US" smtClean="0"/>
              <a:t>10/23/18</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626E81C-45B2-B449-A25B-95BEC33D7EE3}" type="slidenum">
              <a:rPr lang="en-US" smtClean="0"/>
              <a:t>‹#›</a:t>
            </a:fld>
            <a:endParaRPr lang="en-US"/>
          </a:p>
        </p:txBody>
      </p:sp>
    </p:spTree>
    <p:extLst>
      <p:ext uri="{BB962C8B-B14F-4D97-AF65-F5344CB8AC3E}">
        <p14:creationId xmlns:p14="http://schemas.microsoft.com/office/powerpoint/2010/main" val="38113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1B82433-C656-AC4D-A8FF-E97120780068}" type="datetimeFigureOut">
              <a:rPr lang="en-US" smtClean="0"/>
              <a:t>10/23/18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26E81C-45B2-B449-A25B-95BEC33D7EE3}" type="slidenum">
              <a:rPr lang="en-US" smtClean="0"/>
              <a:t>‹#›</a:t>
            </a:fld>
            <a:endParaRPr lang="en-US"/>
          </a:p>
        </p:txBody>
      </p:sp>
    </p:spTree>
    <p:extLst>
      <p:ext uri="{BB962C8B-B14F-4D97-AF65-F5344CB8AC3E}">
        <p14:creationId xmlns:p14="http://schemas.microsoft.com/office/powerpoint/2010/main" val="38566312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1B82433-C656-AC4D-A8FF-E97120780068}" type="datetimeFigureOut">
              <a:rPr lang="en-US" smtClean="0"/>
              <a:t>10/23/18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26E81C-45B2-B449-A25B-95BEC33D7EE3}" type="slidenum">
              <a:rPr lang="en-US" smtClean="0"/>
              <a:t>‹#›</a:t>
            </a:fld>
            <a:endParaRPr lang="en-US"/>
          </a:p>
        </p:txBody>
      </p:sp>
    </p:spTree>
    <p:extLst>
      <p:ext uri="{BB962C8B-B14F-4D97-AF65-F5344CB8AC3E}">
        <p14:creationId xmlns:p14="http://schemas.microsoft.com/office/powerpoint/2010/main" val="3508451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B82433-C656-AC4D-A8FF-E97120780068}" type="datetimeFigureOut">
              <a:rPr lang="en-US" smtClean="0"/>
              <a:t>10/23/18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26E81C-45B2-B449-A25B-95BEC33D7EE3}" type="slidenum">
              <a:rPr lang="en-US" smtClean="0"/>
              <a:t>‹#›</a:t>
            </a:fld>
            <a:endParaRPr lang="en-US"/>
          </a:p>
        </p:txBody>
      </p:sp>
    </p:spTree>
    <p:extLst>
      <p:ext uri="{BB962C8B-B14F-4D97-AF65-F5344CB8AC3E}">
        <p14:creationId xmlns:p14="http://schemas.microsoft.com/office/powerpoint/2010/main" val="4161825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B82433-C656-AC4D-A8FF-E97120780068}" type="datetimeFigureOut">
              <a:rPr lang="en-US" smtClean="0"/>
              <a:t>10/23/18</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A626E81C-45B2-B449-A25B-95BEC33D7EE3}" type="slidenum">
              <a:rPr lang="en-US" smtClean="0"/>
              <a:t>‹#›</a:t>
            </a:fld>
            <a:endParaRPr lang="en-US"/>
          </a:p>
        </p:txBody>
      </p:sp>
    </p:spTree>
    <p:extLst>
      <p:ext uri="{BB962C8B-B14F-4D97-AF65-F5344CB8AC3E}">
        <p14:creationId xmlns:p14="http://schemas.microsoft.com/office/powerpoint/2010/main" val="154257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1B82433-C656-AC4D-A8FF-E97120780068}" type="datetimeFigureOut">
              <a:rPr lang="en-US" smtClean="0"/>
              <a:t>10/23/18</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A626E81C-45B2-B449-A25B-95BEC33D7EE3}" type="slidenum">
              <a:rPr lang="en-US" smtClean="0"/>
              <a:t>‹#›</a:t>
            </a:fld>
            <a:endParaRPr lang="en-US"/>
          </a:p>
        </p:txBody>
      </p:sp>
    </p:spTree>
    <p:extLst>
      <p:ext uri="{BB962C8B-B14F-4D97-AF65-F5344CB8AC3E}">
        <p14:creationId xmlns:p14="http://schemas.microsoft.com/office/powerpoint/2010/main" val="171814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1B82433-C656-AC4D-A8FF-E97120780068}" type="datetimeFigureOut">
              <a:rPr lang="en-US" smtClean="0"/>
              <a:t>10/23/18</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A626E81C-45B2-B449-A25B-95BEC33D7EE3}" type="slidenum">
              <a:rPr lang="en-US" smtClean="0"/>
              <a:t>‹#›</a:t>
            </a:fld>
            <a:endParaRPr lang="en-US"/>
          </a:p>
        </p:txBody>
      </p:sp>
    </p:spTree>
    <p:extLst>
      <p:ext uri="{BB962C8B-B14F-4D97-AF65-F5344CB8AC3E}">
        <p14:creationId xmlns:p14="http://schemas.microsoft.com/office/powerpoint/2010/main" val="2705460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F1B82433-C656-AC4D-A8FF-E97120780068}" type="datetimeFigureOut">
              <a:rPr lang="en-US" smtClean="0"/>
              <a:t>10/23/18</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A626E81C-45B2-B449-A25B-95BEC33D7EE3}" type="slidenum">
              <a:rPr lang="en-US" smtClean="0"/>
              <a:t>‹#›</a:t>
            </a:fld>
            <a:endParaRPr lang="en-US"/>
          </a:p>
        </p:txBody>
      </p:sp>
    </p:spTree>
    <p:extLst>
      <p:ext uri="{BB962C8B-B14F-4D97-AF65-F5344CB8AC3E}">
        <p14:creationId xmlns:p14="http://schemas.microsoft.com/office/powerpoint/2010/main" val="23004735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hyperlink" Target="https://youtu.be/4M1UHEW7788"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4" y="1011766"/>
            <a:ext cx="9132045" cy="2677648"/>
          </a:xfrm>
        </p:spPr>
        <p:txBody>
          <a:bodyPr/>
          <a:lstStyle/>
          <a:p>
            <a:r>
              <a:rPr lang="en-US" sz="4800" dirty="0"/>
              <a:t>Weaving Connections: Utilizing a Library – Social Work Partnership to Build Information Literacy Skills</a:t>
            </a:r>
          </a:p>
        </p:txBody>
      </p:sp>
      <p:sp>
        <p:nvSpPr>
          <p:cNvPr id="3" name="Subtitle 2"/>
          <p:cNvSpPr>
            <a:spLocks noGrp="1"/>
          </p:cNvSpPr>
          <p:nvPr>
            <p:ph type="subTitle" idx="1"/>
          </p:nvPr>
        </p:nvSpPr>
        <p:spPr>
          <a:xfrm>
            <a:off x="1154955" y="3870499"/>
            <a:ext cx="8825658" cy="1967331"/>
          </a:xfrm>
        </p:spPr>
        <p:txBody>
          <a:bodyPr>
            <a:noAutofit/>
          </a:bodyPr>
          <a:lstStyle/>
          <a:p>
            <a:r>
              <a:rPr lang="en-US" sz="2000" cap="none" dirty="0">
                <a:solidFill>
                  <a:schemeClr val="bg1">
                    <a:lumMod val="85000"/>
                  </a:schemeClr>
                </a:solidFill>
              </a:rPr>
              <a:t>David Vess, MLIS, User Experience Librarian &amp; Social Work Liaison Librarian, Assistant Prof., Libraries &amp; Educational Technologies</a:t>
            </a:r>
          </a:p>
          <a:p>
            <a:r>
              <a:rPr lang="en-US" sz="2000" cap="none" dirty="0">
                <a:solidFill>
                  <a:schemeClr val="bg1">
                    <a:lumMod val="85000"/>
                  </a:schemeClr>
                </a:solidFill>
              </a:rPr>
              <a:t>Laura Trull, Ph.D., Assistant Professor, Department of Social Work</a:t>
            </a:r>
          </a:p>
          <a:p>
            <a:r>
              <a:rPr lang="en-US" sz="2000" cap="none" dirty="0">
                <a:solidFill>
                  <a:schemeClr val="bg1">
                    <a:lumMod val="85000"/>
                  </a:schemeClr>
                </a:solidFill>
              </a:rPr>
              <a:t>March 17, 2018</a:t>
            </a:r>
          </a:p>
          <a:p>
            <a:r>
              <a:rPr lang="en-US" sz="2000" cap="none" dirty="0">
                <a:solidFill>
                  <a:schemeClr val="bg1">
                    <a:lumMod val="85000"/>
                  </a:schemeClr>
                </a:solidFill>
              </a:rPr>
              <a:t>2018 Annual Conference</a:t>
            </a:r>
            <a:br>
              <a:rPr lang="en-US" sz="2000" cap="none" dirty="0">
                <a:solidFill>
                  <a:schemeClr val="bg1">
                    <a:lumMod val="85000"/>
                  </a:schemeClr>
                </a:solidFill>
              </a:rPr>
            </a:br>
            <a:r>
              <a:rPr lang="en-US" sz="2000" cap="none" dirty="0">
                <a:solidFill>
                  <a:schemeClr val="bg1">
                    <a:lumMod val="85000"/>
                  </a:schemeClr>
                </a:solidFill>
              </a:rPr>
              <a:t>Association of Baccalaureate Social Work Program Directors</a:t>
            </a:r>
          </a:p>
        </p:txBody>
      </p:sp>
      <p:pic>
        <p:nvPicPr>
          <p:cNvPr id="5" name="Picture 4"/>
          <p:cNvPicPr>
            <a:picLocks noChangeAspect="1"/>
          </p:cNvPicPr>
          <p:nvPr/>
        </p:nvPicPr>
        <p:blipFill>
          <a:blip r:embed="rId3"/>
          <a:stretch>
            <a:fillRect/>
          </a:stretch>
        </p:blipFill>
        <p:spPr>
          <a:xfrm>
            <a:off x="9414123" y="4162535"/>
            <a:ext cx="2097206" cy="2091109"/>
          </a:xfrm>
          <a:prstGeom prst="rect">
            <a:avLst/>
          </a:prstGeom>
        </p:spPr>
      </p:pic>
    </p:spTree>
    <p:extLst>
      <p:ext uri="{BB962C8B-B14F-4D97-AF65-F5344CB8AC3E}">
        <p14:creationId xmlns:p14="http://schemas.microsoft.com/office/powerpoint/2010/main" val="33234243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Active Learning in Library Sessions</a:t>
            </a:r>
          </a:p>
        </p:txBody>
      </p:sp>
      <p:sp>
        <p:nvSpPr>
          <p:cNvPr id="3" name="Content Placeholder 2"/>
          <p:cNvSpPr>
            <a:spLocks noGrp="1"/>
          </p:cNvSpPr>
          <p:nvPr>
            <p:ph idx="1"/>
          </p:nvPr>
        </p:nvSpPr>
        <p:spPr>
          <a:xfrm>
            <a:off x="510364" y="2317897"/>
            <a:ext cx="11121656" cy="4146697"/>
          </a:xfrm>
        </p:spPr>
        <p:txBody>
          <a:bodyPr>
            <a:normAutofit fontScale="92500" lnSpcReduction="10000"/>
          </a:bodyPr>
          <a:lstStyle/>
          <a:p>
            <a:r>
              <a:rPr lang="en-US" sz="2400" dirty="0"/>
              <a:t>Information literacy instruction is probably not what you think of as library instruction</a:t>
            </a:r>
          </a:p>
          <a:p>
            <a:pPr lvl="1"/>
            <a:r>
              <a:rPr lang="en-US" sz="2400" dirty="0"/>
              <a:t>Before our project: focused on demonstrations of services</a:t>
            </a:r>
          </a:p>
          <a:p>
            <a:pPr lvl="1"/>
            <a:r>
              <a:rPr lang="en-US" sz="2400" dirty="0"/>
              <a:t>After our project: we focus on teaching students how to: define an information need, find, evaluate, and use information in ethical ways</a:t>
            </a:r>
          </a:p>
          <a:p>
            <a:endParaRPr lang="en-US" sz="2400" dirty="0"/>
          </a:p>
          <a:p>
            <a:r>
              <a:rPr lang="en-US" sz="2400" dirty="0"/>
              <a:t>Traditional library instruction is often demonstration not teaching</a:t>
            </a:r>
          </a:p>
          <a:p>
            <a:r>
              <a:rPr lang="en-US" sz="2400" dirty="0"/>
              <a:t>Evaluating our experience &amp; writing learning outcomes</a:t>
            </a:r>
          </a:p>
          <a:p>
            <a:r>
              <a:rPr lang="en-US" sz="2400" dirty="0"/>
              <a:t>Inspired by active learning techniques and flipped classroom method</a:t>
            </a:r>
          </a:p>
          <a:p>
            <a:r>
              <a:rPr lang="en-US" sz="2400" dirty="0"/>
              <a:t>Began implementing multiple sessions into the class to experiment </a:t>
            </a:r>
          </a:p>
          <a:p>
            <a:endParaRPr lang="en-US" sz="2200" dirty="0"/>
          </a:p>
        </p:txBody>
      </p:sp>
    </p:spTree>
    <p:extLst>
      <p:ext uri="{BB962C8B-B14F-4D97-AF65-F5344CB8AC3E}">
        <p14:creationId xmlns:p14="http://schemas.microsoft.com/office/powerpoint/2010/main" val="35616685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FBA612F-48AC-5042-AB38-9EDBAF5CEC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3765" y="0"/>
            <a:ext cx="10264470" cy="6858000"/>
          </a:xfrm>
          <a:prstGeom prst="rect">
            <a:avLst/>
          </a:prstGeom>
        </p:spPr>
      </p:pic>
    </p:spTree>
    <p:extLst>
      <p:ext uri="{BB962C8B-B14F-4D97-AF65-F5344CB8AC3E}">
        <p14:creationId xmlns:p14="http://schemas.microsoft.com/office/powerpoint/2010/main" val="6937191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FBA612F-48AC-5042-AB38-9EDBAF5CEC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3765" y="0"/>
            <a:ext cx="10264470" cy="6858000"/>
          </a:xfrm>
          <a:prstGeom prst="rect">
            <a:avLst/>
          </a:prstGeom>
        </p:spPr>
      </p:pic>
      <p:sp>
        <p:nvSpPr>
          <p:cNvPr id="2" name="Left Arrow 1">
            <a:extLst>
              <a:ext uri="{FF2B5EF4-FFF2-40B4-BE49-F238E27FC236}">
                <a16:creationId xmlns:a16="http://schemas.microsoft.com/office/drawing/2014/main" id="{FACBBE4B-0495-A046-90B8-D58E66E2031C}"/>
              </a:ext>
            </a:extLst>
          </p:cNvPr>
          <p:cNvSpPr/>
          <p:nvPr/>
        </p:nvSpPr>
        <p:spPr>
          <a:xfrm>
            <a:off x="6662055" y="3347356"/>
            <a:ext cx="1420585" cy="39188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Left Arrow 3">
            <a:extLst>
              <a:ext uri="{FF2B5EF4-FFF2-40B4-BE49-F238E27FC236}">
                <a16:creationId xmlns:a16="http://schemas.microsoft.com/office/drawing/2014/main" id="{42D38217-2B7F-AE4F-AE55-939E268B5383}"/>
              </a:ext>
            </a:extLst>
          </p:cNvPr>
          <p:cNvSpPr/>
          <p:nvPr/>
        </p:nvSpPr>
        <p:spPr>
          <a:xfrm>
            <a:off x="4397828" y="4838700"/>
            <a:ext cx="1420585" cy="39188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Left Arrow 4">
            <a:extLst>
              <a:ext uri="{FF2B5EF4-FFF2-40B4-BE49-F238E27FC236}">
                <a16:creationId xmlns:a16="http://schemas.microsoft.com/office/drawing/2014/main" id="{2A392D9D-4607-2B43-B5E4-EBB687EE5188}"/>
              </a:ext>
            </a:extLst>
          </p:cNvPr>
          <p:cNvSpPr/>
          <p:nvPr/>
        </p:nvSpPr>
        <p:spPr>
          <a:xfrm>
            <a:off x="5562598" y="4210050"/>
            <a:ext cx="1420585" cy="39188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Left Arrow 5">
            <a:extLst>
              <a:ext uri="{FF2B5EF4-FFF2-40B4-BE49-F238E27FC236}">
                <a16:creationId xmlns:a16="http://schemas.microsoft.com/office/drawing/2014/main" id="{52C672B6-4E38-214B-A7DB-B5B5ADB0A1D2}"/>
              </a:ext>
            </a:extLst>
          </p:cNvPr>
          <p:cNvSpPr/>
          <p:nvPr/>
        </p:nvSpPr>
        <p:spPr>
          <a:xfrm rot="10800000">
            <a:off x="1496787" y="3592286"/>
            <a:ext cx="1420585" cy="39188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Left Arrow 6">
            <a:extLst>
              <a:ext uri="{FF2B5EF4-FFF2-40B4-BE49-F238E27FC236}">
                <a16:creationId xmlns:a16="http://schemas.microsoft.com/office/drawing/2014/main" id="{36AA90CD-A25A-D345-9E50-4BDD4D3C1C1C}"/>
              </a:ext>
            </a:extLst>
          </p:cNvPr>
          <p:cNvSpPr/>
          <p:nvPr/>
        </p:nvSpPr>
        <p:spPr>
          <a:xfrm rot="10800000">
            <a:off x="2340810" y="3037115"/>
            <a:ext cx="1420585" cy="39188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Left Arrow 7">
            <a:extLst>
              <a:ext uri="{FF2B5EF4-FFF2-40B4-BE49-F238E27FC236}">
                <a16:creationId xmlns:a16="http://schemas.microsoft.com/office/drawing/2014/main" id="{0FCAB29A-6310-0E45-A101-B1874A6F105C}"/>
              </a:ext>
            </a:extLst>
          </p:cNvPr>
          <p:cNvSpPr/>
          <p:nvPr/>
        </p:nvSpPr>
        <p:spPr>
          <a:xfrm rot="10800000">
            <a:off x="375557" y="4147457"/>
            <a:ext cx="1420585" cy="39188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ED9BBDD9-4D59-2F40-AB94-4A6D02604F88}"/>
              </a:ext>
            </a:extLst>
          </p:cNvPr>
          <p:cNvSpPr txBox="1"/>
          <p:nvPr/>
        </p:nvSpPr>
        <p:spPr>
          <a:xfrm>
            <a:off x="8778952" y="3355525"/>
            <a:ext cx="3053443" cy="2554545"/>
          </a:xfrm>
          <a:prstGeom prst="rect">
            <a:avLst/>
          </a:prstGeom>
          <a:noFill/>
        </p:spPr>
        <p:txBody>
          <a:bodyPr wrap="square" rtlCol="0">
            <a:spAutoFit/>
          </a:bodyPr>
          <a:lstStyle/>
          <a:p>
            <a:r>
              <a:rPr lang="en-US" sz="3200" b="1" dirty="0">
                <a:solidFill>
                  <a:schemeClr val="accent2">
                    <a:lumMod val="75000"/>
                  </a:schemeClr>
                </a:solidFill>
              </a:rPr>
              <a:t>Areas of this spectrum we touch on with our classroom experiences.</a:t>
            </a:r>
          </a:p>
        </p:txBody>
      </p:sp>
    </p:spTree>
    <p:extLst>
      <p:ext uri="{BB962C8B-B14F-4D97-AF65-F5344CB8AC3E}">
        <p14:creationId xmlns:p14="http://schemas.microsoft.com/office/powerpoint/2010/main" val="872245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35C285B-2376-CA42-A9AC-454AAE9299DA}"/>
              </a:ext>
            </a:extLst>
          </p:cNvPr>
          <p:cNvPicPr>
            <a:picLocks noChangeAspect="1"/>
          </p:cNvPicPr>
          <p:nvPr/>
        </p:nvPicPr>
        <p:blipFill>
          <a:blip r:embed="rId3"/>
          <a:stretch>
            <a:fillRect/>
          </a:stretch>
        </p:blipFill>
        <p:spPr>
          <a:xfrm>
            <a:off x="2018394" y="13546"/>
            <a:ext cx="8090807" cy="6803838"/>
          </a:xfrm>
          <a:prstGeom prst="rect">
            <a:avLst/>
          </a:prstGeom>
        </p:spPr>
      </p:pic>
    </p:spTree>
    <p:extLst>
      <p:ext uri="{BB962C8B-B14F-4D97-AF65-F5344CB8AC3E}">
        <p14:creationId xmlns:p14="http://schemas.microsoft.com/office/powerpoint/2010/main" val="2545345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F65C5C5-DDF1-EA4A-988F-4CF1923F3674}"/>
              </a:ext>
            </a:extLst>
          </p:cNvPr>
          <p:cNvPicPr>
            <a:picLocks noChangeAspect="1"/>
          </p:cNvPicPr>
          <p:nvPr/>
        </p:nvPicPr>
        <p:blipFill>
          <a:blip r:embed="rId3"/>
          <a:stretch>
            <a:fillRect/>
          </a:stretch>
        </p:blipFill>
        <p:spPr>
          <a:xfrm>
            <a:off x="4474945" y="178646"/>
            <a:ext cx="3669988" cy="4710614"/>
          </a:xfrm>
          <a:prstGeom prst="rect">
            <a:avLst/>
          </a:prstGeom>
        </p:spPr>
      </p:pic>
      <p:pic>
        <p:nvPicPr>
          <p:cNvPr id="11" name="Picture 10">
            <a:extLst>
              <a:ext uri="{FF2B5EF4-FFF2-40B4-BE49-F238E27FC236}">
                <a16:creationId xmlns:a16="http://schemas.microsoft.com/office/drawing/2014/main" id="{8B890B50-64C6-4843-A5AE-D6D883C44794}"/>
              </a:ext>
            </a:extLst>
          </p:cNvPr>
          <p:cNvPicPr>
            <a:picLocks noChangeAspect="1"/>
          </p:cNvPicPr>
          <p:nvPr/>
        </p:nvPicPr>
        <p:blipFill>
          <a:blip r:embed="rId4"/>
          <a:stretch>
            <a:fillRect/>
          </a:stretch>
        </p:blipFill>
        <p:spPr>
          <a:xfrm>
            <a:off x="8660200" y="178646"/>
            <a:ext cx="2342847" cy="3634180"/>
          </a:xfrm>
          <a:prstGeom prst="rect">
            <a:avLst/>
          </a:prstGeom>
        </p:spPr>
      </p:pic>
      <p:pic>
        <p:nvPicPr>
          <p:cNvPr id="5" name="Picture 4">
            <a:extLst>
              <a:ext uri="{FF2B5EF4-FFF2-40B4-BE49-F238E27FC236}">
                <a16:creationId xmlns:a16="http://schemas.microsoft.com/office/drawing/2014/main" id="{CB8F6D50-787D-2540-BF0F-AC1AB53F8A09}"/>
              </a:ext>
            </a:extLst>
          </p:cNvPr>
          <p:cNvPicPr>
            <a:picLocks noChangeAspect="1"/>
          </p:cNvPicPr>
          <p:nvPr/>
        </p:nvPicPr>
        <p:blipFill>
          <a:blip r:embed="rId5"/>
          <a:stretch>
            <a:fillRect/>
          </a:stretch>
        </p:blipFill>
        <p:spPr>
          <a:xfrm>
            <a:off x="6525046" y="2843089"/>
            <a:ext cx="3076155" cy="3960800"/>
          </a:xfrm>
          <a:prstGeom prst="rect">
            <a:avLst/>
          </a:prstGeom>
        </p:spPr>
      </p:pic>
      <p:pic>
        <p:nvPicPr>
          <p:cNvPr id="3" name="Picture 2">
            <a:extLst>
              <a:ext uri="{FF2B5EF4-FFF2-40B4-BE49-F238E27FC236}">
                <a16:creationId xmlns:a16="http://schemas.microsoft.com/office/drawing/2014/main" id="{83B77AD6-CBDF-E742-AEAB-83FABC8BA4CA}"/>
              </a:ext>
            </a:extLst>
          </p:cNvPr>
          <p:cNvPicPr>
            <a:picLocks noChangeAspect="1"/>
          </p:cNvPicPr>
          <p:nvPr/>
        </p:nvPicPr>
        <p:blipFill>
          <a:blip r:embed="rId6"/>
          <a:stretch>
            <a:fillRect/>
          </a:stretch>
        </p:blipFill>
        <p:spPr>
          <a:xfrm>
            <a:off x="2937313" y="3071299"/>
            <a:ext cx="2464375" cy="3732591"/>
          </a:xfrm>
          <a:prstGeom prst="rect">
            <a:avLst/>
          </a:prstGeom>
        </p:spPr>
      </p:pic>
      <p:pic>
        <p:nvPicPr>
          <p:cNvPr id="7" name="Picture 6">
            <a:extLst>
              <a:ext uri="{FF2B5EF4-FFF2-40B4-BE49-F238E27FC236}">
                <a16:creationId xmlns:a16="http://schemas.microsoft.com/office/drawing/2014/main" id="{7DE598D2-2025-B543-87F9-4E94E570A54F}"/>
              </a:ext>
            </a:extLst>
          </p:cNvPr>
          <p:cNvPicPr>
            <a:picLocks noChangeAspect="1"/>
          </p:cNvPicPr>
          <p:nvPr/>
        </p:nvPicPr>
        <p:blipFill>
          <a:blip r:embed="rId7"/>
          <a:stretch>
            <a:fillRect/>
          </a:stretch>
        </p:blipFill>
        <p:spPr>
          <a:xfrm>
            <a:off x="1223534" y="178648"/>
            <a:ext cx="2705001" cy="3473667"/>
          </a:xfrm>
          <a:prstGeom prst="rect">
            <a:avLst/>
          </a:prstGeom>
        </p:spPr>
      </p:pic>
    </p:spTree>
    <p:extLst>
      <p:ext uri="{BB962C8B-B14F-4D97-AF65-F5344CB8AC3E}">
        <p14:creationId xmlns:p14="http://schemas.microsoft.com/office/powerpoint/2010/main" val="23117675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Video Demonstration of an Online Teaching Tool</a:t>
            </a:r>
          </a:p>
        </p:txBody>
      </p:sp>
      <p:sp>
        <p:nvSpPr>
          <p:cNvPr id="3" name="Content Placeholder 2"/>
          <p:cNvSpPr>
            <a:spLocks noGrp="1"/>
          </p:cNvSpPr>
          <p:nvPr>
            <p:ph idx="1"/>
          </p:nvPr>
        </p:nvSpPr>
        <p:spPr>
          <a:xfrm>
            <a:off x="510364" y="2317897"/>
            <a:ext cx="11121656" cy="4146697"/>
          </a:xfrm>
        </p:spPr>
        <p:txBody>
          <a:bodyPr>
            <a:normAutofit/>
          </a:bodyPr>
          <a:lstStyle/>
          <a:p>
            <a:r>
              <a:rPr lang="en-US" sz="2200" dirty="0"/>
              <a:t>Guide on the Side:</a:t>
            </a:r>
          </a:p>
          <a:p>
            <a:pPr marL="457200" lvl="1" indent="0">
              <a:buNone/>
            </a:pPr>
            <a:r>
              <a:rPr lang="en-US" sz="2000" dirty="0">
                <a:solidFill>
                  <a:srgbClr val="0070C0"/>
                </a:solidFill>
                <a:hlinkClick r:id="rId3"/>
              </a:rPr>
              <a:t>https://youtu.be/4M1UHEW7788</a:t>
            </a:r>
            <a:endParaRPr lang="en-US" sz="2000" dirty="0">
              <a:solidFill>
                <a:srgbClr val="0070C0"/>
              </a:solidFill>
            </a:endParaRPr>
          </a:p>
          <a:p>
            <a:pPr marL="0" indent="0">
              <a:buNone/>
            </a:pPr>
            <a:endParaRPr lang="en-US" sz="2200" dirty="0"/>
          </a:p>
        </p:txBody>
      </p:sp>
    </p:spTree>
    <p:extLst>
      <p:ext uri="{BB962C8B-B14F-4D97-AF65-F5344CB8AC3E}">
        <p14:creationId xmlns:p14="http://schemas.microsoft.com/office/powerpoint/2010/main" val="40313167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Exercises Outline</a:t>
            </a:r>
          </a:p>
        </p:txBody>
      </p:sp>
      <p:sp>
        <p:nvSpPr>
          <p:cNvPr id="3" name="Content Placeholder 2"/>
          <p:cNvSpPr>
            <a:spLocks noGrp="1"/>
          </p:cNvSpPr>
          <p:nvPr>
            <p:ph idx="1"/>
          </p:nvPr>
        </p:nvSpPr>
        <p:spPr>
          <a:xfrm>
            <a:off x="237067" y="2195035"/>
            <a:ext cx="11667065" cy="4561367"/>
          </a:xfrm>
        </p:spPr>
        <p:txBody>
          <a:bodyPr>
            <a:noAutofit/>
          </a:bodyPr>
          <a:lstStyle/>
          <a:p>
            <a:r>
              <a:rPr lang="en-US" sz="2200" dirty="0"/>
              <a:t>SLO 1: ……evaluate an information resource and determine its appropriate use for a given need…</a:t>
            </a:r>
          </a:p>
          <a:p>
            <a:r>
              <a:rPr lang="en-US" sz="2200" dirty="0"/>
              <a:t>SLO 2: …define and detect plagiarism..</a:t>
            </a:r>
          </a:p>
          <a:p>
            <a:r>
              <a:rPr lang="en-US" sz="2200" dirty="0"/>
              <a:t>SLO 3: ...define examples of intellectual property…</a:t>
            </a:r>
          </a:p>
          <a:p>
            <a:r>
              <a:rPr lang="en-US" sz="2200" dirty="0"/>
              <a:t>SLO 4: ...describe copyright…</a:t>
            </a:r>
          </a:p>
          <a:p>
            <a:r>
              <a:rPr lang="en-US" sz="2200" dirty="0"/>
              <a:t>SLO 5: ...describe why citing the work of others is important…</a:t>
            </a:r>
          </a:p>
          <a:p>
            <a:r>
              <a:rPr lang="en-US" sz="2200" dirty="0"/>
              <a:t>SLO 6: ...identify the elements of citations for journal articles and books…</a:t>
            </a:r>
          </a:p>
          <a:p>
            <a:r>
              <a:rPr lang="en-US" sz="2200" dirty="0"/>
              <a:t>SLO 7: ...construct citations from source information (book front matter and the first page of a journal article)…</a:t>
            </a:r>
          </a:p>
          <a:p>
            <a:r>
              <a:rPr lang="en-US" sz="2200" dirty="0"/>
              <a:t>SLO 8: ...be able to employ citations to: 1) distinguish between books and articles and 2) locate the resource…</a:t>
            </a:r>
          </a:p>
        </p:txBody>
      </p:sp>
    </p:spTree>
    <p:extLst>
      <p:ext uri="{BB962C8B-B14F-4D97-AF65-F5344CB8AC3E}">
        <p14:creationId xmlns:p14="http://schemas.microsoft.com/office/powerpoint/2010/main" val="20933178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a:t>
            </a:r>
          </a:p>
        </p:txBody>
      </p:sp>
      <p:sp>
        <p:nvSpPr>
          <p:cNvPr id="3" name="Content Placeholder 2"/>
          <p:cNvSpPr>
            <a:spLocks noGrp="1"/>
          </p:cNvSpPr>
          <p:nvPr>
            <p:ph idx="1"/>
          </p:nvPr>
        </p:nvSpPr>
        <p:spPr>
          <a:xfrm>
            <a:off x="467834" y="2360427"/>
            <a:ext cx="11227980" cy="4019107"/>
          </a:xfrm>
        </p:spPr>
        <p:txBody>
          <a:bodyPr/>
          <a:lstStyle/>
          <a:p>
            <a:r>
              <a:rPr lang="en-US" dirty="0"/>
              <a:t>CHARTS HERE </a:t>
            </a:r>
          </a:p>
        </p:txBody>
      </p:sp>
      <p:pic>
        <p:nvPicPr>
          <p:cNvPr id="5" name="Picture 4">
            <a:extLst>
              <a:ext uri="{FF2B5EF4-FFF2-40B4-BE49-F238E27FC236}">
                <a16:creationId xmlns:a16="http://schemas.microsoft.com/office/drawing/2014/main" id="{7E4AD46C-D6A6-304D-A7B5-E6937C19C2DC}"/>
              </a:ext>
            </a:extLst>
          </p:cNvPr>
          <p:cNvPicPr>
            <a:picLocks noChangeAspect="1"/>
          </p:cNvPicPr>
          <p:nvPr/>
        </p:nvPicPr>
        <p:blipFill rotWithShape="1">
          <a:blip r:embed="rId2">
            <a:extLst>
              <a:ext uri="{28A0092B-C50C-407E-A947-70E740481C1C}">
                <a14:useLocalDpi xmlns:a14="http://schemas.microsoft.com/office/drawing/2010/main" val="0"/>
              </a:ext>
            </a:extLst>
          </a:blip>
          <a:srcRect t="1212"/>
          <a:stretch/>
        </p:blipFill>
        <p:spPr>
          <a:xfrm>
            <a:off x="185203" y="55417"/>
            <a:ext cx="11544504" cy="6774873"/>
          </a:xfrm>
          <a:prstGeom prst="rect">
            <a:avLst/>
          </a:prstGeom>
        </p:spPr>
      </p:pic>
    </p:spTree>
    <p:extLst>
      <p:ext uri="{BB962C8B-B14F-4D97-AF65-F5344CB8AC3E}">
        <p14:creationId xmlns:p14="http://schemas.microsoft.com/office/powerpoint/2010/main" val="33293484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0EC7979-6475-184C-A138-B6A03F6A3E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31743" cy="6519333"/>
          </a:xfrm>
          <a:prstGeom prst="rect">
            <a:avLst/>
          </a:prstGeom>
        </p:spPr>
      </p:pic>
    </p:spTree>
    <p:extLst>
      <p:ext uri="{BB962C8B-B14F-4D97-AF65-F5344CB8AC3E}">
        <p14:creationId xmlns:p14="http://schemas.microsoft.com/office/powerpoint/2010/main" val="33464313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08ABD35-302D-C346-92A6-9D591371E63F}"/>
              </a:ext>
            </a:extLst>
          </p:cNvPr>
          <p:cNvPicPr>
            <a:picLocks noChangeAspect="1"/>
          </p:cNvPicPr>
          <p:nvPr/>
        </p:nvPicPr>
        <p:blipFill rotWithShape="1">
          <a:blip r:embed="rId2">
            <a:extLst>
              <a:ext uri="{28A0092B-C50C-407E-A947-70E740481C1C}">
                <a14:useLocalDpi xmlns:a14="http://schemas.microsoft.com/office/drawing/2010/main" val="0"/>
              </a:ext>
            </a:extLst>
          </a:blip>
          <a:srcRect r="2421"/>
          <a:stretch/>
        </p:blipFill>
        <p:spPr>
          <a:xfrm>
            <a:off x="193963" y="-27709"/>
            <a:ext cx="11914909" cy="6314786"/>
          </a:xfrm>
          <a:prstGeom prst="rect">
            <a:avLst/>
          </a:prstGeom>
        </p:spPr>
      </p:pic>
    </p:spTree>
    <p:extLst>
      <p:ext uri="{BB962C8B-B14F-4D97-AF65-F5344CB8AC3E}">
        <p14:creationId xmlns:p14="http://schemas.microsoft.com/office/powerpoint/2010/main" val="1716995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Presentation Objectives</a:t>
            </a:r>
          </a:p>
        </p:txBody>
      </p:sp>
      <p:sp>
        <p:nvSpPr>
          <p:cNvPr id="3" name="Content Placeholder 2"/>
          <p:cNvSpPr>
            <a:spLocks noGrp="1"/>
          </p:cNvSpPr>
          <p:nvPr>
            <p:ph idx="1"/>
          </p:nvPr>
        </p:nvSpPr>
        <p:spPr>
          <a:xfrm>
            <a:off x="457201" y="2438400"/>
            <a:ext cx="11108265" cy="3479800"/>
          </a:xfrm>
        </p:spPr>
        <p:txBody>
          <a:bodyPr>
            <a:normAutofit/>
          </a:bodyPr>
          <a:lstStyle/>
          <a:p>
            <a:r>
              <a:rPr lang="en-US" sz="2400" dirty="0"/>
              <a:t>Participants will be exposed to a model of information literacy activities designed collaboratively by social work and library faculty.</a:t>
            </a:r>
          </a:p>
          <a:p>
            <a:r>
              <a:rPr lang="en-US" sz="2400" dirty="0"/>
              <a:t>Participants will discuss opportunities for engaging students in interactive experiences focused on skill development.</a:t>
            </a:r>
          </a:p>
          <a:p>
            <a:r>
              <a:rPr lang="en-US" sz="2400" dirty="0"/>
              <a:t>Participants will receive an outline of interactive lessons and are encouraged to implement activities in the future and share with presenters.</a:t>
            </a:r>
          </a:p>
        </p:txBody>
      </p:sp>
    </p:spTree>
    <p:extLst>
      <p:ext uri="{BB962C8B-B14F-4D97-AF65-F5344CB8AC3E}">
        <p14:creationId xmlns:p14="http://schemas.microsoft.com/office/powerpoint/2010/main" val="18516709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E3DF38D-A91F-6247-A477-81252EF5D7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545" y="0"/>
            <a:ext cx="12030854" cy="6284383"/>
          </a:xfrm>
          <a:prstGeom prst="rect">
            <a:avLst/>
          </a:prstGeom>
        </p:spPr>
      </p:pic>
      <p:pic>
        <p:nvPicPr>
          <p:cNvPr id="4" name="Picture 3">
            <a:extLst>
              <a:ext uri="{FF2B5EF4-FFF2-40B4-BE49-F238E27FC236}">
                <a16:creationId xmlns:a16="http://schemas.microsoft.com/office/drawing/2014/main" id="{CE27FE4B-BD83-BF4B-834F-A0BA442006B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0" y="4572000"/>
            <a:ext cx="1846943" cy="1846943"/>
          </a:xfrm>
          <a:prstGeom prst="rect">
            <a:avLst/>
          </a:prstGeom>
        </p:spPr>
      </p:pic>
    </p:spTree>
    <p:extLst>
      <p:ext uri="{BB962C8B-B14F-4D97-AF65-F5344CB8AC3E}">
        <p14:creationId xmlns:p14="http://schemas.microsoft.com/office/powerpoint/2010/main" val="27671986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961E71B-DE31-D74D-95EB-1FBCC3EA42D6}"/>
              </a:ext>
            </a:extLst>
          </p:cNvPr>
          <p:cNvPicPr>
            <a:picLocks noChangeAspect="1"/>
          </p:cNvPicPr>
          <p:nvPr/>
        </p:nvPicPr>
        <p:blipFill rotWithShape="1">
          <a:blip r:embed="rId2">
            <a:extLst>
              <a:ext uri="{28A0092B-C50C-407E-A947-70E740481C1C}">
                <a14:useLocalDpi xmlns:a14="http://schemas.microsoft.com/office/drawing/2010/main" val="0"/>
              </a:ext>
            </a:extLst>
          </a:blip>
          <a:srcRect r="1631"/>
          <a:stretch/>
        </p:blipFill>
        <p:spPr>
          <a:xfrm>
            <a:off x="156756" y="0"/>
            <a:ext cx="11965577" cy="6398614"/>
          </a:xfrm>
          <a:prstGeom prst="rect">
            <a:avLst/>
          </a:prstGeom>
        </p:spPr>
      </p:pic>
    </p:spTree>
    <p:extLst>
      <p:ext uri="{BB962C8B-B14F-4D97-AF65-F5344CB8AC3E}">
        <p14:creationId xmlns:p14="http://schemas.microsoft.com/office/powerpoint/2010/main" val="17034704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460A203-2D97-6347-9D41-AFFB320C9F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836" y="6158"/>
            <a:ext cx="12022667" cy="6391964"/>
          </a:xfrm>
          <a:prstGeom prst="rect">
            <a:avLst/>
          </a:prstGeom>
        </p:spPr>
      </p:pic>
      <p:pic>
        <p:nvPicPr>
          <p:cNvPr id="4" name="Picture 3">
            <a:extLst>
              <a:ext uri="{FF2B5EF4-FFF2-40B4-BE49-F238E27FC236}">
                <a16:creationId xmlns:a16="http://schemas.microsoft.com/office/drawing/2014/main" id="{3DBA0727-99D1-114C-95A0-63DEEC5F5F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3999" y="4572000"/>
            <a:ext cx="1847088" cy="1847088"/>
          </a:xfrm>
          <a:prstGeom prst="rect">
            <a:avLst/>
          </a:prstGeom>
        </p:spPr>
      </p:pic>
    </p:spTree>
    <p:extLst>
      <p:ext uri="{BB962C8B-B14F-4D97-AF65-F5344CB8AC3E}">
        <p14:creationId xmlns:p14="http://schemas.microsoft.com/office/powerpoint/2010/main" val="22964186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E8CA0DE-45F3-ED4E-AE11-AECD5228AD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639" y="0"/>
            <a:ext cx="11879027" cy="6480669"/>
          </a:xfrm>
          <a:prstGeom prst="rect">
            <a:avLst/>
          </a:prstGeom>
        </p:spPr>
      </p:pic>
      <p:pic>
        <p:nvPicPr>
          <p:cNvPr id="4" name="Picture 3">
            <a:extLst>
              <a:ext uri="{FF2B5EF4-FFF2-40B4-BE49-F238E27FC236}">
                <a16:creationId xmlns:a16="http://schemas.microsoft.com/office/drawing/2014/main" id="{1FC39F2C-B3C2-3A46-8730-E900E85D05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3999" y="4581473"/>
            <a:ext cx="1847088" cy="1847088"/>
          </a:xfrm>
          <a:prstGeom prst="rect">
            <a:avLst/>
          </a:prstGeom>
        </p:spPr>
      </p:pic>
    </p:spTree>
    <p:extLst>
      <p:ext uri="{BB962C8B-B14F-4D97-AF65-F5344CB8AC3E}">
        <p14:creationId xmlns:p14="http://schemas.microsoft.com/office/powerpoint/2010/main" val="7610985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C6F9A9C-5750-D04C-AC0D-89C161213A6A}"/>
              </a:ext>
            </a:extLst>
          </p:cNvPr>
          <p:cNvPicPr>
            <a:picLocks noChangeAspect="1"/>
          </p:cNvPicPr>
          <p:nvPr/>
        </p:nvPicPr>
        <p:blipFill rotWithShape="1">
          <a:blip r:embed="rId3">
            <a:extLst>
              <a:ext uri="{28A0092B-C50C-407E-A947-70E740481C1C}">
                <a14:useLocalDpi xmlns:a14="http://schemas.microsoft.com/office/drawing/2010/main" val="0"/>
              </a:ext>
            </a:extLst>
          </a:blip>
          <a:srcRect t="714"/>
          <a:stretch/>
        </p:blipFill>
        <p:spPr>
          <a:xfrm>
            <a:off x="138843" y="0"/>
            <a:ext cx="11045628" cy="6809017"/>
          </a:xfrm>
          <a:prstGeom prst="rect">
            <a:avLst/>
          </a:prstGeom>
        </p:spPr>
      </p:pic>
      <p:pic>
        <p:nvPicPr>
          <p:cNvPr id="4" name="Picture 3">
            <a:extLst>
              <a:ext uri="{FF2B5EF4-FFF2-40B4-BE49-F238E27FC236}">
                <a16:creationId xmlns:a16="http://schemas.microsoft.com/office/drawing/2014/main" id="{F5F088CD-8E5D-2443-90CB-9ADD8742A0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1" y="4572000"/>
            <a:ext cx="1846943" cy="1846943"/>
          </a:xfrm>
          <a:prstGeom prst="rect">
            <a:avLst/>
          </a:prstGeom>
        </p:spPr>
      </p:pic>
    </p:spTree>
    <p:extLst>
      <p:ext uri="{BB962C8B-B14F-4D97-AF65-F5344CB8AC3E}">
        <p14:creationId xmlns:p14="http://schemas.microsoft.com/office/powerpoint/2010/main" val="9836759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BD69C-C9E2-CF4F-A469-7DF01355A1C2}"/>
              </a:ext>
            </a:extLst>
          </p:cNvPr>
          <p:cNvSpPr>
            <a:spLocks noGrp="1"/>
          </p:cNvSpPr>
          <p:nvPr>
            <p:ph type="title"/>
          </p:nvPr>
        </p:nvSpPr>
        <p:spPr/>
        <p:txBody>
          <a:bodyPr/>
          <a:lstStyle/>
          <a:p>
            <a:r>
              <a:rPr lang="en-US" dirty="0"/>
              <a:t>Let’s Talk Briefly </a:t>
            </a:r>
          </a:p>
        </p:txBody>
      </p:sp>
      <p:sp>
        <p:nvSpPr>
          <p:cNvPr id="3" name="Content Placeholder 2">
            <a:extLst>
              <a:ext uri="{FF2B5EF4-FFF2-40B4-BE49-F238E27FC236}">
                <a16:creationId xmlns:a16="http://schemas.microsoft.com/office/drawing/2014/main" id="{0CBA4C7D-AB6A-C849-B311-73E7B6180DA3}"/>
              </a:ext>
            </a:extLst>
          </p:cNvPr>
          <p:cNvSpPr>
            <a:spLocks noGrp="1"/>
          </p:cNvSpPr>
          <p:nvPr>
            <p:ph idx="1"/>
          </p:nvPr>
        </p:nvSpPr>
        <p:spPr/>
        <p:txBody>
          <a:bodyPr>
            <a:normAutofit/>
          </a:bodyPr>
          <a:lstStyle/>
          <a:p>
            <a:r>
              <a:rPr lang="en-US" sz="2400" dirty="0"/>
              <a:t>Do you have opportunities to engaging students in interactive experiences?</a:t>
            </a:r>
          </a:p>
          <a:p>
            <a:r>
              <a:rPr lang="en-US" sz="2400" dirty="0"/>
              <a:t>Would connecting the standards, along with your course objectives help you see how things fit together?</a:t>
            </a:r>
          </a:p>
          <a:p>
            <a:endParaRPr lang="en-US" sz="2400" dirty="0"/>
          </a:p>
        </p:txBody>
      </p:sp>
    </p:spTree>
    <p:extLst>
      <p:ext uri="{BB962C8B-B14F-4D97-AF65-F5344CB8AC3E}">
        <p14:creationId xmlns:p14="http://schemas.microsoft.com/office/powerpoint/2010/main" val="42678906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	</a:t>
            </a:r>
          </a:p>
        </p:txBody>
      </p:sp>
      <p:sp>
        <p:nvSpPr>
          <p:cNvPr id="3" name="Content Placeholder 2"/>
          <p:cNvSpPr>
            <a:spLocks noGrp="1"/>
          </p:cNvSpPr>
          <p:nvPr>
            <p:ph idx="1"/>
          </p:nvPr>
        </p:nvSpPr>
        <p:spPr>
          <a:xfrm>
            <a:off x="467834" y="2360427"/>
            <a:ext cx="11227980" cy="4019107"/>
          </a:xfrm>
        </p:spPr>
        <p:txBody>
          <a:bodyPr/>
          <a:lstStyle/>
          <a:p>
            <a:endParaRPr lang="en-US" dirty="0"/>
          </a:p>
        </p:txBody>
      </p:sp>
    </p:spTree>
    <p:extLst>
      <p:ext uri="{BB962C8B-B14F-4D97-AF65-F5344CB8AC3E}">
        <p14:creationId xmlns:p14="http://schemas.microsoft.com/office/powerpoint/2010/main" val="5497344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Contact</a:t>
            </a:r>
          </a:p>
        </p:txBody>
      </p:sp>
      <p:sp>
        <p:nvSpPr>
          <p:cNvPr id="3" name="Content Placeholder 2"/>
          <p:cNvSpPr>
            <a:spLocks noGrp="1"/>
          </p:cNvSpPr>
          <p:nvPr>
            <p:ph idx="1"/>
          </p:nvPr>
        </p:nvSpPr>
        <p:spPr>
          <a:xfrm>
            <a:off x="467834" y="2360427"/>
            <a:ext cx="11227980" cy="4019107"/>
          </a:xfrm>
        </p:spPr>
        <p:txBody>
          <a:bodyPr>
            <a:normAutofit/>
          </a:bodyPr>
          <a:lstStyle/>
          <a:p>
            <a:r>
              <a:rPr lang="en-US" sz="2200" dirty="0"/>
              <a:t>David Vess, </a:t>
            </a:r>
            <a:r>
              <a:rPr lang="en-US" sz="2200" dirty="0" err="1"/>
              <a:t>vessds@jmu.edu</a:t>
            </a:r>
            <a:endParaRPr lang="en-US" sz="2200" dirty="0"/>
          </a:p>
          <a:p>
            <a:r>
              <a:rPr lang="en-US" sz="2200" dirty="0"/>
              <a:t>Laura Trull, </a:t>
            </a:r>
            <a:r>
              <a:rPr lang="en-US" sz="2200" dirty="0" err="1"/>
              <a:t>trulllh@jmu.edu</a:t>
            </a:r>
            <a:endParaRPr lang="en-US" sz="2200" dirty="0"/>
          </a:p>
        </p:txBody>
      </p:sp>
    </p:spTree>
    <p:extLst>
      <p:ext uri="{BB962C8B-B14F-4D97-AF65-F5344CB8AC3E}">
        <p14:creationId xmlns:p14="http://schemas.microsoft.com/office/powerpoint/2010/main" val="34923146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a:xfrm>
            <a:off x="345233" y="2332653"/>
            <a:ext cx="11374015" cy="4322147"/>
          </a:xfrm>
        </p:spPr>
        <p:txBody>
          <a:bodyPr>
            <a:normAutofit/>
          </a:bodyPr>
          <a:lstStyle/>
          <a:p>
            <a:r>
              <a:rPr lang="en-US" dirty="0"/>
              <a:t>American Library Association, Association of College &amp; Research Libraries. (2000). Information literacy competency standards for higher education. Retrieved from http://www.ala.org/acrl/sites/ala.org.acrl/files/content/standards/standards.pdf</a:t>
            </a:r>
          </a:p>
          <a:p>
            <a:r>
              <a:rPr lang="en-US" dirty="0"/>
              <a:t>American Library Association, Association of College &amp; Research Libraries. (2016). Framework for information literacy for higher education. Retrieved from http://www.ala.org/acrl/standards/ilframework</a:t>
            </a:r>
          </a:p>
          <a:p>
            <a:r>
              <a:rPr lang="en-US" dirty="0" err="1"/>
              <a:t>Bausman</a:t>
            </a:r>
            <a:r>
              <a:rPr lang="en-US" dirty="0"/>
              <a:t>, M., &amp; Ward, S. L. (2016). The social work librarian and information literacy instruction: A report on a national survey in the United States. </a:t>
            </a:r>
            <a:r>
              <a:rPr lang="en-US" i="1" dirty="0"/>
              <a:t>Behavioral &amp; Social Sciences Librarian, 35</a:t>
            </a:r>
            <a:r>
              <a:rPr lang="en-US" dirty="0"/>
              <a:t>(3), 109-122. doi:10.1080/01639269.2016.1243439 </a:t>
            </a:r>
          </a:p>
          <a:p>
            <a:r>
              <a:rPr lang="en-US" dirty="0" err="1"/>
              <a:t>Bellard</a:t>
            </a:r>
            <a:r>
              <a:rPr lang="en-US" dirty="0"/>
              <a:t>, E. M. (2005). Information literacy needs of nontraditional graduate students in social work. </a:t>
            </a:r>
            <a:r>
              <a:rPr lang="en-US" i="1" dirty="0"/>
              <a:t>Research Strategies, 20</a:t>
            </a:r>
            <a:r>
              <a:rPr lang="en-US" dirty="0"/>
              <a:t>(4), 494-505. doi:10.1016/j.resstr.2006.12.019 </a:t>
            </a:r>
          </a:p>
        </p:txBody>
      </p:sp>
    </p:spTree>
    <p:extLst>
      <p:ext uri="{BB962C8B-B14F-4D97-AF65-F5344CB8AC3E}">
        <p14:creationId xmlns:p14="http://schemas.microsoft.com/office/powerpoint/2010/main" val="38605638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a:xfrm>
            <a:off x="345233" y="2332653"/>
            <a:ext cx="11374015" cy="4152123"/>
          </a:xfrm>
        </p:spPr>
        <p:txBody>
          <a:bodyPr>
            <a:normAutofit/>
          </a:bodyPr>
          <a:lstStyle/>
          <a:p>
            <a:r>
              <a:rPr lang="en-US" dirty="0"/>
              <a:t>Bingham, T. J., </a:t>
            </a:r>
            <a:r>
              <a:rPr lang="en-US" dirty="0" err="1"/>
              <a:t>Wirjapranata</a:t>
            </a:r>
            <a:r>
              <a:rPr lang="en-US" dirty="0"/>
              <a:t>, J., &amp; </a:t>
            </a:r>
            <a:r>
              <a:rPr lang="en-US" dirty="0" err="1"/>
              <a:t>Chinnery</a:t>
            </a:r>
            <a:r>
              <a:rPr lang="en-US" dirty="0"/>
              <a:t>, S. (2016). Merging information literacy and evidence-based practice for social work students. </a:t>
            </a:r>
            <a:r>
              <a:rPr lang="en-US" i="1" dirty="0"/>
              <a:t>New Library World, 117</a:t>
            </a:r>
            <a:r>
              <a:rPr lang="en-US" dirty="0"/>
              <a:t>(3/4), 201-213. doi:10.1108/NLW-09-2015-0067 </a:t>
            </a:r>
          </a:p>
          <a:p>
            <a:r>
              <a:rPr lang="en-US" dirty="0" err="1"/>
              <a:t>Bombaro</a:t>
            </a:r>
            <a:r>
              <a:rPr lang="en-US" dirty="0"/>
              <a:t>, C. (2014). Overcoming the barriers to information literacy programs. </a:t>
            </a:r>
            <a:r>
              <a:rPr lang="en-US" i="1" dirty="0"/>
              <a:t>Reference Services Review</a:t>
            </a:r>
            <a:r>
              <a:rPr lang="en-US" dirty="0"/>
              <a:t>, </a:t>
            </a:r>
            <a:r>
              <a:rPr lang="en-US" i="1" dirty="0"/>
              <a:t>42</a:t>
            </a:r>
            <a:r>
              <a:rPr lang="en-US" dirty="0"/>
              <a:t>(2), 246–262. doi:10.1108/RSR-10-2013-0050</a:t>
            </a:r>
          </a:p>
          <a:p>
            <a:r>
              <a:rPr lang="en-US" dirty="0" err="1"/>
              <a:t>Brustman</a:t>
            </a:r>
            <a:r>
              <a:rPr lang="en-US" dirty="0"/>
              <a:t>, M. J., &amp; </a:t>
            </a:r>
            <a:r>
              <a:rPr lang="en-US" dirty="0" err="1"/>
              <a:t>Bernnard</a:t>
            </a:r>
            <a:r>
              <a:rPr lang="en-US" dirty="0"/>
              <a:t>, D. (2007). Information literacy for social workers: University at Albany Libraries prepare MSW students for research and practice. </a:t>
            </a:r>
            <a:r>
              <a:rPr lang="en-US" i="1" dirty="0"/>
              <a:t>Communications in Information Literacy, 1</a:t>
            </a:r>
            <a:r>
              <a:rPr lang="en-US" dirty="0"/>
              <a:t>(2), 89-101. </a:t>
            </a:r>
          </a:p>
          <a:p>
            <a:r>
              <a:rPr lang="en-US" dirty="0"/>
              <a:t>Ismail, L. (2009). What they are telling us: library use and needs of traditional and non‐traditional students in a graduate social work program. </a:t>
            </a:r>
            <a:r>
              <a:rPr lang="en-US" i="1" dirty="0"/>
              <a:t>The Journal of Academic Librarianship</a:t>
            </a:r>
            <a:r>
              <a:rPr lang="en-US" dirty="0"/>
              <a:t>, </a:t>
            </a:r>
            <a:r>
              <a:rPr lang="en-US" i="1" dirty="0"/>
              <a:t>35</a:t>
            </a:r>
            <a:r>
              <a:rPr lang="en-US" dirty="0"/>
              <a:t>(6), 555-564. doi:10.1016/j.acalib.2009.08.019</a:t>
            </a:r>
          </a:p>
        </p:txBody>
      </p:sp>
    </p:spTree>
    <p:extLst>
      <p:ext uri="{BB962C8B-B14F-4D97-AF65-F5344CB8AC3E}">
        <p14:creationId xmlns:p14="http://schemas.microsoft.com/office/powerpoint/2010/main" val="2759956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Context</a:t>
            </a:r>
          </a:p>
        </p:txBody>
      </p:sp>
      <p:sp>
        <p:nvSpPr>
          <p:cNvPr id="3" name="Content Placeholder 2"/>
          <p:cNvSpPr>
            <a:spLocks noGrp="1"/>
          </p:cNvSpPr>
          <p:nvPr>
            <p:ph idx="1"/>
          </p:nvPr>
        </p:nvSpPr>
        <p:spPr>
          <a:xfrm>
            <a:off x="467833" y="2360428"/>
            <a:ext cx="11121655" cy="4274288"/>
          </a:xfrm>
        </p:spPr>
        <p:txBody>
          <a:bodyPr>
            <a:noAutofit/>
          </a:bodyPr>
          <a:lstStyle/>
          <a:p>
            <a:r>
              <a:rPr lang="en-US" sz="2400" dirty="0"/>
              <a:t>JMU Social Work Department </a:t>
            </a:r>
          </a:p>
          <a:p>
            <a:pPr lvl="1"/>
            <a:r>
              <a:rPr lang="en-US" sz="2400" dirty="0"/>
              <a:t>8 Fulltime Faculty; 250 students</a:t>
            </a:r>
          </a:p>
          <a:p>
            <a:r>
              <a:rPr lang="en-US" sz="2400" dirty="0"/>
              <a:t>JMU Libraries &amp; Educational Technologies </a:t>
            </a:r>
          </a:p>
          <a:p>
            <a:pPr lvl="1"/>
            <a:r>
              <a:rPr lang="en-US" sz="2400" dirty="0"/>
              <a:t>Liaison Librarians to Departments – collection development; research consultations; and Information Literacy Instruction</a:t>
            </a:r>
          </a:p>
        </p:txBody>
      </p:sp>
    </p:spTree>
    <p:extLst>
      <p:ext uri="{BB962C8B-B14F-4D97-AF65-F5344CB8AC3E}">
        <p14:creationId xmlns:p14="http://schemas.microsoft.com/office/powerpoint/2010/main" val="22702970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a:xfrm>
            <a:off x="345233" y="2332653"/>
            <a:ext cx="11374015" cy="4152123"/>
          </a:xfrm>
        </p:spPr>
        <p:txBody>
          <a:bodyPr>
            <a:normAutofit fontScale="92500" lnSpcReduction="10000"/>
          </a:bodyPr>
          <a:lstStyle/>
          <a:p>
            <a:r>
              <a:rPr lang="en-US" dirty="0"/>
              <a:t>Johnson, O. J., Whitfield, J. S., &amp; Grohe, B. (2011). Improving social work students’ information literacy skills: A faculty and librarian collaboration. </a:t>
            </a:r>
            <a:r>
              <a:rPr lang="en-US" i="1" dirty="0"/>
              <a:t>Journal on Excellence in College Teaching</a:t>
            </a:r>
            <a:r>
              <a:rPr lang="en-US" dirty="0"/>
              <a:t>, </a:t>
            </a:r>
            <a:r>
              <a:rPr lang="en-US" i="1" dirty="0"/>
              <a:t>22</a:t>
            </a:r>
            <a:r>
              <a:rPr lang="en-US" dirty="0"/>
              <a:t>(3), 5–21. Retrieved from http://celt.muohio.edu/ject/fetch.php?id=505</a:t>
            </a:r>
          </a:p>
          <a:p>
            <a:r>
              <a:rPr lang="en-US" dirty="0"/>
              <a:t>Julien, H., Gross, M., &amp; Latham, D. (in press). Survey of information literacy instructional practices in U.S. academic libraries. </a:t>
            </a:r>
            <a:r>
              <a:rPr lang="en-US" i="1" dirty="0"/>
              <a:t>College &amp; Research Libraries</a:t>
            </a:r>
            <a:r>
              <a:rPr lang="en-US" dirty="0"/>
              <a:t>. </a:t>
            </a:r>
          </a:p>
          <a:p>
            <a:r>
              <a:rPr lang="en-US" dirty="0" err="1"/>
              <a:t>Junisbai</a:t>
            </a:r>
            <a:r>
              <a:rPr lang="en-US" dirty="0"/>
              <a:t>, B., Lowe, M. S., &amp; </a:t>
            </a:r>
            <a:r>
              <a:rPr lang="en-US" dirty="0" err="1"/>
              <a:t>Tagge</a:t>
            </a:r>
            <a:r>
              <a:rPr lang="en-US" dirty="0"/>
              <a:t>, N. (2016). A pragmatic and flexible approach to information literacy: Findings from a three-year study of faculty-librarian collaboration. </a:t>
            </a:r>
            <a:r>
              <a:rPr lang="en-US" i="1" dirty="0"/>
              <a:t>The Journal of Academic Librarianship</a:t>
            </a:r>
            <a:r>
              <a:rPr lang="en-US" dirty="0"/>
              <a:t>, </a:t>
            </a:r>
            <a:r>
              <a:rPr lang="en-US" i="1" dirty="0"/>
              <a:t>42</a:t>
            </a:r>
            <a:r>
              <a:rPr lang="en-US" dirty="0"/>
              <a:t>(5), 604–611. doi:10.1016/j.acalib.2016.07.001</a:t>
            </a:r>
          </a:p>
          <a:p>
            <a:r>
              <a:rPr lang="en-US" dirty="0" err="1"/>
              <a:t>Kayser</a:t>
            </a:r>
            <a:r>
              <a:rPr lang="en-US" dirty="0"/>
              <a:t>, J. A., Bowers, J., Jiang, L., &amp; </a:t>
            </a:r>
            <a:r>
              <a:rPr lang="en-US" dirty="0" err="1"/>
              <a:t>Bussey</a:t>
            </a:r>
            <a:r>
              <a:rPr lang="en-US" dirty="0"/>
              <a:t>, M. (2013). Increasing MSW students? Information competencies through online tutorials, application exercises, and course assignments. </a:t>
            </a:r>
            <a:r>
              <a:rPr lang="en-US" i="1" dirty="0"/>
              <a:t>Journal of Teaching in Social Work</a:t>
            </a:r>
            <a:r>
              <a:rPr lang="en-US" dirty="0"/>
              <a:t>, </a:t>
            </a:r>
            <a:r>
              <a:rPr lang="en-US" i="1" dirty="0"/>
              <a:t>33</a:t>
            </a:r>
            <a:r>
              <a:rPr lang="en-US" dirty="0"/>
              <a:t>(4–5), 578–593. doi:10.1080/08841233.2013.831391</a:t>
            </a:r>
          </a:p>
          <a:p>
            <a:r>
              <a:rPr lang="en-US" dirty="0" err="1"/>
              <a:t>Klomsri</a:t>
            </a:r>
            <a:r>
              <a:rPr lang="en-US" dirty="0"/>
              <a:t>, T., &amp; </a:t>
            </a:r>
            <a:r>
              <a:rPr lang="en-US" dirty="0" err="1"/>
              <a:t>Tedre</a:t>
            </a:r>
            <a:r>
              <a:rPr lang="en-US" dirty="0"/>
              <a:t>, M. (2016). Poor information literacy skills and practices as barriers to academic performance: A mixed methods study of the University of Dar </a:t>
            </a:r>
            <a:r>
              <a:rPr lang="en-US" dirty="0" err="1"/>
              <a:t>es</a:t>
            </a:r>
            <a:r>
              <a:rPr lang="en-US" dirty="0"/>
              <a:t> Salaam. </a:t>
            </a:r>
            <a:r>
              <a:rPr lang="en-US" i="1" dirty="0"/>
              <a:t>Reference &amp; User Services Quarterly</a:t>
            </a:r>
            <a:r>
              <a:rPr lang="en-US" dirty="0"/>
              <a:t>, </a:t>
            </a:r>
            <a:r>
              <a:rPr lang="en-US" i="1" dirty="0"/>
              <a:t>55</a:t>
            </a:r>
            <a:r>
              <a:rPr lang="en-US" dirty="0"/>
              <a:t>(4), 293. doi:10.5860/rusq.55n4.293</a:t>
            </a:r>
          </a:p>
        </p:txBody>
      </p:sp>
    </p:spTree>
    <p:extLst>
      <p:ext uri="{BB962C8B-B14F-4D97-AF65-F5344CB8AC3E}">
        <p14:creationId xmlns:p14="http://schemas.microsoft.com/office/powerpoint/2010/main" val="21648260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Problem</a:t>
            </a:r>
          </a:p>
        </p:txBody>
      </p:sp>
      <p:sp>
        <p:nvSpPr>
          <p:cNvPr id="3" name="Content Placeholder 2"/>
          <p:cNvSpPr>
            <a:spLocks noGrp="1"/>
          </p:cNvSpPr>
          <p:nvPr>
            <p:ph idx="1"/>
          </p:nvPr>
        </p:nvSpPr>
        <p:spPr>
          <a:xfrm>
            <a:off x="429634" y="2267492"/>
            <a:ext cx="11142921" cy="3997842"/>
          </a:xfrm>
        </p:spPr>
        <p:txBody>
          <a:bodyPr>
            <a:noAutofit/>
          </a:bodyPr>
          <a:lstStyle/>
          <a:p>
            <a:r>
              <a:rPr lang="en-US" sz="2400" dirty="0"/>
              <a:t>Evidence continues to build that </a:t>
            </a:r>
            <a:r>
              <a:rPr lang="en-US" sz="2400" b="1" dirty="0"/>
              <a:t>information literacy (IL) is taught </a:t>
            </a:r>
            <a:r>
              <a:rPr lang="en-US" sz="2400" dirty="0"/>
              <a:t>across university and college curricula at all student levels (</a:t>
            </a:r>
            <a:r>
              <a:rPr lang="en-US" sz="2400" dirty="0" err="1"/>
              <a:t>Junsbai</a:t>
            </a:r>
            <a:r>
              <a:rPr lang="en-US" sz="2400" dirty="0"/>
              <a:t>, Lowe &amp; </a:t>
            </a:r>
            <a:r>
              <a:rPr lang="en-US" sz="2400" dirty="0" err="1"/>
              <a:t>Tagge</a:t>
            </a:r>
            <a:r>
              <a:rPr lang="en-US" sz="2400" dirty="0"/>
              <a:t>, 2016).</a:t>
            </a:r>
          </a:p>
          <a:p>
            <a:r>
              <a:rPr lang="en-US" sz="2400" dirty="0"/>
              <a:t>Challenges </a:t>
            </a:r>
            <a:r>
              <a:rPr lang="en-US" sz="2400" b="1" dirty="0"/>
              <a:t>connecting IL to those curricula in meaningful ways persist </a:t>
            </a:r>
            <a:r>
              <a:rPr lang="en-US" sz="2400" dirty="0"/>
              <a:t>(Julien, Gross, &amp; Latham, 2018; </a:t>
            </a:r>
            <a:r>
              <a:rPr lang="en-US" sz="2400" dirty="0" err="1"/>
              <a:t>Klomsri</a:t>
            </a:r>
            <a:r>
              <a:rPr lang="en-US" sz="2400" dirty="0"/>
              <a:t> &amp; </a:t>
            </a:r>
            <a:r>
              <a:rPr lang="en-US" sz="2400" dirty="0" err="1"/>
              <a:t>Tedre</a:t>
            </a:r>
            <a:r>
              <a:rPr lang="en-US" sz="2400" dirty="0"/>
              <a:t>, 2016; </a:t>
            </a:r>
            <a:r>
              <a:rPr lang="en-US" sz="2400" dirty="0" err="1"/>
              <a:t>Bombaro</a:t>
            </a:r>
            <a:r>
              <a:rPr lang="en-US" sz="2400" dirty="0"/>
              <a:t> 2013).</a:t>
            </a:r>
          </a:p>
          <a:p>
            <a:r>
              <a:rPr lang="en-US" sz="2400" b="1" dirty="0"/>
              <a:t>Blending IL into social work education </a:t>
            </a:r>
            <a:r>
              <a:rPr lang="en-US" sz="2400" dirty="0"/>
              <a:t>beyond traditional one-shot library sessions also </a:t>
            </a:r>
            <a:r>
              <a:rPr lang="en-US" sz="2400" b="1" dirty="0"/>
              <a:t>remains a challenge </a:t>
            </a:r>
            <a:r>
              <a:rPr lang="en-US" sz="2400" dirty="0"/>
              <a:t>as evidenced by the dearth of literature demonstrating sound instruction and assessment practices of IL in social work programs (</a:t>
            </a:r>
            <a:r>
              <a:rPr lang="en-US" sz="2400" dirty="0" err="1"/>
              <a:t>Bausman</a:t>
            </a:r>
            <a:r>
              <a:rPr lang="en-US" sz="2400" dirty="0"/>
              <a:t> &amp; Ward, 2016; </a:t>
            </a:r>
            <a:r>
              <a:rPr lang="en-US" sz="2400" dirty="0" err="1"/>
              <a:t>Kayser</a:t>
            </a:r>
            <a:r>
              <a:rPr lang="en-US" sz="2400" dirty="0"/>
              <a:t>, Bowers, Jiang, &amp; </a:t>
            </a:r>
            <a:r>
              <a:rPr lang="en-US" sz="2400" dirty="0" err="1"/>
              <a:t>Bussey</a:t>
            </a:r>
            <a:r>
              <a:rPr lang="en-US" sz="2400" dirty="0"/>
              <a:t> 2013; Johnson, Whitfield, &amp; Grohe, 2011; Ismail, 2009; </a:t>
            </a:r>
            <a:r>
              <a:rPr lang="en-US" sz="2400" dirty="0" err="1"/>
              <a:t>Brustman</a:t>
            </a:r>
            <a:r>
              <a:rPr lang="en-US" sz="2400" dirty="0"/>
              <a:t> &amp; </a:t>
            </a:r>
            <a:r>
              <a:rPr lang="en-US" sz="2400" dirty="0" err="1"/>
              <a:t>Bernnard</a:t>
            </a:r>
            <a:r>
              <a:rPr lang="en-US" sz="2400" dirty="0"/>
              <a:t> 2007; </a:t>
            </a:r>
            <a:r>
              <a:rPr lang="en-US" sz="2400" dirty="0" err="1"/>
              <a:t>Bellard</a:t>
            </a:r>
            <a:r>
              <a:rPr lang="en-US" sz="2400" dirty="0"/>
              <a:t>, 2005).</a:t>
            </a:r>
          </a:p>
        </p:txBody>
      </p:sp>
    </p:spTree>
    <p:extLst>
      <p:ext uri="{BB962C8B-B14F-4D97-AF65-F5344CB8AC3E}">
        <p14:creationId xmlns:p14="http://schemas.microsoft.com/office/powerpoint/2010/main" val="3799170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Information Literacy</a:t>
            </a:r>
          </a:p>
        </p:txBody>
      </p:sp>
      <p:sp>
        <p:nvSpPr>
          <p:cNvPr id="3" name="Content Placeholder 2"/>
          <p:cNvSpPr>
            <a:spLocks noGrp="1"/>
          </p:cNvSpPr>
          <p:nvPr>
            <p:ph idx="1"/>
          </p:nvPr>
        </p:nvSpPr>
        <p:spPr>
          <a:xfrm>
            <a:off x="531628" y="2381693"/>
            <a:ext cx="11164186" cy="3976577"/>
          </a:xfrm>
        </p:spPr>
        <p:txBody>
          <a:bodyPr>
            <a:normAutofit/>
          </a:bodyPr>
          <a:lstStyle/>
          <a:p>
            <a:r>
              <a:rPr lang="en-US" sz="2400" dirty="0"/>
              <a:t>Saunders (2017) definition of Information Literacy:</a:t>
            </a:r>
          </a:p>
          <a:p>
            <a:pPr lvl="1"/>
            <a:r>
              <a:rPr lang="en-US" sz="2400" b="1" dirty="0"/>
              <a:t>defining</a:t>
            </a:r>
            <a:r>
              <a:rPr lang="en-US" sz="2400" dirty="0"/>
              <a:t> an information need;</a:t>
            </a:r>
          </a:p>
          <a:p>
            <a:pPr lvl="1"/>
            <a:r>
              <a:rPr lang="en-US" sz="2400" b="1" dirty="0"/>
              <a:t>locating</a:t>
            </a:r>
            <a:r>
              <a:rPr lang="en-US" sz="2400" dirty="0"/>
              <a:t> and accessing information efficiently;</a:t>
            </a:r>
          </a:p>
          <a:p>
            <a:pPr lvl="1"/>
            <a:r>
              <a:rPr lang="en-US" sz="2400" b="1" dirty="0"/>
              <a:t>evaluating</a:t>
            </a:r>
            <a:r>
              <a:rPr lang="en-US" sz="2400" dirty="0"/>
              <a:t> information; and</a:t>
            </a:r>
          </a:p>
          <a:p>
            <a:pPr lvl="1"/>
            <a:r>
              <a:rPr lang="en-US" sz="2400" b="1" dirty="0"/>
              <a:t>using</a:t>
            </a:r>
            <a:r>
              <a:rPr lang="en-US" sz="2400" dirty="0"/>
              <a:t> information in ethical ways.</a:t>
            </a:r>
          </a:p>
        </p:txBody>
      </p:sp>
    </p:spTree>
    <p:extLst>
      <p:ext uri="{BB962C8B-B14F-4D97-AF65-F5344CB8AC3E}">
        <p14:creationId xmlns:p14="http://schemas.microsoft.com/office/powerpoint/2010/main" val="34187275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ACRL Framework for Information Literacy for Higher Education</a:t>
            </a:r>
          </a:p>
        </p:txBody>
      </p:sp>
      <p:sp>
        <p:nvSpPr>
          <p:cNvPr id="3" name="Content Placeholder 2"/>
          <p:cNvSpPr>
            <a:spLocks noGrp="1"/>
          </p:cNvSpPr>
          <p:nvPr>
            <p:ph idx="1"/>
          </p:nvPr>
        </p:nvSpPr>
        <p:spPr>
          <a:xfrm>
            <a:off x="467834" y="2296633"/>
            <a:ext cx="11185450" cy="4146697"/>
          </a:xfrm>
        </p:spPr>
        <p:txBody>
          <a:bodyPr>
            <a:noAutofit/>
          </a:bodyPr>
          <a:lstStyle/>
          <a:p>
            <a:r>
              <a:rPr lang="en-US" sz="2400" dirty="0"/>
              <a:t>Authority is constructed and contextual</a:t>
            </a:r>
          </a:p>
          <a:p>
            <a:r>
              <a:rPr lang="en-US" sz="2400" dirty="0"/>
              <a:t>Information creation as a process</a:t>
            </a:r>
          </a:p>
          <a:p>
            <a:r>
              <a:rPr lang="en-US" sz="2400" dirty="0"/>
              <a:t>Information has value</a:t>
            </a:r>
          </a:p>
          <a:p>
            <a:r>
              <a:rPr lang="en-US" sz="2400" dirty="0"/>
              <a:t>Research as inquiry</a:t>
            </a:r>
          </a:p>
          <a:p>
            <a:r>
              <a:rPr lang="en-US" sz="2400" dirty="0"/>
              <a:t>Scholarship as conversation</a:t>
            </a:r>
          </a:p>
          <a:p>
            <a:r>
              <a:rPr lang="en-US" sz="2400" dirty="0"/>
              <a:t>Searching as strategic exploration</a:t>
            </a:r>
          </a:p>
          <a:p>
            <a:pPr marL="0" indent="0">
              <a:buNone/>
            </a:pPr>
            <a:endParaRPr lang="en-US" sz="2400" dirty="0"/>
          </a:p>
          <a:p>
            <a:pPr marL="0" indent="0">
              <a:buNone/>
            </a:pPr>
            <a:r>
              <a:rPr lang="en-US" sz="2000" dirty="0"/>
              <a:t>Framework for Information Literacy for Higher Education (2016). http://</a:t>
            </a:r>
            <a:r>
              <a:rPr lang="en-US" sz="2000" dirty="0" err="1"/>
              <a:t>www.ala.org</a:t>
            </a:r>
            <a:r>
              <a:rPr lang="en-US" sz="2000" dirty="0"/>
              <a:t>/</a:t>
            </a:r>
            <a:r>
              <a:rPr lang="en-US" sz="2000" dirty="0" err="1"/>
              <a:t>acrl</a:t>
            </a:r>
            <a:r>
              <a:rPr lang="en-US" sz="2000" dirty="0"/>
              <a:t>/standards/</a:t>
            </a:r>
            <a:r>
              <a:rPr lang="en-US" sz="2000" dirty="0" err="1"/>
              <a:t>ilframework</a:t>
            </a:r>
            <a:endParaRPr lang="en-US" sz="2000" dirty="0"/>
          </a:p>
        </p:txBody>
      </p:sp>
    </p:spTree>
    <p:extLst>
      <p:ext uri="{BB962C8B-B14F-4D97-AF65-F5344CB8AC3E}">
        <p14:creationId xmlns:p14="http://schemas.microsoft.com/office/powerpoint/2010/main" val="29804577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Connections Between </a:t>
            </a:r>
            <a:br>
              <a:rPr lang="en-US" dirty="0"/>
            </a:br>
            <a:r>
              <a:rPr lang="en-US" dirty="0"/>
              <a:t>CSWE &amp; Information Lit. Framework</a:t>
            </a:r>
          </a:p>
        </p:txBody>
      </p:sp>
      <p:sp>
        <p:nvSpPr>
          <p:cNvPr id="3" name="Content Placeholder 2"/>
          <p:cNvSpPr>
            <a:spLocks noGrp="1"/>
          </p:cNvSpPr>
          <p:nvPr>
            <p:ph idx="1"/>
          </p:nvPr>
        </p:nvSpPr>
        <p:spPr>
          <a:xfrm>
            <a:off x="467833" y="2858532"/>
            <a:ext cx="4510567" cy="2859370"/>
          </a:xfrm>
        </p:spPr>
        <p:txBody>
          <a:bodyPr>
            <a:normAutofit/>
          </a:bodyPr>
          <a:lstStyle/>
          <a:p>
            <a:pPr marL="0" indent="0">
              <a:buNone/>
            </a:pPr>
            <a:r>
              <a:rPr lang="en-US" sz="4000" dirty="0"/>
              <a:t>Council on Social Work Education Framework</a:t>
            </a:r>
          </a:p>
        </p:txBody>
      </p:sp>
      <p:sp>
        <p:nvSpPr>
          <p:cNvPr id="6" name="TextBox 5">
            <a:extLst>
              <a:ext uri="{FF2B5EF4-FFF2-40B4-BE49-F238E27FC236}">
                <a16:creationId xmlns:a16="http://schemas.microsoft.com/office/drawing/2014/main" id="{B24E7684-38B6-1D48-9E50-BD2B2584A23C}"/>
              </a:ext>
            </a:extLst>
          </p:cNvPr>
          <p:cNvSpPr txBox="1"/>
          <p:nvPr/>
        </p:nvSpPr>
        <p:spPr>
          <a:xfrm>
            <a:off x="5426363" y="3826552"/>
            <a:ext cx="746607" cy="923330"/>
          </a:xfrm>
          <a:prstGeom prst="rect">
            <a:avLst/>
          </a:prstGeom>
          <a:noFill/>
        </p:spPr>
        <p:txBody>
          <a:bodyPr wrap="square" rtlCol="0">
            <a:spAutoFit/>
          </a:bodyPr>
          <a:lstStyle/>
          <a:p>
            <a:r>
              <a:rPr lang="en-US" sz="5400" dirty="0"/>
              <a:t>+</a:t>
            </a:r>
          </a:p>
        </p:txBody>
      </p:sp>
      <p:sp>
        <p:nvSpPr>
          <p:cNvPr id="7" name="TextBox 6">
            <a:extLst>
              <a:ext uri="{FF2B5EF4-FFF2-40B4-BE49-F238E27FC236}">
                <a16:creationId xmlns:a16="http://schemas.microsoft.com/office/drawing/2014/main" id="{C26EB8E1-31F4-2545-AF0F-24DC4B9E244D}"/>
              </a:ext>
            </a:extLst>
          </p:cNvPr>
          <p:cNvSpPr txBox="1"/>
          <p:nvPr/>
        </p:nvSpPr>
        <p:spPr>
          <a:xfrm>
            <a:off x="6620934" y="2456795"/>
            <a:ext cx="5571066" cy="3970318"/>
          </a:xfrm>
          <a:prstGeom prst="rect">
            <a:avLst/>
          </a:prstGeom>
          <a:noFill/>
        </p:spPr>
        <p:txBody>
          <a:bodyPr wrap="square" rtlCol="0">
            <a:spAutoFit/>
          </a:bodyPr>
          <a:lstStyle/>
          <a:p>
            <a:r>
              <a:rPr lang="en-US" sz="4000" dirty="0"/>
              <a:t>Association of College Research Libraries (ACRL)</a:t>
            </a:r>
          </a:p>
          <a:p>
            <a:endParaRPr lang="en-US" sz="1200" dirty="0"/>
          </a:p>
          <a:p>
            <a:r>
              <a:rPr lang="en-US" sz="4000" dirty="0"/>
              <a:t>Framework for Information Literacy in Higher Education</a:t>
            </a:r>
          </a:p>
        </p:txBody>
      </p:sp>
    </p:spTree>
    <p:extLst>
      <p:ext uri="{BB962C8B-B14F-4D97-AF65-F5344CB8AC3E}">
        <p14:creationId xmlns:p14="http://schemas.microsoft.com/office/powerpoint/2010/main" val="5990588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A87CD3C-090D-6440-ADC7-1E17AA80F465}"/>
              </a:ext>
            </a:extLst>
          </p:cNvPr>
          <p:cNvPicPr>
            <a:picLocks noChangeAspect="1"/>
          </p:cNvPicPr>
          <p:nvPr/>
        </p:nvPicPr>
        <p:blipFill rotWithShape="1">
          <a:blip r:embed="rId3">
            <a:extLst>
              <a:ext uri="{28A0092B-C50C-407E-A947-70E740481C1C}">
                <a14:useLocalDpi xmlns:a14="http://schemas.microsoft.com/office/drawing/2010/main" val="0"/>
              </a:ext>
            </a:extLst>
          </a:blip>
          <a:srcRect b="1699"/>
          <a:stretch/>
        </p:blipFill>
        <p:spPr>
          <a:xfrm>
            <a:off x="-25907" y="1"/>
            <a:ext cx="12217907" cy="6857999"/>
          </a:xfrm>
          <a:prstGeom prst="rect">
            <a:avLst/>
          </a:prstGeom>
        </p:spPr>
      </p:pic>
    </p:spTree>
    <p:extLst>
      <p:ext uri="{BB962C8B-B14F-4D97-AF65-F5344CB8AC3E}">
        <p14:creationId xmlns:p14="http://schemas.microsoft.com/office/powerpoint/2010/main" val="21804084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2E03458-F6D6-4145-B2DD-A63632074428}"/>
              </a:ext>
            </a:extLst>
          </p:cNvPr>
          <p:cNvPicPr>
            <a:picLocks noChangeAspect="1"/>
          </p:cNvPicPr>
          <p:nvPr/>
        </p:nvPicPr>
        <p:blipFill rotWithShape="1">
          <a:blip r:embed="rId3">
            <a:extLst>
              <a:ext uri="{28A0092B-C50C-407E-A947-70E740481C1C}">
                <a14:useLocalDpi xmlns:a14="http://schemas.microsoft.com/office/drawing/2010/main" val="0"/>
              </a:ext>
            </a:extLst>
          </a:blip>
          <a:srcRect b="1635"/>
          <a:stretch/>
        </p:blipFill>
        <p:spPr>
          <a:xfrm>
            <a:off x="0" y="-1"/>
            <a:ext cx="12192000" cy="6858001"/>
          </a:xfrm>
          <a:prstGeom prst="rect">
            <a:avLst/>
          </a:prstGeom>
        </p:spPr>
      </p:pic>
    </p:spTree>
    <p:extLst>
      <p:ext uri="{BB962C8B-B14F-4D97-AF65-F5344CB8AC3E}">
        <p14:creationId xmlns:p14="http://schemas.microsoft.com/office/powerpoint/2010/main" val="128027211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{9470D519-312C-D747-B365-CD1BD62767B1}tf10001076</Template>
  <TotalTime>4</TotalTime>
  <Words>1917</Words>
  <Application>Microsoft Macintosh PowerPoint</Application>
  <PresentationFormat>Widescreen</PresentationFormat>
  <Paragraphs>160</Paragraphs>
  <Slides>30</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Arial Narrow</vt:lpstr>
      <vt:lpstr>Calibri</vt:lpstr>
      <vt:lpstr>Century Gothic</vt:lpstr>
      <vt:lpstr>Wingdings 3</vt:lpstr>
      <vt:lpstr>Ion Boardroom</vt:lpstr>
      <vt:lpstr>Weaving Connections: Utilizing a Library – Social Work Partnership to Build Information Literacy Skills</vt:lpstr>
      <vt:lpstr>Presentation Objectives</vt:lpstr>
      <vt:lpstr>Context</vt:lpstr>
      <vt:lpstr>The Problem</vt:lpstr>
      <vt:lpstr>Information Literacy</vt:lpstr>
      <vt:lpstr>ACRL Framework for Information Literacy for Higher Education</vt:lpstr>
      <vt:lpstr>Connections Between  CSWE &amp; Information Lit. Framework</vt:lpstr>
      <vt:lpstr>PowerPoint Presentation</vt:lpstr>
      <vt:lpstr>PowerPoint Presentation</vt:lpstr>
      <vt:lpstr>Active Learning in Library Sessions</vt:lpstr>
      <vt:lpstr>PowerPoint Presentation</vt:lpstr>
      <vt:lpstr>PowerPoint Presentation</vt:lpstr>
      <vt:lpstr>PowerPoint Presentation</vt:lpstr>
      <vt:lpstr>PowerPoint Presentation</vt:lpstr>
      <vt:lpstr>Video Demonstration of an Online Teaching Tool</vt:lpstr>
      <vt:lpstr>Exercises Outline</vt:lpstr>
      <vt:lpstr>Data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Let’s Talk Briefly </vt:lpstr>
      <vt:lpstr>Questions? </vt:lpstr>
      <vt:lpstr>Contact</vt:lpstr>
      <vt:lpstr>References</vt:lpstr>
      <vt:lpstr>References</vt:lpstr>
      <vt:lpstr>References</vt:lpstr>
    </vt:vector>
  </TitlesOfParts>
  <Manager/>
  <Company>James Madison University</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Weaving Connections: Utilizing a Library – Social Work Partnership to Build Information Literacy Skills</dc:title>
  <dc:subject/>
  <dc:creator>David Vess, Laura Trull, </dc:creator>
  <cp:keywords>information literacy, social work education, sowkil, social work information literacy, </cp:keywords>
  <dc:description/>
  <cp:lastModifiedBy>Vess, David Steven - vessds</cp:lastModifiedBy>
  <cp:revision>2</cp:revision>
  <dcterms:created xsi:type="dcterms:W3CDTF">2018-10-23T19:06:09Z</dcterms:created>
  <dcterms:modified xsi:type="dcterms:W3CDTF">2018-10-23T19:10:53Z</dcterms:modified>
  <cp:category/>
</cp:coreProperties>
</file>