
<file path=[Content_Types].xml><?xml version="1.0" encoding="utf-8"?>
<Types xmlns="http://schemas.openxmlformats.org/package/2006/content-types">
  <Override PartName="/ppt/slideMasters/slideMaster3.xml" ContentType="application/vnd.openxmlformats-officedocument.presentationml.slideMaster+xml"/>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slideMasters/slideMaster4.xml" ContentType="application/vnd.openxmlformats-officedocument.presentationml.slideMaster+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theme/theme4.xml" ContentType="application/vnd.openxmlformats-officedocument.them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 id="2147483660" r:id="rId2"/>
    <p:sldMasterId id="2147483662" r:id="rId3"/>
    <p:sldMasterId id="2147483664" r:id="rId4"/>
  </p:sldMasterIdLst>
  <p:sldIdLst>
    <p:sldId id="265" r:id="rId5"/>
    <p:sldId id="271" r:id="rId6"/>
    <p:sldId id="278" r:id="rId7"/>
    <p:sldId id="274" r:id="rId8"/>
    <p:sldId id="280" r:id="rId9"/>
    <p:sldId id="297" r:id="rId10"/>
    <p:sldId id="296" r:id="rId11"/>
    <p:sldId id="294" r:id="rId12"/>
    <p:sldId id="277" r:id="rId13"/>
    <p:sldId id="298" r:id="rId14"/>
    <p:sldId id="292" r:id="rId15"/>
    <p:sldId id="291" r:id="rId16"/>
    <p:sldId id="299" r:id="rId17"/>
    <p:sldId id="289" r:id="rId18"/>
    <p:sldId id="288" r:id="rId19"/>
    <p:sldId id="287" r:id="rId20"/>
    <p:sldId id="286" r:id="rId21"/>
    <p:sldId id="285" r:id="rId22"/>
    <p:sldId id="284" r:id="rId23"/>
    <p:sldId id="283" r:id="rId24"/>
    <p:sldId id="282" r:id="rId25"/>
    <p:sldId id="300" r:id="rId26"/>
    <p:sldId id="303" r:id="rId27"/>
    <p:sldId id="304" r:id="rId28"/>
    <p:sldId id="305" r:id="rId29"/>
    <p:sldId id="306" r:id="rId30"/>
    <p:sldId id="281" r:id="rId31"/>
    <p:sldId id="276" r:id="rId32"/>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0091AC"/>
    <a:srgbClr val="595959"/>
    <a:srgbClr val="000000"/>
    <a:srgbClr val="007488"/>
    <a:srgbClr val="7391C9"/>
    <a:srgbClr val="002B43"/>
  </p:clrMru>
  <p:extLst>
    <p:ext uri="{E76CE94A-603C-4142-B9EB-6D1370010A27}">
      <p14:discardImageEditData xmlns:p14="http://schemas.microsoft.com/office/powerpoint/2010/main" xmlns="" val="0"/>
    </p:ext>
    <p:ext uri="{D31A062A-798A-4329-ABDD-BBA856620510}">
      <p14:defaultImageDpi xmlns:p14="http://schemas.microsoft.com/office/powerpoint/2010/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445" autoAdjust="0"/>
    <p:restoredTop sz="94660"/>
  </p:normalViewPr>
  <p:slideViewPr>
    <p:cSldViewPr snapToGrid="0" snapToObjects="1">
      <p:cViewPr>
        <p:scale>
          <a:sx n="99" d="100"/>
          <a:sy n="99" d="100"/>
        </p:scale>
        <p:origin x="-1974" y="-336"/>
      </p:cViewPr>
      <p:guideLst>
        <p:guide orient="horz" pos="1457"/>
        <p:guide pos="473"/>
      </p:guideLst>
    </p:cSldViewPr>
  </p:slideViewPr>
  <p:notesTextViewPr>
    <p:cViewPr>
      <p:scale>
        <a:sx n="100" d="100"/>
        <a:sy n="100" d="100"/>
      </p:scale>
      <p:origin x="0" y="0"/>
    </p:cViewPr>
  </p:notesTextViewPr>
  <p:sorterViewPr>
    <p:cViewPr>
      <p:scale>
        <a:sx n="100" d="100"/>
        <a:sy n="100"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slideMaster" Target="slideMasters/slideMaster3.xml"/><Relationship Id="rId21" Type="http://schemas.openxmlformats.org/officeDocument/2006/relationships/slide" Target="slides/slide17.xml"/><Relationship Id="rId34" Type="http://schemas.openxmlformats.org/officeDocument/2006/relationships/viewProps" Target="view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AU"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AU" smtClean="0"/>
              <a:t>Click to edit Master subtitle style</a:t>
            </a:r>
            <a:endParaRPr lang="en-US"/>
          </a:p>
        </p:txBody>
      </p:sp>
      <p:sp>
        <p:nvSpPr>
          <p:cNvPr id="4" name="Date Placeholder 3"/>
          <p:cNvSpPr>
            <a:spLocks noGrp="1"/>
          </p:cNvSpPr>
          <p:nvPr>
            <p:ph type="dt" sz="half" idx="10"/>
          </p:nvPr>
        </p:nvSpPr>
        <p:spPr/>
        <p:txBody>
          <a:bodyPr/>
          <a:lstStyle/>
          <a:p>
            <a:fld id="{952AA212-61AF-F24E-9320-C9C8EA3A0916}" type="datetimeFigureOut">
              <a:rPr lang="en-US" smtClean="0"/>
              <a:pPr/>
              <a:t>3/1/2014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BBE6D75-A410-B14D-A28B-0E27109434A8}" type="slidenum">
              <a:rPr lang="en-US" smtClean="0"/>
              <a:pPr/>
              <a:t>‹#›</a:t>
            </a:fld>
            <a:endParaRPr lang="en-US" dirty="0"/>
          </a:p>
        </p:txBody>
      </p:sp>
    </p:spTree>
    <p:extLst>
      <p:ext uri="{BB962C8B-B14F-4D97-AF65-F5344CB8AC3E}">
        <p14:creationId xmlns:p14="http://schemas.microsoft.com/office/powerpoint/2010/main" xmlns="" val="764325564"/>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US"/>
          </a:p>
        </p:txBody>
      </p:sp>
      <p:sp>
        <p:nvSpPr>
          <p:cNvPr id="4" name="Date Placeholder 3"/>
          <p:cNvSpPr>
            <a:spLocks noGrp="1"/>
          </p:cNvSpPr>
          <p:nvPr>
            <p:ph type="dt" sz="half" idx="10"/>
          </p:nvPr>
        </p:nvSpPr>
        <p:spPr/>
        <p:txBody>
          <a:bodyPr/>
          <a:lstStyle/>
          <a:p>
            <a:fld id="{952AA212-61AF-F24E-9320-C9C8EA3A0916}" type="datetimeFigureOut">
              <a:rPr lang="en-US" smtClean="0"/>
              <a:pPr/>
              <a:t>3/1/2014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BBE6D75-A410-B14D-A28B-0E27109434A8}" type="slidenum">
              <a:rPr lang="en-US" smtClean="0"/>
              <a:pPr/>
              <a:t>‹#›</a:t>
            </a:fld>
            <a:endParaRPr lang="en-US" dirty="0"/>
          </a:p>
        </p:txBody>
      </p:sp>
    </p:spTree>
    <p:extLst>
      <p:ext uri="{BB962C8B-B14F-4D97-AF65-F5344CB8AC3E}">
        <p14:creationId xmlns:p14="http://schemas.microsoft.com/office/powerpoint/2010/main" xmlns="" val="2917800120"/>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AU"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US"/>
          </a:p>
        </p:txBody>
      </p:sp>
      <p:sp>
        <p:nvSpPr>
          <p:cNvPr id="4" name="Date Placeholder 3"/>
          <p:cNvSpPr>
            <a:spLocks noGrp="1"/>
          </p:cNvSpPr>
          <p:nvPr>
            <p:ph type="dt" sz="half" idx="10"/>
          </p:nvPr>
        </p:nvSpPr>
        <p:spPr/>
        <p:txBody>
          <a:bodyPr/>
          <a:lstStyle/>
          <a:p>
            <a:fld id="{952AA212-61AF-F24E-9320-C9C8EA3A0916}" type="datetimeFigureOut">
              <a:rPr lang="en-US" smtClean="0"/>
              <a:pPr/>
              <a:t>3/1/2014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BBE6D75-A410-B14D-A28B-0E27109434A8}" type="slidenum">
              <a:rPr lang="en-US" smtClean="0"/>
              <a:pPr/>
              <a:t>‹#›</a:t>
            </a:fld>
            <a:endParaRPr lang="en-US" dirty="0"/>
          </a:p>
        </p:txBody>
      </p:sp>
    </p:spTree>
    <p:extLst>
      <p:ext uri="{BB962C8B-B14F-4D97-AF65-F5344CB8AC3E}">
        <p14:creationId xmlns:p14="http://schemas.microsoft.com/office/powerpoint/2010/main" xmlns="" val="4249582130"/>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AU"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AU" smtClean="0"/>
              <a:t>Click to edit Master subtitle style</a:t>
            </a:r>
            <a:endParaRPr lang="en-US"/>
          </a:p>
        </p:txBody>
      </p:sp>
      <p:sp>
        <p:nvSpPr>
          <p:cNvPr id="4" name="Date Placeholder 3"/>
          <p:cNvSpPr>
            <a:spLocks noGrp="1"/>
          </p:cNvSpPr>
          <p:nvPr>
            <p:ph type="dt" sz="half" idx="10"/>
          </p:nvPr>
        </p:nvSpPr>
        <p:spPr/>
        <p:txBody>
          <a:bodyPr/>
          <a:lstStyle/>
          <a:p>
            <a:fld id="{952AA212-61AF-F24E-9320-C9C8EA3A0916}" type="datetimeFigureOut">
              <a:rPr lang="en-US" smtClean="0"/>
              <a:pPr/>
              <a:t>3/1/2014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BBE6D75-A410-B14D-A28B-0E27109434A8}" type="slidenum">
              <a:rPr lang="en-US" smtClean="0"/>
              <a:pPr/>
              <a:t>‹#›</a:t>
            </a:fld>
            <a:endParaRPr lang="en-US" dirty="0"/>
          </a:p>
        </p:txBody>
      </p:sp>
    </p:spTree>
    <p:extLst>
      <p:ext uri="{BB962C8B-B14F-4D97-AF65-F5344CB8AC3E}">
        <p14:creationId xmlns:p14="http://schemas.microsoft.com/office/powerpoint/2010/main" xmlns="" val="759900905"/>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AU"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AU" smtClean="0"/>
              <a:t>Click to edit Master subtitle style</a:t>
            </a:r>
            <a:endParaRPr lang="en-US"/>
          </a:p>
        </p:txBody>
      </p:sp>
      <p:sp>
        <p:nvSpPr>
          <p:cNvPr id="4" name="Date Placeholder 3"/>
          <p:cNvSpPr>
            <a:spLocks noGrp="1"/>
          </p:cNvSpPr>
          <p:nvPr>
            <p:ph type="dt" sz="half" idx="10"/>
          </p:nvPr>
        </p:nvSpPr>
        <p:spPr/>
        <p:txBody>
          <a:bodyPr/>
          <a:lstStyle/>
          <a:p>
            <a:fld id="{952AA212-61AF-F24E-9320-C9C8EA3A0916}" type="datetimeFigureOut">
              <a:rPr lang="en-US" smtClean="0"/>
              <a:pPr/>
              <a:t>3/1/2014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BBE6D75-A410-B14D-A28B-0E27109434A8}" type="slidenum">
              <a:rPr lang="en-US" smtClean="0"/>
              <a:pPr/>
              <a:t>‹#›</a:t>
            </a:fld>
            <a:endParaRPr lang="en-US" dirty="0"/>
          </a:p>
        </p:txBody>
      </p:sp>
    </p:spTree>
    <p:extLst>
      <p:ext uri="{BB962C8B-B14F-4D97-AF65-F5344CB8AC3E}">
        <p14:creationId xmlns:p14="http://schemas.microsoft.com/office/powerpoint/2010/main" xmlns="" val="2713786471"/>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AU"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AU" smtClean="0"/>
              <a:t>Click to edit Master subtitle style</a:t>
            </a:r>
            <a:endParaRPr lang="en-US"/>
          </a:p>
        </p:txBody>
      </p:sp>
      <p:sp>
        <p:nvSpPr>
          <p:cNvPr id="4" name="Date Placeholder 3"/>
          <p:cNvSpPr>
            <a:spLocks noGrp="1"/>
          </p:cNvSpPr>
          <p:nvPr>
            <p:ph type="dt" sz="half" idx="10"/>
          </p:nvPr>
        </p:nvSpPr>
        <p:spPr/>
        <p:txBody>
          <a:bodyPr/>
          <a:lstStyle/>
          <a:p>
            <a:fld id="{952AA212-61AF-F24E-9320-C9C8EA3A0916}" type="datetimeFigureOut">
              <a:rPr lang="en-US" smtClean="0"/>
              <a:pPr/>
              <a:t>3/1/2014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BBE6D75-A410-B14D-A28B-0E27109434A8}" type="slidenum">
              <a:rPr lang="en-US" smtClean="0"/>
              <a:pPr/>
              <a:t>‹#›</a:t>
            </a:fld>
            <a:endParaRPr lang="en-US" dirty="0"/>
          </a:p>
        </p:txBody>
      </p:sp>
    </p:spTree>
    <p:extLst>
      <p:ext uri="{BB962C8B-B14F-4D97-AF65-F5344CB8AC3E}">
        <p14:creationId xmlns:p14="http://schemas.microsoft.com/office/powerpoint/2010/main" xmlns="" val="2165769002"/>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smtClean="0"/>
              <a:t>Click to edit Master title style</a:t>
            </a:r>
            <a:endParaRPr lang="en-US"/>
          </a:p>
        </p:txBody>
      </p:sp>
      <p:sp>
        <p:nvSpPr>
          <p:cNvPr id="3" name="Content Placeholder 2"/>
          <p:cNvSpPr>
            <a:spLocks noGrp="1"/>
          </p:cNvSpPr>
          <p:nvPr>
            <p:ph idx="1"/>
          </p:nvPr>
        </p:nvSpPr>
        <p:spPr/>
        <p:txBody>
          <a:body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US"/>
          </a:p>
        </p:txBody>
      </p:sp>
      <p:sp>
        <p:nvSpPr>
          <p:cNvPr id="4" name="Date Placeholder 3"/>
          <p:cNvSpPr>
            <a:spLocks noGrp="1"/>
          </p:cNvSpPr>
          <p:nvPr>
            <p:ph type="dt" sz="half" idx="10"/>
          </p:nvPr>
        </p:nvSpPr>
        <p:spPr/>
        <p:txBody>
          <a:bodyPr/>
          <a:lstStyle/>
          <a:p>
            <a:fld id="{952AA212-61AF-F24E-9320-C9C8EA3A0916}" type="datetimeFigureOut">
              <a:rPr lang="en-US" smtClean="0"/>
              <a:pPr/>
              <a:t>3/1/2014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BBE6D75-A410-B14D-A28B-0E27109434A8}" type="slidenum">
              <a:rPr lang="en-US" smtClean="0"/>
              <a:pPr/>
              <a:t>‹#›</a:t>
            </a:fld>
            <a:endParaRPr lang="en-US" dirty="0"/>
          </a:p>
        </p:txBody>
      </p:sp>
    </p:spTree>
    <p:extLst>
      <p:ext uri="{BB962C8B-B14F-4D97-AF65-F5344CB8AC3E}">
        <p14:creationId xmlns:p14="http://schemas.microsoft.com/office/powerpoint/2010/main" xmlns="" val="3396135599"/>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AU"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AU" smtClean="0"/>
              <a:t>Click to edit Master text styles</a:t>
            </a:r>
          </a:p>
        </p:txBody>
      </p:sp>
      <p:sp>
        <p:nvSpPr>
          <p:cNvPr id="4" name="Date Placeholder 3"/>
          <p:cNvSpPr>
            <a:spLocks noGrp="1"/>
          </p:cNvSpPr>
          <p:nvPr>
            <p:ph type="dt" sz="half" idx="10"/>
          </p:nvPr>
        </p:nvSpPr>
        <p:spPr/>
        <p:txBody>
          <a:bodyPr/>
          <a:lstStyle/>
          <a:p>
            <a:fld id="{952AA212-61AF-F24E-9320-C9C8EA3A0916}" type="datetimeFigureOut">
              <a:rPr lang="en-US" smtClean="0"/>
              <a:pPr/>
              <a:t>3/1/2014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BBE6D75-A410-B14D-A28B-0E27109434A8}" type="slidenum">
              <a:rPr lang="en-US" smtClean="0"/>
              <a:pPr/>
              <a:t>‹#›</a:t>
            </a:fld>
            <a:endParaRPr lang="en-US" dirty="0"/>
          </a:p>
        </p:txBody>
      </p:sp>
    </p:spTree>
    <p:extLst>
      <p:ext uri="{BB962C8B-B14F-4D97-AF65-F5344CB8AC3E}">
        <p14:creationId xmlns:p14="http://schemas.microsoft.com/office/powerpoint/2010/main" xmlns="" val="1524480704"/>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US"/>
          </a:p>
        </p:txBody>
      </p:sp>
      <p:sp>
        <p:nvSpPr>
          <p:cNvPr id="5" name="Date Placeholder 4"/>
          <p:cNvSpPr>
            <a:spLocks noGrp="1"/>
          </p:cNvSpPr>
          <p:nvPr>
            <p:ph type="dt" sz="half" idx="10"/>
          </p:nvPr>
        </p:nvSpPr>
        <p:spPr/>
        <p:txBody>
          <a:bodyPr/>
          <a:lstStyle/>
          <a:p>
            <a:fld id="{952AA212-61AF-F24E-9320-C9C8EA3A0916}" type="datetimeFigureOut">
              <a:rPr lang="en-US" smtClean="0"/>
              <a:pPr/>
              <a:t>3/1/2014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8BBE6D75-A410-B14D-A28B-0E27109434A8}" type="slidenum">
              <a:rPr lang="en-US" smtClean="0"/>
              <a:pPr/>
              <a:t>‹#›</a:t>
            </a:fld>
            <a:endParaRPr lang="en-US" dirty="0"/>
          </a:p>
        </p:txBody>
      </p:sp>
    </p:spTree>
    <p:extLst>
      <p:ext uri="{BB962C8B-B14F-4D97-AF65-F5344CB8AC3E}">
        <p14:creationId xmlns:p14="http://schemas.microsoft.com/office/powerpoint/2010/main" xmlns="" val="249905280"/>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AU"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AU"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AU"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US"/>
          </a:p>
        </p:txBody>
      </p:sp>
      <p:sp>
        <p:nvSpPr>
          <p:cNvPr id="7" name="Date Placeholder 6"/>
          <p:cNvSpPr>
            <a:spLocks noGrp="1"/>
          </p:cNvSpPr>
          <p:nvPr>
            <p:ph type="dt" sz="half" idx="10"/>
          </p:nvPr>
        </p:nvSpPr>
        <p:spPr/>
        <p:txBody>
          <a:bodyPr/>
          <a:lstStyle/>
          <a:p>
            <a:fld id="{952AA212-61AF-F24E-9320-C9C8EA3A0916}" type="datetimeFigureOut">
              <a:rPr lang="en-US" smtClean="0"/>
              <a:pPr/>
              <a:t>3/1/2014</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8BBE6D75-A410-B14D-A28B-0E27109434A8}" type="slidenum">
              <a:rPr lang="en-US" smtClean="0"/>
              <a:pPr/>
              <a:t>‹#›</a:t>
            </a:fld>
            <a:endParaRPr lang="en-US" dirty="0"/>
          </a:p>
        </p:txBody>
      </p:sp>
    </p:spTree>
    <p:extLst>
      <p:ext uri="{BB962C8B-B14F-4D97-AF65-F5344CB8AC3E}">
        <p14:creationId xmlns:p14="http://schemas.microsoft.com/office/powerpoint/2010/main" xmlns="" val="314978681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smtClean="0"/>
              <a:t>Click to edit Master title style</a:t>
            </a:r>
            <a:endParaRPr lang="en-US"/>
          </a:p>
        </p:txBody>
      </p:sp>
      <p:sp>
        <p:nvSpPr>
          <p:cNvPr id="3" name="Date Placeholder 2"/>
          <p:cNvSpPr>
            <a:spLocks noGrp="1"/>
          </p:cNvSpPr>
          <p:nvPr>
            <p:ph type="dt" sz="half" idx="10"/>
          </p:nvPr>
        </p:nvSpPr>
        <p:spPr/>
        <p:txBody>
          <a:bodyPr/>
          <a:lstStyle/>
          <a:p>
            <a:fld id="{952AA212-61AF-F24E-9320-C9C8EA3A0916}" type="datetimeFigureOut">
              <a:rPr lang="en-US" smtClean="0"/>
              <a:pPr/>
              <a:t>3/1/2014</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8BBE6D75-A410-B14D-A28B-0E27109434A8}" type="slidenum">
              <a:rPr lang="en-US" smtClean="0"/>
              <a:pPr/>
              <a:t>‹#›</a:t>
            </a:fld>
            <a:endParaRPr lang="en-US" dirty="0"/>
          </a:p>
        </p:txBody>
      </p:sp>
    </p:spTree>
    <p:extLst>
      <p:ext uri="{BB962C8B-B14F-4D97-AF65-F5344CB8AC3E}">
        <p14:creationId xmlns:p14="http://schemas.microsoft.com/office/powerpoint/2010/main" xmlns="" val="334353570"/>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52AA212-61AF-F24E-9320-C9C8EA3A0916}" type="datetimeFigureOut">
              <a:rPr lang="en-US" smtClean="0"/>
              <a:pPr/>
              <a:t>3/1/2014</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8BBE6D75-A410-B14D-A28B-0E27109434A8}" type="slidenum">
              <a:rPr lang="en-US" smtClean="0"/>
              <a:pPr/>
              <a:t>‹#›</a:t>
            </a:fld>
            <a:endParaRPr lang="en-US" dirty="0"/>
          </a:p>
        </p:txBody>
      </p:sp>
    </p:spTree>
    <p:extLst>
      <p:ext uri="{BB962C8B-B14F-4D97-AF65-F5344CB8AC3E}">
        <p14:creationId xmlns:p14="http://schemas.microsoft.com/office/powerpoint/2010/main" xmlns="" val="2182591278"/>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AU"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AU" smtClean="0"/>
              <a:t>Click to edit Master text styles</a:t>
            </a:r>
          </a:p>
        </p:txBody>
      </p:sp>
      <p:sp>
        <p:nvSpPr>
          <p:cNvPr id="5" name="Date Placeholder 4"/>
          <p:cNvSpPr>
            <a:spLocks noGrp="1"/>
          </p:cNvSpPr>
          <p:nvPr>
            <p:ph type="dt" sz="half" idx="10"/>
          </p:nvPr>
        </p:nvSpPr>
        <p:spPr/>
        <p:txBody>
          <a:bodyPr/>
          <a:lstStyle/>
          <a:p>
            <a:fld id="{952AA212-61AF-F24E-9320-C9C8EA3A0916}" type="datetimeFigureOut">
              <a:rPr lang="en-US" smtClean="0"/>
              <a:pPr/>
              <a:t>3/1/2014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8BBE6D75-A410-B14D-A28B-0E27109434A8}" type="slidenum">
              <a:rPr lang="en-US" smtClean="0"/>
              <a:pPr/>
              <a:t>‹#›</a:t>
            </a:fld>
            <a:endParaRPr lang="en-US" dirty="0"/>
          </a:p>
        </p:txBody>
      </p:sp>
    </p:spTree>
    <p:extLst>
      <p:ext uri="{BB962C8B-B14F-4D97-AF65-F5344CB8AC3E}">
        <p14:creationId xmlns:p14="http://schemas.microsoft.com/office/powerpoint/2010/main" xmlns="" val="630514207"/>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AU"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AU" smtClean="0"/>
              <a:t>Click to edit Master text styles</a:t>
            </a:r>
          </a:p>
        </p:txBody>
      </p:sp>
      <p:sp>
        <p:nvSpPr>
          <p:cNvPr id="5" name="Date Placeholder 4"/>
          <p:cNvSpPr>
            <a:spLocks noGrp="1"/>
          </p:cNvSpPr>
          <p:nvPr>
            <p:ph type="dt" sz="half" idx="10"/>
          </p:nvPr>
        </p:nvSpPr>
        <p:spPr/>
        <p:txBody>
          <a:bodyPr/>
          <a:lstStyle/>
          <a:p>
            <a:fld id="{952AA212-61AF-F24E-9320-C9C8EA3A0916}" type="datetimeFigureOut">
              <a:rPr lang="en-US" smtClean="0"/>
              <a:pPr/>
              <a:t>3/1/2014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8BBE6D75-A410-B14D-A28B-0E27109434A8}" type="slidenum">
              <a:rPr lang="en-US" smtClean="0"/>
              <a:pPr/>
              <a:t>‹#›</a:t>
            </a:fld>
            <a:endParaRPr lang="en-US" dirty="0"/>
          </a:p>
        </p:txBody>
      </p:sp>
    </p:spTree>
    <p:extLst>
      <p:ext uri="{BB962C8B-B14F-4D97-AF65-F5344CB8AC3E}">
        <p14:creationId xmlns:p14="http://schemas.microsoft.com/office/powerpoint/2010/main" xmlns="" val="3149213763"/>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2.xml"/><Relationship Id="rId1" Type="http://schemas.openxmlformats.org/officeDocument/2006/relationships/slideLayout" Target="../slideLayouts/slideLayout12.xml"/></Relationships>
</file>

<file path=ppt/slideMasters/_rels/slideMaster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theme" Target="../theme/theme3.xml"/><Relationship Id="rId1" Type="http://schemas.openxmlformats.org/officeDocument/2006/relationships/slideLayout" Target="../slideLayouts/slideLayout13.xml"/></Relationships>
</file>

<file path=ppt/slideMasters/_rels/slideMaster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theme" Target="../theme/theme4.xml"/><Relationship Id="rId1"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AU"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52AA212-61AF-F24E-9320-C9C8EA3A0916}" type="datetimeFigureOut">
              <a:rPr lang="en-US" smtClean="0"/>
              <a:pPr/>
              <a:t>3/1/2014</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BBE6D75-A410-B14D-A28B-0E27109434A8}" type="slidenum">
              <a:rPr lang="en-US" smtClean="0"/>
              <a:pPr/>
              <a:t>‹#›</a:t>
            </a:fld>
            <a:endParaRPr lang="en-US" dirty="0"/>
          </a:p>
        </p:txBody>
      </p:sp>
    </p:spTree>
    <p:extLst>
      <p:ext uri="{BB962C8B-B14F-4D97-AF65-F5344CB8AC3E}">
        <p14:creationId xmlns:p14="http://schemas.microsoft.com/office/powerpoint/2010/main" xmlns="" val="120980711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iming>
    <p:tnLst>
      <p:par>
        <p:cTn id="1" dur="indefinite" restart="never" nodeType="tmRoot"/>
      </p:par>
    </p:tnLst>
  </p:timing>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AU"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52AA212-61AF-F24E-9320-C9C8EA3A0916}" type="datetimeFigureOut">
              <a:rPr lang="en-US" smtClean="0"/>
              <a:pPr/>
              <a:t>3/1/2014</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BBE6D75-A410-B14D-A28B-0E27109434A8}" type="slidenum">
              <a:rPr lang="en-US" smtClean="0"/>
              <a:pPr/>
              <a:t>‹#›</a:t>
            </a:fld>
            <a:endParaRPr lang="en-US" dirty="0"/>
          </a:p>
        </p:txBody>
      </p:sp>
      <p:sp>
        <p:nvSpPr>
          <p:cNvPr id="7" name="Title 1"/>
          <p:cNvSpPr txBox="1">
            <a:spLocks/>
          </p:cNvSpPr>
          <p:nvPr userDrawn="1"/>
        </p:nvSpPr>
        <p:spPr>
          <a:xfrm rot="21079412">
            <a:off x="735499" y="6281712"/>
            <a:ext cx="3396432" cy="326027"/>
          </a:xfrm>
          <a:prstGeom prst="rect">
            <a:avLst/>
          </a:prstGeom>
        </p:spPr>
        <p:txBody>
          <a:bodyPr vert="horz" lIns="91440" tIns="45720" rIns="91440" bIns="9144" rtlCol="0" anchor="t">
            <a:noAutofit/>
          </a:bodyPr>
          <a:lstStyle>
            <a:lvl1pPr algn="l" defTabSz="914400" rtl="0" eaLnBrk="1" latinLnBrk="0" hangingPunct="1">
              <a:spcBef>
                <a:spcPct val="0"/>
              </a:spcBef>
              <a:buNone/>
              <a:defRPr sz="3200" kern="1200" cap="all" baseline="0">
                <a:solidFill>
                  <a:schemeClr val="tx1"/>
                </a:solidFill>
                <a:latin typeface="+mj-lt"/>
                <a:ea typeface="+mj-ea"/>
                <a:cs typeface="+mj-cs"/>
              </a:defRPr>
            </a:lvl1pPr>
          </a:lstStyle>
          <a:p>
            <a:r>
              <a:rPr lang="en-US" sz="1200" b="1" cap="none" dirty="0" smtClean="0">
                <a:solidFill>
                  <a:srgbClr val="731900"/>
                </a:solidFill>
                <a:latin typeface="Rockwell"/>
                <a:cs typeface="Rockwell"/>
              </a:rPr>
              <a:t>Major Donors Track </a:t>
            </a:r>
            <a:r>
              <a:rPr lang="en-US" sz="1200" cap="none" dirty="0" smtClean="0">
                <a:solidFill>
                  <a:srgbClr val="731900"/>
                </a:solidFill>
                <a:latin typeface="Rockwell"/>
                <a:cs typeface="Rockwell"/>
              </a:rPr>
              <a:t>sponsored by  </a:t>
            </a:r>
            <a:endParaRPr lang="en-US" sz="1200" cap="none" dirty="0">
              <a:solidFill>
                <a:srgbClr val="731900"/>
              </a:solidFill>
              <a:latin typeface="Rockwell"/>
              <a:cs typeface="Rockwell"/>
            </a:endParaRPr>
          </a:p>
        </p:txBody>
      </p:sp>
      <p:pic>
        <p:nvPicPr>
          <p:cNvPr id="8" name="Picture 7"/>
          <p:cNvPicPr>
            <a:picLocks noChangeAspect="1"/>
          </p:cNvPicPr>
          <p:nvPr userDrawn="1"/>
        </p:nvPicPr>
        <p:blipFill>
          <a:blip r:embed="rId3">
            <a:extLst>
              <a:ext uri="{28A0092B-C50C-407E-A947-70E740481C1C}">
                <a14:useLocalDpi xmlns:a14="http://schemas.microsoft.com/office/drawing/2010/main" xmlns="" val="0"/>
              </a:ext>
            </a:extLst>
          </a:blip>
          <a:stretch>
            <a:fillRect/>
          </a:stretch>
        </p:blipFill>
        <p:spPr>
          <a:xfrm rot="21059082">
            <a:off x="3367132" y="6031432"/>
            <a:ext cx="974144" cy="319895"/>
          </a:xfrm>
          <a:prstGeom prst="rect">
            <a:avLst/>
          </a:prstGeom>
        </p:spPr>
      </p:pic>
    </p:spTree>
    <p:extLst>
      <p:ext uri="{BB962C8B-B14F-4D97-AF65-F5344CB8AC3E}">
        <p14:creationId xmlns:p14="http://schemas.microsoft.com/office/powerpoint/2010/main" xmlns="" val="3875198108"/>
      </p:ext>
    </p:extLst>
  </p:cSld>
  <p:clrMap bg1="lt1" tx1="dk1" bg2="lt2" tx2="dk2" accent1="accent1" accent2="accent2" accent3="accent3" accent4="accent4" accent5="accent5" accent6="accent6" hlink="hlink" folHlink="folHlink"/>
  <p:sldLayoutIdLst>
    <p:sldLayoutId id="2147483661" r:id="rId1"/>
  </p:sldLayoutIdLst>
  <p:timing>
    <p:tnLst>
      <p:par>
        <p:cTn id="1" dur="indefinite" restart="never" nodeType="tmRoot"/>
      </p:par>
    </p:tnLst>
  </p:timing>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AU"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52AA212-61AF-F24E-9320-C9C8EA3A0916}" type="datetimeFigureOut">
              <a:rPr lang="en-US" smtClean="0"/>
              <a:pPr/>
              <a:t>3/1/2014</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BBE6D75-A410-B14D-A28B-0E27109434A8}" type="slidenum">
              <a:rPr lang="en-US" smtClean="0"/>
              <a:pPr/>
              <a:t>‹#›</a:t>
            </a:fld>
            <a:endParaRPr lang="en-US" dirty="0"/>
          </a:p>
        </p:txBody>
      </p:sp>
      <p:sp>
        <p:nvSpPr>
          <p:cNvPr id="10" name="Title 1"/>
          <p:cNvSpPr txBox="1">
            <a:spLocks/>
          </p:cNvSpPr>
          <p:nvPr userDrawn="1"/>
        </p:nvSpPr>
        <p:spPr>
          <a:xfrm rot="21079412">
            <a:off x="735499" y="6281712"/>
            <a:ext cx="3396432" cy="326027"/>
          </a:xfrm>
          <a:prstGeom prst="rect">
            <a:avLst/>
          </a:prstGeom>
        </p:spPr>
        <p:txBody>
          <a:bodyPr vert="horz" lIns="91440" tIns="45720" rIns="91440" bIns="9144" rtlCol="0" anchor="t">
            <a:noAutofit/>
          </a:bodyPr>
          <a:lstStyle>
            <a:lvl1pPr algn="l" defTabSz="914400" rtl="0" eaLnBrk="1" latinLnBrk="0" hangingPunct="1">
              <a:spcBef>
                <a:spcPct val="0"/>
              </a:spcBef>
              <a:buNone/>
              <a:defRPr sz="3200" kern="1200" cap="all" baseline="0">
                <a:solidFill>
                  <a:schemeClr val="tx1"/>
                </a:solidFill>
                <a:latin typeface="+mj-lt"/>
                <a:ea typeface="+mj-ea"/>
                <a:cs typeface="+mj-cs"/>
              </a:defRPr>
            </a:lvl1pPr>
          </a:lstStyle>
          <a:p>
            <a:r>
              <a:rPr lang="en-US" sz="1200" b="1" cap="none" dirty="0" smtClean="0">
                <a:solidFill>
                  <a:srgbClr val="731900"/>
                </a:solidFill>
                <a:latin typeface="Rockwell"/>
                <a:cs typeface="Rockwell"/>
              </a:rPr>
              <a:t>Leadership Track </a:t>
            </a:r>
            <a:r>
              <a:rPr lang="en-US" sz="1200" cap="none" dirty="0" smtClean="0">
                <a:solidFill>
                  <a:srgbClr val="731900"/>
                </a:solidFill>
                <a:latin typeface="Rockwell"/>
                <a:cs typeface="Rockwell"/>
              </a:rPr>
              <a:t>sponsored by  </a:t>
            </a:r>
            <a:endParaRPr lang="en-US" sz="1200" cap="none" dirty="0">
              <a:solidFill>
                <a:srgbClr val="731900"/>
              </a:solidFill>
              <a:latin typeface="Rockwell"/>
              <a:cs typeface="Rockwell"/>
            </a:endParaRPr>
          </a:p>
        </p:txBody>
      </p:sp>
      <p:pic>
        <p:nvPicPr>
          <p:cNvPr id="11" name="Picture 10"/>
          <p:cNvPicPr>
            <a:picLocks noChangeAspect="1"/>
          </p:cNvPicPr>
          <p:nvPr userDrawn="1"/>
        </p:nvPicPr>
        <p:blipFill>
          <a:blip r:embed="rId3">
            <a:extLst>
              <a:ext uri="{28A0092B-C50C-407E-A947-70E740481C1C}">
                <a14:useLocalDpi xmlns:a14="http://schemas.microsoft.com/office/drawing/2010/main" xmlns="" val="0"/>
              </a:ext>
            </a:extLst>
          </a:blip>
          <a:stretch>
            <a:fillRect/>
          </a:stretch>
        </p:blipFill>
        <p:spPr>
          <a:xfrm rot="21059082">
            <a:off x="3177179" y="6037784"/>
            <a:ext cx="1361397" cy="295434"/>
          </a:xfrm>
          <a:prstGeom prst="rect">
            <a:avLst/>
          </a:prstGeom>
        </p:spPr>
      </p:pic>
    </p:spTree>
    <p:extLst>
      <p:ext uri="{BB962C8B-B14F-4D97-AF65-F5344CB8AC3E}">
        <p14:creationId xmlns:p14="http://schemas.microsoft.com/office/powerpoint/2010/main" xmlns="" val="1622209283"/>
      </p:ext>
    </p:extLst>
  </p:cSld>
  <p:clrMap bg1="lt1" tx1="dk1" bg2="lt2" tx2="dk2" accent1="accent1" accent2="accent2" accent3="accent3" accent4="accent4" accent5="accent5" accent6="accent6" hlink="hlink" folHlink="folHlink"/>
  <p:sldLayoutIdLst>
    <p:sldLayoutId id="2147483663" r:id="rId1"/>
  </p:sldLayoutIdLst>
  <p:timing>
    <p:tnLst>
      <p:par>
        <p:cTn id="1" dur="indefinite" restart="never" nodeType="tmRoot"/>
      </p:par>
    </p:tnLst>
  </p:timing>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AU"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52AA212-61AF-F24E-9320-C9C8EA3A0916}" type="datetimeFigureOut">
              <a:rPr lang="en-US" smtClean="0"/>
              <a:pPr/>
              <a:t>3/1/2014</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BBE6D75-A410-B14D-A28B-0E27109434A8}" type="slidenum">
              <a:rPr lang="en-US" smtClean="0"/>
              <a:pPr/>
              <a:t>‹#›</a:t>
            </a:fld>
            <a:endParaRPr lang="en-US" dirty="0"/>
          </a:p>
        </p:txBody>
      </p:sp>
      <p:sp>
        <p:nvSpPr>
          <p:cNvPr id="9" name="Title 1"/>
          <p:cNvSpPr txBox="1">
            <a:spLocks/>
          </p:cNvSpPr>
          <p:nvPr userDrawn="1"/>
        </p:nvSpPr>
        <p:spPr>
          <a:xfrm rot="21079412">
            <a:off x="735499" y="6281712"/>
            <a:ext cx="3396432" cy="326027"/>
          </a:xfrm>
          <a:prstGeom prst="rect">
            <a:avLst/>
          </a:prstGeom>
        </p:spPr>
        <p:txBody>
          <a:bodyPr vert="horz" lIns="91440" tIns="45720" rIns="91440" bIns="9144" rtlCol="0" anchor="t">
            <a:noAutofit/>
          </a:bodyPr>
          <a:lstStyle>
            <a:lvl1pPr algn="l" defTabSz="914400" rtl="0" eaLnBrk="1" latinLnBrk="0" hangingPunct="1">
              <a:spcBef>
                <a:spcPct val="0"/>
              </a:spcBef>
              <a:buNone/>
              <a:defRPr sz="3200" kern="1200" cap="all" baseline="0">
                <a:solidFill>
                  <a:schemeClr val="tx1"/>
                </a:solidFill>
                <a:latin typeface="+mj-lt"/>
                <a:ea typeface="+mj-ea"/>
                <a:cs typeface="+mj-cs"/>
              </a:defRPr>
            </a:lvl1pPr>
          </a:lstStyle>
          <a:p>
            <a:r>
              <a:rPr lang="en-US" sz="1200" b="1" cap="none" dirty="0" smtClean="0">
                <a:solidFill>
                  <a:srgbClr val="731900"/>
                </a:solidFill>
                <a:latin typeface="Rockwell"/>
                <a:cs typeface="Rockwell"/>
              </a:rPr>
              <a:t>Mass Communication Track </a:t>
            </a:r>
            <a:r>
              <a:rPr lang="en-US" sz="1200" cap="none" dirty="0" smtClean="0">
                <a:solidFill>
                  <a:srgbClr val="731900"/>
                </a:solidFill>
                <a:latin typeface="Rockwell"/>
                <a:cs typeface="Rockwell"/>
              </a:rPr>
              <a:t>sponsored by  </a:t>
            </a:r>
            <a:endParaRPr lang="en-US" sz="1200" cap="none" dirty="0">
              <a:solidFill>
                <a:srgbClr val="731900"/>
              </a:solidFill>
              <a:latin typeface="Rockwell"/>
              <a:cs typeface="Rockwell"/>
            </a:endParaRPr>
          </a:p>
        </p:txBody>
      </p:sp>
      <p:pic>
        <p:nvPicPr>
          <p:cNvPr id="12" name="Picture 11"/>
          <p:cNvPicPr>
            <a:picLocks noChangeAspect="1"/>
          </p:cNvPicPr>
          <p:nvPr userDrawn="1"/>
        </p:nvPicPr>
        <p:blipFill>
          <a:blip r:embed="rId3">
            <a:extLst>
              <a:ext uri="{28A0092B-C50C-407E-A947-70E740481C1C}">
                <a14:useLocalDpi xmlns:a14="http://schemas.microsoft.com/office/drawing/2010/main" xmlns="" val="0"/>
              </a:ext>
            </a:extLst>
          </a:blip>
          <a:stretch>
            <a:fillRect/>
          </a:stretch>
        </p:blipFill>
        <p:spPr>
          <a:xfrm rot="21059082">
            <a:off x="4002901" y="5904038"/>
            <a:ext cx="974144" cy="342126"/>
          </a:xfrm>
          <a:prstGeom prst="rect">
            <a:avLst/>
          </a:prstGeom>
        </p:spPr>
      </p:pic>
    </p:spTree>
    <p:extLst>
      <p:ext uri="{BB962C8B-B14F-4D97-AF65-F5344CB8AC3E}">
        <p14:creationId xmlns:p14="http://schemas.microsoft.com/office/powerpoint/2010/main" xmlns="" val="1672288837"/>
      </p:ext>
    </p:extLst>
  </p:cSld>
  <p:clrMap bg1="lt1" tx1="dk1" bg2="lt2" tx2="dk2" accent1="accent1" accent2="accent2" accent3="accent3" accent4="accent4" accent5="accent5" accent6="accent6" hlink="hlink" folHlink="folHlink"/>
  <p:sldLayoutIdLst>
    <p:sldLayoutId id="2147483665" r:id="rId1"/>
  </p:sldLayoutIdLst>
  <p:timing>
    <p:tnLst>
      <p:par>
        <p:cTn id="1" dur="indefinite" restart="never" nodeType="tmRoot"/>
      </p:par>
    </p:tnLst>
  </p:timing>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6.jpeg"/><Relationship Id="rId1" Type="http://schemas.openxmlformats.org/officeDocument/2006/relationships/slideLayout" Target="../slideLayouts/slideLayout2.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18.jpeg"/></Relationships>
</file>

<file path=ppt/slides/_rels/slide15.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6.jpeg"/><Relationship Id="rId1" Type="http://schemas.openxmlformats.org/officeDocument/2006/relationships/slideLayout" Target="../slideLayouts/slideLayout2.xml"/><Relationship Id="rId4" Type="http://schemas.openxmlformats.org/officeDocument/2006/relationships/image" Target="../media/image20.png"/></Relationships>
</file>

<file path=ppt/slides/_rels/slide16.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hyperlink" Target="http://works.bepress.com/david_cooke/" TargetMode="External"/><Relationship Id="rId2" Type="http://schemas.openxmlformats.org/officeDocument/2006/relationships/image" Target="../media/image6.jpeg"/><Relationship Id="rId1" Type="http://schemas.openxmlformats.org/officeDocument/2006/relationships/slideLayout" Target="../slideLayouts/slideLayout2.xml"/><Relationship Id="rId6" Type="http://schemas.openxmlformats.org/officeDocument/2006/relationships/image" Target="../media/image26.png"/><Relationship Id="rId5" Type="http://schemas.openxmlformats.org/officeDocument/2006/relationships/image" Target="../media/image25.jpeg"/><Relationship Id="rId4" Type="http://schemas.openxmlformats.org/officeDocument/2006/relationships/hyperlink" Target="http://au.linkedin.com/in/drdavidcooke/"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7.jpeg"/><Relationship Id="rId7" Type="http://schemas.openxmlformats.org/officeDocument/2006/relationships/image" Target="../media/image11.png"/><Relationship Id="rId2" Type="http://schemas.openxmlformats.org/officeDocument/2006/relationships/image" Target="../media/image6.jpeg"/><Relationship Id="rId1" Type="http://schemas.openxmlformats.org/officeDocument/2006/relationships/slideLayout" Target="../slideLayouts/slideLayout2.xml"/><Relationship Id="rId6" Type="http://schemas.openxmlformats.org/officeDocument/2006/relationships/image" Target="../media/image10.png"/><Relationship Id="rId5" Type="http://schemas.openxmlformats.org/officeDocument/2006/relationships/image" Target="../media/image9.jpeg"/><Relationship Id="rId4" Type="http://schemas.openxmlformats.org/officeDocument/2006/relationships/image" Target="../media/image8.jpeg"/></Relationships>
</file>

<file path=ppt/slides/_rels/slide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6.jpeg"/><Relationship Id="rId1" Type="http://schemas.openxmlformats.org/officeDocument/2006/relationships/slideLayout" Target="../slideLayouts/slideLayout2.xml"/><Relationship Id="rId5" Type="http://schemas.openxmlformats.org/officeDocument/2006/relationships/image" Target="../media/image15.png"/><Relationship Id="rId4" Type="http://schemas.openxmlformats.org/officeDocument/2006/relationships/image" Target="../media/image14.png"/></Relationships>
</file>

<file path=ppt/slides/_rels/slide8.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rotWithShape="1">
          <a:blip r:embed="rId2"/>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3636513" y="578276"/>
            <a:ext cx="4792261" cy="2513196"/>
          </a:xfrm>
        </p:spPr>
        <p:txBody>
          <a:bodyPr anchor="t"/>
          <a:lstStyle/>
          <a:p>
            <a:pPr algn="l">
              <a:lnSpc>
                <a:spcPct val="90000"/>
              </a:lnSpc>
            </a:pPr>
            <a:r>
              <a:rPr lang="en-GB" baseline="30000" dirty="0" smtClean="0">
                <a:solidFill>
                  <a:srgbClr val="0091AC"/>
                </a:solidFill>
              </a:rPr>
              <a:t/>
            </a:r>
            <a:br>
              <a:rPr lang="en-GB" baseline="30000" dirty="0" smtClean="0">
                <a:solidFill>
                  <a:srgbClr val="0091AC"/>
                </a:solidFill>
              </a:rPr>
            </a:br>
            <a:endParaRPr lang="en-US" dirty="0">
              <a:solidFill>
                <a:srgbClr val="0091AC"/>
              </a:solidFill>
            </a:endParaRPr>
          </a:p>
        </p:txBody>
      </p:sp>
      <p:sp>
        <p:nvSpPr>
          <p:cNvPr id="3" name="TextBox 2"/>
          <p:cNvSpPr txBox="1"/>
          <p:nvPr/>
        </p:nvSpPr>
        <p:spPr>
          <a:xfrm>
            <a:off x="3636513" y="1462355"/>
            <a:ext cx="5151477" cy="1077218"/>
          </a:xfrm>
          <a:prstGeom prst="rect">
            <a:avLst/>
          </a:prstGeom>
          <a:noFill/>
        </p:spPr>
        <p:txBody>
          <a:bodyPr wrap="square" rtlCol="0">
            <a:spAutoFit/>
          </a:bodyPr>
          <a:lstStyle/>
          <a:p>
            <a:r>
              <a:rPr lang="en-GB" sz="3200" b="1" baseline="30000" dirty="0" smtClean="0">
                <a:solidFill>
                  <a:srgbClr val="595959"/>
                </a:solidFill>
              </a:rPr>
              <a:t>Corporate Fundraising:</a:t>
            </a:r>
          </a:p>
          <a:p>
            <a:r>
              <a:rPr lang="en-GB" sz="3200" b="1" baseline="30000" dirty="0" smtClean="0">
                <a:solidFill>
                  <a:srgbClr val="595959"/>
                </a:solidFill>
              </a:rPr>
              <a:t>What’s the key to unlocking corporate wealth?</a:t>
            </a:r>
            <a:endParaRPr lang="en-GB" sz="3200" b="1" baseline="30000" dirty="0">
              <a:solidFill>
                <a:srgbClr val="595959"/>
              </a:solidFill>
            </a:endParaRPr>
          </a:p>
        </p:txBody>
      </p:sp>
      <p:sp>
        <p:nvSpPr>
          <p:cNvPr id="6" name="TextBox 5"/>
          <p:cNvSpPr txBox="1"/>
          <p:nvPr/>
        </p:nvSpPr>
        <p:spPr>
          <a:xfrm>
            <a:off x="3662248" y="3465415"/>
            <a:ext cx="4060022" cy="1877437"/>
          </a:xfrm>
          <a:prstGeom prst="rect">
            <a:avLst/>
          </a:prstGeom>
          <a:noFill/>
        </p:spPr>
        <p:txBody>
          <a:bodyPr wrap="none" rtlCol="0">
            <a:spAutoFit/>
          </a:bodyPr>
          <a:lstStyle/>
          <a:p>
            <a:pPr algn="dist">
              <a:spcAft>
                <a:spcPts val="1200"/>
              </a:spcAft>
            </a:pPr>
            <a:r>
              <a:rPr lang="en-GB" sz="3200" b="1" baseline="30000" dirty="0" smtClean="0">
                <a:solidFill>
                  <a:srgbClr val="595959"/>
                </a:solidFill>
              </a:rPr>
              <a:t>Dr David Cooke</a:t>
            </a:r>
          </a:p>
          <a:p>
            <a:pPr algn="dist">
              <a:spcAft>
                <a:spcPts val="1200"/>
              </a:spcAft>
            </a:pPr>
            <a:r>
              <a:rPr lang="en-GB" sz="3200" b="1" baseline="30000" dirty="0" smtClean="0">
                <a:solidFill>
                  <a:srgbClr val="595959"/>
                </a:solidFill>
              </a:rPr>
              <a:t>Managing Director</a:t>
            </a:r>
          </a:p>
          <a:p>
            <a:pPr algn="dist">
              <a:spcAft>
                <a:spcPts val="1200"/>
              </a:spcAft>
            </a:pPr>
            <a:r>
              <a:rPr lang="en-GB" sz="3200" b="1" baseline="30000" dirty="0" smtClean="0">
                <a:solidFill>
                  <a:srgbClr val="595959"/>
                </a:solidFill>
              </a:rPr>
              <a:t>Konica Minolta Business Solutions</a:t>
            </a:r>
            <a:r>
              <a:rPr lang="en-GB" sz="3200" baseline="30000" dirty="0" smtClean="0">
                <a:solidFill>
                  <a:srgbClr val="7391C9"/>
                </a:solidFill>
              </a:rPr>
              <a:t/>
            </a:r>
            <a:br>
              <a:rPr lang="en-GB" sz="3200" baseline="30000" dirty="0" smtClean="0">
                <a:solidFill>
                  <a:srgbClr val="7391C9"/>
                </a:solidFill>
              </a:rPr>
            </a:br>
            <a:endParaRPr lang="en-US" sz="3200" dirty="0">
              <a:latin typeface="Times"/>
              <a:cs typeface="Times"/>
            </a:endParaRPr>
          </a:p>
        </p:txBody>
      </p:sp>
      <p:pic>
        <p:nvPicPr>
          <p:cNvPr id="4" name="Picture 3"/>
          <p:cNvPicPr>
            <a:picLocks noChangeAspect="1"/>
          </p:cNvPicPr>
          <p:nvPr/>
        </p:nvPicPr>
        <p:blipFill>
          <a:blip r:embed="rId3">
            <a:extLst>
              <a:ext uri="{28A0092B-C50C-407E-A947-70E740481C1C}">
                <a14:useLocalDpi xmlns:a14="http://schemas.microsoft.com/office/drawing/2010/main" xmlns="" val="0"/>
              </a:ext>
            </a:extLst>
          </a:blip>
          <a:stretch>
            <a:fillRect/>
          </a:stretch>
        </p:blipFill>
        <p:spPr>
          <a:xfrm>
            <a:off x="3662248" y="5638919"/>
            <a:ext cx="2177876" cy="546596"/>
          </a:xfrm>
          <a:prstGeom prst="rect">
            <a:avLst/>
          </a:prstGeom>
        </p:spPr>
      </p:pic>
    </p:spTree>
    <p:extLst>
      <p:ext uri="{BB962C8B-B14F-4D97-AF65-F5344CB8AC3E}">
        <p14:creationId xmlns:p14="http://schemas.microsoft.com/office/powerpoint/2010/main" xmlns="" val="2033479603"/>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rotWithShape="1">
          <a:blip r:embed="rId2"/>
          <a:stretch>
            <a:fillRect/>
          </a:stretch>
        </a:blipFill>
        <a:effectLst/>
      </p:bgPr>
    </p:bg>
    <p:spTree>
      <p:nvGrpSpPr>
        <p:cNvPr id="1" name=""/>
        <p:cNvGrpSpPr/>
        <p:nvPr/>
      </p:nvGrpSpPr>
      <p:grpSpPr>
        <a:xfrm>
          <a:off x="0" y="0"/>
          <a:ext cx="0" cy="0"/>
          <a:chOff x="0" y="0"/>
          <a:chExt cx="0" cy="0"/>
        </a:xfrm>
      </p:grpSpPr>
      <p:sp>
        <p:nvSpPr>
          <p:cNvPr id="3" name="Hexagon 2"/>
          <p:cNvSpPr/>
          <p:nvPr/>
        </p:nvSpPr>
        <p:spPr>
          <a:xfrm>
            <a:off x="6157839" y="2834581"/>
            <a:ext cx="2752343" cy="2372710"/>
          </a:xfrm>
          <a:prstGeom prst="hexagon">
            <a:avLst/>
          </a:prstGeom>
          <a:blipFill dpi="0" rotWithShape="1">
            <a:blip r:embed="rId3"/>
            <a:srcRect/>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lIns="0" tIns="36000" rIns="0" bIns="0" rtlCol="0" anchor="ctr"/>
          <a:lstStyle/>
          <a:p>
            <a:pPr>
              <a:lnSpc>
                <a:spcPct val="80000"/>
              </a:lnSpc>
            </a:pPr>
            <a:endParaRPr lang="en-AU" sz="2000" b="1" dirty="0">
              <a:latin typeface="Corbel" pitchFamily="34" charset="0"/>
            </a:endParaRPr>
          </a:p>
        </p:txBody>
      </p:sp>
      <p:sp>
        <p:nvSpPr>
          <p:cNvPr id="5" name="Content Placeholder 3"/>
          <p:cNvSpPr txBox="1">
            <a:spLocks/>
          </p:cNvSpPr>
          <p:nvPr/>
        </p:nvSpPr>
        <p:spPr>
          <a:xfrm>
            <a:off x="348913" y="4229240"/>
            <a:ext cx="6054290" cy="1710088"/>
          </a:xfrm>
          <a:prstGeom prst="rect">
            <a:avLst/>
          </a:prstGeom>
        </p:spPr>
        <p:txBody>
          <a:bodyPr>
            <a:noAutofit/>
          </a:bodyPr>
          <a:lstStyle>
            <a:lvl1pPr marL="0" indent="0" algn="l" defTabSz="914400" rtl="0" eaLnBrk="1" latinLnBrk="0" hangingPunct="1">
              <a:spcBef>
                <a:spcPts val="1200"/>
              </a:spcBef>
              <a:buFont typeface="Arial" pitchFamily="34" charset="0"/>
              <a:buNone/>
              <a:defRPr sz="2000" kern="1200">
                <a:solidFill>
                  <a:schemeClr val="tx1">
                    <a:lumMod val="65000"/>
                    <a:lumOff val="35000"/>
                  </a:schemeClr>
                </a:solidFill>
                <a:latin typeface="Corbel" pitchFamily="34" charset="0"/>
                <a:ea typeface="+mn-ea"/>
                <a:cs typeface="+mn-cs"/>
              </a:defRPr>
            </a:lvl1pPr>
            <a:lvl2pPr marL="457200" indent="0" algn="l" defTabSz="914400" rtl="0" eaLnBrk="1" latinLnBrk="0" hangingPunct="1">
              <a:spcBef>
                <a:spcPts val="1200"/>
              </a:spcBef>
              <a:buFont typeface="Arial" pitchFamily="34" charset="0"/>
              <a:buNone/>
              <a:defRPr sz="1800" kern="1200">
                <a:solidFill>
                  <a:schemeClr val="tx1">
                    <a:lumMod val="65000"/>
                    <a:lumOff val="35000"/>
                  </a:schemeClr>
                </a:solidFill>
                <a:latin typeface="Corbel" pitchFamily="34" charset="0"/>
                <a:ea typeface="+mn-ea"/>
                <a:cs typeface="+mn-cs"/>
              </a:defRPr>
            </a:lvl2pPr>
            <a:lvl3pPr marL="914400" indent="0" algn="l" defTabSz="914400" rtl="0" eaLnBrk="1" latinLnBrk="0" hangingPunct="1">
              <a:spcBef>
                <a:spcPts val="1200"/>
              </a:spcBef>
              <a:buFont typeface="Arial" pitchFamily="34" charset="0"/>
              <a:buNone/>
              <a:defRPr sz="1600" kern="1200">
                <a:solidFill>
                  <a:schemeClr val="tx1">
                    <a:lumMod val="65000"/>
                    <a:lumOff val="35000"/>
                  </a:schemeClr>
                </a:solidFill>
                <a:latin typeface="Corbel" pitchFamily="34" charset="0"/>
                <a:ea typeface="+mn-ea"/>
                <a:cs typeface="+mn-cs"/>
              </a:defRPr>
            </a:lvl3pPr>
            <a:lvl4pPr marL="1371600" indent="0" algn="l" defTabSz="914400" rtl="0" eaLnBrk="1" latinLnBrk="0" hangingPunct="1">
              <a:spcBef>
                <a:spcPts val="1200"/>
              </a:spcBef>
              <a:buFont typeface="Arial" pitchFamily="34" charset="0"/>
              <a:buNone/>
              <a:defRPr sz="1400" kern="1200">
                <a:solidFill>
                  <a:schemeClr val="tx1">
                    <a:lumMod val="65000"/>
                    <a:lumOff val="35000"/>
                  </a:schemeClr>
                </a:solidFill>
                <a:latin typeface="Corbel" pitchFamily="34" charset="0"/>
                <a:ea typeface="+mn-ea"/>
                <a:cs typeface="+mn-cs"/>
              </a:defRPr>
            </a:lvl4pPr>
            <a:lvl5pPr marL="1828800" indent="0" algn="l" defTabSz="914400" rtl="0" eaLnBrk="1" latinLnBrk="0" hangingPunct="1">
              <a:spcBef>
                <a:spcPts val="1200"/>
              </a:spcBef>
              <a:buFont typeface="Arial" pitchFamily="34" charset="0"/>
              <a:buNone/>
              <a:defRPr sz="1400" kern="1200">
                <a:solidFill>
                  <a:schemeClr val="tx1">
                    <a:lumMod val="65000"/>
                    <a:lumOff val="35000"/>
                  </a:schemeClr>
                </a:solidFill>
                <a:latin typeface="Corbel" pitchFamily="34"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buFont typeface="Arial" charset="0"/>
            </a:pPr>
            <a:r>
              <a:rPr lang="en-AU" dirty="0"/>
              <a:t>“The idea of a sharp separation between </a:t>
            </a:r>
            <a:r>
              <a:rPr lang="en-AU" dirty="0" smtClean="0"/>
              <a:t>responsibility </a:t>
            </a:r>
            <a:r>
              <a:rPr lang="en-AU" dirty="0"/>
              <a:t>to </a:t>
            </a:r>
            <a:r>
              <a:rPr lang="en-AU" dirty="0">
                <a:solidFill>
                  <a:srgbClr val="595959"/>
                </a:solidFill>
              </a:rPr>
              <a:t>shareholders and to the community has never made a lot of sense to </a:t>
            </a:r>
            <a:r>
              <a:rPr lang="en-AU" dirty="0"/>
              <a:t>me”</a:t>
            </a:r>
            <a:br>
              <a:rPr lang="en-AU" dirty="0"/>
            </a:br>
            <a:r>
              <a:rPr lang="en-AU" b="1" dirty="0" smtClean="0">
                <a:solidFill>
                  <a:sysClr val="windowText" lastClr="000000">
                    <a:lumMod val="65000"/>
                    <a:lumOff val="35000"/>
                  </a:sysClr>
                </a:solidFill>
              </a:rPr>
              <a:t>Michael </a:t>
            </a:r>
            <a:r>
              <a:rPr lang="en-AU" b="1" dirty="0">
                <a:solidFill>
                  <a:sysClr val="windowText" lastClr="000000">
                    <a:lumMod val="65000"/>
                    <a:lumOff val="35000"/>
                  </a:sysClr>
                </a:solidFill>
              </a:rPr>
              <a:t>Traill</a:t>
            </a:r>
            <a:br>
              <a:rPr lang="en-AU" b="1" dirty="0">
                <a:solidFill>
                  <a:sysClr val="windowText" lastClr="000000">
                    <a:lumMod val="65000"/>
                    <a:lumOff val="35000"/>
                  </a:sysClr>
                </a:solidFill>
              </a:rPr>
            </a:br>
            <a:r>
              <a:rPr lang="en-AU" dirty="0">
                <a:solidFill>
                  <a:sysClr val="windowText" lastClr="000000">
                    <a:lumMod val="65000"/>
                    <a:lumOff val="35000"/>
                  </a:sysClr>
                </a:solidFill>
              </a:rPr>
              <a:t>Founder Social Ventures Australia</a:t>
            </a:r>
            <a:br>
              <a:rPr lang="en-AU" dirty="0">
                <a:solidFill>
                  <a:sysClr val="windowText" lastClr="000000">
                    <a:lumMod val="65000"/>
                    <a:lumOff val="35000"/>
                  </a:sysClr>
                </a:solidFill>
              </a:rPr>
            </a:br>
            <a:r>
              <a:rPr lang="en-AU" dirty="0">
                <a:solidFill>
                  <a:sysClr val="windowText" lastClr="000000">
                    <a:lumMod val="65000"/>
                    <a:lumOff val="35000"/>
                  </a:sysClr>
                </a:solidFill>
              </a:rPr>
              <a:t>ex Macquarie Bank </a:t>
            </a:r>
          </a:p>
          <a:p>
            <a:pPr>
              <a:lnSpc>
                <a:spcPct val="90000"/>
              </a:lnSpc>
            </a:pPr>
            <a:endParaRPr lang="en-US" dirty="0"/>
          </a:p>
          <a:p>
            <a:pPr>
              <a:lnSpc>
                <a:spcPct val="90000"/>
              </a:lnSpc>
            </a:pPr>
            <a:endParaRPr lang="en-US" dirty="0"/>
          </a:p>
          <a:p>
            <a:pPr>
              <a:lnSpc>
                <a:spcPct val="90000"/>
              </a:lnSpc>
            </a:pPr>
            <a:endParaRPr lang="en-AU" dirty="0" smtClean="0"/>
          </a:p>
          <a:p>
            <a:pPr algn="ctr">
              <a:lnSpc>
                <a:spcPct val="90000"/>
              </a:lnSpc>
              <a:buFont typeface="Arial" charset="0"/>
              <a:buNone/>
            </a:pPr>
            <a:endParaRPr lang="en-AU" dirty="0" smtClean="0">
              <a:solidFill>
                <a:srgbClr val="7F7F7F"/>
              </a:solidFill>
            </a:endParaRPr>
          </a:p>
          <a:p>
            <a:pPr>
              <a:lnSpc>
                <a:spcPct val="90000"/>
              </a:lnSpc>
            </a:pPr>
            <a:endParaRPr lang="en-AU" dirty="0" smtClean="0"/>
          </a:p>
        </p:txBody>
      </p:sp>
      <p:sp>
        <p:nvSpPr>
          <p:cNvPr id="2" name="Rectangle 1"/>
          <p:cNvSpPr/>
          <p:nvPr/>
        </p:nvSpPr>
        <p:spPr>
          <a:xfrm>
            <a:off x="320038" y="2697497"/>
            <a:ext cx="6376737" cy="1323439"/>
          </a:xfrm>
          <a:prstGeom prst="rect">
            <a:avLst/>
          </a:prstGeom>
        </p:spPr>
        <p:txBody>
          <a:bodyPr wrap="square">
            <a:spAutoFit/>
          </a:bodyPr>
          <a:lstStyle/>
          <a:p>
            <a:pPr>
              <a:buFont typeface="Arial" charset="0"/>
            </a:pPr>
            <a:r>
              <a:rPr lang="en-AU" sz="2000" dirty="0">
                <a:solidFill>
                  <a:srgbClr val="595959"/>
                </a:solidFill>
                <a:latin typeface="Corbel" panose="020B0503020204020204" pitchFamily="34" charset="0"/>
              </a:rPr>
              <a:t>“The corporation truly has to represent it’s capital, it’s shareholders, it’s community and it’s employees”</a:t>
            </a:r>
            <a:r>
              <a:rPr lang="en-AU" dirty="0">
                <a:solidFill>
                  <a:srgbClr val="595959"/>
                </a:solidFill>
              </a:rPr>
              <a:t/>
            </a:r>
            <a:br>
              <a:rPr lang="en-AU" dirty="0">
                <a:solidFill>
                  <a:srgbClr val="595959"/>
                </a:solidFill>
              </a:rPr>
            </a:br>
            <a:r>
              <a:rPr lang="en-AU" sz="2000" b="1" dirty="0" smtClean="0">
                <a:solidFill>
                  <a:srgbClr val="595959"/>
                </a:solidFill>
                <a:latin typeface="Corbel" panose="020B0503020204020204" pitchFamily="34" charset="0"/>
              </a:rPr>
              <a:t>Geraldine </a:t>
            </a:r>
            <a:r>
              <a:rPr lang="en-AU" sz="2000" b="1" dirty="0">
                <a:solidFill>
                  <a:srgbClr val="595959"/>
                </a:solidFill>
                <a:latin typeface="Corbel" panose="020B0503020204020204" pitchFamily="34" charset="0"/>
              </a:rPr>
              <a:t>Doogue</a:t>
            </a:r>
            <a:br>
              <a:rPr lang="en-AU" sz="2000" b="1" dirty="0">
                <a:solidFill>
                  <a:srgbClr val="595959"/>
                </a:solidFill>
                <a:latin typeface="Corbel" panose="020B0503020204020204" pitchFamily="34" charset="0"/>
              </a:rPr>
            </a:br>
            <a:r>
              <a:rPr lang="en-AU" sz="2000" dirty="0">
                <a:solidFill>
                  <a:srgbClr val="595959"/>
                </a:solidFill>
                <a:latin typeface="Corbel" panose="020B0503020204020204" pitchFamily="34" charset="0"/>
              </a:rPr>
              <a:t>ABC </a:t>
            </a:r>
            <a:r>
              <a:rPr lang="en-AU" sz="2000" dirty="0" smtClean="0">
                <a:solidFill>
                  <a:srgbClr val="595959"/>
                </a:solidFill>
                <a:latin typeface="Corbel" panose="020B0503020204020204" pitchFamily="34" charset="0"/>
              </a:rPr>
              <a:t>Broadcaster &amp; Journalist</a:t>
            </a:r>
            <a:endParaRPr lang="en-AU" sz="2000" dirty="0">
              <a:solidFill>
                <a:srgbClr val="595959"/>
              </a:solidFill>
              <a:latin typeface="Corbel" panose="020B0503020204020204" pitchFamily="34" charset="0"/>
            </a:endParaRPr>
          </a:p>
        </p:txBody>
      </p:sp>
      <p:sp>
        <p:nvSpPr>
          <p:cNvPr id="4" name="Rectangle 3"/>
          <p:cNvSpPr/>
          <p:nvPr/>
        </p:nvSpPr>
        <p:spPr>
          <a:xfrm>
            <a:off x="639203" y="1533444"/>
            <a:ext cx="3981859" cy="523220"/>
          </a:xfrm>
          <a:prstGeom prst="rect">
            <a:avLst/>
          </a:prstGeom>
        </p:spPr>
        <p:txBody>
          <a:bodyPr wrap="none">
            <a:spAutoFit/>
          </a:bodyPr>
          <a:lstStyle/>
          <a:p>
            <a:r>
              <a:rPr lang="en-US" sz="2400" dirty="0" smtClean="0">
                <a:solidFill>
                  <a:srgbClr val="002B43"/>
                </a:solidFill>
              </a:rPr>
              <a:t>1. </a:t>
            </a:r>
            <a:r>
              <a:rPr lang="en-US" sz="2800" dirty="0" smtClean="0">
                <a:solidFill>
                  <a:srgbClr val="002B43"/>
                </a:solidFill>
              </a:rPr>
              <a:t>It’s the right thing to do</a:t>
            </a:r>
            <a:endParaRPr lang="en-AU" sz="2800" dirty="0"/>
          </a:p>
        </p:txBody>
      </p:sp>
    </p:spTree>
    <p:extLst>
      <p:ext uri="{BB962C8B-B14F-4D97-AF65-F5344CB8AC3E}">
        <p14:creationId xmlns:p14="http://schemas.microsoft.com/office/powerpoint/2010/main" xmlns="" val="111030730"/>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blipFill rotWithShape="1">
          <a:blip r:embed="rId2"/>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07539" y="1766785"/>
            <a:ext cx="8229600" cy="678049"/>
          </a:xfrm>
        </p:spPr>
        <p:txBody>
          <a:bodyPr>
            <a:noAutofit/>
          </a:bodyPr>
          <a:lstStyle/>
          <a:p>
            <a:pPr algn="l"/>
            <a:r>
              <a:rPr lang="en-US" sz="2400" dirty="0" smtClean="0">
                <a:solidFill>
                  <a:srgbClr val="002B43"/>
                </a:solidFill>
              </a:rPr>
              <a:t/>
            </a:r>
            <a:br>
              <a:rPr lang="en-US" sz="2400" dirty="0" smtClean="0">
                <a:solidFill>
                  <a:srgbClr val="002B43"/>
                </a:solidFill>
              </a:rPr>
            </a:br>
            <a:r>
              <a:rPr lang="en-US" sz="2800" dirty="0" smtClean="0">
                <a:solidFill>
                  <a:srgbClr val="002B43"/>
                </a:solidFill>
              </a:rPr>
              <a:t>What about shareholder dividends?</a:t>
            </a:r>
            <a:br>
              <a:rPr lang="en-US" sz="2800" dirty="0" smtClean="0">
                <a:solidFill>
                  <a:srgbClr val="002B43"/>
                </a:solidFill>
              </a:rPr>
            </a:br>
            <a:endParaRPr lang="en-US" sz="2800" dirty="0">
              <a:solidFill>
                <a:srgbClr val="002B43"/>
              </a:solidFill>
            </a:endParaRPr>
          </a:p>
        </p:txBody>
      </p:sp>
      <p:sp>
        <p:nvSpPr>
          <p:cNvPr id="4" name="Content Placeholder 3"/>
          <p:cNvSpPr txBox="1">
            <a:spLocks/>
          </p:cNvSpPr>
          <p:nvPr/>
        </p:nvSpPr>
        <p:spPr>
          <a:xfrm>
            <a:off x="683393" y="2906847"/>
            <a:ext cx="5736657" cy="3280610"/>
          </a:xfrm>
          <a:prstGeom prst="rect">
            <a:avLst/>
          </a:prstGeom>
        </p:spPr>
        <p:txBody>
          <a:bodyPr>
            <a:noAutofit/>
          </a:bodyPr>
          <a:lstStyle>
            <a:lvl1pPr marL="0" indent="0" algn="l" defTabSz="914400" rtl="0" eaLnBrk="1" latinLnBrk="0" hangingPunct="1">
              <a:spcBef>
                <a:spcPts val="1200"/>
              </a:spcBef>
              <a:buFont typeface="Arial" pitchFamily="34" charset="0"/>
              <a:buNone/>
              <a:defRPr sz="2000" kern="1200">
                <a:solidFill>
                  <a:schemeClr val="tx1">
                    <a:lumMod val="65000"/>
                    <a:lumOff val="35000"/>
                  </a:schemeClr>
                </a:solidFill>
                <a:latin typeface="Corbel" pitchFamily="34" charset="0"/>
                <a:ea typeface="+mn-ea"/>
                <a:cs typeface="+mn-cs"/>
              </a:defRPr>
            </a:lvl1pPr>
            <a:lvl2pPr marL="457200" indent="0" algn="l" defTabSz="914400" rtl="0" eaLnBrk="1" latinLnBrk="0" hangingPunct="1">
              <a:spcBef>
                <a:spcPts val="1200"/>
              </a:spcBef>
              <a:buFont typeface="Arial" pitchFamily="34" charset="0"/>
              <a:buNone/>
              <a:defRPr sz="1800" kern="1200">
                <a:solidFill>
                  <a:schemeClr val="tx1">
                    <a:lumMod val="65000"/>
                    <a:lumOff val="35000"/>
                  </a:schemeClr>
                </a:solidFill>
                <a:latin typeface="Corbel" pitchFamily="34" charset="0"/>
                <a:ea typeface="+mn-ea"/>
                <a:cs typeface="+mn-cs"/>
              </a:defRPr>
            </a:lvl2pPr>
            <a:lvl3pPr marL="914400" indent="0" algn="l" defTabSz="914400" rtl="0" eaLnBrk="1" latinLnBrk="0" hangingPunct="1">
              <a:spcBef>
                <a:spcPts val="1200"/>
              </a:spcBef>
              <a:buFont typeface="Arial" pitchFamily="34" charset="0"/>
              <a:buNone/>
              <a:defRPr sz="1600" kern="1200">
                <a:solidFill>
                  <a:schemeClr val="tx1">
                    <a:lumMod val="65000"/>
                    <a:lumOff val="35000"/>
                  </a:schemeClr>
                </a:solidFill>
                <a:latin typeface="Corbel" pitchFamily="34" charset="0"/>
                <a:ea typeface="+mn-ea"/>
                <a:cs typeface="+mn-cs"/>
              </a:defRPr>
            </a:lvl3pPr>
            <a:lvl4pPr marL="1371600" indent="0" algn="l" defTabSz="914400" rtl="0" eaLnBrk="1" latinLnBrk="0" hangingPunct="1">
              <a:spcBef>
                <a:spcPts val="1200"/>
              </a:spcBef>
              <a:buFont typeface="Arial" pitchFamily="34" charset="0"/>
              <a:buNone/>
              <a:defRPr sz="1400" kern="1200">
                <a:solidFill>
                  <a:schemeClr val="tx1">
                    <a:lumMod val="65000"/>
                    <a:lumOff val="35000"/>
                  </a:schemeClr>
                </a:solidFill>
                <a:latin typeface="Corbel" pitchFamily="34" charset="0"/>
                <a:ea typeface="+mn-ea"/>
                <a:cs typeface="+mn-cs"/>
              </a:defRPr>
            </a:lvl4pPr>
            <a:lvl5pPr marL="1828800" indent="0" algn="l" defTabSz="914400" rtl="0" eaLnBrk="1" latinLnBrk="0" hangingPunct="1">
              <a:spcBef>
                <a:spcPts val="1200"/>
              </a:spcBef>
              <a:buFont typeface="Arial" pitchFamily="34" charset="0"/>
              <a:buNone/>
              <a:defRPr sz="1400" kern="1200">
                <a:solidFill>
                  <a:schemeClr val="tx1">
                    <a:lumMod val="65000"/>
                    <a:lumOff val="35000"/>
                  </a:schemeClr>
                </a:solidFill>
                <a:latin typeface="Corbel" pitchFamily="34"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buFont typeface="Arial" charset="0"/>
            </a:pPr>
            <a:r>
              <a:rPr lang="en-AU" dirty="0"/>
              <a:t>“It’s not clear to me that the </a:t>
            </a:r>
            <a:r>
              <a:rPr lang="en-AU" dirty="0" smtClean="0"/>
              <a:t>company’s money </a:t>
            </a:r>
            <a:r>
              <a:rPr lang="en-AU" dirty="0"/>
              <a:t>does in fact belong to the shareholders...I think it is arguable that it is not the shareholders money that is being spent anyway... That means that the money a company has is its money... The obligation (of the directors) is to act in the interests of the company as a whole</a:t>
            </a:r>
            <a:r>
              <a:rPr lang="en-AU" dirty="0" smtClean="0"/>
              <a:t>”.</a:t>
            </a:r>
          </a:p>
          <a:p>
            <a:pPr>
              <a:buFont typeface="Arial" charset="0"/>
            </a:pPr>
            <a:endParaRPr lang="en-AU" sz="1600" b="1" dirty="0"/>
          </a:p>
          <a:p>
            <a:pPr>
              <a:buFont typeface="Arial" charset="0"/>
            </a:pPr>
            <a:r>
              <a:rPr lang="en-AU" sz="1600" b="1" dirty="0" smtClean="0"/>
              <a:t>Simon </a:t>
            </a:r>
            <a:r>
              <a:rPr lang="en-AU" sz="1600" b="1" dirty="0"/>
              <a:t>Longstaff</a:t>
            </a:r>
            <a:br>
              <a:rPr lang="en-AU" sz="1600" b="1" dirty="0"/>
            </a:br>
            <a:r>
              <a:rPr lang="en-AU" sz="1600" dirty="0"/>
              <a:t>Director, St James Ethics Centre</a:t>
            </a:r>
          </a:p>
          <a:p>
            <a:pPr>
              <a:lnSpc>
                <a:spcPct val="90000"/>
              </a:lnSpc>
            </a:pPr>
            <a:endParaRPr lang="en-US" dirty="0"/>
          </a:p>
          <a:p>
            <a:pPr>
              <a:lnSpc>
                <a:spcPct val="90000"/>
              </a:lnSpc>
            </a:pPr>
            <a:endParaRPr lang="en-US" dirty="0"/>
          </a:p>
          <a:p>
            <a:pPr>
              <a:lnSpc>
                <a:spcPct val="90000"/>
              </a:lnSpc>
            </a:pPr>
            <a:endParaRPr lang="en-US" dirty="0"/>
          </a:p>
          <a:p>
            <a:pPr>
              <a:lnSpc>
                <a:spcPct val="90000"/>
              </a:lnSpc>
            </a:pPr>
            <a:endParaRPr lang="en-AU" dirty="0" smtClean="0"/>
          </a:p>
          <a:p>
            <a:pPr algn="ctr">
              <a:lnSpc>
                <a:spcPct val="90000"/>
              </a:lnSpc>
              <a:buFont typeface="Arial" charset="0"/>
              <a:buNone/>
            </a:pPr>
            <a:endParaRPr lang="en-AU" dirty="0" smtClean="0">
              <a:solidFill>
                <a:srgbClr val="7F7F7F"/>
              </a:solidFill>
            </a:endParaRPr>
          </a:p>
          <a:p>
            <a:pPr>
              <a:lnSpc>
                <a:spcPct val="90000"/>
              </a:lnSpc>
            </a:pPr>
            <a:endParaRPr lang="en-AU" dirty="0" smtClean="0"/>
          </a:p>
        </p:txBody>
      </p:sp>
    </p:spTree>
    <p:extLst>
      <p:ext uri="{BB962C8B-B14F-4D97-AF65-F5344CB8AC3E}">
        <p14:creationId xmlns:p14="http://schemas.microsoft.com/office/powerpoint/2010/main" xmlns="" val="3654412381"/>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blipFill rotWithShape="1">
          <a:blip r:embed="rId2"/>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03791" y="1294742"/>
            <a:ext cx="8229600" cy="678049"/>
          </a:xfrm>
        </p:spPr>
        <p:txBody>
          <a:bodyPr>
            <a:normAutofit/>
          </a:bodyPr>
          <a:lstStyle/>
          <a:p>
            <a:pPr algn="l"/>
            <a:r>
              <a:rPr lang="en-US" sz="2400" dirty="0" smtClean="0">
                <a:solidFill>
                  <a:srgbClr val="002B43"/>
                </a:solidFill>
              </a:rPr>
              <a:t>2. </a:t>
            </a:r>
            <a:r>
              <a:rPr lang="en-US" sz="2800" dirty="0" smtClean="0">
                <a:solidFill>
                  <a:srgbClr val="002B43"/>
                </a:solidFill>
              </a:rPr>
              <a:t>Risk mitigation</a:t>
            </a:r>
            <a:endParaRPr lang="en-US" sz="2800" dirty="0">
              <a:solidFill>
                <a:srgbClr val="002B43"/>
              </a:solidFill>
            </a:endParaRPr>
          </a:p>
        </p:txBody>
      </p:sp>
      <p:sp>
        <p:nvSpPr>
          <p:cNvPr id="3" name="Content Placeholder 3"/>
          <p:cNvSpPr txBox="1">
            <a:spLocks/>
          </p:cNvSpPr>
          <p:nvPr/>
        </p:nvSpPr>
        <p:spPr>
          <a:xfrm>
            <a:off x="683394" y="2444834"/>
            <a:ext cx="5736657" cy="3280610"/>
          </a:xfrm>
          <a:prstGeom prst="rect">
            <a:avLst/>
          </a:prstGeom>
        </p:spPr>
        <p:txBody>
          <a:bodyPr>
            <a:noAutofit/>
          </a:bodyPr>
          <a:lstStyle>
            <a:lvl1pPr marL="0" indent="0" algn="l" defTabSz="914400" rtl="0" eaLnBrk="1" latinLnBrk="0" hangingPunct="1">
              <a:spcBef>
                <a:spcPts val="1200"/>
              </a:spcBef>
              <a:buFont typeface="Arial" pitchFamily="34" charset="0"/>
              <a:buNone/>
              <a:defRPr sz="2000" kern="1200">
                <a:solidFill>
                  <a:schemeClr val="tx1">
                    <a:lumMod val="65000"/>
                    <a:lumOff val="35000"/>
                  </a:schemeClr>
                </a:solidFill>
                <a:latin typeface="Corbel" pitchFamily="34" charset="0"/>
                <a:ea typeface="+mn-ea"/>
                <a:cs typeface="+mn-cs"/>
              </a:defRPr>
            </a:lvl1pPr>
            <a:lvl2pPr marL="457200" indent="0" algn="l" defTabSz="914400" rtl="0" eaLnBrk="1" latinLnBrk="0" hangingPunct="1">
              <a:spcBef>
                <a:spcPts val="1200"/>
              </a:spcBef>
              <a:buFont typeface="Arial" pitchFamily="34" charset="0"/>
              <a:buNone/>
              <a:defRPr sz="1800" kern="1200">
                <a:solidFill>
                  <a:schemeClr val="tx1">
                    <a:lumMod val="65000"/>
                    <a:lumOff val="35000"/>
                  </a:schemeClr>
                </a:solidFill>
                <a:latin typeface="Corbel" pitchFamily="34" charset="0"/>
                <a:ea typeface="+mn-ea"/>
                <a:cs typeface="+mn-cs"/>
              </a:defRPr>
            </a:lvl2pPr>
            <a:lvl3pPr marL="914400" indent="0" algn="l" defTabSz="914400" rtl="0" eaLnBrk="1" latinLnBrk="0" hangingPunct="1">
              <a:spcBef>
                <a:spcPts val="1200"/>
              </a:spcBef>
              <a:buFont typeface="Arial" pitchFamily="34" charset="0"/>
              <a:buNone/>
              <a:defRPr sz="1600" kern="1200">
                <a:solidFill>
                  <a:schemeClr val="tx1">
                    <a:lumMod val="65000"/>
                    <a:lumOff val="35000"/>
                  </a:schemeClr>
                </a:solidFill>
                <a:latin typeface="Corbel" pitchFamily="34" charset="0"/>
                <a:ea typeface="+mn-ea"/>
                <a:cs typeface="+mn-cs"/>
              </a:defRPr>
            </a:lvl3pPr>
            <a:lvl4pPr marL="1371600" indent="0" algn="l" defTabSz="914400" rtl="0" eaLnBrk="1" latinLnBrk="0" hangingPunct="1">
              <a:spcBef>
                <a:spcPts val="1200"/>
              </a:spcBef>
              <a:buFont typeface="Arial" pitchFamily="34" charset="0"/>
              <a:buNone/>
              <a:defRPr sz="1400" kern="1200">
                <a:solidFill>
                  <a:schemeClr val="tx1">
                    <a:lumMod val="65000"/>
                    <a:lumOff val="35000"/>
                  </a:schemeClr>
                </a:solidFill>
                <a:latin typeface="Corbel" pitchFamily="34" charset="0"/>
                <a:ea typeface="+mn-ea"/>
                <a:cs typeface="+mn-cs"/>
              </a:defRPr>
            </a:lvl4pPr>
            <a:lvl5pPr marL="1828800" indent="0" algn="l" defTabSz="914400" rtl="0" eaLnBrk="1" latinLnBrk="0" hangingPunct="1">
              <a:spcBef>
                <a:spcPts val="1200"/>
              </a:spcBef>
              <a:buFont typeface="Arial" pitchFamily="34" charset="0"/>
              <a:buNone/>
              <a:defRPr sz="1400" kern="1200">
                <a:solidFill>
                  <a:schemeClr val="tx1">
                    <a:lumMod val="65000"/>
                    <a:lumOff val="35000"/>
                  </a:schemeClr>
                </a:solidFill>
                <a:latin typeface="Corbel" pitchFamily="34"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nSpc>
                <a:spcPct val="90000"/>
              </a:lnSpc>
              <a:buFont typeface="Arial" charset="0"/>
            </a:pPr>
            <a:r>
              <a:rPr lang="en-AU" dirty="0"/>
              <a:t>“The banks are seen by many as faceless, cold-hearted, fee generating machines” </a:t>
            </a:r>
          </a:p>
          <a:p>
            <a:pPr algn="r">
              <a:lnSpc>
                <a:spcPct val="90000"/>
              </a:lnSpc>
              <a:buFont typeface="Arial" charset="0"/>
            </a:pPr>
            <a:r>
              <a:rPr lang="en-AU" sz="1600" b="1" dirty="0"/>
              <a:t>Stuart </a:t>
            </a:r>
            <a:r>
              <a:rPr lang="en-AU" sz="1600" b="1" dirty="0" smtClean="0"/>
              <a:t>Wilson</a:t>
            </a:r>
          </a:p>
          <a:p>
            <a:pPr algn="r">
              <a:lnSpc>
                <a:spcPct val="90000"/>
              </a:lnSpc>
              <a:buFont typeface="Arial" charset="0"/>
            </a:pPr>
            <a:r>
              <a:rPr lang="en-AU" sz="1600" b="1" dirty="0" smtClean="0"/>
              <a:t>CEO Aust Shareholders Assoc</a:t>
            </a:r>
            <a:endParaRPr lang="en-AU" dirty="0"/>
          </a:p>
          <a:p>
            <a:pPr>
              <a:lnSpc>
                <a:spcPct val="90000"/>
              </a:lnSpc>
              <a:buFont typeface="Arial" charset="0"/>
            </a:pPr>
            <a:r>
              <a:rPr lang="en-AU" dirty="0"/>
              <a:t>“I wrote the words ‘Spirit of Australia’. I wrote it at a time when I thought it was true. I now feel like going around and scraping those words off every aircraft” </a:t>
            </a:r>
          </a:p>
          <a:p>
            <a:pPr algn="r">
              <a:lnSpc>
                <a:spcPct val="90000"/>
              </a:lnSpc>
              <a:buFont typeface="Arial" charset="0"/>
            </a:pPr>
            <a:r>
              <a:rPr lang="en-AU" sz="1600" b="1" dirty="0"/>
              <a:t>Phillip </a:t>
            </a:r>
            <a:r>
              <a:rPr lang="en-AU" sz="1600" b="1" dirty="0" smtClean="0"/>
              <a:t>Adams</a:t>
            </a:r>
          </a:p>
          <a:p>
            <a:pPr algn="r">
              <a:lnSpc>
                <a:spcPct val="90000"/>
              </a:lnSpc>
              <a:buFont typeface="Arial" charset="0"/>
            </a:pPr>
            <a:r>
              <a:rPr lang="en-AU" sz="1600" b="1" dirty="0" smtClean="0"/>
              <a:t>Broadcaster, journalist</a:t>
            </a:r>
            <a:endParaRPr lang="en-AU" sz="1600" b="1" dirty="0" smtClean="0"/>
          </a:p>
          <a:p>
            <a:pPr algn="r">
              <a:lnSpc>
                <a:spcPct val="90000"/>
              </a:lnSpc>
              <a:buFont typeface="Arial" charset="0"/>
            </a:pPr>
            <a:endParaRPr lang="en-AU" sz="1600" b="1" dirty="0" smtClean="0"/>
          </a:p>
          <a:p>
            <a:pPr algn="r">
              <a:lnSpc>
                <a:spcPct val="90000"/>
              </a:lnSpc>
              <a:buFont typeface="Arial" charset="0"/>
            </a:pPr>
            <a:endParaRPr lang="en-AU" sz="1600" b="1" dirty="0"/>
          </a:p>
          <a:p>
            <a:pPr>
              <a:lnSpc>
                <a:spcPct val="90000"/>
              </a:lnSpc>
              <a:buFont typeface="Arial" charset="0"/>
            </a:pPr>
            <a:endParaRPr lang="en-AU" dirty="0"/>
          </a:p>
          <a:p>
            <a:pPr>
              <a:lnSpc>
                <a:spcPct val="90000"/>
              </a:lnSpc>
            </a:pPr>
            <a:endParaRPr lang="en-US" dirty="0" smtClean="0"/>
          </a:p>
          <a:p>
            <a:pPr>
              <a:lnSpc>
                <a:spcPct val="90000"/>
              </a:lnSpc>
            </a:pPr>
            <a:endParaRPr lang="en-US" dirty="0"/>
          </a:p>
          <a:p>
            <a:pPr>
              <a:lnSpc>
                <a:spcPct val="90000"/>
              </a:lnSpc>
            </a:pPr>
            <a:endParaRPr lang="en-US" dirty="0"/>
          </a:p>
          <a:p>
            <a:pPr>
              <a:lnSpc>
                <a:spcPct val="90000"/>
              </a:lnSpc>
            </a:pPr>
            <a:endParaRPr lang="en-US" dirty="0"/>
          </a:p>
          <a:p>
            <a:pPr>
              <a:lnSpc>
                <a:spcPct val="90000"/>
              </a:lnSpc>
            </a:pPr>
            <a:endParaRPr lang="en-AU" dirty="0" smtClean="0"/>
          </a:p>
          <a:p>
            <a:pPr algn="ctr">
              <a:lnSpc>
                <a:spcPct val="90000"/>
              </a:lnSpc>
              <a:buFont typeface="Arial" charset="0"/>
              <a:buNone/>
            </a:pPr>
            <a:endParaRPr lang="en-AU" dirty="0" smtClean="0">
              <a:solidFill>
                <a:srgbClr val="7F7F7F"/>
              </a:solidFill>
            </a:endParaRPr>
          </a:p>
          <a:p>
            <a:pPr>
              <a:lnSpc>
                <a:spcPct val="90000"/>
              </a:lnSpc>
            </a:pPr>
            <a:endParaRPr lang="en-AU" dirty="0" smtClean="0"/>
          </a:p>
        </p:txBody>
      </p:sp>
    </p:spTree>
    <p:extLst>
      <p:ext uri="{BB962C8B-B14F-4D97-AF65-F5344CB8AC3E}">
        <p14:creationId xmlns:p14="http://schemas.microsoft.com/office/powerpoint/2010/main" xmlns="" val="42287971"/>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blipFill rotWithShape="1">
          <a:blip r:embed="rId2"/>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03791" y="1294742"/>
            <a:ext cx="8229600" cy="678049"/>
          </a:xfrm>
        </p:spPr>
        <p:txBody>
          <a:bodyPr>
            <a:normAutofit/>
          </a:bodyPr>
          <a:lstStyle/>
          <a:p>
            <a:pPr algn="l"/>
            <a:r>
              <a:rPr lang="en-US" sz="2400" dirty="0" smtClean="0">
                <a:solidFill>
                  <a:srgbClr val="002B43"/>
                </a:solidFill>
              </a:rPr>
              <a:t>3</a:t>
            </a:r>
            <a:r>
              <a:rPr lang="en-US" sz="2800" dirty="0" smtClean="0">
                <a:solidFill>
                  <a:srgbClr val="002B43"/>
                </a:solidFill>
              </a:rPr>
              <a:t>. Enlightened self interest</a:t>
            </a:r>
            <a:endParaRPr lang="en-US" sz="2800" dirty="0">
              <a:solidFill>
                <a:srgbClr val="002B43"/>
              </a:solidFill>
            </a:endParaRPr>
          </a:p>
        </p:txBody>
      </p:sp>
      <p:sp>
        <p:nvSpPr>
          <p:cNvPr id="3" name="Content Placeholder 2"/>
          <p:cNvSpPr txBox="1">
            <a:spLocks/>
          </p:cNvSpPr>
          <p:nvPr/>
        </p:nvSpPr>
        <p:spPr>
          <a:xfrm>
            <a:off x="503791" y="3845220"/>
            <a:ext cx="7090928" cy="1877437"/>
          </a:xfrm>
          <a:prstGeom prst="rect">
            <a:avLst/>
          </a:prstGeom>
        </p:spPr>
        <p:txBody>
          <a:bodyPr vert="horz" lIns="0" tIns="0" rIns="0" bIns="0" rtlCol="0">
            <a:noAutofit/>
          </a:bodyPr>
          <a:lstStyle>
            <a:lvl1pPr indent="0">
              <a:lnSpc>
                <a:spcPct val="90000"/>
              </a:lnSpc>
              <a:spcBef>
                <a:spcPts val="1200"/>
              </a:spcBef>
              <a:buFont typeface="Arial" charset="0"/>
              <a:buNone/>
              <a:defRPr sz="2000">
                <a:solidFill>
                  <a:schemeClr val="tx1">
                    <a:lumMod val="65000"/>
                    <a:lumOff val="35000"/>
                  </a:schemeClr>
                </a:solidFill>
                <a:latin typeface="Corbel" pitchFamily="34" charset="0"/>
              </a:defRPr>
            </a:lvl1pPr>
            <a:lvl2pPr indent="0">
              <a:spcBef>
                <a:spcPts val="1200"/>
              </a:spcBef>
              <a:buFont typeface="Arial" pitchFamily="34" charset="0"/>
              <a:buNone/>
              <a:defRPr>
                <a:solidFill>
                  <a:schemeClr val="tx1">
                    <a:lumMod val="65000"/>
                    <a:lumOff val="35000"/>
                  </a:schemeClr>
                </a:solidFill>
                <a:latin typeface="Corbel" pitchFamily="34" charset="0"/>
              </a:defRPr>
            </a:lvl2pPr>
            <a:lvl3pPr indent="0">
              <a:spcBef>
                <a:spcPts val="1200"/>
              </a:spcBef>
              <a:buFont typeface="Arial" pitchFamily="34" charset="0"/>
              <a:buNone/>
              <a:defRPr sz="1600">
                <a:solidFill>
                  <a:schemeClr val="tx1">
                    <a:lumMod val="65000"/>
                    <a:lumOff val="35000"/>
                  </a:schemeClr>
                </a:solidFill>
                <a:latin typeface="Corbel" pitchFamily="34" charset="0"/>
              </a:defRPr>
            </a:lvl3pPr>
            <a:lvl4pPr indent="0">
              <a:spcBef>
                <a:spcPts val="1200"/>
              </a:spcBef>
              <a:buFont typeface="Arial" pitchFamily="34" charset="0"/>
              <a:buNone/>
              <a:defRPr sz="1400">
                <a:solidFill>
                  <a:schemeClr val="tx1">
                    <a:lumMod val="65000"/>
                    <a:lumOff val="35000"/>
                  </a:schemeClr>
                </a:solidFill>
                <a:latin typeface="Corbel" pitchFamily="34" charset="0"/>
              </a:defRPr>
            </a:lvl4pPr>
            <a:lvl5pPr indent="0">
              <a:spcBef>
                <a:spcPts val="1200"/>
              </a:spcBef>
              <a:buFont typeface="Arial" pitchFamily="34" charset="0"/>
              <a:buNone/>
              <a:defRPr sz="1400">
                <a:solidFill>
                  <a:schemeClr val="tx1">
                    <a:lumMod val="65000"/>
                    <a:lumOff val="35000"/>
                  </a:schemeClr>
                </a:solidFill>
                <a:latin typeface="Corbel" pitchFamily="34" charset="0"/>
              </a:defRPr>
            </a:lvl5pPr>
            <a:lvl6pPr marL="2514600" indent="-228600">
              <a:spcBef>
                <a:spcPct val="20000"/>
              </a:spcBef>
              <a:buFont typeface="Arial" pitchFamily="34" charset="0"/>
              <a:buChar char="•"/>
              <a:defRPr sz="2000"/>
            </a:lvl6pPr>
            <a:lvl7pPr marL="2971800" indent="-228600">
              <a:spcBef>
                <a:spcPct val="20000"/>
              </a:spcBef>
              <a:buFont typeface="Arial" pitchFamily="34" charset="0"/>
              <a:buChar char="•"/>
              <a:defRPr sz="2000"/>
            </a:lvl7pPr>
            <a:lvl8pPr marL="3429000" indent="-228600">
              <a:spcBef>
                <a:spcPct val="20000"/>
              </a:spcBef>
              <a:buFont typeface="Arial" pitchFamily="34" charset="0"/>
              <a:buChar char="•"/>
              <a:defRPr sz="2000"/>
            </a:lvl8pPr>
            <a:lvl9pPr marL="3886200" indent="-228600">
              <a:spcBef>
                <a:spcPct val="20000"/>
              </a:spcBef>
              <a:buFont typeface="Arial" pitchFamily="34" charset="0"/>
              <a:buChar char="•"/>
              <a:defRPr sz="2000"/>
            </a:lvl9pPr>
          </a:lstStyle>
          <a:p>
            <a:r>
              <a:rPr lang="en-AU" dirty="0"/>
              <a:t>In the same way that the not-for-profit sector requires assistance from the for-profit world so too the for-profit world needs assistance from the not-for-profit </a:t>
            </a:r>
            <a:r>
              <a:rPr lang="en-AU" dirty="0" smtClean="0"/>
              <a:t>world</a:t>
            </a:r>
          </a:p>
          <a:p>
            <a:endParaRPr lang="en-AU" dirty="0"/>
          </a:p>
          <a:p>
            <a:r>
              <a:rPr lang="en-AU" dirty="0" smtClean="0"/>
              <a:t>An environment of </a:t>
            </a:r>
            <a:r>
              <a:rPr lang="en-AU" i="1" dirty="0" smtClean="0"/>
              <a:t>mutually beneficial exchange </a:t>
            </a:r>
            <a:r>
              <a:rPr lang="en-AU" dirty="0" smtClean="0"/>
              <a:t>exists and it is on that basis that any approach should be made</a:t>
            </a:r>
          </a:p>
          <a:p>
            <a:endParaRPr lang="en-AU" dirty="0"/>
          </a:p>
        </p:txBody>
      </p:sp>
      <p:sp>
        <p:nvSpPr>
          <p:cNvPr id="4" name="Rectangle 3"/>
          <p:cNvSpPr/>
          <p:nvPr/>
        </p:nvSpPr>
        <p:spPr>
          <a:xfrm>
            <a:off x="433137" y="2261937"/>
            <a:ext cx="6424863" cy="1015663"/>
          </a:xfrm>
          <a:prstGeom prst="rect">
            <a:avLst/>
          </a:prstGeom>
        </p:spPr>
        <p:txBody>
          <a:bodyPr wrap="square">
            <a:spAutoFit/>
          </a:bodyPr>
          <a:lstStyle/>
          <a:p>
            <a:r>
              <a:rPr lang="en-AU" sz="2000" dirty="0">
                <a:solidFill>
                  <a:srgbClr val="595959"/>
                </a:solidFill>
                <a:latin typeface="Corbel" panose="020B0503020204020204" pitchFamily="34" charset="0"/>
              </a:rPr>
              <a:t>Corporations today have realised that there are tangible benefits from forming </a:t>
            </a:r>
            <a:r>
              <a:rPr lang="en-AU" sz="2000" dirty="0" smtClean="0">
                <a:solidFill>
                  <a:srgbClr val="595959"/>
                </a:solidFill>
                <a:latin typeface="Corbel" panose="020B0503020204020204" pitchFamily="34" charset="0"/>
              </a:rPr>
              <a:t>alliances with the not-for-profit sector, so they need partners</a:t>
            </a:r>
            <a:endParaRPr lang="en-AU" sz="2000" dirty="0">
              <a:solidFill>
                <a:srgbClr val="595959"/>
              </a:solidFill>
              <a:latin typeface="Corbel" panose="020B0503020204020204" pitchFamily="34" charset="0"/>
            </a:endParaRPr>
          </a:p>
        </p:txBody>
      </p:sp>
    </p:spTree>
    <p:extLst>
      <p:ext uri="{BB962C8B-B14F-4D97-AF65-F5344CB8AC3E}">
        <p14:creationId xmlns:p14="http://schemas.microsoft.com/office/powerpoint/2010/main" xmlns="" val="24127746"/>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blipFill rotWithShape="1">
          <a:blip r:embed="rId2"/>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03791" y="1294742"/>
            <a:ext cx="8229600" cy="678049"/>
          </a:xfrm>
        </p:spPr>
        <p:txBody>
          <a:bodyPr>
            <a:normAutofit/>
          </a:bodyPr>
          <a:lstStyle/>
          <a:p>
            <a:pPr algn="l"/>
            <a:r>
              <a:rPr lang="en-AU" sz="2400" dirty="0" smtClean="0"/>
              <a:t>Reputation building</a:t>
            </a:r>
            <a:endParaRPr lang="en-AU" sz="2400" dirty="0"/>
          </a:p>
        </p:txBody>
      </p:sp>
      <p:sp>
        <p:nvSpPr>
          <p:cNvPr id="3" name="Rectangle 2"/>
          <p:cNvSpPr/>
          <p:nvPr/>
        </p:nvSpPr>
        <p:spPr>
          <a:xfrm>
            <a:off x="3972122" y="2515045"/>
            <a:ext cx="3090911" cy="369332"/>
          </a:xfrm>
          <a:prstGeom prst="rect">
            <a:avLst/>
          </a:prstGeom>
        </p:spPr>
        <p:txBody>
          <a:bodyPr vert="horz" lIns="0" tIns="0" rIns="0" bIns="0" rtlCol="0">
            <a:noAutofit/>
          </a:bodyPr>
          <a:lstStyle/>
          <a:p>
            <a:pPr>
              <a:lnSpc>
                <a:spcPct val="90000"/>
              </a:lnSpc>
              <a:spcBef>
                <a:spcPts val="1200"/>
              </a:spcBef>
              <a:buFont typeface="Arial" charset="0"/>
              <a:buNone/>
            </a:pPr>
            <a:r>
              <a:rPr lang="en-AU" sz="2000" dirty="0" smtClean="0">
                <a:solidFill>
                  <a:schemeClr val="tx1">
                    <a:lumMod val="65000"/>
                    <a:lumOff val="35000"/>
                  </a:schemeClr>
                </a:solidFill>
                <a:latin typeface="Corbel" pitchFamily="34" charset="0"/>
              </a:rPr>
              <a:t>Gaining </a:t>
            </a:r>
            <a:r>
              <a:rPr lang="en-AU" sz="2000" dirty="0">
                <a:solidFill>
                  <a:schemeClr val="tx1">
                    <a:lumMod val="65000"/>
                    <a:lumOff val="35000"/>
                  </a:schemeClr>
                </a:solidFill>
                <a:latin typeface="Corbel" pitchFamily="34" charset="0"/>
              </a:rPr>
              <a:t>a licence to operate</a:t>
            </a:r>
          </a:p>
        </p:txBody>
      </p:sp>
      <p:sp>
        <p:nvSpPr>
          <p:cNvPr id="4" name="Rectangle 3"/>
          <p:cNvSpPr/>
          <p:nvPr/>
        </p:nvSpPr>
        <p:spPr>
          <a:xfrm>
            <a:off x="4418088" y="3429562"/>
            <a:ext cx="3386528" cy="646331"/>
          </a:xfrm>
          <a:prstGeom prst="rect">
            <a:avLst/>
          </a:prstGeom>
        </p:spPr>
        <p:txBody>
          <a:bodyPr vert="horz" lIns="0" tIns="0" rIns="0" bIns="0" rtlCol="0">
            <a:noAutofit/>
          </a:bodyPr>
          <a:lstStyle/>
          <a:p>
            <a:pPr>
              <a:lnSpc>
                <a:spcPct val="90000"/>
              </a:lnSpc>
              <a:spcBef>
                <a:spcPts val="1200"/>
              </a:spcBef>
              <a:buFont typeface="Arial" charset="0"/>
              <a:buNone/>
            </a:pPr>
            <a:r>
              <a:rPr lang="en-AU" sz="2000" dirty="0" smtClean="0">
                <a:solidFill>
                  <a:schemeClr val="tx1">
                    <a:lumMod val="65000"/>
                    <a:lumOff val="35000"/>
                  </a:schemeClr>
                </a:solidFill>
                <a:latin typeface="Corbel" pitchFamily="34" charset="0"/>
              </a:rPr>
              <a:t>Building </a:t>
            </a:r>
            <a:r>
              <a:rPr lang="en-AU" sz="2000" dirty="0">
                <a:solidFill>
                  <a:schemeClr val="tx1">
                    <a:lumMod val="65000"/>
                    <a:lumOff val="35000"/>
                  </a:schemeClr>
                </a:solidFill>
                <a:latin typeface="Corbel" pitchFamily="34" charset="0"/>
              </a:rPr>
              <a:t>shareholder and market confidence</a:t>
            </a:r>
          </a:p>
        </p:txBody>
      </p:sp>
      <p:sp>
        <p:nvSpPr>
          <p:cNvPr id="5" name="Rectangle 4"/>
          <p:cNvSpPr/>
          <p:nvPr/>
        </p:nvSpPr>
        <p:spPr>
          <a:xfrm>
            <a:off x="3740927" y="4317922"/>
            <a:ext cx="2685056" cy="646331"/>
          </a:xfrm>
          <a:prstGeom prst="rect">
            <a:avLst/>
          </a:prstGeom>
        </p:spPr>
        <p:txBody>
          <a:bodyPr vert="horz" lIns="0" tIns="0" rIns="0" bIns="0" rtlCol="0">
            <a:noAutofit/>
          </a:bodyPr>
          <a:lstStyle/>
          <a:p>
            <a:pPr>
              <a:lnSpc>
                <a:spcPct val="90000"/>
              </a:lnSpc>
              <a:spcBef>
                <a:spcPts val="1200"/>
              </a:spcBef>
              <a:buFont typeface="Arial" charset="0"/>
              <a:buNone/>
            </a:pPr>
            <a:r>
              <a:rPr lang="en-AU" sz="2000" dirty="0" smtClean="0">
                <a:solidFill>
                  <a:schemeClr val="tx1">
                    <a:lumMod val="65000"/>
                    <a:lumOff val="35000"/>
                  </a:schemeClr>
                </a:solidFill>
                <a:latin typeface="Corbel" pitchFamily="34" charset="0"/>
              </a:rPr>
              <a:t>Brand rebuilding, </a:t>
            </a:r>
            <a:r>
              <a:rPr lang="en-AU" sz="2000" dirty="0">
                <a:solidFill>
                  <a:schemeClr val="tx1">
                    <a:lumMod val="65000"/>
                    <a:lumOff val="35000"/>
                  </a:schemeClr>
                </a:solidFill>
                <a:latin typeface="Corbel" pitchFamily="34" charset="0"/>
              </a:rPr>
              <a:t>regaining market share</a:t>
            </a:r>
          </a:p>
        </p:txBody>
      </p:sp>
      <p:sp>
        <p:nvSpPr>
          <p:cNvPr id="6" name="Rectangle 5"/>
          <p:cNvSpPr/>
          <p:nvPr/>
        </p:nvSpPr>
        <p:spPr>
          <a:xfrm>
            <a:off x="3283431" y="5426435"/>
            <a:ext cx="4619659" cy="646331"/>
          </a:xfrm>
          <a:prstGeom prst="rect">
            <a:avLst/>
          </a:prstGeom>
        </p:spPr>
        <p:txBody>
          <a:bodyPr vert="horz" lIns="0" tIns="0" rIns="0" bIns="0" rtlCol="0">
            <a:noAutofit/>
          </a:bodyPr>
          <a:lstStyle/>
          <a:p>
            <a:pPr>
              <a:lnSpc>
                <a:spcPct val="90000"/>
              </a:lnSpc>
              <a:spcBef>
                <a:spcPts val="1200"/>
              </a:spcBef>
              <a:buFont typeface="Arial" charset="0"/>
              <a:buNone/>
            </a:pPr>
            <a:r>
              <a:rPr lang="en-AU" sz="2000" dirty="0" smtClean="0">
                <a:solidFill>
                  <a:schemeClr val="tx1">
                    <a:lumMod val="65000"/>
                    <a:lumOff val="35000"/>
                  </a:schemeClr>
                </a:solidFill>
                <a:latin typeface="Corbel" pitchFamily="34" charset="0"/>
              </a:rPr>
              <a:t>Market </a:t>
            </a:r>
            <a:r>
              <a:rPr lang="en-AU" sz="2000" dirty="0">
                <a:solidFill>
                  <a:schemeClr val="tx1">
                    <a:lumMod val="65000"/>
                    <a:lumOff val="35000"/>
                  </a:schemeClr>
                </a:solidFill>
                <a:latin typeface="Corbel" pitchFamily="34" charset="0"/>
              </a:rPr>
              <a:t>positioning, brand awareness</a:t>
            </a:r>
          </a:p>
        </p:txBody>
      </p:sp>
      <p:grpSp>
        <p:nvGrpSpPr>
          <p:cNvPr id="7" name="Group 6"/>
          <p:cNvGrpSpPr/>
          <p:nvPr/>
        </p:nvGrpSpPr>
        <p:grpSpPr>
          <a:xfrm>
            <a:off x="1913197" y="5096689"/>
            <a:ext cx="1046913" cy="902511"/>
            <a:chOff x="823041" y="1540472"/>
            <a:chExt cx="1863438" cy="1606412"/>
          </a:xfrm>
        </p:grpSpPr>
        <p:pic>
          <p:nvPicPr>
            <p:cNvPr id="8" name="Picture 7"/>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1208460" y="1883802"/>
              <a:ext cx="1084663" cy="800826"/>
            </a:xfrm>
            <a:prstGeom prst="rect">
              <a:avLst/>
            </a:prstGeom>
            <a:ln>
              <a:solidFill>
                <a:schemeClr val="bg1">
                  <a:lumMod val="85000"/>
                </a:schemeClr>
              </a:solidFill>
            </a:ln>
          </p:spPr>
        </p:pic>
        <p:sp>
          <p:nvSpPr>
            <p:cNvPr id="9" name="Hexagon 8"/>
            <p:cNvSpPr/>
            <p:nvPr/>
          </p:nvSpPr>
          <p:spPr>
            <a:xfrm>
              <a:off x="823041" y="1540472"/>
              <a:ext cx="1863438" cy="1606412"/>
            </a:xfrm>
            <a:prstGeom prst="hexagon">
              <a:avLst>
                <a:gd name="adj" fmla="val 29708"/>
                <a:gd name="vf" fmla="val 115470"/>
              </a:avLst>
            </a:prstGeom>
            <a:noFill/>
            <a:ln w="285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wrap="square" lIns="0" tIns="36000" rIns="0" bIns="0" rtlCol="0" anchor="ctr"/>
            <a:lstStyle/>
            <a:p>
              <a:pPr>
                <a:lnSpc>
                  <a:spcPct val="80000"/>
                </a:lnSpc>
              </a:pPr>
              <a:endParaRPr lang="en-AU" sz="2400" b="1" dirty="0">
                <a:latin typeface="Corbel" pitchFamily="34" charset="0"/>
              </a:endParaRPr>
            </a:p>
          </p:txBody>
        </p:sp>
      </p:grpSp>
      <p:grpSp>
        <p:nvGrpSpPr>
          <p:cNvPr id="10" name="Group 9"/>
          <p:cNvGrpSpPr/>
          <p:nvPr/>
        </p:nvGrpSpPr>
        <p:grpSpPr>
          <a:xfrm>
            <a:off x="2574594" y="4199217"/>
            <a:ext cx="1046913" cy="902511"/>
            <a:chOff x="817312" y="3212289"/>
            <a:chExt cx="1863438" cy="1606412"/>
          </a:xfrm>
        </p:grpSpPr>
        <p:pic>
          <p:nvPicPr>
            <p:cNvPr id="11" name="Picture 10"/>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a:off x="1051697" y="3870732"/>
              <a:ext cx="1450778" cy="274296"/>
            </a:xfrm>
            <a:prstGeom prst="rect">
              <a:avLst/>
            </a:prstGeom>
            <a:ln>
              <a:solidFill>
                <a:schemeClr val="bg1">
                  <a:lumMod val="85000"/>
                </a:schemeClr>
              </a:solidFill>
            </a:ln>
          </p:spPr>
        </p:pic>
        <p:sp>
          <p:nvSpPr>
            <p:cNvPr id="12" name="Hexagon 11"/>
            <p:cNvSpPr/>
            <p:nvPr/>
          </p:nvSpPr>
          <p:spPr>
            <a:xfrm>
              <a:off x="817312" y="3212289"/>
              <a:ext cx="1863438" cy="1606412"/>
            </a:xfrm>
            <a:prstGeom prst="hexagon">
              <a:avLst>
                <a:gd name="adj" fmla="val 29708"/>
                <a:gd name="vf" fmla="val 115470"/>
              </a:avLst>
            </a:prstGeom>
            <a:noFill/>
            <a:ln w="285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wrap="square" lIns="0" tIns="36000" rIns="0" bIns="0" rtlCol="0" anchor="ctr"/>
            <a:lstStyle/>
            <a:p>
              <a:pPr>
                <a:lnSpc>
                  <a:spcPct val="80000"/>
                </a:lnSpc>
              </a:pPr>
              <a:endParaRPr lang="en-AU" sz="2400" b="1" dirty="0">
                <a:latin typeface="Corbel" pitchFamily="34" charset="0"/>
              </a:endParaRPr>
            </a:p>
          </p:txBody>
        </p:sp>
      </p:grpSp>
      <p:grpSp>
        <p:nvGrpSpPr>
          <p:cNvPr id="13" name="Group 12"/>
          <p:cNvGrpSpPr/>
          <p:nvPr/>
        </p:nvGrpSpPr>
        <p:grpSpPr>
          <a:xfrm>
            <a:off x="2633285" y="2167150"/>
            <a:ext cx="1046913" cy="902511"/>
            <a:chOff x="4372930" y="580237"/>
            <a:chExt cx="1863438" cy="1606412"/>
          </a:xfrm>
        </p:grpSpPr>
        <p:sp>
          <p:nvSpPr>
            <p:cNvPr id="14" name="Hexagon 13"/>
            <p:cNvSpPr/>
            <p:nvPr/>
          </p:nvSpPr>
          <p:spPr>
            <a:xfrm>
              <a:off x="4372930" y="580237"/>
              <a:ext cx="1863438" cy="1606412"/>
            </a:xfrm>
            <a:prstGeom prst="hexagon">
              <a:avLst>
                <a:gd name="adj" fmla="val 29708"/>
                <a:gd name="vf" fmla="val 115470"/>
              </a:avLst>
            </a:prstGeom>
            <a:noFill/>
            <a:ln w="285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wrap="square" lIns="0" tIns="36000" rIns="0" bIns="0" rtlCol="0" anchor="ctr"/>
            <a:lstStyle/>
            <a:p>
              <a:pPr>
                <a:lnSpc>
                  <a:spcPct val="80000"/>
                </a:lnSpc>
              </a:pPr>
              <a:endParaRPr lang="en-AU" sz="2400" b="1" dirty="0">
                <a:latin typeface="Corbel" pitchFamily="34" charset="0"/>
              </a:endParaRPr>
            </a:p>
          </p:txBody>
        </p:sp>
        <p:pic>
          <p:nvPicPr>
            <p:cNvPr id="15" name="Picture 14"/>
            <p:cNvPicPr>
              <a:picLocks noChangeAspect="1"/>
            </p:cNvPicPr>
            <p:nvPr/>
          </p:nvPicPr>
          <p:blipFill>
            <a:blip r:embed="rId5"/>
            <a:stretch>
              <a:fillRect/>
            </a:stretch>
          </p:blipFill>
          <p:spPr>
            <a:xfrm>
              <a:off x="4646818" y="988270"/>
              <a:ext cx="1225402" cy="719390"/>
            </a:xfrm>
            <a:prstGeom prst="rect">
              <a:avLst/>
            </a:prstGeom>
            <a:ln>
              <a:solidFill>
                <a:schemeClr val="bg1">
                  <a:lumMod val="85000"/>
                </a:schemeClr>
              </a:solidFill>
            </a:ln>
          </p:spPr>
        </p:pic>
      </p:grpSp>
      <p:grpSp>
        <p:nvGrpSpPr>
          <p:cNvPr id="16" name="Group 15"/>
          <p:cNvGrpSpPr/>
          <p:nvPr/>
        </p:nvGrpSpPr>
        <p:grpSpPr>
          <a:xfrm>
            <a:off x="2913321" y="3183575"/>
            <a:ext cx="1046913" cy="902511"/>
            <a:chOff x="4484079" y="2327681"/>
            <a:chExt cx="1863438" cy="1606412"/>
          </a:xfrm>
        </p:grpSpPr>
        <p:pic>
          <p:nvPicPr>
            <p:cNvPr id="17" name="Picture 16"/>
            <p:cNvPicPr>
              <a:picLocks noChangeAspect="1"/>
            </p:cNvPicPr>
            <p:nvPr/>
          </p:nvPicPr>
          <p:blipFill>
            <a:blip r:embed="rId6"/>
            <a:stretch>
              <a:fillRect/>
            </a:stretch>
          </p:blipFill>
          <p:spPr>
            <a:xfrm>
              <a:off x="4734243" y="2997582"/>
              <a:ext cx="1392186" cy="344495"/>
            </a:xfrm>
            <a:prstGeom prst="rect">
              <a:avLst/>
            </a:prstGeom>
            <a:ln>
              <a:solidFill>
                <a:schemeClr val="bg1">
                  <a:lumMod val="85000"/>
                </a:schemeClr>
              </a:solidFill>
            </a:ln>
          </p:spPr>
        </p:pic>
        <p:sp>
          <p:nvSpPr>
            <p:cNvPr id="18" name="Hexagon 17"/>
            <p:cNvSpPr/>
            <p:nvPr/>
          </p:nvSpPr>
          <p:spPr>
            <a:xfrm>
              <a:off x="4484079" y="2327681"/>
              <a:ext cx="1863438" cy="1606412"/>
            </a:xfrm>
            <a:prstGeom prst="hexagon">
              <a:avLst>
                <a:gd name="adj" fmla="val 29708"/>
                <a:gd name="vf" fmla="val 115470"/>
              </a:avLst>
            </a:prstGeom>
            <a:noFill/>
            <a:ln w="285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wrap="square" lIns="0" tIns="36000" rIns="0" bIns="0" rtlCol="0" anchor="ctr"/>
            <a:lstStyle/>
            <a:p>
              <a:pPr>
                <a:lnSpc>
                  <a:spcPct val="80000"/>
                </a:lnSpc>
              </a:pPr>
              <a:endParaRPr lang="en-AU" sz="2400" b="1" dirty="0">
                <a:latin typeface="Corbel" pitchFamily="34" charset="0"/>
              </a:endParaRPr>
            </a:p>
          </p:txBody>
        </p:sp>
      </p:grpSp>
    </p:spTree>
    <p:extLst>
      <p:ext uri="{BB962C8B-B14F-4D97-AF65-F5344CB8AC3E}">
        <p14:creationId xmlns:p14="http://schemas.microsoft.com/office/powerpoint/2010/main" xmlns="" val="3869141758"/>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blipFill rotWithShape="1">
          <a:blip r:embed="rId2"/>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03791" y="1453486"/>
            <a:ext cx="8229600" cy="899818"/>
          </a:xfrm>
        </p:spPr>
        <p:txBody>
          <a:bodyPr>
            <a:noAutofit/>
          </a:bodyPr>
          <a:lstStyle/>
          <a:p>
            <a:pPr algn="l"/>
            <a:r>
              <a:rPr lang="en-US" sz="2400" dirty="0" smtClean="0">
                <a:solidFill>
                  <a:srgbClr val="002B43"/>
                </a:solidFill>
              </a:rPr>
              <a:t>Valuable internal assets</a:t>
            </a:r>
            <a:br>
              <a:rPr lang="en-US" sz="2400" dirty="0" smtClean="0">
                <a:solidFill>
                  <a:srgbClr val="002B43"/>
                </a:solidFill>
              </a:rPr>
            </a:br>
            <a:r>
              <a:rPr lang="en-US" sz="2400" dirty="0" smtClean="0">
                <a:solidFill>
                  <a:srgbClr val="002B43"/>
                </a:solidFill>
              </a:rPr>
              <a:t>motivation &amp; morale</a:t>
            </a:r>
            <a:endParaRPr lang="en-US" sz="2400" dirty="0">
              <a:solidFill>
                <a:srgbClr val="002B43"/>
              </a:solidFill>
            </a:endParaRPr>
          </a:p>
        </p:txBody>
      </p:sp>
      <p:sp>
        <p:nvSpPr>
          <p:cNvPr id="10" name="Content Placeholder 2"/>
          <p:cNvSpPr txBox="1">
            <a:spLocks/>
          </p:cNvSpPr>
          <p:nvPr/>
        </p:nvSpPr>
        <p:spPr>
          <a:xfrm>
            <a:off x="634793" y="3041962"/>
            <a:ext cx="5223626" cy="3431480"/>
          </a:xfrm>
          <a:prstGeom prst="rect">
            <a:avLst/>
          </a:prstGeom>
        </p:spPr>
        <p:txBody>
          <a:bodyPr vert="horz" lIns="0" tIns="0" rIns="0" bIns="0" rtlCol="0">
            <a:noAutofit/>
          </a:bodyPr>
          <a:lstStyle>
            <a:lvl1pPr indent="0">
              <a:lnSpc>
                <a:spcPct val="90000"/>
              </a:lnSpc>
              <a:spcBef>
                <a:spcPts val="1200"/>
              </a:spcBef>
              <a:buFont typeface="Arial" charset="0"/>
              <a:buNone/>
              <a:defRPr sz="2000">
                <a:solidFill>
                  <a:schemeClr val="tx1">
                    <a:lumMod val="65000"/>
                    <a:lumOff val="35000"/>
                  </a:schemeClr>
                </a:solidFill>
                <a:latin typeface="Corbel" pitchFamily="34" charset="0"/>
              </a:defRPr>
            </a:lvl1pPr>
            <a:lvl2pPr indent="0">
              <a:spcBef>
                <a:spcPts val="1200"/>
              </a:spcBef>
              <a:buFont typeface="Arial" pitchFamily="34" charset="0"/>
              <a:buNone/>
              <a:defRPr>
                <a:solidFill>
                  <a:schemeClr val="tx1">
                    <a:lumMod val="65000"/>
                    <a:lumOff val="35000"/>
                  </a:schemeClr>
                </a:solidFill>
                <a:latin typeface="Corbel" pitchFamily="34" charset="0"/>
              </a:defRPr>
            </a:lvl2pPr>
            <a:lvl3pPr indent="0">
              <a:spcBef>
                <a:spcPts val="1200"/>
              </a:spcBef>
              <a:buFont typeface="Arial" pitchFamily="34" charset="0"/>
              <a:buNone/>
              <a:defRPr sz="1600">
                <a:solidFill>
                  <a:schemeClr val="tx1">
                    <a:lumMod val="65000"/>
                    <a:lumOff val="35000"/>
                  </a:schemeClr>
                </a:solidFill>
                <a:latin typeface="Corbel" pitchFamily="34" charset="0"/>
              </a:defRPr>
            </a:lvl3pPr>
            <a:lvl4pPr indent="0">
              <a:spcBef>
                <a:spcPts val="1200"/>
              </a:spcBef>
              <a:buFont typeface="Arial" pitchFamily="34" charset="0"/>
              <a:buNone/>
              <a:defRPr sz="1400">
                <a:solidFill>
                  <a:schemeClr val="tx1">
                    <a:lumMod val="65000"/>
                    <a:lumOff val="35000"/>
                  </a:schemeClr>
                </a:solidFill>
                <a:latin typeface="Corbel" pitchFamily="34" charset="0"/>
              </a:defRPr>
            </a:lvl4pPr>
            <a:lvl5pPr indent="0">
              <a:spcBef>
                <a:spcPts val="1200"/>
              </a:spcBef>
              <a:buFont typeface="Arial" pitchFamily="34" charset="0"/>
              <a:buNone/>
              <a:defRPr sz="1400">
                <a:solidFill>
                  <a:schemeClr val="tx1">
                    <a:lumMod val="65000"/>
                    <a:lumOff val="35000"/>
                  </a:schemeClr>
                </a:solidFill>
                <a:latin typeface="Corbel" pitchFamily="34" charset="0"/>
              </a:defRPr>
            </a:lvl5pPr>
            <a:lvl6pPr marL="2514600" indent="-228600">
              <a:spcBef>
                <a:spcPct val="20000"/>
              </a:spcBef>
              <a:buFont typeface="Arial" pitchFamily="34" charset="0"/>
              <a:buChar char="•"/>
              <a:defRPr sz="2000"/>
            </a:lvl6pPr>
            <a:lvl7pPr marL="2971800" indent="-228600">
              <a:spcBef>
                <a:spcPct val="20000"/>
              </a:spcBef>
              <a:buFont typeface="Arial" pitchFamily="34" charset="0"/>
              <a:buChar char="•"/>
              <a:defRPr sz="2000"/>
            </a:lvl7pPr>
            <a:lvl8pPr marL="3429000" indent="-228600">
              <a:spcBef>
                <a:spcPct val="20000"/>
              </a:spcBef>
              <a:buFont typeface="Arial" pitchFamily="34" charset="0"/>
              <a:buChar char="•"/>
              <a:defRPr sz="2000"/>
            </a:lvl8pPr>
            <a:lvl9pPr marL="3886200" indent="-228600">
              <a:spcBef>
                <a:spcPct val="20000"/>
              </a:spcBef>
              <a:buFont typeface="Arial" pitchFamily="34" charset="0"/>
              <a:buChar char="•"/>
              <a:defRPr sz="2000"/>
            </a:lvl9pPr>
          </a:lstStyle>
          <a:p>
            <a:r>
              <a:rPr lang="en-AU" dirty="0"/>
              <a:t>“You could see the development that they had experienced when they came back. You could see it on their faces” </a:t>
            </a:r>
          </a:p>
          <a:p>
            <a:pPr algn="r"/>
            <a:r>
              <a:rPr lang="en-AU" sz="1600" b="1" dirty="0"/>
              <a:t>Westpac Manager</a:t>
            </a:r>
          </a:p>
          <a:p>
            <a:r>
              <a:rPr lang="en-AU" dirty="0"/>
              <a:t>	</a:t>
            </a:r>
          </a:p>
          <a:p>
            <a:r>
              <a:rPr lang="en-AU" dirty="0"/>
              <a:t>“It’s hard to measure but you know when </a:t>
            </a:r>
            <a:r>
              <a:rPr lang="en-AU" dirty="0" smtClean="0"/>
              <a:t>it’s  </a:t>
            </a:r>
            <a:r>
              <a:rPr lang="en-AU" dirty="0"/>
              <a:t>there. </a:t>
            </a:r>
            <a:r>
              <a:rPr lang="en-AU" dirty="0" smtClean="0"/>
              <a:t>It’s how it </a:t>
            </a:r>
            <a:r>
              <a:rPr lang="en-AU" dirty="0"/>
              <a:t>gets </a:t>
            </a:r>
            <a:r>
              <a:rPr lang="en-AU" dirty="0" smtClean="0"/>
              <a:t>it’s </a:t>
            </a:r>
            <a:r>
              <a:rPr lang="en-AU" dirty="0"/>
              <a:t>soul” </a:t>
            </a:r>
          </a:p>
          <a:p>
            <a:pPr algn="r"/>
            <a:r>
              <a:rPr lang="en-AU" sz="1600" b="1" dirty="0"/>
              <a:t>Dennis Tracey </a:t>
            </a:r>
            <a:br>
              <a:rPr lang="en-AU" sz="1600" b="1" dirty="0"/>
            </a:br>
            <a:r>
              <a:rPr lang="en-AU" sz="1600" dirty="0"/>
              <a:t>Swinburne University</a:t>
            </a:r>
          </a:p>
          <a:p>
            <a:endParaRPr lang="en-AU" dirty="0"/>
          </a:p>
        </p:txBody>
      </p:sp>
      <p:grpSp>
        <p:nvGrpSpPr>
          <p:cNvPr id="14" name="Group 13"/>
          <p:cNvGrpSpPr/>
          <p:nvPr/>
        </p:nvGrpSpPr>
        <p:grpSpPr>
          <a:xfrm>
            <a:off x="6767120" y="2937872"/>
            <a:ext cx="1414269" cy="1219197"/>
            <a:chOff x="817312" y="3212289"/>
            <a:chExt cx="1863438" cy="1606412"/>
          </a:xfrm>
        </p:grpSpPr>
        <p:pic>
          <p:nvPicPr>
            <p:cNvPr id="15" name="Picture 14"/>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1051697" y="3870732"/>
              <a:ext cx="1450778" cy="274296"/>
            </a:xfrm>
            <a:prstGeom prst="rect">
              <a:avLst/>
            </a:prstGeom>
            <a:ln>
              <a:noFill/>
            </a:ln>
          </p:spPr>
        </p:pic>
        <p:sp>
          <p:nvSpPr>
            <p:cNvPr id="16" name="Hexagon 15"/>
            <p:cNvSpPr/>
            <p:nvPr/>
          </p:nvSpPr>
          <p:spPr>
            <a:xfrm>
              <a:off x="817312" y="3212289"/>
              <a:ext cx="1863438" cy="1606412"/>
            </a:xfrm>
            <a:prstGeom prst="hexagon">
              <a:avLst>
                <a:gd name="adj" fmla="val 29708"/>
                <a:gd name="vf" fmla="val 115470"/>
              </a:avLst>
            </a:prstGeom>
            <a:noFill/>
            <a:ln w="28575" cap="flat" cmpd="sng" algn="ctr">
              <a:noFill/>
              <a:prstDash val="solid"/>
            </a:ln>
            <a:effectLst/>
          </p:spPr>
          <p:txBody>
            <a:bodyPr wrap="square" lIns="0" tIns="36000" rIns="0" bIns="0" rtlCol="0" anchor="ctr"/>
            <a:lstStyle/>
            <a:p>
              <a:pPr marL="0" marR="0" lvl="0" indent="0" defTabSz="914400" eaLnBrk="1" fontAlgn="auto" latinLnBrk="0" hangingPunct="1">
                <a:lnSpc>
                  <a:spcPct val="80000"/>
                </a:lnSpc>
                <a:spcBef>
                  <a:spcPts val="0"/>
                </a:spcBef>
                <a:spcAft>
                  <a:spcPts val="0"/>
                </a:spcAft>
                <a:buClrTx/>
                <a:buSzTx/>
                <a:buFontTx/>
                <a:buNone/>
                <a:tabLst/>
                <a:defRPr/>
              </a:pPr>
              <a:endParaRPr kumimoji="0" lang="en-AU" sz="2400" b="1" i="0" u="none" strike="noStrike" kern="0" cap="none" spc="0" normalizeH="0" baseline="0" noProof="0" dirty="0" smtClean="0">
                <a:ln>
                  <a:noFill/>
                </a:ln>
                <a:solidFill>
                  <a:prstClr val="white"/>
                </a:solidFill>
                <a:effectLst/>
                <a:uLnTx/>
                <a:uFillTx/>
                <a:latin typeface="Corbel" pitchFamily="34" charset="0"/>
              </a:endParaRPr>
            </a:p>
          </p:txBody>
        </p:sp>
      </p:grpSp>
      <p:pic>
        <p:nvPicPr>
          <p:cNvPr id="1026" name="Picture 2" descr="C:\Users\ndc02\Pictures\logo_0015_Swinburne.png"/>
          <p:cNvPicPr>
            <a:picLocks noChangeAspect="1" noChangeArrowheads="1"/>
          </p:cNvPicPr>
          <p:nvPr/>
        </p:nvPicPr>
        <p:blipFill>
          <a:blip r:embed="rId4">
            <a:extLst>
              <a:ext uri="{28A0092B-C50C-407E-A947-70E740481C1C}">
                <a14:useLocalDpi xmlns:a14="http://schemas.microsoft.com/office/drawing/2010/main" xmlns="" val="0"/>
              </a:ext>
            </a:extLst>
          </a:blip>
          <a:srcRect/>
          <a:stretch>
            <a:fillRect/>
          </a:stretch>
        </p:blipFill>
        <p:spPr bwMode="auto">
          <a:xfrm>
            <a:off x="6767120" y="5127558"/>
            <a:ext cx="1714500" cy="857250"/>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3706183418"/>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blipFill rotWithShape="1">
          <a:blip r:embed="rId2"/>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03791" y="1633766"/>
            <a:ext cx="8229600" cy="678049"/>
          </a:xfrm>
        </p:spPr>
        <p:txBody>
          <a:bodyPr>
            <a:normAutofit fontScale="90000"/>
          </a:bodyPr>
          <a:lstStyle/>
          <a:p>
            <a:pPr algn="l"/>
            <a:r>
              <a:rPr lang="en-US" sz="2700" dirty="0" smtClean="0">
                <a:solidFill>
                  <a:srgbClr val="002B43"/>
                </a:solidFill>
              </a:rPr>
              <a:t>Competitive advantage</a:t>
            </a:r>
            <a:br>
              <a:rPr lang="en-US" sz="2700" dirty="0" smtClean="0">
                <a:solidFill>
                  <a:srgbClr val="002B43"/>
                </a:solidFill>
              </a:rPr>
            </a:br>
            <a:r>
              <a:rPr lang="en-US" sz="2700" dirty="0" smtClean="0">
                <a:solidFill>
                  <a:srgbClr val="002B43"/>
                </a:solidFill>
              </a:rPr>
              <a:t>Recruitment &amp; retention</a:t>
            </a:r>
            <a:endParaRPr lang="en-US" sz="2700" dirty="0">
              <a:solidFill>
                <a:srgbClr val="002B43"/>
              </a:solidFill>
            </a:endParaRPr>
          </a:p>
        </p:txBody>
      </p:sp>
      <p:sp>
        <p:nvSpPr>
          <p:cNvPr id="10" name="Content Placeholder 2"/>
          <p:cNvSpPr txBox="1">
            <a:spLocks/>
          </p:cNvSpPr>
          <p:nvPr/>
        </p:nvSpPr>
        <p:spPr>
          <a:xfrm>
            <a:off x="750887" y="2765393"/>
            <a:ext cx="5216775" cy="3327397"/>
          </a:xfrm>
          <a:prstGeom prst="rect">
            <a:avLst/>
          </a:prstGeom>
        </p:spPr>
        <p:txBody>
          <a:bodyPr vert="horz" lIns="0" tIns="0" rIns="0" bIns="0" rtlCol="0">
            <a:noAutofit/>
          </a:bodyPr>
          <a:lstStyle>
            <a:lvl1pPr marL="0" indent="0" algn="l" defTabSz="914400" rtl="0" eaLnBrk="1" latinLnBrk="0" hangingPunct="1">
              <a:spcBef>
                <a:spcPts val="1200"/>
              </a:spcBef>
              <a:buFont typeface="Arial" pitchFamily="34" charset="0"/>
              <a:buNone/>
              <a:defRPr sz="2000" kern="1200">
                <a:solidFill>
                  <a:schemeClr val="tx1">
                    <a:lumMod val="65000"/>
                    <a:lumOff val="35000"/>
                  </a:schemeClr>
                </a:solidFill>
                <a:latin typeface="Corbel" pitchFamily="34" charset="0"/>
                <a:ea typeface="+mn-ea"/>
                <a:cs typeface="+mn-cs"/>
              </a:defRPr>
            </a:lvl1pPr>
            <a:lvl2pPr marL="457200" indent="0" algn="l" defTabSz="914400" rtl="0" eaLnBrk="1" latinLnBrk="0" hangingPunct="1">
              <a:spcBef>
                <a:spcPts val="1200"/>
              </a:spcBef>
              <a:buFont typeface="Arial" pitchFamily="34" charset="0"/>
              <a:buNone/>
              <a:defRPr sz="1800" kern="1200">
                <a:solidFill>
                  <a:schemeClr val="tx1">
                    <a:lumMod val="65000"/>
                    <a:lumOff val="35000"/>
                  </a:schemeClr>
                </a:solidFill>
                <a:latin typeface="Corbel" pitchFamily="34" charset="0"/>
                <a:ea typeface="+mn-ea"/>
                <a:cs typeface="+mn-cs"/>
              </a:defRPr>
            </a:lvl2pPr>
            <a:lvl3pPr marL="914400" indent="0" algn="l" defTabSz="914400" rtl="0" eaLnBrk="1" latinLnBrk="0" hangingPunct="1">
              <a:spcBef>
                <a:spcPts val="1200"/>
              </a:spcBef>
              <a:buFont typeface="Arial" pitchFamily="34" charset="0"/>
              <a:buNone/>
              <a:defRPr sz="1600" kern="1200">
                <a:solidFill>
                  <a:schemeClr val="tx1">
                    <a:lumMod val="65000"/>
                    <a:lumOff val="35000"/>
                  </a:schemeClr>
                </a:solidFill>
                <a:latin typeface="Corbel" pitchFamily="34" charset="0"/>
                <a:ea typeface="+mn-ea"/>
                <a:cs typeface="+mn-cs"/>
              </a:defRPr>
            </a:lvl3pPr>
            <a:lvl4pPr marL="1371600" indent="0" algn="l" defTabSz="914400" rtl="0" eaLnBrk="1" latinLnBrk="0" hangingPunct="1">
              <a:spcBef>
                <a:spcPts val="1200"/>
              </a:spcBef>
              <a:buFont typeface="Arial" pitchFamily="34" charset="0"/>
              <a:buNone/>
              <a:defRPr sz="1400" kern="1200">
                <a:solidFill>
                  <a:schemeClr val="tx1">
                    <a:lumMod val="65000"/>
                    <a:lumOff val="35000"/>
                  </a:schemeClr>
                </a:solidFill>
                <a:latin typeface="Corbel" pitchFamily="34" charset="0"/>
                <a:ea typeface="+mn-ea"/>
                <a:cs typeface="+mn-cs"/>
              </a:defRPr>
            </a:lvl4pPr>
            <a:lvl5pPr marL="1828800" indent="0" algn="l" defTabSz="914400" rtl="0" eaLnBrk="1" latinLnBrk="0" hangingPunct="1">
              <a:spcBef>
                <a:spcPts val="1200"/>
              </a:spcBef>
              <a:buFont typeface="Arial" pitchFamily="34" charset="0"/>
              <a:buNone/>
              <a:defRPr sz="1400" kern="1200">
                <a:solidFill>
                  <a:schemeClr val="tx1">
                    <a:lumMod val="65000"/>
                    <a:lumOff val="35000"/>
                  </a:schemeClr>
                </a:solidFill>
                <a:latin typeface="Corbel" pitchFamily="34"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r" defTabSz="914400" rtl="0" eaLnBrk="1" fontAlgn="auto" latinLnBrk="0" hangingPunct="1">
              <a:lnSpc>
                <a:spcPct val="100000"/>
              </a:lnSpc>
              <a:spcBef>
                <a:spcPts val="1200"/>
              </a:spcBef>
              <a:spcAft>
                <a:spcPts val="0"/>
              </a:spcAft>
              <a:buClrTx/>
              <a:buSzTx/>
              <a:buFont typeface="Arial" pitchFamily="34" charset="0"/>
              <a:buNone/>
              <a:tabLst/>
              <a:defRPr/>
            </a:pPr>
            <a:endParaRPr kumimoji="0" lang="en-AU" sz="1600" b="1" i="0" u="none" strike="noStrike" kern="1200" cap="none" spc="0" normalizeH="0" baseline="0" noProof="0" dirty="0">
              <a:ln>
                <a:noFill/>
              </a:ln>
              <a:solidFill>
                <a:sysClr val="windowText" lastClr="000000">
                  <a:lumMod val="65000"/>
                  <a:lumOff val="35000"/>
                </a:sysClr>
              </a:solidFill>
              <a:effectLst/>
              <a:uLnTx/>
              <a:uFillTx/>
              <a:latin typeface="Corbel" pitchFamily="34" charset="0"/>
            </a:endParaRPr>
          </a:p>
        </p:txBody>
      </p:sp>
      <p:sp>
        <p:nvSpPr>
          <p:cNvPr id="3" name="Rectangle 2"/>
          <p:cNvSpPr/>
          <p:nvPr/>
        </p:nvSpPr>
        <p:spPr>
          <a:xfrm>
            <a:off x="503791" y="3080085"/>
            <a:ext cx="4669788" cy="2554545"/>
          </a:xfrm>
          <a:prstGeom prst="rect">
            <a:avLst/>
          </a:prstGeom>
        </p:spPr>
        <p:txBody>
          <a:bodyPr wrap="square">
            <a:spAutoFit/>
          </a:bodyPr>
          <a:lstStyle/>
          <a:p>
            <a:pPr>
              <a:lnSpc>
                <a:spcPct val="80000"/>
              </a:lnSpc>
            </a:pPr>
            <a:r>
              <a:rPr lang="en-AU" sz="2000" dirty="0" smtClean="0">
                <a:latin typeface="Corbel" panose="020B0503020204020204" pitchFamily="34" charset="0"/>
              </a:rPr>
              <a:t>PricewaterhouseCoopers</a:t>
            </a:r>
          </a:p>
          <a:p>
            <a:pPr>
              <a:lnSpc>
                <a:spcPct val="80000"/>
              </a:lnSpc>
            </a:pPr>
            <a:endParaRPr lang="en-AU" sz="2000" dirty="0">
              <a:latin typeface="Corbel" panose="020B0503020204020204" pitchFamily="34" charset="0"/>
            </a:endParaRPr>
          </a:p>
          <a:p>
            <a:pPr>
              <a:lnSpc>
                <a:spcPct val="80000"/>
              </a:lnSpc>
            </a:pPr>
            <a:r>
              <a:rPr lang="en-AU" sz="2000" dirty="0">
                <a:solidFill>
                  <a:srgbClr val="7F7F7F"/>
                </a:solidFill>
                <a:latin typeface="Corbel" panose="020B0503020204020204" pitchFamily="34" charset="0"/>
              </a:rPr>
              <a:t>Response to Gen Y</a:t>
            </a:r>
            <a:r>
              <a:rPr lang="en-AU" sz="2000" dirty="0">
                <a:latin typeface="Corbel" panose="020B0503020204020204" pitchFamily="34" charset="0"/>
              </a:rPr>
              <a:t> </a:t>
            </a:r>
          </a:p>
          <a:p>
            <a:pPr>
              <a:lnSpc>
                <a:spcPct val="80000"/>
              </a:lnSpc>
            </a:pPr>
            <a:r>
              <a:rPr lang="en-AU" sz="2000" dirty="0" smtClean="0">
                <a:solidFill>
                  <a:srgbClr val="7F7F7F"/>
                </a:solidFill>
                <a:latin typeface="Corbel" panose="020B0503020204020204" pitchFamily="34" charset="0"/>
              </a:rPr>
              <a:t>Best </a:t>
            </a:r>
            <a:r>
              <a:rPr lang="en-AU" sz="2000" dirty="0">
                <a:solidFill>
                  <a:srgbClr val="7F7F7F"/>
                </a:solidFill>
                <a:latin typeface="Corbel" panose="020B0503020204020204" pitchFamily="34" charset="0"/>
              </a:rPr>
              <a:t>and </a:t>
            </a:r>
            <a:r>
              <a:rPr lang="en-AU" sz="2000" dirty="0" smtClean="0">
                <a:solidFill>
                  <a:srgbClr val="7F7F7F"/>
                </a:solidFill>
                <a:latin typeface="Corbel" panose="020B0503020204020204" pitchFamily="34" charset="0"/>
              </a:rPr>
              <a:t>brightest</a:t>
            </a:r>
            <a:endParaRPr lang="en-AU" sz="2000" dirty="0">
              <a:solidFill>
                <a:srgbClr val="7F7F7F"/>
              </a:solidFill>
              <a:latin typeface="Corbel" panose="020B0503020204020204" pitchFamily="34" charset="0"/>
            </a:endParaRPr>
          </a:p>
          <a:p>
            <a:pPr>
              <a:lnSpc>
                <a:spcPct val="80000"/>
              </a:lnSpc>
            </a:pPr>
            <a:r>
              <a:rPr lang="en-AU" sz="2000" dirty="0">
                <a:solidFill>
                  <a:srgbClr val="7F7F7F"/>
                </a:solidFill>
                <a:latin typeface="Corbel" panose="020B0503020204020204" pitchFamily="34" charset="0"/>
              </a:rPr>
              <a:t>Surveyed confirmation</a:t>
            </a:r>
          </a:p>
          <a:p>
            <a:pPr>
              <a:lnSpc>
                <a:spcPct val="80000"/>
              </a:lnSpc>
            </a:pPr>
            <a:endParaRPr lang="en-AU" sz="2000" dirty="0">
              <a:latin typeface="Corbel" panose="020B0503020204020204" pitchFamily="34" charset="0"/>
            </a:endParaRPr>
          </a:p>
          <a:p>
            <a:pPr>
              <a:lnSpc>
                <a:spcPct val="80000"/>
              </a:lnSpc>
            </a:pPr>
            <a:r>
              <a:rPr lang="en-AU" sz="2000" dirty="0">
                <a:solidFill>
                  <a:srgbClr val="7F7F7F"/>
                </a:solidFill>
                <a:latin typeface="Corbel" panose="020B0503020204020204" pitchFamily="34" charset="0"/>
              </a:rPr>
              <a:t>Retention strategies</a:t>
            </a:r>
          </a:p>
          <a:p>
            <a:pPr>
              <a:lnSpc>
                <a:spcPct val="80000"/>
              </a:lnSpc>
            </a:pPr>
            <a:r>
              <a:rPr lang="en-AU" sz="2000" dirty="0">
                <a:solidFill>
                  <a:srgbClr val="7F7F7F"/>
                </a:solidFill>
                <a:latin typeface="Corbel" panose="020B0503020204020204" pitchFamily="34" charset="0"/>
              </a:rPr>
              <a:t>Matched giving programs</a:t>
            </a:r>
          </a:p>
          <a:p>
            <a:pPr>
              <a:lnSpc>
                <a:spcPct val="80000"/>
              </a:lnSpc>
            </a:pPr>
            <a:r>
              <a:rPr lang="en-AU" sz="2000" dirty="0">
                <a:solidFill>
                  <a:srgbClr val="7F7F7F"/>
                </a:solidFill>
                <a:latin typeface="Corbel" panose="020B0503020204020204" pitchFamily="34" charset="0"/>
              </a:rPr>
              <a:t>Volunteering days off</a:t>
            </a:r>
          </a:p>
          <a:p>
            <a:pPr>
              <a:lnSpc>
                <a:spcPct val="80000"/>
              </a:lnSpc>
            </a:pPr>
            <a:r>
              <a:rPr lang="en-AU" sz="2000" dirty="0">
                <a:solidFill>
                  <a:srgbClr val="7F7F7F"/>
                </a:solidFill>
                <a:latin typeface="Corbel" panose="020B0503020204020204" pitchFamily="34" charset="0"/>
              </a:rPr>
              <a:t>Charitable sponsorships</a:t>
            </a:r>
          </a:p>
        </p:txBody>
      </p:sp>
      <p:grpSp>
        <p:nvGrpSpPr>
          <p:cNvPr id="8" name="Group 7"/>
          <p:cNvGrpSpPr/>
          <p:nvPr/>
        </p:nvGrpSpPr>
        <p:grpSpPr>
          <a:xfrm>
            <a:off x="5173579" y="3621996"/>
            <a:ext cx="1706037" cy="1470721"/>
            <a:chOff x="2140225" y="771525"/>
            <a:chExt cx="1706037" cy="1470721"/>
          </a:xfrm>
        </p:grpSpPr>
        <p:pic>
          <p:nvPicPr>
            <p:cNvPr id="13" name="Picture 12"/>
            <p:cNvPicPr>
              <a:picLocks noChangeAspect="1"/>
            </p:cNvPicPr>
            <p:nvPr/>
          </p:nvPicPr>
          <p:blipFill rotWithShape="1">
            <a:blip r:embed="rId3" cstate="print">
              <a:extLst>
                <a:ext uri="{28A0092B-C50C-407E-A947-70E740481C1C}">
                  <a14:useLocalDpi xmlns:a14="http://schemas.microsoft.com/office/drawing/2010/main" xmlns="" val="0"/>
                </a:ext>
              </a:extLst>
            </a:blip>
            <a:srcRect l="17973" t="19906" r="16990" b="21429"/>
            <a:stretch/>
          </p:blipFill>
          <p:spPr>
            <a:xfrm>
              <a:off x="2510790" y="1072217"/>
              <a:ext cx="1080211" cy="824574"/>
            </a:xfrm>
            <a:prstGeom prst="rect">
              <a:avLst/>
            </a:prstGeom>
          </p:spPr>
        </p:pic>
        <p:sp>
          <p:nvSpPr>
            <p:cNvPr id="14" name="Hexagon 13"/>
            <p:cNvSpPr/>
            <p:nvPr/>
          </p:nvSpPr>
          <p:spPr>
            <a:xfrm>
              <a:off x="2140225" y="771525"/>
              <a:ext cx="1706037" cy="1470721"/>
            </a:xfrm>
            <a:prstGeom prst="hexagon">
              <a:avLst>
                <a:gd name="adj" fmla="val 29708"/>
                <a:gd name="vf" fmla="val 115470"/>
              </a:avLst>
            </a:prstGeom>
            <a:noFill/>
            <a:ln w="285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wrap="square" lIns="0" tIns="36000" rIns="0" bIns="0" rtlCol="0" anchor="ctr"/>
            <a:lstStyle/>
            <a:p>
              <a:pPr>
                <a:lnSpc>
                  <a:spcPct val="80000"/>
                </a:lnSpc>
              </a:pPr>
              <a:endParaRPr lang="en-AU" sz="2400" b="1" dirty="0">
                <a:latin typeface="Corbel" pitchFamily="34" charset="0"/>
              </a:endParaRPr>
            </a:p>
          </p:txBody>
        </p:sp>
      </p:grpSp>
    </p:spTree>
    <p:extLst>
      <p:ext uri="{BB962C8B-B14F-4D97-AF65-F5344CB8AC3E}">
        <p14:creationId xmlns:p14="http://schemas.microsoft.com/office/powerpoint/2010/main" xmlns="" val="1869724845"/>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blipFill rotWithShape="1">
          <a:blip r:embed="rId2"/>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03791" y="1833757"/>
            <a:ext cx="8229600" cy="678049"/>
          </a:xfrm>
        </p:spPr>
        <p:txBody>
          <a:bodyPr>
            <a:normAutofit fontScale="90000"/>
          </a:bodyPr>
          <a:lstStyle/>
          <a:p>
            <a:pPr algn="l"/>
            <a:r>
              <a:rPr lang="en-US" sz="2700" dirty="0" smtClean="0">
                <a:solidFill>
                  <a:srgbClr val="002B43"/>
                </a:solidFill>
              </a:rPr>
              <a:t>Competitive advantage</a:t>
            </a:r>
            <a:br>
              <a:rPr lang="en-US" sz="2700" dirty="0" smtClean="0">
                <a:solidFill>
                  <a:srgbClr val="002B43"/>
                </a:solidFill>
              </a:rPr>
            </a:br>
            <a:r>
              <a:rPr lang="en-US" sz="2700" dirty="0" smtClean="0">
                <a:solidFill>
                  <a:srgbClr val="002B43"/>
                </a:solidFill>
              </a:rPr>
              <a:t>Consumer attitudes</a:t>
            </a:r>
            <a:endParaRPr lang="en-US" sz="2700" dirty="0">
              <a:solidFill>
                <a:srgbClr val="002B43"/>
              </a:solidFill>
            </a:endParaRPr>
          </a:p>
        </p:txBody>
      </p:sp>
      <p:grpSp>
        <p:nvGrpSpPr>
          <p:cNvPr id="22" name="Group 21"/>
          <p:cNvGrpSpPr/>
          <p:nvPr/>
        </p:nvGrpSpPr>
        <p:grpSpPr>
          <a:xfrm>
            <a:off x="6786266" y="2336563"/>
            <a:ext cx="1409753" cy="2458723"/>
            <a:chOff x="2646662" y="3089514"/>
            <a:chExt cx="1409753" cy="1215304"/>
          </a:xfrm>
        </p:grpSpPr>
        <p:pic>
          <p:nvPicPr>
            <p:cNvPr id="23" name="Picture 3"/>
            <p:cNvPicPr>
              <a:picLocks noChangeAspect="1"/>
            </p:cNvPicPr>
            <p:nvPr/>
          </p:nvPicPr>
          <p:blipFill>
            <a:blip r:embed="rId3" cstate="print"/>
            <a:srcRect/>
            <a:stretch>
              <a:fillRect/>
            </a:stretch>
          </p:blipFill>
          <p:spPr bwMode="auto">
            <a:xfrm>
              <a:off x="2750454" y="3390315"/>
              <a:ext cx="1192249" cy="598995"/>
            </a:xfrm>
            <a:prstGeom prst="rect">
              <a:avLst/>
            </a:prstGeom>
            <a:noFill/>
            <a:ln w="9525">
              <a:noFill/>
              <a:miter lim="800000"/>
              <a:headEnd/>
              <a:tailEnd/>
            </a:ln>
          </p:spPr>
        </p:pic>
        <p:sp>
          <p:nvSpPr>
            <p:cNvPr id="24" name="Hexagon 23"/>
            <p:cNvSpPr/>
            <p:nvPr/>
          </p:nvSpPr>
          <p:spPr>
            <a:xfrm>
              <a:off x="2646662" y="3089514"/>
              <a:ext cx="1409753" cy="1215304"/>
            </a:xfrm>
            <a:prstGeom prst="hexagon">
              <a:avLst>
                <a:gd name="adj" fmla="val 23969"/>
                <a:gd name="vf" fmla="val 115470"/>
              </a:avLst>
            </a:prstGeom>
            <a:noFill/>
            <a:ln w="28575" cap="flat" cmpd="sng" algn="ctr">
              <a:noFill/>
              <a:prstDash val="solid"/>
            </a:ln>
            <a:effectLst/>
          </p:spPr>
          <p:txBody>
            <a:bodyPr wrap="square" lIns="0" tIns="36000" rIns="0" bIns="0" rtlCol="0" anchor="ctr"/>
            <a:lstStyle/>
            <a:p>
              <a:pPr marL="0" marR="0" lvl="0" indent="0" defTabSz="914400" eaLnBrk="1" fontAlgn="auto" latinLnBrk="0" hangingPunct="1">
                <a:lnSpc>
                  <a:spcPct val="80000"/>
                </a:lnSpc>
                <a:spcBef>
                  <a:spcPts val="0"/>
                </a:spcBef>
                <a:spcAft>
                  <a:spcPts val="0"/>
                </a:spcAft>
                <a:buClrTx/>
                <a:buSzTx/>
                <a:buFontTx/>
                <a:buNone/>
                <a:tabLst/>
                <a:defRPr/>
              </a:pPr>
              <a:endParaRPr kumimoji="0" lang="en-AU" sz="2400" b="1" i="0" u="none" strike="noStrike" kern="0" cap="none" spc="0" normalizeH="0" baseline="0" noProof="0" dirty="0" smtClean="0">
                <a:ln>
                  <a:noFill/>
                </a:ln>
                <a:solidFill>
                  <a:prstClr val="white"/>
                </a:solidFill>
                <a:effectLst/>
                <a:uLnTx/>
                <a:uFillTx/>
                <a:latin typeface="Corbel" pitchFamily="34" charset="0"/>
              </a:endParaRPr>
            </a:p>
          </p:txBody>
        </p:sp>
      </p:grpSp>
      <p:sp>
        <p:nvSpPr>
          <p:cNvPr id="27" name="Content Placeholder 2"/>
          <p:cNvSpPr txBox="1">
            <a:spLocks/>
          </p:cNvSpPr>
          <p:nvPr/>
        </p:nvSpPr>
        <p:spPr>
          <a:xfrm>
            <a:off x="503791" y="3420781"/>
            <a:ext cx="5221638" cy="2749013"/>
          </a:xfrm>
          <a:prstGeom prst="rect">
            <a:avLst/>
          </a:prstGeom>
        </p:spPr>
        <p:txBody>
          <a:bodyPr vert="horz" lIns="0" tIns="0" rIns="0" bIns="0" rtlCol="0">
            <a:noAutofit/>
          </a:bodyPr>
          <a:lstStyle>
            <a:lvl1pPr marL="0" indent="0" algn="l" defTabSz="914400" rtl="0" eaLnBrk="1" latinLnBrk="0" hangingPunct="1">
              <a:spcBef>
                <a:spcPts val="1200"/>
              </a:spcBef>
              <a:buFont typeface="Arial" pitchFamily="34" charset="0"/>
              <a:buNone/>
              <a:defRPr sz="2000" kern="1200">
                <a:solidFill>
                  <a:schemeClr val="tx1">
                    <a:lumMod val="65000"/>
                    <a:lumOff val="35000"/>
                  </a:schemeClr>
                </a:solidFill>
                <a:latin typeface="Corbel" pitchFamily="34" charset="0"/>
                <a:ea typeface="+mn-ea"/>
                <a:cs typeface="+mn-cs"/>
              </a:defRPr>
            </a:lvl1pPr>
            <a:lvl2pPr marL="457200" indent="0" algn="l" defTabSz="914400" rtl="0" eaLnBrk="1" latinLnBrk="0" hangingPunct="1">
              <a:spcBef>
                <a:spcPts val="1200"/>
              </a:spcBef>
              <a:buFont typeface="Arial" pitchFamily="34" charset="0"/>
              <a:buNone/>
              <a:defRPr sz="1800" kern="1200">
                <a:solidFill>
                  <a:schemeClr val="tx1">
                    <a:lumMod val="65000"/>
                    <a:lumOff val="35000"/>
                  </a:schemeClr>
                </a:solidFill>
                <a:latin typeface="Corbel" pitchFamily="34" charset="0"/>
                <a:ea typeface="+mn-ea"/>
                <a:cs typeface="+mn-cs"/>
              </a:defRPr>
            </a:lvl2pPr>
            <a:lvl3pPr marL="914400" indent="0" algn="l" defTabSz="914400" rtl="0" eaLnBrk="1" latinLnBrk="0" hangingPunct="1">
              <a:spcBef>
                <a:spcPts val="1200"/>
              </a:spcBef>
              <a:buFont typeface="Arial" pitchFamily="34" charset="0"/>
              <a:buNone/>
              <a:defRPr sz="1600" kern="1200">
                <a:solidFill>
                  <a:schemeClr val="tx1">
                    <a:lumMod val="65000"/>
                    <a:lumOff val="35000"/>
                  </a:schemeClr>
                </a:solidFill>
                <a:latin typeface="Corbel" pitchFamily="34" charset="0"/>
                <a:ea typeface="+mn-ea"/>
                <a:cs typeface="+mn-cs"/>
              </a:defRPr>
            </a:lvl3pPr>
            <a:lvl4pPr marL="1371600" indent="0" algn="l" defTabSz="914400" rtl="0" eaLnBrk="1" latinLnBrk="0" hangingPunct="1">
              <a:spcBef>
                <a:spcPts val="1200"/>
              </a:spcBef>
              <a:buFont typeface="Arial" pitchFamily="34" charset="0"/>
              <a:buNone/>
              <a:defRPr sz="1400" kern="1200">
                <a:solidFill>
                  <a:schemeClr val="tx1">
                    <a:lumMod val="65000"/>
                    <a:lumOff val="35000"/>
                  </a:schemeClr>
                </a:solidFill>
                <a:latin typeface="Corbel" pitchFamily="34" charset="0"/>
                <a:ea typeface="+mn-ea"/>
                <a:cs typeface="+mn-cs"/>
              </a:defRPr>
            </a:lvl4pPr>
            <a:lvl5pPr marL="1828800" indent="0" algn="l" defTabSz="914400" rtl="0" eaLnBrk="1" latinLnBrk="0" hangingPunct="1">
              <a:spcBef>
                <a:spcPts val="1200"/>
              </a:spcBef>
              <a:buFont typeface="Arial" pitchFamily="34" charset="0"/>
              <a:buNone/>
              <a:defRPr sz="1400" kern="1200">
                <a:solidFill>
                  <a:schemeClr val="tx1">
                    <a:lumMod val="65000"/>
                    <a:lumOff val="35000"/>
                  </a:schemeClr>
                </a:solidFill>
                <a:latin typeface="Corbel" pitchFamily="34"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1200"/>
              </a:spcBef>
              <a:spcAft>
                <a:spcPts val="0"/>
              </a:spcAft>
              <a:buClrTx/>
              <a:buSzTx/>
              <a:buFont typeface="Arial" charset="0"/>
              <a:buNone/>
              <a:tabLst/>
              <a:defRPr/>
            </a:pPr>
            <a:r>
              <a:rPr kumimoji="0" lang="en-AU" sz="2000" b="0" i="0" u="none" strike="noStrike" kern="1200" cap="none" spc="0" normalizeH="0" baseline="0" noProof="0" dirty="0" smtClean="0">
                <a:ln>
                  <a:noFill/>
                </a:ln>
                <a:solidFill>
                  <a:sysClr val="windowText" lastClr="000000">
                    <a:lumMod val="65000"/>
                    <a:lumOff val="35000"/>
                  </a:sysClr>
                </a:solidFill>
                <a:effectLst/>
                <a:uLnTx/>
                <a:uFillTx/>
                <a:latin typeface="Corbel" pitchFamily="34" charset="0"/>
              </a:rPr>
              <a:t>“I think many consumers are saying ‘how we make our purchasing decisions has deep regard as to whether we believe the organisations we are buying goods and services from are ethical and are contributing to the community’.”</a:t>
            </a:r>
          </a:p>
          <a:p>
            <a:pPr lvl="0" algn="r">
              <a:defRPr/>
            </a:pPr>
            <a:r>
              <a:rPr kumimoji="0" lang="en-AU" sz="1600" b="1" i="0" u="none" strike="noStrike" kern="1200" cap="none" spc="0" normalizeH="0" baseline="0" noProof="0" dirty="0" smtClean="0">
                <a:ln>
                  <a:noFill/>
                </a:ln>
                <a:solidFill>
                  <a:sysClr val="windowText" lastClr="000000">
                    <a:lumMod val="65000"/>
                    <a:lumOff val="35000"/>
                  </a:sysClr>
                </a:solidFill>
                <a:effectLst/>
                <a:uLnTx/>
                <a:uFillTx/>
                <a:latin typeface="Corbel" pitchFamily="34" charset="0"/>
              </a:rPr>
              <a:t>Michael Traill</a:t>
            </a:r>
            <a:br>
              <a:rPr kumimoji="0" lang="en-AU" sz="1600" b="1" i="0" u="none" strike="noStrike" kern="1200" cap="none" spc="0" normalizeH="0" baseline="0" noProof="0" dirty="0" smtClean="0">
                <a:ln>
                  <a:noFill/>
                </a:ln>
                <a:solidFill>
                  <a:sysClr val="windowText" lastClr="000000">
                    <a:lumMod val="65000"/>
                    <a:lumOff val="35000"/>
                  </a:sysClr>
                </a:solidFill>
                <a:effectLst/>
                <a:uLnTx/>
                <a:uFillTx/>
                <a:latin typeface="Corbel" pitchFamily="34" charset="0"/>
              </a:rPr>
            </a:br>
            <a:r>
              <a:rPr kumimoji="0" lang="en-AU" sz="1600" b="0" i="0" u="none" strike="noStrike" kern="1200" cap="none" spc="0" normalizeH="0" baseline="0" noProof="0" dirty="0" smtClean="0">
                <a:ln>
                  <a:noFill/>
                </a:ln>
                <a:solidFill>
                  <a:sysClr val="windowText" lastClr="000000">
                    <a:lumMod val="65000"/>
                    <a:lumOff val="35000"/>
                  </a:sysClr>
                </a:solidFill>
                <a:effectLst/>
                <a:uLnTx/>
                <a:uFillTx/>
                <a:latin typeface="Corbel" pitchFamily="34" charset="0"/>
              </a:rPr>
              <a:t>Founder Social Ventures Australia</a:t>
            </a:r>
            <a:br>
              <a:rPr kumimoji="0" lang="en-AU" sz="1600" b="0" i="0" u="none" strike="noStrike" kern="1200" cap="none" spc="0" normalizeH="0" baseline="0" noProof="0" dirty="0" smtClean="0">
                <a:ln>
                  <a:noFill/>
                </a:ln>
                <a:solidFill>
                  <a:sysClr val="windowText" lastClr="000000">
                    <a:lumMod val="65000"/>
                    <a:lumOff val="35000"/>
                  </a:sysClr>
                </a:solidFill>
                <a:effectLst/>
                <a:uLnTx/>
                <a:uFillTx/>
                <a:latin typeface="Corbel" pitchFamily="34" charset="0"/>
              </a:rPr>
            </a:br>
            <a:r>
              <a:rPr lang="en-AU" sz="1600" dirty="0">
                <a:solidFill>
                  <a:sysClr val="windowText" lastClr="000000">
                    <a:lumMod val="65000"/>
                    <a:lumOff val="35000"/>
                  </a:sysClr>
                </a:solidFill>
              </a:rPr>
              <a:t>ex Macquarie </a:t>
            </a:r>
            <a:r>
              <a:rPr lang="en-AU" sz="1600" dirty="0" smtClean="0">
                <a:solidFill>
                  <a:sysClr val="windowText" lastClr="000000">
                    <a:lumMod val="65000"/>
                    <a:lumOff val="35000"/>
                  </a:sysClr>
                </a:solidFill>
              </a:rPr>
              <a:t>Bank</a:t>
            </a:r>
            <a:endParaRPr kumimoji="0" lang="en-AU" sz="2000" b="0" i="0" u="none" strike="noStrike" kern="1200" cap="none" spc="0" normalizeH="0" baseline="0" noProof="0" dirty="0">
              <a:ln>
                <a:noFill/>
              </a:ln>
              <a:solidFill>
                <a:sysClr val="windowText" lastClr="000000">
                  <a:lumMod val="65000"/>
                  <a:lumOff val="35000"/>
                </a:sysClr>
              </a:solidFill>
              <a:effectLst/>
              <a:uLnTx/>
              <a:uFillTx/>
              <a:latin typeface="Corbel" pitchFamily="34" charset="0"/>
            </a:endParaRPr>
          </a:p>
        </p:txBody>
      </p:sp>
    </p:spTree>
    <p:extLst>
      <p:ext uri="{BB962C8B-B14F-4D97-AF65-F5344CB8AC3E}">
        <p14:creationId xmlns:p14="http://schemas.microsoft.com/office/powerpoint/2010/main" xmlns="" val="3978145523"/>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blipFill rotWithShape="1">
          <a:blip r:embed="rId2"/>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03791" y="1294742"/>
            <a:ext cx="8229600" cy="678049"/>
          </a:xfrm>
        </p:spPr>
        <p:txBody>
          <a:bodyPr>
            <a:normAutofit/>
          </a:bodyPr>
          <a:lstStyle/>
          <a:p>
            <a:pPr algn="l"/>
            <a:r>
              <a:rPr lang="en-US" sz="2800" dirty="0" smtClean="0">
                <a:solidFill>
                  <a:srgbClr val="002B43"/>
                </a:solidFill>
              </a:rPr>
              <a:t>The old paradigm</a:t>
            </a:r>
            <a:endParaRPr lang="en-US" sz="2800" dirty="0">
              <a:solidFill>
                <a:srgbClr val="002B43"/>
              </a:solidFill>
            </a:endParaRPr>
          </a:p>
        </p:txBody>
      </p:sp>
      <p:sp>
        <p:nvSpPr>
          <p:cNvPr id="4" name="Content Placeholder 2"/>
          <p:cNvSpPr txBox="1">
            <a:spLocks/>
          </p:cNvSpPr>
          <p:nvPr/>
        </p:nvSpPr>
        <p:spPr>
          <a:xfrm>
            <a:off x="3599849" y="2312988"/>
            <a:ext cx="4908884" cy="3953058"/>
          </a:xfrm>
          <a:prstGeom prst="rect">
            <a:avLst/>
          </a:prstGeom>
        </p:spPr>
        <p:txBody>
          <a:bodyPr vert="horz" lIns="0" tIns="0" rIns="0" bIns="0" rtlCol="0">
            <a:noAutofit/>
          </a:bodyPr>
          <a:lstStyle>
            <a:lvl1pPr marL="0" indent="0" algn="l" defTabSz="914400" rtl="0" eaLnBrk="1" latinLnBrk="0" hangingPunct="1">
              <a:spcBef>
                <a:spcPts val="1200"/>
              </a:spcBef>
              <a:buFont typeface="Arial" pitchFamily="34" charset="0"/>
              <a:buNone/>
              <a:defRPr sz="2000" kern="1200">
                <a:solidFill>
                  <a:schemeClr val="tx1">
                    <a:lumMod val="65000"/>
                    <a:lumOff val="35000"/>
                  </a:schemeClr>
                </a:solidFill>
                <a:latin typeface="Corbel" pitchFamily="34" charset="0"/>
                <a:ea typeface="+mn-ea"/>
                <a:cs typeface="+mn-cs"/>
              </a:defRPr>
            </a:lvl1pPr>
            <a:lvl2pPr marL="457200" indent="0" algn="l" defTabSz="914400" rtl="0" eaLnBrk="1" latinLnBrk="0" hangingPunct="1">
              <a:spcBef>
                <a:spcPts val="1200"/>
              </a:spcBef>
              <a:buFont typeface="Arial" pitchFamily="34" charset="0"/>
              <a:buNone/>
              <a:defRPr sz="1800" kern="1200">
                <a:solidFill>
                  <a:schemeClr val="tx1">
                    <a:lumMod val="65000"/>
                    <a:lumOff val="35000"/>
                  </a:schemeClr>
                </a:solidFill>
                <a:latin typeface="Corbel" pitchFamily="34" charset="0"/>
                <a:ea typeface="+mn-ea"/>
                <a:cs typeface="+mn-cs"/>
              </a:defRPr>
            </a:lvl2pPr>
            <a:lvl3pPr marL="914400" indent="0" algn="l" defTabSz="914400" rtl="0" eaLnBrk="1" latinLnBrk="0" hangingPunct="1">
              <a:spcBef>
                <a:spcPts val="1200"/>
              </a:spcBef>
              <a:buFont typeface="Arial" pitchFamily="34" charset="0"/>
              <a:buNone/>
              <a:defRPr sz="1600" kern="1200">
                <a:solidFill>
                  <a:schemeClr val="tx1">
                    <a:lumMod val="65000"/>
                    <a:lumOff val="35000"/>
                  </a:schemeClr>
                </a:solidFill>
                <a:latin typeface="Corbel" pitchFamily="34" charset="0"/>
                <a:ea typeface="+mn-ea"/>
                <a:cs typeface="+mn-cs"/>
              </a:defRPr>
            </a:lvl3pPr>
            <a:lvl4pPr marL="1371600" indent="0" algn="l" defTabSz="914400" rtl="0" eaLnBrk="1" latinLnBrk="0" hangingPunct="1">
              <a:spcBef>
                <a:spcPts val="1200"/>
              </a:spcBef>
              <a:buFont typeface="Arial" pitchFamily="34" charset="0"/>
              <a:buNone/>
              <a:defRPr sz="1400" kern="1200">
                <a:solidFill>
                  <a:schemeClr val="tx1">
                    <a:lumMod val="65000"/>
                    <a:lumOff val="35000"/>
                  </a:schemeClr>
                </a:solidFill>
                <a:latin typeface="Corbel" pitchFamily="34" charset="0"/>
                <a:ea typeface="+mn-ea"/>
                <a:cs typeface="+mn-cs"/>
              </a:defRPr>
            </a:lvl4pPr>
            <a:lvl5pPr marL="1828800" indent="0" algn="l" defTabSz="914400" rtl="0" eaLnBrk="1" latinLnBrk="0" hangingPunct="1">
              <a:spcBef>
                <a:spcPts val="1200"/>
              </a:spcBef>
              <a:buFont typeface="Arial" pitchFamily="34" charset="0"/>
              <a:buNone/>
              <a:defRPr sz="1400" kern="1200">
                <a:solidFill>
                  <a:schemeClr val="tx1">
                    <a:lumMod val="65000"/>
                    <a:lumOff val="35000"/>
                  </a:schemeClr>
                </a:solidFill>
                <a:latin typeface="Corbel" pitchFamily="34"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1200"/>
              </a:spcBef>
              <a:spcAft>
                <a:spcPts val="0"/>
              </a:spcAft>
              <a:buClrTx/>
              <a:buSzTx/>
              <a:buFont typeface="Arial" charset="0"/>
              <a:buNone/>
              <a:tabLst/>
              <a:defRPr/>
            </a:pPr>
            <a:r>
              <a:rPr kumimoji="0" lang="en-AU" sz="2000" b="0" i="0" u="none" strike="noStrike" kern="1200" cap="none" spc="0" normalizeH="0" baseline="0" noProof="0" dirty="0" smtClean="0">
                <a:ln>
                  <a:noFill/>
                </a:ln>
                <a:solidFill>
                  <a:sysClr val="windowText" lastClr="000000">
                    <a:lumMod val="65000"/>
                    <a:lumOff val="35000"/>
                  </a:sysClr>
                </a:solidFill>
                <a:effectLst/>
                <a:uLnTx/>
                <a:uFillTx/>
                <a:latin typeface="Corbel" pitchFamily="34" charset="0"/>
              </a:rPr>
              <a:t>	</a:t>
            </a:r>
          </a:p>
          <a:p>
            <a:pPr marL="0" marR="0" lvl="0" indent="0" algn="l" defTabSz="914400" rtl="0" eaLnBrk="1" fontAlgn="auto" latinLnBrk="0" hangingPunct="1">
              <a:lnSpc>
                <a:spcPct val="100000"/>
              </a:lnSpc>
              <a:spcBef>
                <a:spcPts val="1200"/>
              </a:spcBef>
              <a:spcAft>
                <a:spcPts val="0"/>
              </a:spcAft>
              <a:buClrTx/>
              <a:buSzTx/>
              <a:buFont typeface="Arial" charset="0"/>
              <a:buNone/>
              <a:tabLst/>
              <a:defRPr/>
            </a:pPr>
            <a:r>
              <a:rPr kumimoji="0" lang="en-AU" sz="2000" b="0" i="0" u="none" strike="noStrike" kern="1200" cap="none" spc="0" normalizeH="0" baseline="0" noProof="0" dirty="0" smtClean="0">
                <a:ln>
                  <a:noFill/>
                </a:ln>
                <a:solidFill>
                  <a:sysClr val="windowText" lastClr="000000">
                    <a:lumMod val="65000"/>
                    <a:lumOff val="35000"/>
                  </a:sysClr>
                </a:solidFill>
                <a:effectLst/>
                <a:uLnTx/>
                <a:uFillTx/>
                <a:latin typeface="Corbel" pitchFamily="34" charset="0"/>
              </a:rPr>
              <a:t>“We’re doing God’s work, you’re bastards. So give us the money, go away and let us do God’s work. Well that’s the old fashioned philanthropy; just get the money, give the receipt and move on”</a:t>
            </a:r>
          </a:p>
          <a:p>
            <a:pPr marL="0" marR="0" lvl="0" indent="0" algn="l" defTabSz="914400" rtl="0" eaLnBrk="1" fontAlgn="auto" latinLnBrk="0" hangingPunct="1">
              <a:lnSpc>
                <a:spcPct val="100000"/>
              </a:lnSpc>
              <a:spcBef>
                <a:spcPts val="1200"/>
              </a:spcBef>
              <a:spcAft>
                <a:spcPts val="0"/>
              </a:spcAft>
              <a:buClrTx/>
              <a:buSzTx/>
              <a:buFont typeface="Arial" charset="0"/>
              <a:buNone/>
              <a:tabLst/>
              <a:defRPr/>
            </a:pPr>
            <a:endParaRPr kumimoji="0" lang="en-AU" sz="2000" b="0" i="0" u="none" strike="noStrike" kern="1200" cap="none" spc="0" normalizeH="0" baseline="0" noProof="0" dirty="0" smtClean="0">
              <a:ln>
                <a:noFill/>
              </a:ln>
              <a:solidFill>
                <a:sysClr val="windowText" lastClr="000000">
                  <a:lumMod val="65000"/>
                  <a:lumOff val="35000"/>
                </a:sysClr>
              </a:solidFill>
              <a:effectLst/>
              <a:uLnTx/>
              <a:uFillTx/>
              <a:latin typeface="Corbel" pitchFamily="34" charset="0"/>
            </a:endParaRPr>
          </a:p>
          <a:p>
            <a:pPr marL="0" marR="0" lvl="0" indent="0" algn="r" defTabSz="914400" rtl="0" eaLnBrk="1" fontAlgn="auto" latinLnBrk="0" hangingPunct="1">
              <a:lnSpc>
                <a:spcPct val="100000"/>
              </a:lnSpc>
              <a:spcBef>
                <a:spcPts val="1200"/>
              </a:spcBef>
              <a:spcAft>
                <a:spcPts val="0"/>
              </a:spcAft>
              <a:buClrTx/>
              <a:buSzTx/>
              <a:buFont typeface="Arial" charset="0"/>
              <a:buNone/>
              <a:tabLst/>
              <a:defRPr/>
            </a:pPr>
            <a:r>
              <a:rPr kumimoji="0" lang="en-AU" sz="1600" b="1" i="0" u="none" strike="noStrike" kern="1200" cap="none" spc="0" normalizeH="0" baseline="0" noProof="0" dirty="0" smtClean="0">
                <a:ln>
                  <a:noFill/>
                </a:ln>
                <a:solidFill>
                  <a:sysClr val="windowText" lastClr="000000">
                    <a:lumMod val="65000"/>
                    <a:lumOff val="35000"/>
                  </a:sysClr>
                </a:solidFill>
                <a:effectLst/>
                <a:uLnTx/>
                <a:uFillTx/>
                <a:latin typeface="Corbel" pitchFamily="34" charset="0"/>
              </a:rPr>
              <a:t>Dennis Tracey </a:t>
            </a:r>
            <a:br>
              <a:rPr kumimoji="0" lang="en-AU" sz="1600" b="1" i="0" u="none" strike="noStrike" kern="1200" cap="none" spc="0" normalizeH="0" baseline="0" noProof="0" dirty="0" smtClean="0">
                <a:ln>
                  <a:noFill/>
                </a:ln>
                <a:solidFill>
                  <a:sysClr val="windowText" lastClr="000000">
                    <a:lumMod val="65000"/>
                    <a:lumOff val="35000"/>
                  </a:sysClr>
                </a:solidFill>
                <a:effectLst/>
                <a:uLnTx/>
                <a:uFillTx/>
                <a:latin typeface="Corbel" pitchFamily="34" charset="0"/>
              </a:rPr>
            </a:br>
            <a:r>
              <a:rPr kumimoji="0" lang="en-AU" sz="1600" b="0" i="0" u="none" strike="noStrike" kern="1200" cap="none" spc="0" normalizeH="0" baseline="0" noProof="0" dirty="0" smtClean="0">
                <a:ln>
                  <a:noFill/>
                </a:ln>
                <a:solidFill>
                  <a:sysClr val="windowText" lastClr="000000">
                    <a:lumMod val="65000"/>
                    <a:lumOff val="35000"/>
                  </a:sysClr>
                </a:solidFill>
                <a:effectLst/>
                <a:uLnTx/>
                <a:uFillTx/>
                <a:latin typeface="Corbel" pitchFamily="34" charset="0"/>
              </a:rPr>
              <a:t>Swinburne University</a:t>
            </a:r>
          </a:p>
          <a:p>
            <a:pPr marL="0" marR="0" lvl="0" indent="0" algn="l" defTabSz="914400" rtl="0" eaLnBrk="1" fontAlgn="auto" latinLnBrk="0" hangingPunct="1">
              <a:lnSpc>
                <a:spcPct val="100000"/>
              </a:lnSpc>
              <a:spcBef>
                <a:spcPts val="1200"/>
              </a:spcBef>
              <a:spcAft>
                <a:spcPts val="0"/>
              </a:spcAft>
              <a:buClrTx/>
              <a:buSzTx/>
              <a:buFont typeface="Arial" charset="0"/>
              <a:buNone/>
              <a:tabLst/>
              <a:defRPr/>
            </a:pPr>
            <a:endParaRPr kumimoji="0" lang="en-AU" sz="2000" b="0" i="0" u="none" strike="noStrike" kern="1200" cap="none" spc="0" normalizeH="0" baseline="0" noProof="0" dirty="0">
              <a:ln>
                <a:noFill/>
              </a:ln>
              <a:solidFill>
                <a:sysClr val="windowText" lastClr="000000">
                  <a:lumMod val="65000"/>
                  <a:lumOff val="35000"/>
                </a:sysClr>
              </a:solidFill>
              <a:effectLst/>
              <a:uLnTx/>
              <a:uFillTx/>
              <a:latin typeface="Corbel" pitchFamily="34" charset="0"/>
            </a:endParaRPr>
          </a:p>
        </p:txBody>
      </p:sp>
      <p:sp>
        <p:nvSpPr>
          <p:cNvPr id="5" name="Hexagon 4"/>
          <p:cNvSpPr/>
          <p:nvPr/>
        </p:nvSpPr>
        <p:spPr>
          <a:xfrm>
            <a:off x="818265" y="2823976"/>
            <a:ext cx="2269457" cy="1956429"/>
          </a:xfrm>
          <a:prstGeom prst="hexagon">
            <a:avLst/>
          </a:prstGeom>
          <a:blipFill dpi="0" rotWithShape="1">
            <a:blip r:embed="rId3"/>
            <a:srcRect/>
            <a:tile tx="-127000" ty="57150" sx="47000" sy="47000" flip="none" algn="ctr"/>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lIns="0" tIns="36000" rIns="0" bIns="0" rtlCol="0" anchor="ctr"/>
          <a:lstStyle/>
          <a:p>
            <a:pPr>
              <a:lnSpc>
                <a:spcPct val="80000"/>
              </a:lnSpc>
            </a:pPr>
            <a:endParaRPr lang="en-AU" sz="2000" b="1" dirty="0">
              <a:latin typeface="Corbel" pitchFamily="34" charset="0"/>
            </a:endParaRPr>
          </a:p>
        </p:txBody>
      </p:sp>
    </p:spTree>
    <p:extLst>
      <p:ext uri="{BB962C8B-B14F-4D97-AF65-F5344CB8AC3E}">
        <p14:creationId xmlns:p14="http://schemas.microsoft.com/office/powerpoint/2010/main" xmlns="" val="2642556074"/>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bg>
      <p:bgPr>
        <a:blipFill rotWithShape="1">
          <a:blip r:embed="rId2"/>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03791" y="1294742"/>
            <a:ext cx="8229600" cy="678049"/>
          </a:xfrm>
        </p:spPr>
        <p:txBody>
          <a:bodyPr>
            <a:normAutofit/>
          </a:bodyPr>
          <a:lstStyle/>
          <a:p>
            <a:pPr algn="l"/>
            <a:r>
              <a:rPr lang="en-US" sz="2800" dirty="0" smtClean="0">
                <a:solidFill>
                  <a:srgbClr val="002B43"/>
                </a:solidFill>
              </a:rPr>
              <a:t>The new paradigm</a:t>
            </a:r>
            <a:endParaRPr lang="en-US" sz="2800" dirty="0">
              <a:solidFill>
                <a:srgbClr val="002B43"/>
              </a:solidFill>
            </a:endParaRPr>
          </a:p>
        </p:txBody>
      </p:sp>
      <p:sp>
        <p:nvSpPr>
          <p:cNvPr id="3" name="Hexagon 2"/>
          <p:cNvSpPr/>
          <p:nvPr/>
        </p:nvSpPr>
        <p:spPr>
          <a:xfrm>
            <a:off x="683511" y="3015631"/>
            <a:ext cx="2444118" cy="2106999"/>
          </a:xfrm>
          <a:prstGeom prst="hexagon">
            <a:avLst/>
          </a:prstGeom>
          <a:blipFill dpi="0" rotWithShape="1">
            <a:blip r:embed="rId3"/>
            <a:srcRect/>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lIns="0" tIns="36000" rIns="0" bIns="0" rtlCol="0" anchor="ctr"/>
          <a:lstStyle/>
          <a:p>
            <a:pPr>
              <a:lnSpc>
                <a:spcPct val="80000"/>
              </a:lnSpc>
            </a:pPr>
            <a:endParaRPr lang="en-AU" sz="2000" b="1" dirty="0">
              <a:latin typeface="Corbel" pitchFamily="34" charset="0"/>
            </a:endParaRPr>
          </a:p>
        </p:txBody>
      </p:sp>
      <p:sp>
        <p:nvSpPr>
          <p:cNvPr id="5" name="Content Placeholder 2"/>
          <p:cNvSpPr txBox="1">
            <a:spLocks/>
          </p:cNvSpPr>
          <p:nvPr/>
        </p:nvSpPr>
        <p:spPr>
          <a:xfrm>
            <a:off x="3994484" y="3130413"/>
            <a:ext cx="4377901" cy="1877437"/>
          </a:xfrm>
          <a:prstGeom prst="rect">
            <a:avLst/>
          </a:prstGeom>
        </p:spPr>
        <p:txBody>
          <a:bodyPr vert="horz" lIns="0" tIns="0" rIns="0" bIns="0" rtlCol="0">
            <a:noAutofit/>
          </a:bodyPr>
          <a:lstStyle>
            <a:lvl1pPr indent="0">
              <a:spcBef>
                <a:spcPts val="1200"/>
              </a:spcBef>
              <a:buFont typeface="Arial" charset="0"/>
              <a:buNone/>
              <a:defRPr sz="2000">
                <a:solidFill>
                  <a:schemeClr val="tx1">
                    <a:lumMod val="65000"/>
                    <a:lumOff val="35000"/>
                  </a:schemeClr>
                </a:solidFill>
                <a:latin typeface="Corbel" pitchFamily="34" charset="0"/>
              </a:defRPr>
            </a:lvl1pPr>
            <a:lvl2pPr indent="0">
              <a:spcBef>
                <a:spcPts val="1200"/>
              </a:spcBef>
              <a:buFont typeface="Arial" pitchFamily="34" charset="0"/>
              <a:buNone/>
              <a:defRPr>
                <a:solidFill>
                  <a:schemeClr val="tx1">
                    <a:lumMod val="65000"/>
                    <a:lumOff val="35000"/>
                  </a:schemeClr>
                </a:solidFill>
                <a:latin typeface="Corbel" pitchFamily="34" charset="0"/>
              </a:defRPr>
            </a:lvl2pPr>
            <a:lvl3pPr indent="0">
              <a:spcBef>
                <a:spcPts val="1200"/>
              </a:spcBef>
              <a:buFont typeface="Arial" pitchFamily="34" charset="0"/>
              <a:buNone/>
              <a:defRPr sz="1600">
                <a:solidFill>
                  <a:schemeClr val="tx1">
                    <a:lumMod val="65000"/>
                    <a:lumOff val="35000"/>
                  </a:schemeClr>
                </a:solidFill>
                <a:latin typeface="Corbel" pitchFamily="34" charset="0"/>
              </a:defRPr>
            </a:lvl3pPr>
            <a:lvl4pPr indent="0">
              <a:spcBef>
                <a:spcPts val="1200"/>
              </a:spcBef>
              <a:buFont typeface="Arial" pitchFamily="34" charset="0"/>
              <a:buNone/>
              <a:defRPr sz="1400">
                <a:solidFill>
                  <a:schemeClr val="tx1">
                    <a:lumMod val="65000"/>
                    <a:lumOff val="35000"/>
                  </a:schemeClr>
                </a:solidFill>
                <a:latin typeface="Corbel" pitchFamily="34" charset="0"/>
              </a:defRPr>
            </a:lvl4pPr>
            <a:lvl5pPr indent="0">
              <a:spcBef>
                <a:spcPts val="1200"/>
              </a:spcBef>
              <a:buFont typeface="Arial" pitchFamily="34" charset="0"/>
              <a:buNone/>
              <a:defRPr sz="1400">
                <a:solidFill>
                  <a:schemeClr val="tx1">
                    <a:lumMod val="65000"/>
                    <a:lumOff val="35000"/>
                  </a:schemeClr>
                </a:solidFill>
                <a:latin typeface="Corbel" pitchFamily="34" charset="0"/>
              </a:defRPr>
            </a:lvl5pPr>
            <a:lvl6pPr marL="2514600" indent="-228600">
              <a:spcBef>
                <a:spcPct val="20000"/>
              </a:spcBef>
              <a:buFont typeface="Arial" pitchFamily="34" charset="0"/>
              <a:buChar char="•"/>
              <a:defRPr sz="2000"/>
            </a:lvl6pPr>
            <a:lvl7pPr marL="2971800" indent="-228600">
              <a:spcBef>
                <a:spcPct val="20000"/>
              </a:spcBef>
              <a:buFont typeface="Arial" pitchFamily="34" charset="0"/>
              <a:buChar char="•"/>
              <a:defRPr sz="2000"/>
            </a:lvl7pPr>
            <a:lvl8pPr marL="3429000" indent="-228600">
              <a:spcBef>
                <a:spcPct val="20000"/>
              </a:spcBef>
              <a:buFont typeface="Arial" pitchFamily="34" charset="0"/>
              <a:buChar char="•"/>
              <a:defRPr sz="2000"/>
            </a:lvl8pPr>
            <a:lvl9pPr marL="3886200" indent="-228600">
              <a:spcBef>
                <a:spcPct val="20000"/>
              </a:spcBef>
              <a:buFont typeface="Arial" pitchFamily="34" charset="0"/>
              <a:buChar char="•"/>
              <a:defRPr sz="2000"/>
            </a:lvl9pPr>
          </a:lstStyle>
          <a:p>
            <a:pPr marL="0" marR="0" lvl="0" indent="0" defTabSz="914400" eaLnBrk="1" fontAlgn="auto" latinLnBrk="0" hangingPunct="1">
              <a:lnSpc>
                <a:spcPct val="100000"/>
              </a:lnSpc>
              <a:spcBef>
                <a:spcPts val="1200"/>
              </a:spcBef>
              <a:spcAft>
                <a:spcPts val="0"/>
              </a:spcAft>
              <a:buClrTx/>
              <a:buSzTx/>
              <a:buFont typeface="Arial" charset="0"/>
              <a:buNone/>
              <a:tabLst/>
              <a:defRPr/>
            </a:pPr>
            <a:r>
              <a:rPr kumimoji="0" lang="en-AU" sz="2000" b="0" i="0" u="none" strike="noStrike" kern="0" cap="none" spc="0" normalizeH="0" baseline="0" noProof="0" dirty="0">
                <a:ln>
                  <a:noFill/>
                </a:ln>
                <a:solidFill>
                  <a:prstClr val="black">
                    <a:lumMod val="65000"/>
                    <a:lumOff val="35000"/>
                  </a:prstClr>
                </a:solidFill>
                <a:effectLst/>
                <a:uLnTx/>
                <a:uFillTx/>
                <a:latin typeface="Corbel" pitchFamily="34" charset="0"/>
              </a:rPr>
              <a:t>The moral imperative for giving has given way to value creation </a:t>
            </a:r>
            <a:r>
              <a:rPr kumimoji="0" lang="en-AU" sz="2000" b="0" i="0" u="none" strike="noStrike" kern="0" cap="none" spc="0" normalizeH="0" baseline="0" noProof="0" dirty="0" smtClean="0">
                <a:ln>
                  <a:noFill/>
                </a:ln>
                <a:solidFill>
                  <a:prstClr val="black">
                    <a:lumMod val="65000"/>
                    <a:lumOff val="35000"/>
                  </a:prstClr>
                </a:solidFill>
                <a:effectLst/>
                <a:uLnTx/>
                <a:uFillTx/>
                <a:latin typeface="Corbel" pitchFamily="34" charset="0"/>
              </a:rPr>
              <a:t>through </a:t>
            </a:r>
            <a:r>
              <a:rPr kumimoji="0" lang="en-AU" sz="2000" b="0" i="0" u="none" strike="noStrike" kern="0" cap="none" spc="0" normalizeH="0" baseline="0" noProof="0" dirty="0">
                <a:ln>
                  <a:noFill/>
                </a:ln>
                <a:solidFill>
                  <a:prstClr val="black">
                    <a:lumMod val="65000"/>
                    <a:lumOff val="35000"/>
                  </a:prstClr>
                </a:solidFill>
                <a:effectLst/>
                <a:uLnTx/>
                <a:uFillTx/>
                <a:latin typeface="Corbel" pitchFamily="34" charset="0"/>
              </a:rPr>
              <a:t>mutually beneficial </a:t>
            </a:r>
            <a:r>
              <a:rPr kumimoji="0" lang="en-AU" sz="2000" b="0" i="0" u="none" strike="noStrike" kern="0" cap="none" spc="0" normalizeH="0" baseline="0" noProof="0" dirty="0" smtClean="0">
                <a:ln>
                  <a:noFill/>
                </a:ln>
                <a:solidFill>
                  <a:prstClr val="black">
                    <a:lumMod val="65000"/>
                    <a:lumOff val="35000"/>
                  </a:prstClr>
                </a:solidFill>
                <a:effectLst/>
                <a:uLnTx/>
                <a:uFillTx/>
                <a:latin typeface="Corbel" pitchFamily="34" charset="0"/>
              </a:rPr>
              <a:t>partnerships backed by solid business cases demonstrating</a:t>
            </a:r>
            <a:r>
              <a:rPr kumimoji="0" lang="en-AU" sz="2000" b="0" i="0" u="none" strike="noStrike" kern="0" cap="none" spc="0" normalizeH="0" noProof="0" dirty="0" smtClean="0">
                <a:ln>
                  <a:noFill/>
                </a:ln>
                <a:solidFill>
                  <a:prstClr val="black">
                    <a:lumMod val="65000"/>
                    <a:lumOff val="35000"/>
                  </a:prstClr>
                </a:solidFill>
                <a:effectLst/>
                <a:uLnTx/>
                <a:uFillTx/>
                <a:latin typeface="Corbel" pitchFamily="34" charset="0"/>
              </a:rPr>
              <a:t> a return on investment</a:t>
            </a:r>
            <a:endParaRPr kumimoji="0" lang="en-AU" sz="2000" b="0" i="0" u="none" strike="noStrike" kern="0" cap="none" spc="0" normalizeH="0" baseline="0" noProof="0" dirty="0">
              <a:ln>
                <a:noFill/>
              </a:ln>
              <a:solidFill>
                <a:prstClr val="black">
                  <a:lumMod val="65000"/>
                  <a:lumOff val="35000"/>
                </a:prstClr>
              </a:solidFill>
              <a:effectLst/>
              <a:uLnTx/>
              <a:uFillTx/>
              <a:latin typeface="Corbel" pitchFamily="34" charset="0"/>
            </a:endParaRPr>
          </a:p>
        </p:txBody>
      </p:sp>
    </p:spTree>
    <p:extLst>
      <p:ext uri="{BB962C8B-B14F-4D97-AF65-F5344CB8AC3E}">
        <p14:creationId xmlns:p14="http://schemas.microsoft.com/office/powerpoint/2010/main" xmlns="" val="748618014"/>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rotWithShape="1">
          <a:blip r:embed="rId2"/>
          <a:stretch>
            <a:fillRect/>
          </a:stretch>
        </a:blipFill>
        <a:effectLst/>
      </p:bgPr>
    </p:bg>
    <p:spTree>
      <p:nvGrpSpPr>
        <p:cNvPr id="1" name=""/>
        <p:cNvGrpSpPr/>
        <p:nvPr/>
      </p:nvGrpSpPr>
      <p:grpSpPr>
        <a:xfrm>
          <a:off x="0" y="0"/>
          <a:ext cx="0" cy="0"/>
          <a:chOff x="0" y="0"/>
          <a:chExt cx="0" cy="0"/>
        </a:xfrm>
      </p:grpSpPr>
      <p:sp>
        <p:nvSpPr>
          <p:cNvPr id="8" name="Content Placeholder 7"/>
          <p:cNvSpPr>
            <a:spLocks noGrp="1"/>
          </p:cNvSpPr>
          <p:nvPr>
            <p:ph idx="1"/>
          </p:nvPr>
        </p:nvSpPr>
        <p:spPr>
          <a:xfrm>
            <a:off x="457200" y="1984823"/>
            <a:ext cx="8229600" cy="4525963"/>
          </a:xfrm>
        </p:spPr>
        <p:txBody>
          <a:bodyPr/>
          <a:lstStyle/>
          <a:p>
            <a:pPr>
              <a:lnSpc>
                <a:spcPct val="85000"/>
              </a:lnSpc>
              <a:spcBef>
                <a:spcPts val="3000"/>
              </a:spcBef>
            </a:pPr>
            <a:endParaRPr lang="en-AU" dirty="0" smtClean="0">
              <a:solidFill>
                <a:schemeClr val="tx1">
                  <a:lumMod val="65000"/>
                  <a:lumOff val="35000"/>
                </a:schemeClr>
              </a:solidFill>
              <a:latin typeface="Corbel" panose="020B0503020204020204" pitchFamily="34" charset="0"/>
            </a:endParaRPr>
          </a:p>
          <a:p>
            <a:pPr>
              <a:lnSpc>
                <a:spcPct val="85000"/>
              </a:lnSpc>
              <a:spcBef>
                <a:spcPts val="3000"/>
              </a:spcBef>
            </a:pPr>
            <a:r>
              <a:rPr lang="en-AU" sz="2000" dirty="0" smtClean="0">
                <a:solidFill>
                  <a:schemeClr val="tx1">
                    <a:lumMod val="65000"/>
                    <a:lumOff val="35000"/>
                  </a:schemeClr>
                </a:solidFill>
                <a:latin typeface="Corbel" panose="020B0503020204020204" pitchFamily="34" charset="0"/>
              </a:rPr>
              <a:t>Why </a:t>
            </a:r>
            <a:r>
              <a:rPr lang="en-AU" sz="2000" dirty="0" smtClean="0">
                <a:solidFill>
                  <a:schemeClr val="tx1">
                    <a:lumMod val="65000"/>
                    <a:lumOff val="35000"/>
                  </a:schemeClr>
                </a:solidFill>
                <a:latin typeface="Corbel" panose="020B0503020204020204" pitchFamily="34" charset="0"/>
              </a:rPr>
              <a:t>do </a:t>
            </a:r>
            <a:r>
              <a:rPr lang="en-AU" sz="2000" dirty="0" smtClean="0">
                <a:solidFill>
                  <a:schemeClr val="tx1">
                    <a:lumMod val="65000"/>
                    <a:lumOff val="35000"/>
                  </a:schemeClr>
                </a:solidFill>
                <a:latin typeface="Corbel" panose="020B0503020204020204" pitchFamily="34" charset="0"/>
              </a:rPr>
              <a:t>profit-making </a:t>
            </a:r>
            <a:r>
              <a:rPr lang="en-AU" sz="2000" dirty="0">
                <a:solidFill>
                  <a:schemeClr val="tx1">
                    <a:lumMod val="65000"/>
                    <a:lumOff val="35000"/>
                  </a:schemeClr>
                </a:solidFill>
                <a:latin typeface="Corbel" panose="020B0503020204020204" pitchFamily="34" charset="0"/>
              </a:rPr>
              <a:t>corporations </a:t>
            </a:r>
            <a:r>
              <a:rPr lang="en-AU" sz="2000" dirty="0" smtClean="0">
                <a:solidFill>
                  <a:schemeClr val="tx1">
                    <a:lumMod val="65000"/>
                    <a:lumOff val="35000"/>
                  </a:schemeClr>
                </a:solidFill>
                <a:latin typeface="Corbel" panose="020B0503020204020204" pitchFamily="34" charset="0"/>
              </a:rPr>
              <a:t>support the  </a:t>
            </a:r>
            <a:r>
              <a:rPr lang="en-AU" sz="2000" dirty="0" smtClean="0">
                <a:solidFill>
                  <a:schemeClr val="tx1">
                    <a:lumMod val="65000"/>
                    <a:lumOff val="35000"/>
                  </a:schemeClr>
                </a:solidFill>
                <a:latin typeface="Corbel" panose="020B0503020204020204" pitchFamily="34" charset="0"/>
              </a:rPr>
              <a:t>not-for-profit sector?</a:t>
            </a:r>
          </a:p>
          <a:p>
            <a:pPr>
              <a:lnSpc>
                <a:spcPct val="85000"/>
              </a:lnSpc>
              <a:spcBef>
                <a:spcPts val="3000"/>
              </a:spcBef>
            </a:pPr>
            <a:r>
              <a:rPr lang="en-AU" sz="2000" dirty="0">
                <a:solidFill>
                  <a:schemeClr val="tx1">
                    <a:lumMod val="65000"/>
                    <a:lumOff val="35000"/>
                  </a:schemeClr>
                </a:solidFill>
                <a:latin typeface="Corbel" panose="020B0503020204020204" pitchFamily="34" charset="0"/>
              </a:rPr>
              <a:t>Knowledge based on research undertaken with Australian companies clearly demonstrates </a:t>
            </a:r>
            <a:r>
              <a:rPr lang="en-AU" sz="2000" dirty="0" smtClean="0">
                <a:solidFill>
                  <a:schemeClr val="tx1">
                    <a:lumMod val="65000"/>
                    <a:lumOff val="35000"/>
                  </a:schemeClr>
                </a:solidFill>
                <a:latin typeface="Corbel" panose="020B0503020204020204" pitchFamily="34" charset="0"/>
              </a:rPr>
              <a:t>why</a:t>
            </a:r>
          </a:p>
          <a:p>
            <a:pPr>
              <a:lnSpc>
                <a:spcPct val="85000"/>
              </a:lnSpc>
              <a:spcBef>
                <a:spcPts val="3000"/>
              </a:spcBef>
            </a:pPr>
            <a:r>
              <a:rPr lang="en-AU" sz="2000" dirty="0">
                <a:solidFill>
                  <a:schemeClr val="tx1">
                    <a:lumMod val="65000"/>
                    <a:lumOff val="35000"/>
                  </a:schemeClr>
                </a:solidFill>
                <a:latin typeface="Corbel" panose="020B0503020204020204" pitchFamily="34" charset="0"/>
              </a:rPr>
              <a:t>Understanding </a:t>
            </a:r>
            <a:r>
              <a:rPr lang="en-AU" sz="2000" dirty="0" smtClean="0">
                <a:solidFill>
                  <a:schemeClr val="tx1">
                    <a:lumMod val="65000"/>
                    <a:lumOff val="35000"/>
                  </a:schemeClr>
                </a:solidFill>
                <a:latin typeface="Corbel" panose="020B0503020204020204" pitchFamily="34" charset="0"/>
              </a:rPr>
              <a:t>this motivation </a:t>
            </a:r>
            <a:r>
              <a:rPr lang="en-AU" sz="2000" dirty="0">
                <a:solidFill>
                  <a:schemeClr val="tx1">
                    <a:lumMod val="65000"/>
                    <a:lumOff val="35000"/>
                  </a:schemeClr>
                </a:solidFill>
                <a:latin typeface="Corbel" panose="020B0503020204020204" pitchFamily="34" charset="0"/>
              </a:rPr>
              <a:t>is the </a:t>
            </a:r>
            <a:r>
              <a:rPr lang="en-AU" sz="2000" dirty="0" smtClean="0">
                <a:solidFill>
                  <a:schemeClr val="tx1">
                    <a:lumMod val="65000"/>
                    <a:lumOff val="35000"/>
                  </a:schemeClr>
                </a:solidFill>
                <a:latin typeface="Corbel" panose="020B0503020204020204" pitchFamily="34" charset="0"/>
              </a:rPr>
              <a:t>key to maximising corporate giving</a:t>
            </a:r>
            <a:endParaRPr lang="en-AU" sz="2000" dirty="0">
              <a:solidFill>
                <a:schemeClr val="tx1">
                  <a:lumMod val="65000"/>
                  <a:lumOff val="35000"/>
                </a:schemeClr>
              </a:solidFill>
              <a:latin typeface="Corbel" panose="020B0503020204020204" pitchFamily="34" charset="0"/>
            </a:endParaRPr>
          </a:p>
          <a:p>
            <a:endParaRPr lang="en-US" dirty="0"/>
          </a:p>
        </p:txBody>
      </p:sp>
      <p:sp>
        <p:nvSpPr>
          <p:cNvPr id="10" name="Title 1"/>
          <p:cNvSpPr>
            <a:spLocks noGrp="1"/>
          </p:cNvSpPr>
          <p:nvPr>
            <p:ph type="title"/>
          </p:nvPr>
        </p:nvSpPr>
        <p:spPr>
          <a:xfrm>
            <a:off x="503791" y="1294742"/>
            <a:ext cx="8229600" cy="678049"/>
          </a:xfrm>
        </p:spPr>
        <p:txBody>
          <a:bodyPr>
            <a:normAutofit/>
          </a:bodyPr>
          <a:lstStyle/>
          <a:p>
            <a:pPr>
              <a:lnSpc>
                <a:spcPct val="80000"/>
              </a:lnSpc>
            </a:pPr>
            <a:r>
              <a:rPr lang="en-AU" sz="2800" spc="-80" dirty="0" smtClean="0">
                <a:latin typeface="Corbel" pitchFamily="34" charset="0"/>
              </a:rPr>
              <a:t>Seeking corporate support</a:t>
            </a:r>
            <a:endParaRPr lang="en-AU" sz="2800" spc="-80" dirty="0">
              <a:latin typeface="Corbel" pitchFamily="34" charset="0"/>
            </a:endParaRPr>
          </a:p>
        </p:txBody>
      </p:sp>
    </p:spTree>
    <p:extLst>
      <p:ext uri="{BB962C8B-B14F-4D97-AF65-F5344CB8AC3E}">
        <p14:creationId xmlns:p14="http://schemas.microsoft.com/office/powerpoint/2010/main" xmlns="" val="316520119"/>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bg>
      <p:bgPr>
        <a:blipFill rotWithShape="1">
          <a:blip r:embed="rId2"/>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03791" y="1294742"/>
            <a:ext cx="8229600" cy="678049"/>
          </a:xfrm>
        </p:spPr>
        <p:txBody>
          <a:bodyPr>
            <a:normAutofit/>
          </a:bodyPr>
          <a:lstStyle/>
          <a:p>
            <a:pPr algn="l"/>
            <a:r>
              <a:rPr lang="en-US" sz="2800" dirty="0" smtClean="0">
                <a:solidFill>
                  <a:srgbClr val="002B43"/>
                </a:solidFill>
              </a:rPr>
              <a:t>More than just financial benefits</a:t>
            </a:r>
            <a:endParaRPr lang="en-US" sz="2800" dirty="0">
              <a:solidFill>
                <a:srgbClr val="002B43"/>
              </a:solidFill>
            </a:endParaRPr>
          </a:p>
        </p:txBody>
      </p:sp>
      <p:sp>
        <p:nvSpPr>
          <p:cNvPr id="4" name="Rectangle 3"/>
          <p:cNvSpPr/>
          <p:nvPr/>
        </p:nvSpPr>
        <p:spPr>
          <a:xfrm>
            <a:off x="503791" y="2312914"/>
            <a:ext cx="6070264" cy="313932"/>
          </a:xfrm>
          <a:prstGeom prst="rect">
            <a:avLst/>
          </a:prstGeom>
        </p:spPr>
        <p:txBody>
          <a:bodyPr wrap="square">
            <a:spAutoFit/>
          </a:bodyPr>
          <a:lstStyle/>
          <a:p>
            <a:pPr marL="0" marR="0" lvl="0" indent="0" defTabSz="914400" eaLnBrk="1" fontAlgn="auto" latinLnBrk="0" hangingPunct="1">
              <a:lnSpc>
                <a:spcPct val="80000"/>
              </a:lnSpc>
              <a:spcBef>
                <a:spcPts val="0"/>
              </a:spcBef>
              <a:spcAft>
                <a:spcPts val="0"/>
              </a:spcAft>
              <a:buClrTx/>
              <a:buSzTx/>
              <a:buFont typeface="Arial" charset="0"/>
              <a:buNone/>
              <a:tabLst/>
              <a:defRPr/>
            </a:pPr>
            <a:r>
              <a:rPr kumimoji="0" lang="en-US" sz="1800" b="1" i="0" u="none" strike="noStrike" kern="0" cap="none" spc="0" normalizeH="0" baseline="0" noProof="0" dirty="0" smtClean="0">
                <a:ln>
                  <a:noFill/>
                </a:ln>
                <a:solidFill>
                  <a:prstClr val="black">
                    <a:lumMod val="65000"/>
                    <a:lumOff val="35000"/>
                  </a:prstClr>
                </a:solidFill>
                <a:effectLst/>
                <a:uLnTx/>
                <a:uFillTx/>
              </a:rPr>
              <a:t>Corporate skills</a:t>
            </a:r>
            <a:r>
              <a:rPr kumimoji="0" lang="en-AU" sz="1800" b="1" i="0" u="none" strike="noStrike" kern="0" cap="none" spc="0" normalizeH="0" baseline="0" noProof="0" dirty="0" smtClean="0">
                <a:ln>
                  <a:noFill/>
                </a:ln>
                <a:solidFill>
                  <a:prstClr val="black">
                    <a:lumMod val="65000"/>
                    <a:lumOff val="35000"/>
                  </a:prstClr>
                </a:solidFill>
                <a:effectLst/>
                <a:uLnTx/>
                <a:uFillTx/>
              </a:rPr>
              <a:t> that </a:t>
            </a:r>
            <a:r>
              <a:rPr kumimoji="0" lang="en-US" sz="1800" b="1" i="0" u="none" strike="noStrike" kern="0" cap="none" spc="0" normalizeH="0" baseline="0" noProof="0" dirty="0" smtClean="0">
                <a:ln>
                  <a:noFill/>
                </a:ln>
                <a:solidFill>
                  <a:prstClr val="black">
                    <a:lumMod val="65000"/>
                    <a:lumOff val="35000"/>
                  </a:prstClr>
                </a:solidFill>
                <a:effectLst/>
                <a:uLnTx/>
                <a:uFillTx/>
              </a:rPr>
              <a:t>benefit the not-for-profit sector</a:t>
            </a:r>
            <a:endParaRPr kumimoji="0" lang="en-AU" sz="1800" b="1" i="0" u="none" strike="noStrike" kern="0" cap="none" spc="0" normalizeH="0" baseline="0" noProof="0" dirty="0" smtClean="0">
              <a:ln>
                <a:noFill/>
              </a:ln>
              <a:solidFill>
                <a:prstClr val="black">
                  <a:lumMod val="65000"/>
                  <a:lumOff val="35000"/>
                </a:prstClr>
              </a:solidFill>
              <a:effectLst/>
              <a:uLnTx/>
              <a:uFillTx/>
            </a:endParaRPr>
          </a:p>
        </p:txBody>
      </p:sp>
      <p:sp>
        <p:nvSpPr>
          <p:cNvPr id="7" name="Content Placeholder 2"/>
          <p:cNvSpPr txBox="1">
            <a:spLocks/>
          </p:cNvSpPr>
          <p:nvPr/>
        </p:nvSpPr>
        <p:spPr>
          <a:xfrm>
            <a:off x="683511" y="2882389"/>
            <a:ext cx="3638232" cy="3403600"/>
          </a:xfrm>
          <a:prstGeom prst="rect">
            <a:avLst/>
          </a:prstGeom>
        </p:spPr>
        <p:txBody>
          <a:bodyPr vert="horz" lIns="0" tIns="0" rIns="0" bIns="0" rtlCol="0">
            <a:noAutofit/>
          </a:bodyPr>
          <a:lstStyle>
            <a:lvl1pPr marL="0" indent="0" algn="l" defTabSz="914400" rtl="0" eaLnBrk="1" latinLnBrk="0" hangingPunct="1">
              <a:spcBef>
                <a:spcPts val="1200"/>
              </a:spcBef>
              <a:buFont typeface="Arial" pitchFamily="34" charset="0"/>
              <a:buNone/>
              <a:defRPr sz="2000" kern="1200">
                <a:solidFill>
                  <a:schemeClr val="tx1">
                    <a:lumMod val="65000"/>
                    <a:lumOff val="35000"/>
                  </a:schemeClr>
                </a:solidFill>
                <a:latin typeface="Corbel" pitchFamily="34" charset="0"/>
                <a:ea typeface="+mn-ea"/>
                <a:cs typeface="+mn-cs"/>
              </a:defRPr>
            </a:lvl1pPr>
            <a:lvl2pPr marL="457200" indent="0" algn="l" defTabSz="914400" rtl="0" eaLnBrk="1" latinLnBrk="0" hangingPunct="1">
              <a:spcBef>
                <a:spcPts val="1200"/>
              </a:spcBef>
              <a:buFont typeface="Arial" pitchFamily="34" charset="0"/>
              <a:buNone/>
              <a:defRPr sz="1800" kern="1200">
                <a:solidFill>
                  <a:schemeClr val="tx1">
                    <a:lumMod val="65000"/>
                    <a:lumOff val="35000"/>
                  </a:schemeClr>
                </a:solidFill>
                <a:latin typeface="Corbel" pitchFamily="34" charset="0"/>
                <a:ea typeface="+mn-ea"/>
                <a:cs typeface="+mn-cs"/>
              </a:defRPr>
            </a:lvl2pPr>
            <a:lvl3pPr marL="914400" indent="0" algn="l" defTabSz="914400" rtl="0" eaLnBrk="1" latinLnBrk="0" hangingPunct="1">
              <a:spcBef>
                <a:spcPts val="1200"/>
              </a:spcBef>
              <a:buFont typeface="Arial" pitchFamily="34" charset="0"/>
              <a:buNone/>
              <a:defRPr sz="1600" kern="1200">
                <a:solidFill>
                  <a:schemeClr val="tx1">
                    <a:lumMod val="65000"/>
                    <a:lumOff val="35000"/>
                  </a:schemeClr>
                </a:solidFill>
                <a:latin typeface="Corbel" pitchFamily="34" charset="0"/>
                <a:ea typeface="+mn-ea"/>
                <a:cs typeface="+mn-cs"/>
              </a:defRPr>
            </a:lvl3pPr>
            <a:lvl4pPr marL="1371600" indent="0" algn="l" defTabSz="914400" rtl="0" eaLnBrk="1" latinLnBrk="0" hangingPunct="1">
              <a:spcBef>
                <a:spcPts val="1200"/>
              </a:spcBef>
              <a:buFont typeface="Arial" pitchFamily="34" charset="0"/>
              <a:buNone/>
              <a:defRPr sz="1400" kern="1200">
                <a:solidFill>
                  <a:schemeClr val="tx1">
                    <a:lumMod val="65000"/>
                    <a:lumOff val="35000"/>
                  </a:schemeClr>
                </a:solidFill>
                <a:latin typeface="Corbel" pitchFamily="34" charset="0"/>
                <a:ea typeface="+mn-ea"/>
                <a:cs typeface="+mn-cs"/>
              </a:defRPr>
            </a:lvl4pPr>
            <a:lvl5pPr marL="1828800" indent="0" algn="l" defTabSz="914400" rtl="0" eaLnBrk="1" latinLnBrk="0" hangingPunct="1">
              <a:spcBef>
                <a:spcPts val="1200"/>
              </a:spcBef>
              <a:buFont typeface="Arial" pitchFamily="34" charset="0"/>
              <a:buNone/>
              <a:defRPr sz="1400" kern="1200">
                <a:solidFill>
                  <a:schemeClr val="tx1">
                    <a:lumMod val="65000"/>
                    <a:lumOff val="35000"/>
                  </a:schemeClr>
                </a:solidFill>
                <a:latin typeface="Corbel" pitchFamily="34"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l" defTabSz="914400" rtl="0" eaLnBrk="1" fontAlgn="auto" latinLnBrk="0" hangingPunct="1">
              <a:lnSpc>
                <a:spcPct val="80000"/>
              </a:lnSpc>
              <a:spcBef>
                <a:spcPts val="1200"/>
              </a:spcBef>
              <a:spcAft>
                <a:spcPts val="0"/>
              </a:spcAft>
              <a:buClrTx/>
              <a:buSzTx/>
              <a:buFont typeface="Arial" charset="0"/>
              <a:buNone/>
              <a:tabLst/>
              <a:defRPr/>
            </a:pPr>
            <a:r>
              <a:rPr kumimoji="0" lang="en-US" sz="1400" b="0" i="0" u="none" strike="noStrike" kern="1200" cap="none" spc="0" normalizeH="0" baseline="0" noProof="0" dirty="0" smtClean="0">
                <a:ln>
                  <a:noFill/>
                </a:ln>
                <a:solidFill>
                  <a:sysClr val="windowText" lastClr="000000">
                    <a:lumMod val="65000"/>
                    <a:lumOff val="35000"/>
                  </a:sysClr>
                </a:solidFill>
                <a:effectLst/>
                <a:uLnTx/>
                <a:uFillTx/>
                <a:latin typeface="Corbel" pitchFamily="34" charset="0"/>
              </a:rPr>
              <a:t>Strong commercial focus</a:t>
            </a:r>
            <a:endParaRPr kumimoji="0" lang="en-AU" sz="1400" b="0" i="0" u="none" strike="noStrike" kern="1200" cap="none" spc="0" normalizeH="0" baseline="0" noProof="0" dirty="0" smtClean="0">
              <a:ln>
                <a:noFill/>
              </a:ln>
              <a:solidFill>
                <a:sysClr val="windowText" lastClr="000000">
                  <a:lumMod val="65000"/>
                  <a:lumOff val="35000"/>
                </a:sysClr>
              </a:solidFill>
              <a:effectLst/>
              <a:uLnTx/>
              <a:uFillTx/>
              <a:latin typeface="Corbel" pitchFamily="34" charset="0"/>
            </a:endParaRPr>
          </a:p>
          <a:p>
            <a:pPr marL="0" marR="0" lvl="0" indent="0" algn="l" defTabSz="914400" rtl="0" eaLnBrk="1" fontAlgn="auto" latinLnBrk="0" hangingPunct="1">
              <a:lnSpc>
                <a:spcPct val="80000"/>
              </a:lnSpc>
              <a:spcBef>
                <a:spcPts val="1200"/>
              </a:spcBef>
              <a:spcAft>
                <a:spcPts val="0"/>
              </a:spcAft>
              <a:buClrTx/>
              <a:buSzTx/>
              <a:buFont typeface="Arial" charset="0"/>
              <a:buNone/>
              <a:tabLst/>
              <a:defRPr/>
            </a:pPr>
            <a:r>
              <a:rPr kumimoji="0" lang="en-US" sz="1400" b="0" i="0" u="none" strike="noStrike" kern="1200" cap="none" spc="0" normalizeH="0" baseline="0" noProof="0" dirty="0" smtClean="0">
                <a:ln>
                  <a:noFill/>
                </a:ln>
                <a:solidFill>
                  <a:sysClr val="windowText" lastClr="000000">
                    <a:lumMod val="65000"/>
                    <a:lumOff val="35000"/>
                  </a:sysClr>
                </a:solidFill>
                <a:effectLst/>
                <a:uLnTx/>
                <a:uFillTx/>
                <a:latin typeface="Corbel" pitchFamily="34" charset="0"/>
              </a:rPr>
              <a:t>Financial growth and stability</a:t>
            </a:r>
            <a:endParaRPr kumimoji="0" lang="en-AU" sz="1400" b="0" i="0" u="none" strike="noStrike" kern="1200" cap="none" spc="0" normalizeH="0" baseline="0" noProof="0" dirty="0" smtClean="0">
              <a:ln>
                <a:noFill/>
              </a:ln>
              <a:solidFill>
                <a:sysClr val="windowText" lastClr="000000">
                  <a:lumMod val="65000"/>
                  <a:lumOff val="35000"/>
                </a:sysClr>
              </a:solidFill>
              <a:effectLst/>
              <a:uLnTx/>
              <a:uFillTx/>
              <a:latin typeface="Corbel" pitchFamily="34" charset="0"/>
            </a:endParaRPr>
          </a:p>
          <a:p>
            <a:pPr marL="0" marR="0" lvl="0" indent="0" algn="l" defTabSz="914400" rtl="0" eaLnBrk="1" fontAlgn="auto" latinLnBrk="0" hangingPunct="1">
              <a:lnSpc>
                <a:spcPct val="80000"/>
              </a:lnSpc>
              <a:spcBef>
                <a:spcPts val="1200"/>
              </a:spcBef>
              <a:spcAft>
                <a:spcPts val="0"/>
              </a:spcAft>
              <a:buClrTx/>
              <a:buSzTx/>
              <a:buFont typeface="Arial" charset="0"/>
              <a:buNone/>
              <a:tabLst/>
              <a:defRPr/>
            </a:pPr>
            <a:r>
              <a:rPr kumimoji="0" lang="en-US" sz="1400" b="0" i="0" u="none" strike="noStrike" kern="1200" cap="none" spc="0" normalizeH="0" baseline="0" noProof="0" dirty="0" smtClean="0">
                <a:ln>
                  <a:noFill/>
                </a:ln>
                <a:solidFill>
                  <a:sysClr val="windowText" lastClr="000000">
                    <a:lumMod val="65000"/>
                    <a:lumOff val="35000"/>
                  </a:sysClr>
                </a:solidFill>
                <a:effectLst/>
                <a:uLnTx/>
                <a:uFillTx/>
                <a:latin typeface="Corbel" pitchFamily="34" charset="0"/>
              </a:rPr>
              <a:t>Short-term results focus</a:t>
            </a:r>
            <a:endParaRPr kumimoji="0" lang="en-AU" sz="1400" b="0" i="0" u="none" strike="noStrike" kern="1200" cap="none" spc="0" normalizeH="0" baseline="0" noProof="0" dirty="0" smtClean="0">
              <a:ln>
                <a:noFill/>
              </a:ln>
              <a:solidFill>
                <a:sysClr val="windowText" lastClr="000000">
                  <a:lumMod val="65000"/>
                  <a:lumOff val="35000"/>
                </a:sysClr>
              </a:solidFill>
              <a:effectLst/>
              <a:uLnTx/>
              <a:uFillTx/>
              <a:latin typeface="Corbel" pitchFamily="34" charset="0"/>
            </a:endParaRPr>
          </a:p>
          <a:p>
            <a:pPr marL="0" marR="0" lvl="0" indent="0" algn="l" defTabSz="914400" rtl="0" eaLnBrk="1" fontAlgn="auto" latinLnBrk="0" hangingPunct="1">
              <a:lnSpc>
                <a:spcPct val="80000"/>
              </a:lnSpc>
              <a:spcBef>
                <a:spcPts val="1200"/>
              </a:spcBef>
              <a:spcAft>
                <a:spcPts val="0"/>
              </a:spcAft>
              <a:buClrTx/>
              <a:buSzTx/>
              <a:buFont typeface="Arial" charset="0"/>
              <a:buNone/>
              <a:tabLst/>
              <a:defRPr/>
            </a:pPr>
            <a:r>
              <a:rPr kumimoji="0" lang="en-US" sz="1400" b="0" i="0" u="none" strike="noStrike" kern="1200" cap="none" spc="0" normalizeH="0" baseline="0" noProof="0" dirty="0" smtClean="0">
                <a:ln>
                  <a:noFill/>
                </a:ln>
                <a:solidFill>
                  <a:sysClr val="windowText" lastClr="000000">
                    <a:lumMod val="65000"/>
                    <a:lumOff val="35000"/>
                  </a:sysClr>
                </a:solidFill>
                <a:effectLst/>
                <a:uLnTx/>
                <a:uFillTx/>
                <a:latin typeface="Corbel" pitchFamily="34" charset="0"/>
              </a:rPr>
              <a:t>May be necessary and appropriate at times</a:t>
            </a:r>
            <a:endParaRPr kumimoji="0" lang="en-AU" sz="1400" b="0" i="0" u="none" strike="noStrike" kern="1200" cap="none" spc="0" normalizeH="0" baseline="0" noProof="0" dirty="0" smtClean="0">
              <a:ln>
                <a:noFill/>
              </a:ln>
              <a:solidFill>
                <a:sysClr val="windowText" lastClr="000000">
                  <a:lumMod val="65000"/>
                  <a:lumOff val="35000"/>
                </a:sysClr>
              </a:solidFill>
              <a:effectLst/>
              <a:uLnTx/>
              <a:uFillTx/>
              <a:latin typeface="Corbel" pitchFamily="34" charset="0"/>
            </a:endParaRPr>
          </a:p>
          <a:p>
            <a:pPr marL="0" marR="0" lvl="0" indent="0" algn="l" defTabSz="914400" rtl="0" eaLnBrk="1" fontAlgn="auto" latinLnBrk="0" hangingPunct="1">
              <a:lnSpc>
                <a:spcPct val="80000"/>
              </a:lnSpc>
              <a:spcBef>
                <a:spcPts val="1200"/>
              </a:spcBef>
              <a:spcAft>
                <a:spcPts val="0"/>
              </a:spcAft>
              <a:buClrTx/>
              <a:buSzTx/>
              <a:buFont typeface="Arial" charset="0"/>
              <a:buNone/>
              <a:tabLst/>
              <a:defRPr/>
            </a:pPr>
            <a:r>
              <a:rPr kumimoji="0" lang="en-US" sz="1400" b="0" i="0" u="none" strike="noStrike" kern="1200" cap="none" spc="0" normalizeH="0" baseline="0" noProof="0" dirty="0" smtClean="0">
                <a:ln>
                  <a:noFill/>
                </a:ln>
                <a:solidFill>
                  <a:sysClr val="windowText" lastClr="000000">
                    <a:lumMod val="65000"/>
                    <a:lumOff val="35000"/>
                  </a:sysClr>
                </a:solidFill>
                <a:effectLst/>
                <a:uLnTx/>
                <a:uFillTx/>
                <a:latin typeface="Corbel" pitchFamily="34" charset="0"/>
              </a:rPr>
              <a:t>Negotiating ability</a:t>
            </a:r>
          </a:p>
          <a:p>
            <a:pPr marL="0" marR="0" lvl="0" indent="0" algn="l" defTabSz="914400" rtl="0" eaLnBrk="1" fontAlgn="auto" latinLnBrk="0" hangingPunct="1">
              <a:lnSpc>
                <a:spcPct val="80000"/>
              </a:lnSpc>
              <a:spcBef>
                <a:spcPts val="1200"/>
              </a:spcBef>
              <a:spcAft>
                <a:spcPts val="0"/>
              </a:spcAft>
              <a:buClrTx/>
              <a:buSzTx/>
              <a:buFont typeface="Arial" charset="0"/>
              <a:buNone/>
              <a:tabLst/>
              <a:defRPr/>
            </a:pPr>
            <a:r>
              <a:rPr kumimoji="0" lang="en-US" sz="1400" b="0" i="0" u="none" strike="noStrike" kern="1200" cap="none" spc="0" normalizeH="0" baseline="0" noProof="0" dirty="0" smtClean="0">
                <a:ln>
                  <a:noFill/>
                </a:ln>
                <a:solidFill>
                  <a:sysClr val="windowText" lastClr="000000">
                    <a:lumMod val="65000"/>
                    <a:lumOff val="35000"/>
                  </a:sysClr>
                </a:solidFill>
                <a:effectLst/>
                <a:uLnTx/>
                <a:uFillTx/>
                <a:latin typeface="Corbel" pitchFamily="34" charset="0"/>
              </a:rPr>
              <a:t>Managerial expertise</a:t>
            </a:r>
            <a:endParaRPr kumimoji="0" lang="en-AU" sz="1400" b="0" i="0" u="none" strike="noStrike" kern="1200" cap="none" spc="0" normalizeH="0" baseline="0" noProof="0" dirty="0" smtClean="0">
              <a:ln>
                <a:noFill/>
              </a:ln>
              <a:solidFill>
                <a:sysClr val="windowText" lastClr="000000">
                  <a:lumMod val="65000"/>
                  <a:lumOff val="35000"/>
                </a:sysClr>
              </a:solidFill>
              <a:effectLst/>
              <a:uLnTx/>
              <a:uFillTx/>
              <a:latin typeface="Corbel" pitchFamily="34" charset="0"/>
            </a:endParaRPr>
          </a:p>
          <a:p>
            <a:pPr marL="0" marR="0" lvl="0" indent="0" algn="l" defTabSz="914400" rtl="0" eaLnBrk="1" fontAlgn="auto" latinLnBrk="0" hangingPunct="1">
              <a:lnSpc>
                <a:spcPct val="80000"/>
              </a:lnSpc>
              <a:spcBef>
                <a:spcPts val="1200"/>
              </a:spcBef>
              <a:spcAft>
                <a:spcPts val="0"/>
              </a:spcAft>
              <a:buClrTx/>
              <a:buSzTx/>
              <a:buFont typeface="Arial" charset="0"/>
              <a:buNone/>
              <a:tabLst/>
              <a:defRPr/>
            </a:pPr>
            <a:r>
              <a:rPr kumimoji="0" lang="en-US" sz="1400" b="0" i="0" u="none" strike="noStrike" kern="1200" cap="none" spc="0" normalizeH="0" baseline="0" noProof="0" dirty="0" smtClean="0">
                <a:ln>
                  <a:noFill/>
                </a:ln>
                <a:solidFill>
                  <a:sysClr val="windowText" lastClr="000000">
                    <a:lumMod val="65000"/>
                    <a:lumOff val="35000"/>
                  </a:sysClr>
                </a:solidFill>
                <a:effectLst/>
                <a:uLnTx/>
                <a:uFillTx/>
                <a:latin typeface="Corbel" pitchFamily="34" charset="0"/>
              </a:rPr>
              <a:t>Strengthen management systems and outcomes</a:t>
            </a:r>
          </a:p>
          <a:p>
            <a:pPr marL="0" marR="0" lvl="0" indent="0" algn="l" defTabSz="914400" rtl="0" eaLnBrk="1" fontAlgn="auto" latinLnBrk="0" hangingPunct="1">
              <a:lnSpc>
                <a:spcPct val="80000"/>
              </a:lnSpc>
              <a:spcBef>
                <a:spcPts val="1200"/>
              </a:spcBef>
              <a:spcAft>
                <a:spcPts val="0"/>
              </a:spcAft>
              <a:buClrTx/>
              <a:buSzTx/>
              <a:buFont typeface="Arial" pitchFamily="34" charset="0"/>
              <a:buNone/>
              <a:tabLst/>
              <a:defRPr/>
            </a:pPr>
            <a:r>
              <a:rPr kumimoji="0" lang="en-US" sz="1400" b="0" i="0" u="none" strike="noStrike" kern="1200" cap="none" spc="0" normalizeH="0" baseline="0" noProof="0" dirty="0" smtClean="0">
                <a:ln>
                  <a:noFill/>
                </a:ln>
                <a:solidFill>
                  <a:sysClr val="windowText" lastClr="000000">
                    <a:lumMod val="65000"/>
                    <a:lumOff val="35000"/>
                  </a:sysClr>
                </a:solidFill>
                <a:effectLst/>
                <a:uLnTx/>
                <a:uFillTx/>
                <a:latin typeface="Corbel" pitchFamily="34" charset="0"/>
              </a:rPr>
              <a:t>Secure better outcomes for the organization</a:t>
            </a:r>
            <a:endParaRPr kumimoji="0" lang="en-AU" sz="1400" b="0" i="0" u="none" strike="noStrike" kern="1200" cap="none" spc="0" normalizeH="0" baseline="0" noProof="0" dirty="0" smtClean="0">
              <a:ln>
                <a:noFill/>
              </a:ln>
              <a:solidFill>
                <a:sysClr val="windowText" lastClr="000000">
                  <a:lumMod val="65000"/>
                  <a:lumOff val="35000"/>
                </a:sysClr>
              </a:solidFill>
              <a:effectLst/>
              <a:uLnTx/>
              <a:uFillTx/>
              <a:latin typeface="Corbel" pitchFamily="34" charset="0"/>
            </a:endParaRPr>
          </a:p>
          <a:p>
            <a:pPr marL="0" marR="0" lvl="0" indent="0" algn="l" defTabSz="914400" rtl="0" eaLnBrk="1" fontAlgn="auto" latinLnBrk="0" hangingPunct="1">
              <a:lnSpc>
                <a:spcPct val="80000"/>
              </a:lnSpc>
              <a:spcBef>
                <a:spcPts val="1200"/>
              </a:spcBef>
              <a:spcAft>
                <a:spcPts val="0"/>
              </a:spcAft>
              <a:buClrTx/>
              <a:buSzTx/>
              <a:buFont typeface="Arial" charset="0"/>
              <a:buNone/>
              <a:tabLst/>
              <a:defRPr/>
            </a:pPr>
            <a:endParaRPr kumimoji="0" lang="en-AU" sz="1400" b="0" i="0" u="none" strike="noStrike" kern="1200" cap="none" spc="0" normalizeH="0" baseline="0" noProof="0" dirty="0" smtClean="0">
              <a:ln>
                <a:noFill/>
              </a:ln>
              <a:solidFill>
                <a:sysClr val="windowText" lastClr="000000">
                  <a:lumMod val="65000"/>
                  <a:lumOff val="35000"/>
                </a:sysClr>
              </a:solidFill>
              <a:effectLst/>
              <a:uLnTx/>
              <a:uFillTx/>
              <a:latin typeface="Corbel" pitchFamily="34" charset="0"/>
            </a:endParaRPr>
          </a:p>
          <a:p>
            <a:pPr marL="0" marR="0" lvl="0" indent="0" algn="l" defTabSz="914400" rtl="0" eaLnBrk="1" fontAlgn="auto" latinLnBrk="0" hangingPunct="1">
              <a:lnSpc>
                <a:spcPct val="80000"/>
              </a:lnSpc>
              <a:spcBef>
                <a:spcPts val="1200"/>
              </a:spcBef>
              <a:spcAft>
                <a:spcPts val="0"/>
              </a:spcAft>
              <a:buClrTx/>
              <a:buSzTx/>
              <a:buFont typeface="Arial" charset="0"/>
              <a:buNone/>
              <a:tabLst/>
              <a:defRPr/>
            </a:pPr>
            <a:endParaRPr kumimoji="0" lang="en-AU" sz="1600" b="0" i="0" u="none" strike="noStrike" kern="1200" cap="none" spc="0" normalizeH="0" baseline="0" noProof="0" dirty="0">
              <a:ln>
                <a:noFill/>
              </a:ln>
              <a:solidFill>
                <a:sysClr val="windowText" lastClr="000000">
                  <a:lumMod val="65000"/>
                  <a:lumOff val="35000"/>
                </a:sysClr>
              </a:solidFill>
              <a:effectLst/>
              <a:uLnTx/>
              <a:uFillTx/>
              <a:latin typeface="Corbel" pitchFamily="34" charset="0"/>
            </a:endParaRPr>
          </a:p>
        </p:txBody>
      </p:sp>
      <p:sp>
        <p:nvSpPr>
          <p:cNvPr id="8" name="Rectangle 7"/>
          <p:cNvSpPr/>
          <p:nvPr/>
        </p:nvSpPr>
        <p:spPr>
          <a:xfrm>
            <a:off x="4965893" y="2901635"/>
            <a:ext cx="3398461" cy="3200772"/>
          </a:xfrm>
          <a:prstGeom prst="rect">
            <a:avLst/>
          </a:prstGeom>
        </p:spPr>
        <p:txBody>
          <a:bodyPr vert="horz" lIns="0" tIns="0" rIns="0" bIns="0" rtlCol="0">
            <a:noAutofit/>
          </a:bodyPr>
          <a:lstStyle/>
          <a:p>
            <a:pPr defTabSz="914400">
              <a:lnSpc>
                <a:spcPct val="80000"/>
              </a:lnSpc>
              <a:spcBef>
                <a:spcPts val="1200"/>
              </a:spcBef>
              <a:buFont typeface="Arial" charset="0"/>
              <a:buNone/>
            </a:pPr>
            <a:r>
              <a:rPr lang="en-US" sz="1400" dirty="0" smtClean="0">
                <a:solidFill>
                  <a:prstClr val="black">
                    <a:lumMod val="65000"/>
                    <a:lumOff val="35000"/>
                  </a:prstClr>
                </a:solidFill>
                <a:latin typeface="Corbel" pitchFamily="34" charset="0"/>
              </a:rPr>
              <a:t>Marketing </a:t>
            </a:r>
            <a:r>
              <a:rPr lang="en-US" sz="1400" dirty="0">
                <a:solidFill>
                  <a:prstClr val="black">
                    <a:lumMod val="65000"/>
                    <a:lumOff val="35000"/>
                  </a:prstClr>
                </a:solidFill>
                <a:latin typeface="Corbel" pitchFamily="34" charset="0"/>
              </a:rPr>
              <a:t>strategies</a:t>
            </a:r>
            <a:endParaRPr lang="en-AU" sz="1400" dirty="0">
              <a:solidFill>
                <a:prstClr val="black">
                  <a:lumMod val="65000"/>
                  <a:lumOff val="35000"/>
                </a:prstClr>
              </a:solidFill>
              <a:latin typeface="Corbel" pitchFamily="34" charset="0"/>
            </a:endParaRPr>
          </a:p>
          <a:p>
            <a:pPr defTabSz="914400">
              <a:lnSpc>
                <a:spcPct val="80000"/>
              </a:lnSpc>
              <a:spcBef>
                <a:spcPts val="1200"/>
              </a:spcBef>
              <a:buFont typeface="Arial" charset="0"/>
              <a:buNone/>
            </a:pPr>
            <a:r>
              <a:rPr lang="en-US" sz="1400" dirty="0">
                <a:solidFill>
                  <a:prstClr val="black">
                    <a:lumMod val="65000"/>
                    <a:lumOff val="35000"/>
                  </a:prstClr>
                </a:solidFill>
                <a:latin typeface="Corbel" pitchFamily="34" charset="0"/>
              </a:rPr>
              <a:t>Facilitate growth of public awareness</a:t>
            </a:r>
            <a:endParaRPr lang="en-AU" sz="1400" dirty="0">
              <a:solidFill>
                <a:prstClr val="black">
                  <a:lumMod val="65000"/>
                  <a:lumOff val="35000"/>
                </a:prstClr>
              </a:solidFill>
              <a:latin typeface="Corbel" pitchFamily="34" charset="0"/>
            </a:endParaRPr>
          </a:p>
          <a:p>
            <a:pPr defTabSz="914400">
              <a:lnSpc>
                <a:spcPct val="80000"/>
              </a:lnSpc>
              <a:spcBef>
                <a:spcPts val="1200"/>
              </a:spcBef>
              <a:buFont typeface="Arial" charset="0"/>
              <a:buNone/>
            </a:pPr>
            <a:r>
              <a:rPr lang="en-US" sz="1400" dirty="0">
                <a:solidFill>
                  <a:prstClr val="black">
                    <a:lumMod val="65000"/>
                    <a:lumOff val="35000"/>
                  </a:prstClr>
                </a:solidFill>
                <a:latin typeface="Corbel" pitchFamily="34" charset="0"/>
              </a:rPr>
              <a:t>Sophisticated PR strategies</a:t>
            </a:r>
            <a:endParaRPr lang="en-AU" sz="1400" dirty="0">
              <a:solidFill>
                <a:prstClr val="black">
                  <a:lumMod val="65000"/>
                  <a:lumOff val="35000"/>
                </a:prstClr>
              </a:solidFill>
              <a:latin typeface="Corbel" pitchFamily="34" charset="0"/>
            </a:endParaRPr>
          </a:p>
          <a:p>
            <a:pPr defTabSz="914400">
              <a:lnSpc>
                <a:spcPct val="80000"/>
              </a:lnSpc>
              <a:spcBef>
                <a:spcPts val="1200"/>
              </a:spcBef>
              <a:buFont typeface="Arial" charset="0"/>
              <a:buNone/>
            </a:pPr>
            <a:r>
              <a:rPr lang="en-US" sz="1400" dirty="0">
                <a:solidFill>
                  <a:prstClr val="black">
                    <a:lumMod val="65000"/>
                    <a:lumOff val="35000"/>
                  </a:prstClr>
                </a:solidFill>
                <a:latin typeface="Corbel" pitchFamily="34" charset="0"/>
              </a:rPr>
              <a:t>Gain potentially valuable contacts in press / media</a:t>
            </a:r>
            <a:endParaRPr lang="en-AU" sz="1400" dirty="0">
              <a:solidFill>
                <a:prstClr val="black">
                  <a:lumMod val="65000"/>
                  <a:lumOff val="35000"/>
                </a:prstClr>
              </a:solidFill>
              <a:latin typeface="Corbel" pitchFamily="34" charset="0"/>
            </a:endParaRPr>
          </a:p>
          <a:p>
            <a:pPr defTabSz="914400">
              <a:lnSpc>
                <a:spcPct val="80000"/>
              </a:lnSpc>
              <a:spcBef>
                <a:spcPts val="1200"/>
              </a:spcBef>
              <a:buFont typeface="Arial" charset="0"/>
              <a:buNone/>
            </a:pPr>
            <a:r>
              <a:rPr lang="en-US" sz="1400" dirty="0">
                <a:solidFill>
                  <a:prstClr val="black">
                    <a:lumMod val="65000"/>
                    <a:lumOff val="35000"/>
                  </a:prstClr>
                </a:solidFill>
                <a:latin typeface="Corbel" pitchFamily="34" charset="0"/>
              </a:rPr>
              <a:t>Strong networks</a:t>
            </a:r>
            <a:endParaRPr lang="en-AU" sz="1400" dirty="0">
              <a:solidFill>
                <a:prstClr val="black">
                  <a:lumMod val="65000"/>
                  <a:lumOff val="35000"/>
                </a:prstClr>
              </a:solidFill>
              <a:latin typeface="Corbel" pitchFamily="34" charset="0"/>
            </a:endParaRPr>
          </a:p>
          <a:p>
            <a:pPr defTabSz="914400">
              <a:lnSpc>
                <a:spcPct val="80000"/>
              </a:lnSpc>
              <a:spcBef>
                <a:spcPts val="1200"/>
              </a:spcBef>
              <a:buFont typeface="Arial" charset="0"/>
              <a:buNone/>
            </a:pPr>
            <a:r>
              <a:rPr lang="en-US" sz="1400" dirty="0">
                <a:solidFill>
                  <a:prstClr val="black">
                    <a:lumMod val="65000"/>
                    <a:lumOff val="35000"/>
                  </a:prstClr>
                </a:solidFill>
                <a:latin typeface="Corbel" pitchFamily="34" charset="0"/>
              </a:rPr>
              <a:t>Tap into networks to secure increased support</a:t>
            </a:r>
            <a:endParaRPr lang="en-AU" sz="1400" dirty="0">
              <a:solidFill>
                <a:prstClr val="black">
                  <a:lumMod val="65000"/>
                  <a:lumOff val="35000"/>
                </a:prstClr>
              </a:solidFill>
              <a:latin typeface="Corbel" pitchFamily="34" charset="0"/>
            </a:endParaRPr>
          </a:p>
          <a:p>
            <a:pPr defTabSz="914400">
              <a:lnSpc>
                <a:spcPct val="80000"/>
              </a:lnSpc>
              <a:spcBef>
                <a:spcPts val="1200"/>
              </a:spcBef>
              <a:buFont typeface="Arial" charset="0"/>
              <a:buNone/>
            </a:pPr>
            <a:r>
              <a:rPr lang="en-US" sz="1400" dirty="0">
                <a:solidFill>
                  <a:prstClr val="black">
                    <a:lumMod val="65000"/>
                    <a:lumOff val="35000"/>
                  </a:prstClr>
                </a:solidFill>
                <a:latin typeface="Corbel" pitchFamily="34" charset="0"/>
              </a:rPr>
              <a:t>Technology infrastructure</a:t>
            </a:r>
            <a:endParaRPr lang="en-AU" sz="1400" dirty="0">
              <a:solidFill>
                <a:prstClr val="black">
                  <a:lumMod val="65000"/>
                  <a:lumOff val="35000"/>
                </a:prstClr>
              </a:solidFill>
              <a:latin typeface="Corbel" pitchFamily="34" charset="0"/>
            </a:endParaRPr>
          </a:p>
          <a:p>
            <a:pPr defTabSz="914400">
              <a:lnSpc>
                <a:spcPct val="80000"/>
              </a:lnSpc>
              <a:spcBef>
                <a:spcPts val="1200"/>
              </a:spcBef>
              <a:buFont typeface="Arial" charset="0"/>
              <a:buNone/>
            </a:pPr>
            <a:r>
              <a:rPr lang="en-US" sz="1400" dirty="0">
                <a:solidFill>
                  <a:prstClr val="black">
                    <a:lumMod val="65000"/>
                    <a:lumOff val="35000"/>
                  </a:prstClr>
                </a:solidFill>
                <a:latin typeface="Corbel" pitchFamily="34" charset="0"/>
              </a:rPr>
              <a:t>Share knowledge and potentially even </a:t>
            </a:r>
            <a:r>
              <a:rPr lang="en-US" sz="1400" dirty="0" smtClean="0">
                <a:solidFill>
                  <a:prstClr val="black">
                    <a:lumMod val="65000"/>
                    <a:lumOff val="35000"/>
                  </a:prstClr>
                </a:solidFill>
                <a:latin typeface="Corbel" pitchFamily="34" charset="0"/>
              </a:rPr>
              <a:t>infrastructure</a:t>
            </a:r>
            <a:endParaRPr lang="en-AU" sz="1400" dirty="0">
              <a:solidFill>
                <a:prstClr val="black">
                  <a:lumMod val="65000"/>
                  <a:lumOff val="35000"/>
                </a:prstClr>
              </a:solidFill>
              <a:latin typeface="Corbel" pitchFamily="34" charset="0"/>
            </a:endParaRPr>
          </a:p>
        </p:txBody>
      </p:sp>
    </p:spTree>
    <p:extLst>
      <p:ext uri="{BB962C8B-B14F-4D97-AF65-F5344CB8AC3E}">
        <p14:creationId xmlns:p14="http://schemas.microsoft.com/office/powerpoint/2010/main" xmlns="" val="3160333312"/>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bg>
      <p:bgPr>
        <a:blipFill rotWithShape="1">
          <a:blip r:embed="rId2"/>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03791" y="1294742"/>
            <a:ext cx="8229600" cy="678049"/>
          </a:xfrm>
        </p:spPr>
        <p:txBody>
          <a:bodyPr>
            <a:normAutofit/>
          </a:bodyPr>
          <a:lstStyle/>
          <a:p>
            <a:pPr algn="l"/>
            <a:r>
              <a:rPr lang="en-US" sz="2800" dirty="0" smtClean="0">
                <a:solidFill>
                  <a:srgbClr val="002B43"/>
                </a:solidFill>
              </a:rPr>
              <a:t>Reciprocal benefits for corporations</a:t>
            </a:r>
            <a:endParaRPr lang="en-US" sz="2800" dirty="0">
              <a:solidFill>
                <a:srgbClr val="002B43"/>
              </a:solidFill>
            </a:endParaRPr>
          </a:p>
        </p:txBody>
      </p:sp>
      <p:sp>
        <p:nvSpPr>
          <p:cNvPr id="4" name="Rectangle 3"/>
          <p:cNvSpPr/>
          <p:nvPr/>
        </p:nvSpPr>
        <p:spPr>
          <a:xfrm>
            <a:off x="750888" y="2312988"/>
            <a:ext cx="5606716" cy="313932"/>
          </a:xfrm>
          <a:prstGeom prst="rect">
            <a:avLst/>
          </a:prstGeom>
        </p:spPr>
        <p:txBody>
          <a:bodyPr wrap="square">
            <a:spAutoFit/>
          </a:bodyPr>
          <a:lstStyle/>
          <a:p>
            <a:pPr marL="0" marR="0" lvl="0" indent="0" defTabSz="914400" eaLnBrk="1" fontAlgn="auto" latinLnBrk="0" hangingPunct="1">
              <a:lnSpc>
                <a:spcPct val="80000"/>
              </a:lnSpc>
              <a:spcBef>
                <a:spcPts val="1200"/>
              </a:spcBef>
              <a:spcAft>
                <a:spcPts val="0"/>
              </a:spcAft>
              <a:buClrTx/>
              <a:buSzTx/>
              <a:buFontTx/>
              <a:buNone/>
              <a:tabLst/>
              <a:defRPr/>
            </a:pPr>
            <a:r>
              <a:rPr kumimoji="0" lang="en-US" sz="1800" b="1" i="0" u="none" strike="noStrike" kern="0" cap="none" spc="0" normalizeH="0" baseline="0" noProof="0" dirty="0" smtClean="0">
                <a:ln>
                  <a:noFill/>
                </a:ln>
                <a:solidFill>
                  <a:prstClr val="black">
                    <a:lumMod val="65000"/>
                    <a:lumOff val="35000"/>
                  </a:prstClr>
                </a:solidFill>
                <a:effectLst/>
                <a:uLnTx/>
                <a:uFillTx/>
              </a:rPr>
              <a:t>Not-for-profit skills</a:t>
            </a:r>
            <a:r>
              <a:rPr kumimoji="0" lang="en-AU" sz="1800" b="1" i="0" u="none" strike="noStrike" kern="0" cap="none" spc="0" normalizeH="0" baseline="0" noProof="0" dirty="0" smtClean="0">
                <a:ln>
                  <a:noFill/>
                </a:ln>
                <a:solidFill>
                  <a:prstClr val="black">
                    <a:lumMod val="65000"/>
                    <a:lumOff val="35000"/>
                  </a:prstClr>
                </a:solidFill>
                <a:effectLst/>
                <a:uLnTx/>
                <a:uFillTx/>
              </a:rPr>
              <a:t> that </a:t>
            </a:r>
            <a:r>
              <a:rPr kumimoji="0" lang="en-US" sz="1800" b="1" i="0" u="none" strike="noStrike" kern="0" cap="none" spc="0" normalizeH="0" baseline="0" noProof="0" dirty="0" smtClean="0">
                <a:ln>
                  <a:noFill/>
                </a:ln>
                <a:solidFill>
                  <a:prstClr val="black">
                    <a:lumMod val="65000"/>
                    <a:lumOff val="35000"/>
                  </a:prstClr>
                </a:solidFill>
                <a:effectLst/>
                <a:uLnTx/>
                <a:uFillTx/>
              </a:rPr>
              <a:t>benefit the corporate sector</a:t>
            </a:r>
            <a:endParaRPr kumimoji="0" lang="en-US" sz="1800" b="1" i="0" u="none" strike="noStrike" kern="0" cap="none" spc="0" normalizeH="0" baseline="0" noProof="0" dirty="0">
              <a:ln>
                <a:noFill/>
              </a:ln>
              <a:solidFill>
                <a:prstClr val="black">
                  <a:lumMod val="65000"/>
                  <a:lumOff val="35000"/>
                </a:prstClr>
              </a:solidFill>
              <a:effectLst/>
              <a:uLnTx/>
              <a:uFillTx/>
            </a:endParaRPr>
          </a:p>
        </p:txBody>
      </p:sp>
      <p:sp>
        <p:nvSpPr>
          <p:cNvPr id="7" name="Rectangle 6"/>
          <p:cNvSpPr/>
          <p:nvPr/>
        </p:nvSpPr>
        <p:spPr>
          <a:xfrm>
            <a:off x="750888" y="2928876"/>
            <a:ext cx="3389643" cy="3576364"/>
          </a:xfrm>
          <a:prstGeom prst="rect">
            <a:avLst/>
          </a:prstGeom>
        </p:spPr>
        <p:txBody>
          <a:bodyPr vert="horz" lIns="0" tIns="0" rIns="0" bIns="0" rtlCol="0">
            <a:noAutofit/>
          </a:bodyPr>
          <a:lstStyle/>
          <a:p>
            <a:pPr defTabSz="914400">
              <a:lnSpc>
                <a:spcPct val="80000"/>
              </a:lnSpc>
              <a:spcBef>
                <a:spcPts val="1200"/>
              </a:spcBef>
              <a:buFont typeface="Arial" charset="0"/>
              <a:buNone/>
            </a:pPr>
            <a:r>
              <a:rPr lang="en-US" sz="1300" dirty="0">
                <a:solidFill>
                  <a:prstClr val="black">
                    <a:lumMod val="65000"/>
                    <a:lumOff val="35000"/>
                  </a:prstClr>
                </a:solidFill>
                <a:latin typeface="Corbel" pitchFamily="34" charset="0"/>
              </a:rPr>
              <a:t>Strong societal focus</a:t>
            </a:r>
            <a:endParaRPr lang="en-AU" sz="1300" dirty="0">
              <a:solidFill>
                <a:prstClr val="black">
                  <a:lumMod val="65000"/>
                  <a:lumOff val="35000"/>
                </a:prstClr>
              </a:solidFill>
              <a:latin typeface="Corbel" pitchFamily="34" charset="0"/>
            </a:endParaRPr>
          </a:p>
          <a:p>
            <a:pPr defTabSz="914400">
              <a:lnSpc>
                <a:spcPct val="80000"/>
              </a:lnSpc>
              <a:spcBef>
                <a:spcPts val="1200"/>
              </a:spcBef>
              <a:buFont typeface="Arial" charset="0"/>
              <a:buNone/>
            </a:pPr>
            <a:r>
              <a:rPr lang="en-US" sz="1300" dirty="0">
                <a:solidFill>
                  <a:prstClr val="black">
                    <a:lumMod val="65000"/>
                    <a:lumOff val="35000"/>
                  </a:prstClr>
                </a:solidFill>
                <a:latin typeface="Corbel" pitchFamily="34" charset="0"/>
              </a:rPr>
              <a:t>Gain genuine respect and loyalty from domain</a:t>
            </a:r>
            <a:endParaRPr lang="en-AU" sz="1300" dirty="0">
              <a:solidFill>
                <a:prstClr val="black">
                  <a:lumMod val="65000"/>
                  <a:lumOff val="35000"/>
                </a:prstClr>
              </a:solidFill>
              <a:latin typeface="Corbel" pitchFamily="34" charset="0"/>
            </a:endParaRPr>
          </a:p>
          <a:p>
            <a:pPr defTabSz="914400">
              <a:lnSpc>
                <a:spcPct val="80000"/>
              </a:lnSpc>
              <a:spcBef>
                <a:spcPts val="1200"/>
              </a:spcBef>
              <a:buFont typeface="Arial" charset="0"/>
              <a:buNone/>
            </a:pPr>
            <a:r>
              <a:rPr lang="en-US" sz="1300" dirty="0">
                <a:solidFill>
                  <a:prstClr val="black">
                    <a:lumMod val="65000"/>
                    <a:lumOff val="35000"/>
                  </a:prstClr>
                </a:solidFill>
                <a:latin typeface="Corbel" pitchFamily="34" charset="0"/>
              </a:rPr>
              <a:t>Tireless long-term  focus</a:t>
            </a:r>
            <a:endParaRPr lang="en-AU" sz="1300" dirty="0">
              <a:solidFill>
                <a:prstClr val="black">
                  <a:lumMod val="65000"/>
                  <a:lumOff val="35000"/>
                </a:prstClr>
              </a:solidFill>
              <a:latin typeface="Corbel" pitchFamily="34" charset="0"/>
            </a:endParaRPr>
          </a:p>
          <a:p>
            <a:pPr defTabSz="914400">
              <a:lnSpc>
                <a:spcPct val="80000"/>
              </a:lnSpc>
              <a:spcBef>
                <a:spcPts val="1200"/>
              </a:spcBef>
              <a:buFont typeface="Arial" charset="0"/>
              <a:buNone/>
            </a:pPr>
            <a:r>
              <a:rPr lang="en-US" sz="1300" dirty="0">
                <a:solidFill>
                  <a:prstClr val="black">
                    <a:lumMod val="65000"/>
                    <a:lumOff val="35000"/>
                  </a:prstClr>
                </a:solidFill>
                <a:latin typeface="Corbel" pitchFamily="34" charset="0"/>
              </a:rPr>
              <a:t>Maintain focus during adverse cycles</a:t>
            </a:r>
            <a:endParaRPr lang="en-AU" sz="1300" dirty="0">
              <a:solidFill>
                <a:prstClr val="black">
                  <a:lumMod val="65000"/>
                  <a:lumOff val="35000"/>
                </a:prstClr>
              </a:solidFill>
              <a:latin typeface="Corbel" pitchFamily="34" charset="0"/>
            </a:endParaRPr>
          </a:p>
          <a:p>
            <a:pPr defTabSz="914400">
              <a:lnSpc>
                <a:spcPct val="80000"/>
              </a:lnSpc>
              <a:spcBef>
                <a:spcPts val="1200"/>
              </a:spcBef>
              <a:buFont typeface="Arial" charset="0"/>
              <a:buNone/>
            </a:pPr>
            <a:r>
              <a:rPr lang="en-US" sz="1300" dirty="0">
                <a:solidFill>
                  <a:prstClr val="black">
                    <a:lumMod val="65000"/>
                    <a:lumOff val="35000"/>
                  </a:prstClr>
                </a:solidFill>
                <a:latin typeface="Corbel" pitchFamily="34" charset="0"/>
              </a:rPr>
              <a:t>Staff commitment</a:t>
            </a:r>
            <a:endParaRPr lang="en-AU" sz="1300" dirty="0">
              <a:solidFill>
                <a:prstClr val="black">
                  <a:lumMod val="65000"/>
                  <a:lumOff val="35000"/>
                </a:prstClr>
              </a:solidFill>
              <a:latin typeface="Corbel" pitchFamily="34" charset="0"/>
            </a:endParaRPr>
          </a:p>
          <a:p>
            <a:pPr defTabSz="914400">
              <a:lnSpc>
                <a:spcPct val="80000"/>
              </a:lnSpc>
              <a:spcBef>
                <a:spcPts val="1200"/>
              </a:spcBef>
              <a:buFont typeface="Arial" charset="0"/>
              <a:buNone/>
            </a:pPr>
            <a:r>
              <a:rPr lang="en-US" sz="1300" dirty="0">
                <a:solidFill>
                  <a:prstClr val="black">
                    <a:lumMod val="65000"/>
                    <a:lumOff val="35000"/>
                  </a:prstClr>
                </a:solidFill>
                <a:latin typeface="Corbel" pitchFamily="34" charset="0"/>
              </a:rPr>
              <a:t>Provide role models and inspiration for staff</a:t>
            </a:r>
            <a:endParaRPr lang="en-AU" sz="1300" dirty="0">
              <a:solidFill>
                <a:prstClr val="black">
                  <a:lumMod val="65000"/>
                  <a:lumOff val="35000"/>
                </a:prstClr>
              </a:solidFill>
              <a:latin typeface="Corbel" pitchFamily="34" charset="0"/>
            </a:endParaRPr>
          </a:p>
          <a:p>
            <a:pPr defTabSz="914400">
              <a:lnSpc>
                <a:spcPct val="80000"/>
              </a:lnSpc>
              <a:spcBef>
                <a:spcPts val="1200"/>
              </a:spcBef>
              <a:buFont typeface="Arial" charset="0"/>
              <a:buNone/>
            </a:pPr>
            <a:r>
              <a:rPr lang="en-US" sz="1300" dirty="0">
                <a:solidFill>
                  <a:prstClr val="black">
                    <a:lumMod val="65000"/>
                    <a:lumOff val="35000"/>
                  </a:prstClr>
                </a:solidFill>
                <a:latin typeface="Corbel" pitchFamily="34" charset="0"/>
              </a:rPr>
              <a:t>Ability to influence</a:t>
            </a:r>
            <a:endParaRPr lang="en-AU" sz="1300" dirty="0">
              <a:solidFill>
                <a:prstClr val="black">
                  <a:lumMod val="65000"/>
                  <a:lumOff val="35000"/>
                </a:prstClr>
              </a:solidFill>
              <a:latin typeface="Corbel" pitchFamily="34" charset="0"/>
            </a:endParaRPr>
          </a:p>
          <a:p>
            <a:pPr defTabSz="914400">
              <a:lnSpc>
                <a:spcPct val="80000"/>
              </a:lnSpc>
              <a:spcBef>
                <a:spcPts val="1200"/>
              </a:spcBef>
              <a:buFont typeface="Arial" charset="0"/>
              <a:buNone/>
            </a:pPr>
            <a:r>
              <a:rPr lang="en-US" sz="1300" dirty="0">
                <a:solidFill>
                  <a:prstClr val="black">
                    <a:lumMod val="65000"/>
                    <a:lumOff val="35000"/>
                  </a:prstClr>
                </a:solidFill>
                <a:latin typeface="Corbel" pitchFamily="34" charset="0"/>
              </a:rPr>
              <a:t>Knowledge and skills to achieve outcomes</a:t>
            </a:r>
            <a:endParaRPr lang="en-AU" sz="1300" dirty="0">
              <a:solidFill>
                <a:prstClr val="black">
                  <a:lumMod val="65000"/>
                  <a:lumOff val="35000"/>
                </a:prstClr>
              </a:solidFill>
              <a:latin typeface="Corbel" pitchFamily="34" charset="0"/>
            </a:endParaRPr>
          </a:p>
          <a:p>
            <a:pPr defTabSz="914400">
              <a:lnSpc>
                <a:spcPct val="80000"/>
              </a:lnSpc>
              <a:spcBef>
                <a:spcPts val="1200"/>
              </a:spcBef>
              <a:buFont typeface="Arial" charset="0"/>
              <a:buNone/>
            </a:pPr>
            <a:r>
              <a:rPr lang="en-US" sz="1300" dirty="0">
                <a:solidFill>
                  <a:prstClr val="black">
                    <a:lumMod val="65000"/>
                    <a:lumOff val="35000"/>
                  </a:prstClr>
                </a:solidFill>
                <a:latin typeface="Corbel" pitchFamily="34" charset="0"/>
              </a:rPr>
              <a:t>Unsophisticated PR </a:t>
            </a:r>
            <a:r>
              <a:rPr lang="en-US" sz="1300" dirty="0" smtClean="0">
                <a:solidFill>
                  <a:prstClr val="black">
                    <a:lumMod val="65000"/>
                    <a:lumOff val="35000"/>
                  </a:prstClr>
                </a:solidFill>
                <a:latin typeface="Corbel" pitchFamily="34" charset="0"/>
              </a:rPr>
              <a:t>strategies</a:t>
            </a:r>
            <a:endParaRPr lang="en-AU" sz="1300" dirty="0">
              <a:solidFill>
                <a:prstClr val="black">
                  <a:lumMod val="65000"/>
                  <a:lumOff val="35000"/>
                </a:prstClr>
              </a:solidFill>
              <a:latin typeface="Corbel" pitchFamily="34" charset="0"/>
            </a:endParaRPr>
          </a:p>
        </p:txBody>
      </p:sp>
      <p:sp>
        <p:nvSpPr>
          <p:cNvPr id="8" name="Rectangle 7"/>
          <p:cNvSpPr/>
          <p:nvPr/>
        </p:nvSpPr>
        <p:spPr>
          <a:xfrm>
            <a:off x="4491642" y="2928876"/>
            <a:ext cx="3843813" cy="3096232"/>
          </a:xfrm>
          <a:prstGeom prst="rect">
            <a:avLst/>
          </a:prstGeom>
        </p:spPr>
        <p:txBody>
          <a:bodyPr vert="horz" lIns="0" tIns="0" rIns="0" bIns="0" rtlCol="0">
            <a:noAutofit/>
          </a:bodyPr>
          <a:lstStyle/>
          <a:p>
            <a:pPr defTabSz="914400">
              <a:lnSpc>
                <a:spcPct val="80000"/>
              </a:lnSpc>
              <a:spcBef>
                <a:spcPts val="1200"/>
              </a:spcBef>
            </a:pPr>
            <a:r>
              <a:rPr lang="en-US" sz="1300" dirty="0">
                <a:solidFill>
                  <a:prstClr val="black">
                    <a:lumMod val="65000"/>
                    <a:lumOff val="35000"/>
                  </a:prstClr>
                </a:solidFill>
                <a:latin typeface="Corbel" pitchFamily="34" charset="0"/>
              </a:rPr>
              <a:t>Marketing </a:t>
            </a:r>
            <a:r>
              <a:rPr lang="en-US" sz="1300" dirty="0" smtClean="0">
                <a:solidFill>
                  <a:prstClr val="black">
                    <a:lumMod val="65000"/>
                    <a:lumOff val="35000"/>
                  </a:prstClr>
                </a:solidFill>
                <a:latin typeface="Corbel" pitchFamily="34" charset="0"/>
              </a:rPr>
              <a:t>strategies</a:t>
            </a:r>
          </a:p>
          <a:p>
            <a:pPr defTabSz="914400">
              <a:lnSpc>
                <a:spcPct val="80000"/>
              </a:lnSpc>
              <a:spcBef>
                <a:spcPts val="1200"/>
              </a:spcBef>
              <a:buFont typeface="Arial" charset="0"/>
              <a:buNone/>
            </a:pPr>
            <a:r>
              <a:rPr lang="en-US" sz="1300" dirty="0" smtClean="0">
                <a:solidFill>
                  <a:prstClr val="black">
                    <a:lumMod val="65000"/>
                    <a:lumOff val="35000"/>
                  </a:prstClr>
                </a:solidFill>
                <a:latin typeface="Corbel" pitchFamily="34" charset="0"/>
              </a:rPr>
              <a:t>Ability </a:t>
            </a:r>
            <a:r>
              <a:rPr lang="en-US" sz="1300" dirty="0">
                <a:solidFill>
                  <a:prstClr val="black">
                    <a:lumMod val="65000"/>
                    <a:lumOff val="35000"/>
                  </a:prstClr>
                </a:solidFill>
                <a:latin typeface="Corbel" pitchFamily="34" charset="0"/>
              </a:rPr>
              <a:t>to operate effectively on shoe-string budgets</a:t>
            </a:r>
            <a:endParaRPr lang="en-AU" sz="1300" dirty="0">
              <a:solidFill>
                <a:prstClr val="black">
                  <a:lumMod val="65000"/>
                  <a:lumOff val="35000"/>
                </a:prstClr>
              </a:solidFill>
              <a:latin typeface="Corbel" pitchFamily="34" charset="0"/>
            </a:endParaRPr>
          </a:p>
          <a:p>
            <a:pPr defTabSz="914400">
              <a:lnSpc>
                <a:spcPct val="80000"/>
              </a:lnSpc>
              <a:spcBef>
                <a:spcPts val="1200"/>
              </a:spcBef>
              <a:buFont typeface="Arial" charset="0"/>
              <a:buNone/>
            </a:pPr>
            <a:r>
              <a:rPr lang="en-US" sz="1300" dirty="0">
                <a:solidFill>
                  <a:prstClr val="black">
                    <a:lumMod val="65000"/>
                    <a:lumOff val="35000"/>
                  </a:prstClr>
                </a:solidFill>
                <a:latin typeface="Corbel" pitchFamily="34" charset="0"/>
              </a:rPr>
              <a:t>Strong networks</a:t>
            </a:r>
            <a:endParaRPr lang="en-AU" sz="1300" dirty="0">
              <a:solidFill>
                <a:prstClr val="black">
                  <a:lumMod val="65000"/>
                  <a:lumOff val="35000"/>
                </a:prstClr>
              </a:solidFill>
              <a:latin typeface="Corbel" pitchFamily="34" charset="0"/>
            </a:endParaRPr>
          </a:p>
          <a:p>
            <a:pPr defTabSz="914400">
              <a:lnSpc>
                <a:spcPct val="80000"/>
              </a:lnSpc>
              <a:spcBef>
                <a:spcPts val="1200"/>
              </a:spcBef>
              <a:buFont typeface="Arial" charset="0"/>
              <a:buNone/>
            </a:pPr>
            <a:r>
              <a:rPr lang="en-US" sz="1300" dirty="0">
                <a:solidFill>
                  <a:prstClr val="black">
                    <a:lumMod val="65000"/>
                    <a:lumOff val="35000"/>
                  </a:prstClr>
                </a:solidFill>
                <a:latin typeface="Corbel" pitchFamily="34" charset="0"/>
              </a:rPr>
              <a:t>Access to potentially valuable contacts in government </a:t>
            </a:r>
            <a:r>
              <a:rPr lang="en-US" sz="1300" dirty="0" smtClean="0">
                <a:solidFill>
                  <a:prstClr val="black">
                    <a:lumMod val="65000"/>
                    <a:lumOff val="35000"/>
                  </a:prstClr>
                </a:solidFill>
                <a:latin typeface="Corbel" pitchFamily="34" charset="0"/>
              </a:rPr>
              <a:t>and community</a:t>
            </a:r>
            <a:endParaRPr lang="en-AU" sz="1300" dirty="0">
              <a:solidFill>
                <a:prstClr val="black">
                  <a:lumMod val="65000"/>
                  <a:lumOff val="35000"/>
                </a:prstClr>
              </a:solidFill>
              <a:latin typeface="Corbel" pitchFamily="34" charset="0"/>
            </a:endParaRPr>
          </a:p>
          <a:p>
            <a:pPr defTabSz="914400">
              <a:lnSpc>
                <a:spcPct val="80000"/>
              </a:lnSpc>
              <a:spcBef>
                <a:spcPts val="1200"/>
              </a:spcBef>
              <a:buFont typeface="Arial" charset="0"/>
              <a:buNone/>
            </a:pPr>
            <a:r>
              <a:rPr lang="en-US" sz="1300" dirty="0">
                <a:solidFill>
                  <a:prstClr val="black">
                    <a:lumMod val="65000"/>
                    <a:lumOff val="35000"/>
                  </a:prstClr>
                </a:solidFill>
                <a:latin typeface="Corbel" pitchFamily="34" charset="0"/>
              </a:rPr>
              <a:t>Maintenance of core values</a:t>
            </a:r>
            <a:endParaRPr lang="en-AU" sz="1300" dirty="0">
              <a:solidFill>
                <a:prstClr val="black">
                  <a:lumMod val="65000"/>
                  <a:lumOff val="35000"/>
                </a:prstClr>
              </a:solidFill>
              <a:latin typeface="Corbel" pitchFamily="34" charset="0"/>
            </a:endParaRPr>
          </a:p>
          <a:p>
            <a:pPr defTabSz="914400">
              <a:lnSpc>
                <a:spcPct val="80000"/>
              </a:lnSpc>
              <a:spcBef>
                <a:spcPts val="1200"/>
              </a:spcBef>
              <a:buFont typeface="Arial" charset="0"/>
              <a:buNone/>
            </a:pPr>
            <a:r>
              <a:rPr lang="en-US" sz="1300" dirty="0">
                <a:solidFill>
                  <a:prstClr val="black">
                    <a:lumMod val="65000"/>
                    <a:lumOff val="35000"/>
                  </a:prstClr>
                </a:solidFill>
                <a:latin typeface="Corbel" pitchFamily="34" charset="0"/>
              </a:rPr>
              <a:t>Understand the relationship between espoused values, enacted values and trust.</a:t>
            </a:r>
            <a:endParaRPr lang="en-AU" sz="1300" dirty="0">
              <a:solidFill>
                <a:prstClr val="black">
                  <a:lumMod val="65000"/>
                  <a:lumOff val="35000"/>
                </a:prstClr>
              </a:solidFill>
              <a:latin typeface="Corbel" pitchFamily="34" charset="0"/>
            </a:endParaRPr>
          </a:p>
          <a:p>
            <a:pPr defTabSz="914400">
              <a:lnSpc>
                <a:spcPct val="80000"/>
              </a:lnSpc>
              <a:spcBef>
                <a:spcPts val="1200"/>
              </a:spcBef>
              <a:buFont typeface="Arial" charset="0"/>
              <a:buNone/>
            </a:pPr>
            <a:r>
              <a:rPr lang="en-US" sz="1300" dirty="0">
                <a:solidFill>
                  <a:prstClr val="black">
                    <a:lumMod val="65000"/>
                    <a:lumOff val="35000"/>
                  </a:prstClr>
                </a:solidFill>
                <a:latin typeface="Corbel" pitchFamily="34" charset="0"/>
              </a:rPr>
              <a:t>Maintenance of reputation</a:t>
            </a:r>
            <a:endParaRPr lang="en-AU" sz="1300" dirty="0">
              <a:solidFill>
                <a:prstClr val="black">
                  <a:lumMod val="65000"/>
                  <a:lumOff val="35000"/>
                </a:prstClr>
              </a:solidFill>
              <a:latin typeface="Corbel" pitchFamily="34" charset="0"/>
            </a:endParaRPr>
          </a:p>
          <a:p>
            <a:pPr defTabSz="914400">
              <a:lnSpc>
                <a:spcPct val="80000"/>
              </a:lnSpc>
              <a:spcBef>
                <a:spcPts val="1200"/>
              </a:spcBef>
              <a:buFont typeface="Arial" charset="0"/>
              <a:buNone/>
            </a:pPr>
            <a:r>
              <a:rPr lang="en-US" sz="1300" dirty="0">
                <a:solidFill>
                  <a:prstClr val="black">
                    <a:lumMod val="65000"/>
                    <a:lumOff val="35000"/>
                  </a:prstClr>
                </a:solidFill>
                <a:latin typeface="Corbel" pitchFamily="34" charset="0"/>
              </a:rPr>
              <a:t>Re-evaluate accepted brand management paradigms</a:t>
            </a:r>
            <a:endParaRPr lang="en-AU" sz="1300" dirty="0">
              <a:solidFill>
                <a:prstClr val="black">
                  <a:lumMod val="65000"/>
                  <a:lumOff val="35000"/>
                </a:prstClr>
              </a:solidFill>
              <a:latin typeface="Corbel" pitchFamily="34" charset="0"/>
            </a:endParaRPr>
          </a:p>
          <a:p>
            <a:pPr defTabSz="914400">
              <a:lnSpc>
                <a:spcPct val="80000"/>
              </a:lnSpc>
              <a:spcBef>
                <a:spcPts val="1200"/>
              </a:spcBef>
              <a:buFont typeface="Arial" charset="0"/>
              <a:buNone/>
            </a:pPr>
            <a:endParaRPr lang="en-AU" sz="1300" dirty="0">
              <a:solidFill>
                <a:prstClr val="black">
                  <a:lumMod val="65000"/>
                  <a:lumOff val="35000"/>
                </a:prstClr>
              </a:solidFill>
              <a:latin typeface="Corbel" pitchFamily="34" charset="0"/>
            </a:endParaRPr>
          </a:p>
        </p:txBody>
      </p:sp>
    </p:spTree>
    <p:extLst>
      <p:ext uri="{BB962C8B-B14F-4D97-AF65-F5344CB8AC3E}">
        <p14:creationId xmlns:p14="http://schemas.microsoft.com/office/powerpoint/2010/main" xmlns="" val="4015336656"/>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bg>
      <p:bgPr>
        <a:blipFill rotWithShape="1">
          <a:blip r:embed="rId2"/>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03791" y="1294742"/>
            <a:ext cx="8229600" cy="678049"/>
          </a:xfrm>
        </p:spPr>
        <p:txBody>
          <a:bodyPr>
            <a:normAutofit/>
          </a:bodyPr>
          <a:lstStyle/>
          <a:p>
            <a:pPr algn="l"/>
            <a:r>
              <a:rPr lang="en-US" sz="2800" dirty="0" smtClean="0">
                <a:solidFill>
                  <a:srgbClr val="002B43"/>
                </a:solidFill>
              </a:rPr>
              <a:t>How to develop corporate interest</a:t>
            </a:r>
            <a:endParaRPr lang="en-US" sz="2800" dirty="0">
              <a:solidFill>
                <a:srgbClr val="002B43"/>
              </a:solidFill>
            </a:endParaRPr>
          </a:p>
        </p:txBody>
      </p:sp>
      <p:sp>
        <p:nvSpPr>
          <p:cNvPr id="5" name="Rectangle 3"/>
          <p:cNvSpPr txBox="1">
            <a:spLocks/>
          </p:cNvSpPr>
          <p:nvPr/>
        </p:nvSpPr>
        <p:spPr>
          <a:xfrm>
            <a:off x="3965608" y="2321140"/>
            <a:ext cx="4620127" cy="3954532"/>
          </a:xfrm>
          <a:prstGeom prst="rect">
            <a:avLst/>
          </a:prstGeom>
        </p:spPr>
        <p:txBody>
          <a:bodyPr vert="horz" lIns="0" tIns="0" rIns="0" bIns="0" rtlCol="0">
            <a:noAutofit/>
          </a:bodyPr>
          <a:lstStyle>
            <a:lvl1pPr marL="0" indent="0" algn="l" defTabSz="914400" rtl="0" eaLnBrk="1" latinLnBrk="0" hangingPunct="1">
              <a:spcBef>
                <a:spcPts val="1200"/>
              </a:spcBef>
              <a:buFont typeface="Arial" pitchFamily="34" charset="0"/>
              <a:buNone/>
              <a:defRPr sz="2000" kern="1200">
                <a:solidFill>
                  <a:schemeClr val="tx1">
                    <a:lumMod val="65000"/>
                    <a:lumOff val="35000"/>
                  </a:schemeClr>
                </a:solidFill>
                <a:latin typeface="Corbel" pitchFamily="34" charset="0"/>
                <a:ea typeface="+mn-ea"/>
                <a:cs typeface="+mn-cs"/>
              </a:defRPr>
            </a:lvl1pPr>
            <a:lvl2pPr marL="457200" indent="0" algn="l" defTabSz="914400" rtl="0" eaLnBrk="1" latinLnBrk="0" hangingPunct="1">
              <a:spcBef>
                <a:spcPts val="1200"/>
              </a:spcBef>
              <a:buFont typeface="Arial" pitchFamily="34" charset="0"/>
              <a:buNone/>
              <a:defRPr sz="1800" kern="1200">
                <a:solidFill>
                  <a:schemeClr val="tx1">
                    <a:lumMod val="65000"/>
                    <a:lumOff val="35000"/>
                  </a:schemeClr>
                </a:solidFill>
                <a:latin typeface="Corbel" pitchFamily="34" charset="0"/>
                <a:ea typeface="+mn-ea"/>
                <a:cs typeface="+mn-cs"/>
              </a:defRPr>
            </a:lvl2pPr>
            <a:lvl3pPr marL="914400" indent="0" algn="l" defTabSz="914400" rtl="0" eaLnBrk="1" latinLnBrk="0" hangingPunct="1">
              <a:spcBef>
                <a:spcPts val="1200"/>
              </a:spcBef>
              <a:buFont typeface="Arial" pitchFamily="34" charset="0"/>
              <a:buNone/>
              <a:defRPr sz="1600" kern="1200">
                <a:solidFill>
                  <a:schemeClr val="tx1">
                    <a:lumMod val="65000"/>
                    <a:lumOff val="35000"/>
                  </a:schemeClr>
                </a:solidFill>
                <a:latin typeface="Corbel" pitchFamily="34" charset="0"/>
                <a:ea typeface="+mn-ea"/>
                <a:cs typeface="+mn-cs"/>
              </a:defRPr>
            </a:lvl3pPr>
            <a:lvl4pPr marL="1371600" indent="0" algn="l" defTabSz="914400" rtl="0" eaLnBrk="1" latinLnBrk="0" hangingPunct="1">
              <a:spcBef>
                <a:spcPts val="1200"/>
              </a:spcBef>
              <a:buFont typeface="Arial" pitchFamily="34" charset="0"/>
              <a:buNone/>
              <a:defRPr sz="1400" kern="1200">
                <a:solidFill>
                  <a:schemeClr val="tx1">
                    <a:lumMod val="65000"/>
                    <a:lumOff val="35000"/>
                  </a:schemeClr>
                </a:solidFill>
                <a:latin typeface="Corbel" pitchFamily="34" charset="0"/>
                <a:ea typeface="+mn-ea"/>
                <a:cs typeface="+mn-cs"/>
              </a:defRPr>
            </a:lvl4pPr>
            <a:lvl5pPr marL="1828800" indent="0" algn="l" defTabSz="914400" rtl="0" eaLnBrk="1" latinLnBrk="0" hangingPunct="1">
              <a:spcBef>
                <a:spcPts val="1200"/>
              </a:spcBef>
              <a:buFont typeface="Arial" pitchFamily="34" charset="0"/>
              <a:buNone/>
              <a:defRPr sz="1400" kern="1200">
                <a:solidFill>
                  <a:schemeClr val="tx1">
                    <a:lumMod val="65000"/>
                    <a:lumOff val="35000"/>
                  </a:schemeClr>
                </a:solidFill>
                <a:latin typeface="Corbel" pitchFamily="34"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1200"/>
              </a:spcBef>
              <a:spcAft>
                <a:spcPts val="0"/>
              </a:spcAft>
              <a:buClrTx/>
              <a:buSzTx/>
              <a:buFont typeface="Arial" charset="0"/>
              <a:buNone/>
              <a:tabLst/>
              <a:defRPr/>
            </a:pPr>
            <a:endParaRPr kumimoji="0" lang="en-AU" sz="2000" b="0" i="0" u="none" strike="noStrike" kern="1200" cap="none" spc="0" normalizeH="0" baseline="0" noProof="0" dirty="0">
              <a:ln>
                <a:noFill/>
              </a:ln>
              <a:solidFill>
                <a:sysClr val="windowText" lastClr="000000">
                  <a:lumMod val="65000"/>
                  <a:lumOff val="35000"/>
                </a:sysClr>
              </a:solidFill>
              <a:effectLst/>
              <a:uLnTx/>
              <a:uFillTx/>
              <a:latin typeface="Corbel" pitchFamily="34" charset="0"/>
            </a:endParaRPr>
          </a:p>
        </p:txBody>
      </p:sp>
      <p:sp>
        <p:nvSpPr>
          <p:cNvPr id="4" name="Rectangle 3"/>
          <p:cNvSpPr txBox="1">
            <a:spLocks/>
          </p:cNvSpPr>
          <p:nvPr/>
        </p:nvSpPr>
        <p:spPr>
          <a:xfrm>
            <a:off x="503791" y="2921115"/>
            <a:ext cx="7891112" cy="3954532"/>
          </a:xfrm>
          <a:prstGeom prst="rect">
            <a:avLst/>
          </a:prstGeom>
        </p:spPr>
        <p:txBody>
          <a:bodyPr vert="horz" lIns="0" tIns="0" rIns="0" bIns="0" rtlCol="0">
            <a:noAutofit/>
          </a:bodyPr>
          <a:lstStyle>
            <a:lvl1pPr marL="0" indent="0" algn="l" defTabSz="914400" rtl="0" eaLnBrk="1" latinLnBrk="0" hangingPunct="1">
              <a:spcBef>
                <a:spcPts val="1200"/>
              </a:spcBef>
              <a:buFont typeface="Arial" pitchFamily="34" charset="0"/>
              <a:buNone/>
              <a:defRPr sz="2000" kern="1200">
                <a:solidFill>
                  <a:schemeClr val="tx1">
                    <a:lumMod val="65000"/>
                    <a:lumOff val="35000"/>
                  </a:schemeClr>
                </a:solidFill>
                <a:latin typeface="Corbel" pitchFamily="34" charset="0"/>
                <a:ea typeface="+mn-ea"/>
                <a:cs typeface="+mn-cs"/>
              </a:defRPr>
            </a:lvl1pPr>
            <a:lvl2pPr marL="457200" indent="0" algn="l" defTabSz="914400" rtl="0" eaLnBrk="1" latinLnBrk="0" hangingPunct="1">
              <a:spcBef>
                <a:spcPts val="1200"/>
              </a:spcBef>
              <a:buFont typeface="Arial" pitchFamily="34" charset="0"/>
              <a:buNone/>
              <a:defRPr sz="1800" kern="1200">
                <a:solidFill>
                  <a:schemeClr val="tx1">
                    <a:lumMod val="65000"/>
                    <a:lumOff val="35000"/>
                  </a:schemeClr>
                </a:solidFill>
                <a:latin typeface="Corbel" pitchFamily="34" charset="0"/>
                <a:ea typeface="+mn-ea"/>
                <a:cs typeface="+mn-cs"/>
              </a:defRPr>
            </a:lvl2pPr>
            <a:lvl3pPr marL="914400" indent="0" algn="l" defTabSz="914400" rtl="0" eaLnBrk="1" latinLnBrk="0" hangingPunct="1">
              <a:spcBef>
                <a:spcPts val="1200"/>
              </a:spcBef>
              <a:buFont typeface="Arial" pitchFamily="34" charset="0"/>
              <a:buNone/>
              <a:defRPr sz="1600" kern="1200">
                <a:solidFill>
                  <a:schemeClr val="tx1">
                    <a:lumMod val="65000"/>
                    <a:lumOff val="35000"/>
                  </a:schemeClr>
                </a:solidFill>
                <a:latin typeface="Corbel" pitchFamily="34" charset="0"/>
                <a:ea typeface="+mn-ea"/>
                <a:cs typeface="+mn-cs"/>
              </a:defRPr>
            </a:lvl3pPr>
            <a:lvl4pPr marL="1371600" indent="0" algn="l" defTabSz="914400" rtl="0" eaLnBrk="1" latinLnBrk="0" hangingPunct="1">
              <a:spcBef>
                <a:spcPts val="1200"/>
              </a:spcBef>
              <a:buFont typeface="Arial" pitchFamily="34" charset="0"/>
              <a:buNone/>
              <a:defRPr sz="1400" kern="1200">
                <a:solidFill>
                  <a:schemeClr val="tx1">
                    <a:lumMod val="65000"/>
                    <a:lumOff val="35000"/>
                  </a:schemeClr>
                </a:solidFill>
                <a:latin typeface="Corbel" pitchFamily="34" charset="0"/>
                <a:ea typeface="+mn-ea"/>
                <a:cs typeface="+mn-cs"/>
              </a:defRPr>
            </a:lvl4pPr>
            <a:lvl5pPr marL="1828800" indent="0" algn="l" defTabSz="914400" rtl="0" eaLnBrk="1" latinLnBrk="0" hangingPunct="1">
              <a:spcBef>
                <a:spcPts val="1200"/>
              </a:spcBef>
              <a:buFont typeface="Arial" pitchFamily="34" charset="0"/>
              <a:buNone/>
              <a:defRPr sz="1400" kern="1200">
                <a:solidFill>
                  <a:schemeClr val="tx1">
                    <a:lumMod val="65000"/>
                    <a:lumOff val="35000"/>
                  </a:schemeClr>
                </a:solidFill>
                <a:latin typeface="Corbel" pitchFamily="34"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lvl="0" algn="ctr">
              <a:defRPr/>
            </a:pPr>
            <a:r>
              <a:rPr lang="en-US" dirty="0">
                <a:solidFill>
                  <a:sysClr val="windowText" lastClr="000000">
                    <a:lumMod val="65000"/>
                    <a:lumOff val="35000"/>
                  </a:sysClr>
                </a:solidFill>
              </a:rPr>
              <a:t>Giving is the answer to many of the challenges faced by corporations </a:t>
            </a:r>
            <a:r>
              <a:rPr lang="en-US" dirty="0" smtClean="0">
                <a:solidFill>
                  <a:sysClr val="windowText" lastClr="000000">
                    <a:lumMod val="65000"/>
                    <a:lumOff val="35000"/>
                  </a:sysClr>
                </a:solidFill>
              </a:rPr>
              <a:t>today</a:t>
            </a:r>
          </a:p>
          <a:p>
            <a:pPr lvl="0" algn="ctr">
              <a:defRPr/>
            </a:pPr>
            <a:endParaRPr kumimoji="0" lang="en-US" sz="2000" b="0" i="0" u="none" strike="noStrike" kern="1200" cap="none" spc="0" normalizeH="0" baseline="0" noProof="0" dirty="0">
              <a:ln>
                <a:noFill/>
              </a:ln>
              <a:solidFill>
                <a:sysClr val="windowText" lastClr="000000">
                  <a:lumMod val="65000"/>
                  <a:lumOff val="35000"/>
                </a:sysClr>
              </a:solidFill>
              <a:effectLst/>
              <a:uLnTx/>
              <a:uFillTx/>
              <a:latin typeface="Corbel" pitchFamily="34" charset="0"/>
            </a:endParaRPr>
          </a:p>
          <a:p>
            <a:pPr lvl="0">
              <a:defRPr/>
            </a:pPr>
            <a:r>
              <a:rPr lang="en-US" dirty="0" smtClean="0">
                <a:solidFill>
                  <a:sysClr val="windowText" lastClr="000000">
                    <a:lumMod val="65000"/>
                    <a:lumOff val="35000"/>
                  </a:sysClr>
                </a:solidFill>
              </a:rPr>
              <a:t>But what </a:t>
            </a:r>
            <a:r>
              <a:rPr lang="en-US" dirty="0">
                <a:solidFill>
                  <a:sysClr val="windowText" lastClr="000000">
                    <a:lumMod val="65000"/>
                    <a:lumOff val="35000"/>
                  </a:sysClr>
                </a:solidFill>
              </a:rPr>
              <a:t>if the company hasn’t realised </a:t>
            </a:r>
            <a:r>
              <a:rPr lang="en-US" dirty="0" smtClean="0">
                <a:solidFill>
                  <a:sysClr val="windowText" lastClr="000000">
                    <a:lumMod val="65000"/>
                    <a:lumOff val="35000"/>
                  </a:sysClr>
                </a:solidFill>
              </a:rPr>
              <a:t>this? </a:t>
            </a:r>
          </a:p>
          <a:p>
            <a:pPr lvl="0">
              <a:defRPr/>
            </a:pPr>
            <a:endParaRPr lang="en-US" dirty="0" smtClean="0">
              <a:solidFill>
                <a:sysClr val="windowText" lastClr="000000">
                  <a:lumMod val="65000"/>
                  <a:lumOff val="35000"/>
                </a:sysClr>
              </a:solidFill>
            </a:endParaRPr>
          </a:p>
          <a:p>
            <a:pPr lvl="0">
              <a:defRPr/>
            </a:pPr>
            <a:r>
              <a:rPr lang="en-US" dirty="0" smtClean="0">
                <a:solidFill>
                  <a:sysClr val="windowText" lastClr="000000">
                    <a:lumMod val="65000"/>
                    <a:lumOff val="35000"/>
                  </a:sysClr>
                </a:solidFill>
              </a:rPr>
              <a:t>What </a:t>
            </a:r>
            <a:r>
              <a:rPr lang="en-US" dirty="0">
                <a:solidFill>
                  <a:sysClr val="windowText" lastClr="000000">
                    <a:lumMod val="65000"/>
                    <a:lumOff val="35000"/>
                  </a:sysClr>
                </a:solidFill>
              </a:rPr>
              <a:t>can I say to make them realise</a:t>
            </a:r>
            <a:r>
              <a:rPr lang="en-US" dirty="0" smtClean="0">
                <a:solidFill>
                  <a:sysClr val="windowText" lastClr="000000">
                    <a:lumMod val="65000"/>
                    <a:lumOff val="35000"/>
                  </a:sysClr>
                </a:solidFill>
              </a:rPr>
              <a:t>?</a:t>
            </a:r>
          </a:p>
          <a:p>
            <a:pPr lvl="0" algn="ctr">
              <a:defRPr/>
            </a:pPr>
            <a:endParaRPr kumimoji="0" lang="en-AU" sz="2000" b="0" i="0" u="none" strike="noStrike" kern="1200" cap="none" spc="0" normalizeH="0" baseline="0" noProof="0" dirty="0">
              <a:ln>
                <a:noFill/>
              </a:ln>
              <a:solidFill>
                <a:sysClr val="windowText" lastClr="000000">
                  <a:lumMod val="65000"/>
                  <a:lumOff val="35000"/>
                </a:sysClr>
              </a:solidFill>
              <a:effectLst/>
              <a:uLnTx/>
              <a:uFillTx/>
              <a:latin typeface="Corbel" pitchFamily="34" charset="0"/>
            </a:endParaRPr>
          </a:p>
        </p:txBody>
      </p:sp>
    </p:spTree>
    <p:extLst>
      <p:ext uri="{BB962C8B-B14F-4D97-AF65-F5344CB8AC3E}">
        <p14:creationId xmlns:p14="http://schemas.microsoft.com/office/powerpoint/2010/main" xmlns="" val="3378096440"/>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bg>
      <p:bgPr>
        <a:blipFill rotWithShape="1">
          <a:blip r:embed="rId2"/>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03791" y="1294742"/>
            <a:ext cx="8229600" cy="678049"/>
          </a:xfrm>
        </p:spPr>
        <p:txBody>
          <a:bodyPr>
            <a:normAutofit/>
          </a:bodyPr>
          <a:lstStyle/>
          <a:p>
            <a:pPr algn="l"/>
            <a:r>
              <a:rPr lang="en-US" sz="2800" dirty="0" smtClean="0">
                <a:solidFill>
                  <a:srgbClr val="002B43"/>
                </a:solidFill>
              </a:rPr>
              <a:t>How to sell the message</a:t>
            </a:r>
            <a:endParaRPr lang="en-US" sz="2800" dirty="0">
              <a:solidFill>
                <a:srgbClr val="002B43"/>
              </a:solidFill>
            </a:endParaRPr>
          </a:p>
        </p:txBody>
      </p:sp>
      <p:sp>
        <p:nvSpPr>
          <p:cNvPr id="5" name="Rectangle 3"/>
          <p:cNvSpPr txBox="1">
            <a:spLocks/>
          </p:cNvSpPr>
          <p:nvPr/>
        </p:nvSpPr>
        <p:spPr>
          <a:xfrm>
            <a:off x="3965608" y="2321140"/>
            <a:ext cx="4620127" cy="3954532"/>
          </a:xfrm>
          <a:prstGeom prst="rect">
            <a:avLst/>
          </a:prstGeom>
        </p:spPr>
        <p:txBody>
          <a:bodyPr vert="horz" lIns="0" tIns="0" rIns="0" bIns="0" rtlCol="0">
            <a:noAutofit/>
          </a:bodyPr>
          <a:lstStyle>
            <a:lvl1pPr marL="0" indent="0" algn="l" defTabSz="914400" rtl="0" eaLnBrk="1" latinLnBrk="0" hangingPunct="1">
              <a:spcBef>
                <a:spcPts val="1200"/>
              </a:spcBef>
              <a:buFont typeface="Arial" pitchFamily="34" charset="0"/>
              <a:buNone/>
              <a:defRPr sz="2000" kern="1200">
                <a:solidFill>
                  <a:schemeClr val="tx1">
                    <a:lumMod val="65000"/>
                    <a:lumOff val="35000"/>
                  </a:schemeClr>
                </a:solidFill>
                <a:latin typeface="Corbel" pitchFamily="34" charset="0"/>
                <a:ea typeface="+mn-ea"/>
                <a:cs typeface="+mn-cs"/>
              </a:defRPr>
            </a:lvl1pPr>
            <a:lvl2pPr marL="457200" indent="0" algn="l" defTabSz="914400" rtl="0" eaLnBrk="1" latinLnBrk="0" hangingPunct="1">
              <a:spcBef>
                <a:spcPts val="1200"/>
              </a:spcBef>
              <a:buFont typeface="Arial" pitchFamily="34" charset="0"/>
              <a:buNone/>
              <a:defRPr sz="1800" kern="1200">
                <a:solidFill>
                  <a:schemeClr val="tx1">
                    <a:lumMod val="65000"/>
                    <a:lumOff val="35000"/>
                  </a:schemeClr>
                </a:solidFill>
                <a:latin typeface="Corbel" pitchFamily="34" charset="0"/>
                <a:ea typeface="+mn-ea"/>
                <a:cs typeface="+mn-cs"/>
              </a:defRPr>
            </a:lvl2pPr>
            <a:lvl3pPr marL="914400" indent="0" algn="l" defTabSz="914400" rtl="0" eaLnBrk="1" latinLnBrk="0" hangingPunct="1">
              <a:spcBef>
                <a:spcPts val="1200"/>
              </a:spcBef>
              <a:buFont typeface="Arial" pitchFamily="34" charset="0"/>
              <a:buNone/>
              <a:defRPr sz="1600" kern="1200">
                <a:solidFill>
                  <a:schemeClr val="tx1">
                    <a:lumMod val="65000"/>
                    <a:lumOff val="35000"/>
                  </a:schemeClr>
                </a:solidFill>
                <a:latin typeface="Corbel" pitchFamily="34" charset="0"/>
                <a:ea typeface="+mn-ea"/>
                <a:cs typeface="+mn-cs"/>
              </a:defRPr>
            </a:lvl3pPr>
            <a:lvl4pPr marL="1371600" indent="0" algn="l" defTabSz="914400" rtl="0" eaLnBrk="1" latinLnBrk="0" hangingPunct="1">
              <a:spcBef>
                <a:spcPts val="1200"/>
              </a:spcBef>
              <a:buFont typeface="Arial" pitchFamily="34" charset="0"/>
              <a:buNone/>
              <a:defRPr sz="1400" kern="1200">
                <a:solidFill>
                  <a:schemeClr val="tx1">
                    <a:lumMod val="65000"/>
                    <a:lumOff val="35000"/>
                  </a:schemeClr>
                </a:solidFill>
                <a:latin typeface="Corbel" pitchFamily="34" charset="0"/>
                <a:ea typeface="+mn-ea"/>
                <a:cs typeface="+mn-cs"/>
              </a:defRPr>
            </a:lvl4pPr>
            <a:lvl5pPr marL="1828800" indent="0" algn="l" defTabSz="914400" rtl="0" eaLnBrk="1" latinLnBrk="0" hangingPunct="1">
              <a:spcBef>
                <a:spcPts val="1200"/>
              </a:spcBef>
              <a:buFont typeface="Arial" pitchFamily="34" charset="0"/>
              <a:buNone/>
              <a:defRPr sz="1400" kern="1200">
                <a:solidFill>
                  <a:schemeClr val="tx1">
                    <a:lumMod val="65000"/>
                    <a:lumOff val="35000"/>
                  </a:schemeClr>
                </a:solidFill>
                <a:latin typeface="Corbel" pitchFamily="34"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1200"/>
              </a:spcBef>
              <a:spcAft>
                <a:spcPts val="0"/>
              </a:spcAft>
              <a:buClrTx/>
              <a:buSzTx/>
              <a:buFont typeface="Arial" charset="0"/>
              <a:buNone/>
              <a:tabLst/>
              <a:defRPr/>
            </a:pPr>
            <a:endParaRPr kumimoji="0" lang="en-AU" sz="2000" b="0" i="0" u="none" strike="noStrike" kern="1200" cap="none" spc="0" normalizeH="0" baseline="0" noProof="0" dirty="0">
              <a:ln>
                <a:noFill/>
              </a:ln>
              <a:solidFill>
                <a:sysClr val="windowText" lastClr="000000">
                  <a:lumMod val="65000"/>
                  <a:lumOff val="35000"/>
                </a:sysClr>
              </a:solidFill>
              <a:effectLst/>
              <a:uLnTx/>
              <a:uFillTx/>
              <a:latin typeface="Corbel" pitchFamily="34" charset="0"/>
            </a:endParaRPr>
          </a:p>
        </p:txBody>
      </p:sp>
      <p:sp>
        <p:nvSpPr>
          <p:cNvPr id="6" name="Rectangle 3"/>
          <p:cNvSpPr txBox="1">
            <a:spLocks/>
          </p:cNvSpPr>
          <p:nvPr/>
        </p:nvSpPr>
        <p:spPr>
          <a:xfrm>
            <a:off x="847024" y="2473540"/>
            <a:ext cx="7891112" cy="3954532"/>
          </a:xfrm>
          <a:prstGeom prst="rect">
            <a:avLst/>
          </a:prstGeom>
        </p:spPr>
        <p:txBody>
          <a:bodyPr vert="horz" lIns="0" tIns="0" rIns="0" bIns="0" rtlCol="0">
            <a:noAutofit/>
          </a:bodyPr>
          <a:lstStyle>
            <a:lvl1pPr marL="0" indent="0" algn="l" defTabSz="914400" rtl="0" eaLnBrk="1" latinLnBrk="0" hangingPunct="1">
              <a:spcBef>
                <a:spcPts val="1200"/>
              </a:spcBef>
              <a:buFont typeface="Arial" pitchFamily="34" charset="0"/>
              <a:buNone/>
              <a:defRPr sz="2000" kern="1200">
                <a:solidFill>
                  <a:schemeClr val="tx1">
                    <a:lumMod val="65000"/>
                    <a:lumOff val="35000"/>
                  </a:schemeClr>
                </a:solidFill>
                <a:latin typeface="Corbel" pitchFamily="34" charset="0"/>
                <a:ea typeface="+mn-ea"/>
                <a:cs typeface="+mn-cs"/>
              </a:defRPr>
            </a:lvl1pPr>
            <a:lvl2pPr marL="457200" indent="0" algn="l" defTabSz="914400" rtl="0" eaLnBrk="1" latinLnBrk="0" hangingPunct="1">
              <a:spcBef>
                <a:spcPts val="1200"/>
              </a:spcBef>
              <a:buFont typeface="Arial" pitchFamily="34" charset="0"/>
              <a:buNone/>
              <a:defRPr sz="1800" kern="1200">
                <a:solidFill>
                  <a:schemeClr val="tx1">
                    <a:lumMod val="65000"/>
                    <a:lumOff val="35000"/>
                  </a:schemeClr>
                </a:solidFill>
                <a:latin typeface="Corbel" pitchFamily="34" charset="0"/>
                <a:ea typeface="+mn-ea"/>
                <a:cs typeface="+mn-cs"/>
              </a:defRPr>
            </a:lvl2pPr>
            <a:lvl3pPr marL="914400" indent="0" algn="l" defTabSz="914400" rtl="0" eaLnBrk="1" latinLnBrk="0" hangingPunct="1">
              <a:spcBef>
                <a:spcPts val="1200"/>
              </a:spcBef>
              <a:buFont typeface="Arial" pitchFamily="34" charset="0"/>
              <a:buNone/>
              <a:defRPr sz="1600" kern="1200">
                <a:solidFill>
                  <a:schemeClr val="tx1">
                    <a:lumMod val="65000"/>
                    <a:lumOff val="35000"/>
                  </a:schemeClr>
                </a:solidFill>
                <a:latin typeface="Corbel" pitchFamily="34" charset="0"/>
                <a:ea typeface="+mn-ea"/>
                <a:cs typeface="+mn-cs"/>
              </a:defRPr>
            </a:lvl3pPr>
            <a:lvl4pPr marL="1371600" indent="0" algn="l" defTabSz="914400" rtl="0" eaLnBrk="1" latinLnBrk="0" hangingPunct="1">
              <a:spcBef>
                <a:spcPts val="1200"/>
              </a:spcBef>
              <a:buFont typeface="Arial" pitchFamily="34" charset="0"/>
              <a:buNone/>
              <a:defRPr sz="1400" kern="1200">
                <a:solidFill>
                  <a:schemeClr val="tx1">
                    <a:lumMod val="65000"/>
                    <a:lumOff val="35000"/>
                  </a:schemeClr>
                </a:solidFill>
                <a:latin typeface="Corbel" pitchFamily="34" charset="0"/>
                <a:ea typeface="+mn-ea"/>
                <a:cs typeface="+mn-cs"/>
              </a:defRPr>
            </a:lvl4pPr>
            <a:lvl5pPr marL="1828800" indent="0" algn="l" defTabSz="914400" rtl="0" eaLnBrk="1" latinLnBrk="0" hangingPunct="1">
              <a:spcBef>
                <a:spcPts val="1200"/>
              </a:spcBef>
              <a:buFont typeface="Arial" pitchFamily="34" charset="0"/>
              <a:buNone/>
              <a:defRPr sz="1400" kern="1200">
                <a:solidFill>
                  <a:schemeClr val="tx1">
                    <a:lumMod val="65000"/>
                    <a:lumOff val="35000"/>
                  </a:schemeClr>
                </a:solidFill>
                <a:latin typeface="Corbel" pitchFamily="34"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342900" indent="-342900">
              <a:buFont typeface="Arial" panose="020B0604020202020204" pitchFamily="34" charset="0"/>
              <a:buChar char="•"/>
            </a:pPr>
            <a:r>
              <a:rPr lang="en-AU" dirty="0" smtClean="0">
                <a:solidFill>
                  <a:srgbClr val="595959"/>
                </a:solidFill>
              </a:rPr>
              <a:t>Most importantly - selling is not telling</a:t>
            </a:r>
          </a:p>
          <a:p>
            <a:pPr marL="342900" indent="-342900">
              <a:buFont typeface="Arial" panose="020B0604020202020204" pitchFamily="34" charset="0"/>
              <a:buChar char="•"/>
            </a:pPr>
            <a:r>
              <a:rPr lang="en-AU" dirty="0" smtClean="0">
                <a:solidFill>
                  <a:srgbClr val="595959"/>
                </a:solidFill>
              </a:rPr>
              <a:t>Stop </a:t>
            </a:r>
            <a:r>
              <a:rPr lang="en-AU" dirty="0">
                <a:solidFill>
                  <a:srgbClr val="595959"/>
                </a:solidFill>
              </a:rPr>
              <a:t>talking and start listening</a:t>
            </a:r>
          </a:p>
          <a:p>
            <a:pPr marL="342900" indent="-342900">
              <a:buFont typeface="Arial" panose="020B0604020202020204" pitchFamily="34" charset="0"/>
              <a:buChar char="•"/>
            </a:pPr>
            <a:r>
              <a:rPr lang="en-AU" dirty="0">
                <a:solidFill>
                  <a:srgbClr val="595959"/>
                </a:solidFill>
              </a:rPr>
              <a:t>Seek to understand the company</a:t>
            </a:r>
          </a:p>
          <a:p>
            <a:pPr marL="342900" indent="-342900">
              <a:buFont typeface="Arial" panose="020B0604020202020204" pitchFamily="34" charset="0"/>
              <a:buChar char="•"/>
            </a:pPr>
            <a:r>
              <a:rPr lang="en-AU" dirty="0" smtClean="0">
                <a:solidFill>
                  <a:srgbClr val="595959"/>
                </a:solidFill>
              </a:rPr>
              <a:t>Uncover needs with high </a:t>
            </a:r>
            <a:r>
              <a:rPr lang="en-AU" dirty="0">
                <a:solidFill>
                  <a:srgbClr val="595959"/>
                </a:solidFill>
              </a:rPr>
              <a:t>gain questions</a:t>
            </a:r>
          </a:p>
          <a:p>
            <a:pPr marL="342900" indent="-342900">
              <a:buFont typeface="Arial" panose="020B0604020202020204" pitchFamily="34" charset="0"/>
              <a:buChar char="•"/>
            </a:pPr>
            <a:r>
              <a:rPr lang="en-AU" dirty="0">
                <a:solidFill>
                  <a:srgbClr val="595959"/>
                </a:solidFill>
              </a:rPr>
              <a:t>Gain insight into challenges or problems that the company </a:t>
            </a:r>
            <a:r>
              <a:rPr lang="en-AU" dirty="0" smtClean="0">
                <a:solidFill>
                  <a:srgbClr val="595959"/>
                </a:solidFill>
              </a:rPr>
              <a:t>is facing</a:t>
            </a:r>
            <a:endParaRPr lang="en-AU" dirty="0">
              <a:solidFill>
                <a:srgbClr val="595959"/>
              </a:solidFill>
            </a:endParaRPr>
          </a:p>
          <a:p>
            <a:pPr marL="342900" indent="-342900">
              <a:buFont typeface="Arial" panose="020B0604020202020204" pitchFamily="34" charset="0"/>
              <a:buChar char="•"/>
            </a:pPr>
            <a:r>
              <a:rPr lang="en-AU" dirty="0">
                <a:solidFill>
                  <a:srgbClr val="595959"/>
                </a:solidFill>
              </a:rPr>
              <a:t>Don’t jump in, be </a:t>
            </a:r>
            <a:r>
              <a:rPr lang="en-AU" dirty="0" smtClean="0">
                <a:solidFill>
                  <a:srgbClr val="595959"/>
                </a:solidFill>
              </a:rPr>
              <a:t>patient and keep listening</a:t>
            </a:r>
            <a:endParaRPr lang="en-AU" dirty="0">
              <a:solidFill>
                <a:srgbClr val="595959"/>
              </a:solidFill>
            </a:endParaRPr>
          </a:p>
          <a:p>
            <a:pPr marL="342900" indent="-342900">
              <a:buFont typeface="Arial" panose="020B0604020202020204" pitchFamily="34" charset="0"/>
              <a:buChar char="•"/>
            </a:pPr>
            <a:r>
              <a:rPr lang="en-AU" dirty="0">
                <a:solidFill>
                  <a:srgbClr val="595959"/>
                </a:solidFill>
              </a:rPr>
              <a:t>Resist telling </a:t>
            </a:r>
            <a:r>
              <a:rPr lang="en-AU" u="sng" dirty="0">
                <a:solidFill>
                  <a:srgbClr val="595959"/>
                </a:solidFill>
              </a:rPr>
              <a:t>your</a:t>
            </a:r>
            <a:r>
              <a:rPr lang="en-AU" dirty="0">
                <a:solidFill>
                  <a:srgbClr val="595959"/>
                </a:solidFill>
              </a:rPr>
              <a:t> story and listen to </a:t>
            </a:r>
            <a:r>
              <a:rPr lang="en-AU" u="sng" dirty="0" smtClean="0">
                <a:solidFill>
                  <a:srgbClr val="595959"/>
                </a:solidFill>
              </a:rPr>
              <a:t>theirs</a:t>
            </a:r>
          </a:p>
          <a:p>
            <a:pPr marL="342900" lvl="0" indent="-342900">
              <a:buFont typeface="Arial" pitchFamily="34" charset="0"/>
              <a:buChar char="•"/>
            </a:pPr>
            <a:r>
              <a:rPr lang="en-US" dirty="0">
                <a:solidFill>
                  <a:srgbClr val="595959"/>
                </a:solidFill>
              </a:rPr>
              <a:t>Let </a:t>
            </a:r>
            <a:r>
              <a:rPr lang="en-US" i="1" dirty="0">
                <a:solidFill>
                  <a:srgbClr val="595959"/>
                </a:solidFill>
              </a:rPr>
              <a:t>them</a:t>
            </a:r>
            <a:r>
              <a:rPr lang="en-US" dirty="0">
                <a:solidFill>
                  <a:srgbClr val="595959"/>
                </a:solidFill>
              </a:rPr>
              <a:t> tell</a:t>
            </a:r>
            <a:r>
              <a:rPr lang="en-US" i="1" dirty="0">
                <a:solidFill>
                  <a:srgbClr val="595959"/>
                </a:solidFill>
              </a:rPr>
              <a:t> you </a:t>
            </a:r>
            <a:r>
              <a:rPr lang="en-US" dirty="0">
                <a:solidFill>
                  <a:srgbClr val="595959"/>
                </a:solidFill>
              </a:rPr>
              <a:t>why they need you</a:t>
            </a:r>
          </a:p>
          <a:p>
            <a:pPr marL="342900" indent="-342900">
              <a:buFont typeface="Arial" panose="020B0604020202020204" pitchFamily="34" charset="0"/>
              <a:buChar char="•"/>
            </a:pPr>
            <a:endParaRPr lang="en-AU" u="sng" dirty="0"/>
          </a:p>
        </p:txBody>
      </p:sp>
    </p:spTree>
    <p:extLst>
      <p:ext uri="{BB962C8B-B14F-4D97-AF65-F5344CB8AC3E}">
        <p14:creationId xmlns:p14="http://schemas.microsoft.com/office/powerpoint/2010/main" xmlns="" val="1281409240"/>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bg>
      <p:bgPr>
        <a:blipFill rotWithShape="1">
          <a:blip r:embed="rId2"/>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03791" y="1294742"/>
            <a:ext cx="8229600" cy="678049"/>
          </a:xfrm>
        </p:spPr>
        <p:txBody>
          <a:bodyPr>
            <a:normAutofit/>
          </a:bodyPr>
          <a:lstStyle/>
          <a:p>
            <a:pPr algn="l"/>
            <a:r>
              <a:rPr lang="en-US" sz="2800" dirty="0" smtClean="0">
                <a:solidFill>
                  <a:srgbClr val="002B43"/>
                </a:solidFill>
              </a:rPr>
              <a:t>Building sustainable partnerships</a:t>
            </a:r>
            <a:endParaRPr lang="en-US" sz="2800" dirty="0">
              <a:solidFill>
                <a:srgbClr val="002B43"/>
              </a:solidFill>
            </a:endParaRPr>
          </a:p>
        </p:txBody>
      </p:sp>
      <p:sp>
        <p:nvSpPr>
          <p:cNvPr id="5" name="Rectangle 3"/>
          <p:cNvSpPr txBox="1">
            <a:spLocks/>
          </p:cNvSpPr>
          <p:nvPr/>
        </p:nvSpPr>
        <p:spPr>
          <a:xfrm>
            <a:off x="3965608" y="2321140"/>
            <a:ext cx="4620127" cy="3954532"/>
          </a:xfrm>
          <a:prstGeom prst="rect">
            <a:avLst/>
          </a:prstGeom>
        </p:spPr>
        <p:txBody>
          <a:bodyPr vert="horz" lIns="0" tIns="0" rIns="0" bIns="0" rtlCol="0">
            <a:noAutofit/>
          </a:bodyPr>
          <a:lstStyle>
            <a:lvl1pPr marL="0" indent="0" algn="l" defTabSz="914400" rtl="0" eaLnBrk="1" latinLnBrk="0" hangingPunct="1">
              <a:spcBef>
                <a:spcPts val="1200"/>
              </a:spcBef>
              <a:buFont typeface="Arial" pitchFamily="34" charset="0"/>
              <a:buNone/>
              <a:defRPr sz="2000" kern="1200">
                <a:solidFill>
                  <a:schemeClr val="tx1">
                    <a:lumMod val="65000"/>
                    <a:lumOff val="35000"/>
                  </a:schemeClr>
                </a:solidFill>
                <a:latin typeface="Corbel" pitchFamily="34" charset="0"/>
                <a:ea typeface="+mn-ea"/>
                <a:cs typeface="+mn-cs"/>
              </a:defRPr>
            </a:lvl1pPr>
            <a:lvl2pPr marL="457200" indent="0" algn="l" defTabSz="914400" rtl="0" eaLnBrk="1" latinLnBrk="0" hangingPunct="1">
              <a:spcBef>
                <a:spcPts val="1200"/>
              </a:spcBef>
              <a:buFont typeface="Arial" pitchFamily="34" charset="0"/>
              <a:buNone/>
              <a:defRPr sz="1800" kern="1200">
                <a:solidFill>
                  <a:schemeClr val="tx1">
                    <a:lumMod val="65000"/>
                    <a:lumOff val="35000"/>
                  </a:schemeClr>
                </a:solidFill>
                <a:latin typeface="Corbel" pitchFamily="34" charset="0"/>
                <a:ea typeface="+mn-ea"/>
                <a:cs typeface="+mn-cs"/>
              </a:defRPr>
            </a:lvl2pPr>
            <a:lvl3pPr marL="914400" indent="0" algn="l" defTabSz="914400" rtl="0" eaLnBrk="1" latinLnBrk="0" hangingPunct="1">
              <a:spcBef>
                <a:spcPts val="1200"/>
              </a:spcBef>
              <a:buFont typeface="Arial" pitchFamily="34" charset="0"/>
              <a:buNone/>
              <a:defRPr sz="1600" kern="1200">
                <a:solidFill>
                  <a:schemeClr val="tx1">
                    <a:lumMod val="65000"/>
                    <a:lumOff val="35000"/>
                  </a:schemeClr>
                </a:solidFill>
                <a:latin typeface="Corbel" pitchFamily="34" charset="0"/>
                <a:ea typeface="+mn-ea"/>
                <a:cs typeface="+mn-cs"/>
              </a:defRPr>
            </a:lvl3pPr>
            <a:lvl4pPr marL="1371600" indent="0" algn="l" defTabSz="914400" rtl="0" eaLnBrk="1" latinLnBrk="0" hangingPunct="1">
              <a:spcBef>
                <a:spcPts val="1200"/>
              </a:spcBef>
              <a:buFont typeface="Arial" pitchFamily="34" charset="0"/>
              <a:buNone/>
              <a:defRPr sz="1400" kern="1200">
                <a:solidFill>
                  <a:schemeClr val="tx1">
                    <a:lumMod val="65000"/>
                    <a:lumOff val="35000"/>
                  </a:schemeClr>
                </a:solidFill>
                <a:latin typeface="Corbel" pitchFamily="34" charset="0"/>
                <a:ea typeface="+mn-ea"/>
                <a:cs typeface="+mn-cs"/>
              </a:defRPr>
            </a:lvl4pPr>
            <a:lvl5pPr marL="1828800" indent="0" algn="l" defTabSz="914400" rtl="0" eaLnBrk="1" latinLnBrk="0" hangingPunct="1">
              <a:spcBef>
                <a:spcPts val="1200"/>
              </a:spcBef>
              <a:buFont typeface="Arial" pitchFamily="34" charset="0"/>
              <a:buNone/>
              <a:defRPr sz="1400" kern="1200">
                <a:solidFill>
                  <a:schemeClr val="tx1">
                    <a:lumMod val="65000"/>
                    <a:lumOff val="35000"/>
                  </a:schemeClr>
                </a:solidFill>
                <a:latin typeface="Corbel" pitchFamily="34"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1200"/>
              </a:spcBef>
              <a:spcAft>
                <a:spcPts val="0"/>
              </a:spcAft>
              <a:buClrTx/>
              <a:buSzTx/>
              <a:buFont typeface="Arial" charset="0"/>
              <a:buNone/>
              <a:tabLst/>
              <a:defRPr/>
            </a:pPr>
            <a:endParaRPr kumimoji="0" lang="en-AU" sz="2000" b="0" i="0" u="none" strike="noStrike" kern="1200" cap="none" spc="0" normalizeH="0" baseline="0" noProof="0" dirty="0">
              <a:ln>
                <a:noFill/>
              </a:ln>
              <a:solidFill>
                <a:sysClr val="windowText" lastClr="000000">
                  <a:lumMod val="65000"/>
                  <a:lumOff val="35000"/>
                </a:sysClr>
              </a:solidFill>
              <a:effectLst/>
              <a:uLnTx/>
              <a:uFillTx/>
              <a:latin typeface="Corbel" pitchFamily="34" charset="0"/>
            </a:endParaRPr>
          </a:p>
        </p:txBody>
      </p:sp>
      <p:sp>
        <p:nvSpPr>
          <p:cNvPr id="6" name="Rectangle 3"/>
          <p:cNvSpPr txBox="1">
            <a:spLocks/>
          </p:cNvSpPr>
          <p:nvPr/>
        </p:nvSpPr>
        <p:spPr>
          <a:xfrm>
            <a:off x="606392" y="2473540"/>
            <a:ext cx="7891112" cy="3954532"/>
          </a:xfrm>
          <a:prstGeom prst="rect">
            <a:avLst/>
          </a:prstGeom>
        </p:spPr>
        <p:txBody>
          <a:bodyPr vert="horz" lIns="0" tIns="0" rIns="0" bIns="0" rtlCol="0">
            <a:noAutofit/>
          </a:bodyPr>
          <a:lstStyle>
            <a:lvl1pPr marL="0" indent="0" algn="l" defTabSz="914400" rtl="0" eaLnBrk="1" latinLnBrk="0" hangingPunct="1">
              <a:spcBef>
                <a:spcPts val="1200"/>
              </a:spcBef>
              <a:buFont typeface="Arial" pitchFamily="34" charset="0"/>
              <a:buNone/>
              <a:defRPr sz="2000" kern="1200">
                <a:solidFill>
                  <a:schemeClr val="tx1">
                    <a:lumMod val="65000"/>
                    <a:lumOff val="35000"/>
                  </a:schemeClr>
                </a:solidFill>
                <a:latin typeface="Corbel" pitchFamily="34" charset="0"/>
                <a:ea typeface="+mn-ea"/>
                <a:cs typeface="+mn-cs"/>
              </a:defRPr>
            </a:lvl1pPr>
            <a:lvl2pPr marL="457200" indent="0" algn="l" defTabSz="914400" rtl="0" eaLnBrk="1" latinLnBrk="0" hangingPunct="1">
              <a:spcBef>
                <a:spcPts val="1200"/>
              </a:spcBef>
              <a:buFont typeface="Arial" pitchFamily="34" charset="0"/>
              <a:buNone/>
              <a:defRPr sz="1800" kern="1200">
                <a:solidFill>
                  <a:schemeClr val="tx1">
                    <a:lumMod val="65000"/>
                    <a:lumOff val="35000"/>
                  </a:schemeClr>
                </a:solidFill>
                <a:latin typeface="Corbel" pitchFamily="34" charset="0"/>
                <a:ea typeface="+mn-ea"/>
                <a:cs typeface="+mn-cs"/>
              </a:defRPr>
            </a:lvl2pPr>
            <a:lvl3pPr marL="914400" indent="0" algn="l" defTabSz="914400" rtl="0" eaLnBrk="1" latinLnBrk="0" hangingPunct="1">
              <a:spcBef>
                <a:spcPts val="1200"/>
              </a:spcBef>
              <a:buFont typeface="Arial" pitchFamily="34" charset="0"/>
              <a:buNone/>
              <a:defRPr sz="1600" kern="1200">
                <a:solidFill>
                  <a:schemeClr val="tx1">
                    <a:lumMod val="65000"/>
                    <a:lumOff val="35000"/>
                  </a:schemeClr>
                </a:solidFill>
                <a:latin typeface="Corbel" pitchFamily="34" charset="0"/>
                <a:ea typeface="+mn-ea"/>
                <a:cs typeface="+mn-cs"/>
              </a:defRPr>
            </a:lvl3pPr>
            <a:lvl4pPr marL="1371600" indent="0" algn="l" defTabSz="914400" rtl="0" eaLnBrk="1" latinLnBrk="0" hangingPunct="1">
              <a:spcBef>
                <a:spcPts val="1200"/>
              </a:spcBef>
              <a:buFont typeface="Arial" pitchFamily="34" charset="0"/>
              <a:buNone/>
              <a:defRPr sz="1400" kern="1200">
                <a:solidFill>
                  <a:schemeClr val="tx1">
                    <a:lumMod val="65000"/>
                    <a:lumOff val="35000"/>
                  </a:schemeClr>
                </a:solidFill>
                <a:latin typeface="Corbel" pitchFamily="34" charset="0"/>
                <a:ea typeface="+mn-ea"/>
                <a:cs typeface="+mn-cs"/>
              </a:defRPr>
            </a:lvl4pPr>
            <a:lvl5pPr marL="1828800" indent="0" algn="l" defTabSz="914400" rtl="0" eaLnBrk="1" latinLnBrk="0" hangingPunct="1">
              <a:spcBef>
                <a:spcPts val="1200"/>
              </a:spcBef>
              <a:buFont typeface="Arial" pitchFamily="34" charset="0"/>
              <a:buNone/>
              <a:defRPr sz="1400" kern="1200">
                <a:solidFill>
                  <a:schemeClr val="tx1">
                    <a:lumMod val="65000"/>
                    <a:lumOff val="35000"/>
                  </a:schemeClr>
                </a:solidFill>
                <a:latin typeface="Corbel" pitchFamily="34"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dirty="0"/>
              <a:t>Most people like talking about themselves more than listening to others and are more likely to believe themselves than believe you</a:t>
            </a:r>
            <a:r>
              <a:rPr lang="en-US" dirty="0" smtClean="0"/>
              <a:t>!</a:t>
            </a:r>
            <a:endParaRPr lang="en-US" dirty="0"/>
          </a:p>
          <a:p>
            <a:r>
              <a:rPr lang="en-US" dirty="0"/>
              <a:t>The key lies in asking questions not in making </a:t>
            </a:r>
            <a:r>
              <a:rPr lang="en-US" dirty="0" smtClean="0"/>
              <a:t>statements</a:t>
            </a:r>
            <a:endParaRPr lang="en-US" dirty="0"/>
          </a:p>
          <a:p>
            <a:r>
              <a:rPr lang="en-US" dirty="0" smtClean="0"/>
              <a:t>In the Commercial world this is called Solution Selling. Uncovering needs and mutually discussing if forming a partnership with your organisation for the provision of your product or service may assist with the alleviation of that need</a:t>
            </a:r>
          </a:p>
          <a:p>
            <a:r>
              <a:rPr lang="en-US" dirty="0" smtClean="0"/>
              <a:t>Companies understand this process and language and will feel more comfortable with it. It will also build your credibility</a:t>
            </a:r>
            <a:endParaRPr lang="en-US" dirty="0"/>
          </a:p>
          <a:p>
            <a:endParaRPr lang="en-AU" dirty="0"/>
          </a:p>
          <a:p>
            <a:pPr lvl="0">
              <a:defRPr/>
            </a:pPr>
            <a:endParaRPr lang="en-US" dirty="0">
              <a:solidFill>
                <a:sysClr val="windowText" lastClr="000000">
                  <a:lumMod val="65000"/>
                  <a:lumOff val="35000"/>
                </a:sysClr>
              </a:solidFill>
            </a:endParaRPr>
          </a:p>
        </p:txBody>
      </p:sp>
    </p:spTree>
    <p:extLst>
      <p:ext uri="{BB962C8B-B14F-4D97-AF65-F5344CB8AC3E}">
        <p14:creationId xmlns:p14="http://schemas.microsoft.com/office/powerpoint/2010/main" xmlns="" val="529449777"/>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bg>
      <p:bgPr>
        <a:blipFill rotWithShape="1">
          <a:blip r:embed="rId2"/>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03791" y="1294742"/>
            <a:ext cx="8229600" cy="678049"/>
          </a:xfrm>
        </p:spPr>
        <p:txBody>
          <a:bodyPr>
            <a:normAutofit/>
          </a:bodyPr>
          <a:lstStyle/>
          <a:p>
            <a:pPr algn="l"/>
            <a:r>
              <a:rPr lang="en-US" sz="2800" dirty="0">
                <a:solidFill>
                  <a:srgbClr val="002B43"/>
                </a:solidFill>
              </a:rPr>
              <a:t>Sample questions</a:t>
            </a:r>
          </a:p>
        </p:txBody>
      </p:sp>
      <p:sp>
        <p:nvSpPr>
          <p:cNvPr id="5" name="Rectangle 3"/>
          <p:cNvSpPr txBox="1">
            <a:spLocks/>
          </p:cNvSpPr>
          <p:nvPr/>
        </p:nvSpPr>
        <p:spPr>
          <a:xfrm>
            <a:off x="3965608" y="2321140"/>
            <a:ext cx="4620127" cy="3954532"/>
          </a:xfrm>
          <a:prstGeom prst="rect">
            <a:avLst/>
          </a:prstGeom>
        </p:spPr>
        <p:txBody>
          <a:bodyPr vert="horz" lIns="0" tIns="0" rIns="0" bIns="0" rtlCol="0">
            <a:noAutofit/>
          </a:bodyPr>
          <a:lstStyle>
            <a:lvl1pPr marL="0" indent="0" algn="l" defTabSz="914400" rtl="0" eaLnBrk="1" latinLnBrk="0" hangingPunct="1">
              <a:spcBef>
                <a:spcPts val="1200"/>
              </a:spcBef>
              <a:buFont typeface="Arial" pitchFamily="34" charset="0"/>
              <a:buNone/>
              <a:defRPr sz="2000" kern="1200">
                <a:solidFill>
                  <a:schemeClr val="tx1">
                    <a:lumMod val="65000"/>
                    <a:lumOff val="35000"/>
                  </a:schemeClr>
                </a:solidFill>
                <a:latin typeface="Corbel" pitchFamily="34" charset="0"/>
                <a:ea typeface="+mn-ea"/>
                <a:cs typeface="+mn-cs"/>
              </a:defRPr>
            </a:lvl1pPr>
            <a:lvl2pPr marL="457200" indent="0" algn="l" defTabSz="914400" rtl="0" eaLnBrk="1" latinLnBrk="0" hangingPunct="1">
              <a:spcBef>
                <a:spcPts val="1200"/>
              </a:spcBef>
              <a:buFont typeface="Arial" pitchFamily="34" charset="0"/>
              <a:buNone/>
              <a:defRPr sz="1800" kern="1200">
                <a:solidFill>
                  <a:schemeClr val="tx1">
                    <a:lumMod val="65000"/>
                    <a:lumOff val="35000"/>
                  </a:schemeClr>
                </a:solidFill>
                <a:latin typeface="Corbel" pitchFamily="34" charset="0"/>
                <a:ea typeface="+mn-ea"/>
                <a:cs typeface="+mn-cs"/>
              </a:defRPr>
            </a:lvl2pPr>
            <a:lvl3pPr marL="914400" indent="0" algn="l" defTabSz="914400" rtl="0" eaLnBrk="1" latinLnBrk="0" hangingPunct="1">
              <a:spcBef>
                <a:spcPts val="1200"/>
              </a:spcBef>
              <a:buFont typeface="Arial" pitchFamily="34" charset="0"/>
              <a:buNone/>
              <a:defRPr sz="1600" kern="1200">
                <a:solidFill>
                  <a:schemeClr val="tx1">
                    <a:lumMod val="65000"/>
                    <a:lumOff val="35000"/>
                  </a:schemeClr>
                </a:solidFill>
                <a:latin typeface="Corbel" pitchFamily="34" charset="0"/>
                <a:ea typeface="+mn-ea"/>
                <a:cs typeface="+mn-cs"/>
              </a:defRPr>
            </a:lvl3pPr>
            <a:lvl4pPr marL="1371600" indent="0" algn="l" defTabSz="914400" rtl="0" eaLnBrk="1" latinLnBrk="0" hangingPunct="1">
              <a:spcBef>
                <a:spcPts val="1200"/>
              </a:spcBef>
              <a:buFont typeface="Arial" pitchFamily="34" charset="0"/>
              <a:buNone/>
              <a:defRPr sz="1400" kern="1200">
                <a:solidFill>
                  <a:schemeClr val="tx1">
                    <a:lumMod val="65000"/>
                    <a:lumOff val="35000"/>
                  </a:schemeClr>
                </a:solidFill>
                <a:latin typeface="Corbel" pitchFamily="34" charset="0"/>
                <a:ea typeface="+mn-ea"/>
                <a:cs typeface="+mn-cs"/>
              </a:defRPr>
            </a:lvl4pPr>
            <a:lvl5pPr marL="1828800" indent="0" algn="l" defTabSz="914400" rtl="0" eaLnBrk="1" latinLnBrk="0" hangingPunct="1">
              <a:spcBef>
                <a:spcPts val="1200"/>
              </a:spcBef>
              <a:buFont typeface="Arial" pitchFamily="34" charset="0"/>
              <a:buNone/>
              <a:defRPr sz="1400" kern="1200">
                <a:solidFill>
                  <a:schemeClr val="tx1">
                    <a:lumMod val="65000"/>
                    <a:lumOff val="35000"/>
                  </a:schemeClr>
                </a:solidFill>
                <a:latin typeface="Corbel" pitchFamily="34"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1200"/>
              </a:spcBef>
              <a:spcAft>
                <a:spcPts val="0"/>
              </a:spcAft>
              <a:buClrTx/>
              <a:buSzTx/>
              <a:buFont typeface="Arial" charset="0"/>
              <a:buNone/>
              <a:tabLst/>
              <a:defRPr/>
            </a:pPr>
            <a:endParaRPr kumimoji="0" lang="en-AU" sz="2000" b="0" i="0" u="none" strike="noStrike" kern="1200" cap="none" spc="0" normalizeH="0" baseline="0" noProof="0" dirty="0">
              <a:ln>
                <a:noFill/>
              </a:ln>
              <a:solidFill>
                <a:sysClr val="windowText" lastClr="000000">
                  <a:lumMod val="65000"/>
                  <a:lumOff val="35000"/>
                </a:sysClr>
              </a:solidFill>
              <a:effectLst/>
              <a:uLnTx/>
              <a:uFillTx/>
              <a:latin typeface="Corbel" pitchFamily="34" charset="0"/>
            </a:endParaRPr>
          </a:p>
        </p:txBody>
      </p:sp>
      <p:sp>
        <p:nvSpPr>
          <p:cNvPr id="6" name="Rectangle 3"/>
          <p:cNvSpPr txBox="1">
            <a:spLocks/>
          </p:cNvSpPr>
          <p:nvPr/>
        </p:nvSpPr>
        <p:spPr>
          <a:xfrm>
            <a:off x="847024" y="2473540"/>
            <a:ext cx="7891112" cy="3954532"/>
          </a:xfrm>
          <a:prstGeom prst="rect">
            <a:avLst/>
          </a:prstGeom>
        </p:spPr>
        <p:txBody>
          <a:bodyPr vert="horz" lIns="0" tIns="0" rIns="0" bIns="0" rtlCol="0">
            <a:noAutofit/>
          </a:bodyPr>
          <a:lstStyle>
            <a:lvl1pPr marL="0" indent="0" algn="l" defTabSz="914400" rtl="0" eaLnBrk="1" latinLnBrk="0" hangingPunct="1">
              <a:spcBef>
                <a:spcPts val="1200"/>
              </a:spcBef>
              <a:buFont typeface="Arial" pitchFamily="34" charset="0"/>
              <a:buNone/>
              <a:defRPr sz="2000" kern="1200">
                <a:solidFill>
                  <a:schemeClr val="tx1">
                    <a:lumMod val="65000"/>
                    <a:lumOff val="35000"/>
                  </a:schemeClr>
                </a:solidFill>
                <a:latin typeface="Corbel" pitchFamily="34" charset="0"/>
                <a:ea typeface="+mn-ea"/>
                <a:cs typeface="+mn-cs"/>
              </a:defRPr>
            </a:lvl1pPr>
            <a:lvl2pPr marL="457200" indent="0" algn="l" defTabSz="914400" rtl="0" eaLnBrk="1" latinLnBrk="0" hangingPunct="1">
              <a:spcBef>
                <a:spcPts val="1200"/>
              </a:spcBef>
              <a:buFont typeface="Arial" pitchFamily="34" charset="0"/>
              <a:buNone/>
              <a:defRPr sz="1800" kern="1200">
                <a:solidFill>
                  <a:schemeClr val="tx1">
                    <a:lumMod val="65000"/>
                    <a:lumOff val="35000"/>
                  </a:schemeClr>
                </a:solidFill>
                <a:latin typeface="Corbel" pitchFamily="34" charset="0"/>
                <a:ea typeface="+mn-ea"/>
                <a:cs typeface="+mn-cs"/>
              </a:defRPr>
            </a:lvl2pPr>
            <a:lvl3pPr marL="914400" indent="0" algn="l" defTabSz="914400" rtl="0" eaLnBrk="1" latinLnBrk="0" hangingPunct="1">
              <a:spcBef>
                <a:spcPts val="1200"/>
              </a:spcBef>
              <a:buFont typeface="Arial" pitchFamily="34" charset="0"/>
              <a:buNone/>
              <a:defRPr sz="1600" kern="1200">
                <a:solidFill>
                  <a:schemeClr val="tx1">
                    <a:lumMod val="65000"/>
                    <a:lumOff val="35000"/>
                  </a:schemeClr>
                </a:solidFill>
                <a:latin typeface="Corbel" pitchFamily="34" charset="0"/>
                <a:ea typeface="+mn-ea"/>
                <a:cs typeface="+mn-cs"/>
              </a:defRPr>
            </a:lvl3pPr>
            <a:lvl4pPr marL="1371600" indent="0" algn="l" defTabSz="914400" rtl="0" eaLnBrk="1" latinLnBrk="0" hangingPunct="1">
              <a:spcBef>
                <a:spcPts val="1200"/>
              </a:spcBef>
              <a:buFont typeface="Arial" pitchFamily="34" charset="0"/>
              <a:buNone/>
              <a:defRPr sz="1400" kern="1200">
                <a:solidFill>
                  <a:schemeClr val="tx1">
                    <a:lumMod val="65000"/>
                    <a:lumOff val="35000"/>
                  </a:schemeClr>
                </a:solidFill>
                <a:latin typeface="Corbel" pitchFamily="34" charset="0"/>
                <a:ea typeface="+mn-ea"/>
                <a:cs typeface="+mn-cs"/>
              </a:defRPr>
            </a:lvl4pPr>
            <a:lvl5pPr marL="1828800" indent="0" algn="l" defTabSz="914400" rtl="0" eaLnBrk="1" latinLnBrk="0" hangingPunct="1">
              <a:spcBef>
                <a:spcPts val="1200"/>
              </a:spcBef>
              <a:buFont typeface="Arial" pitchFamily="34" charset="0"/>
              <a:buNone/>
              <a:defRPr sz="1400" kern="1200">
                <a:solidFill>
                  <a:schemeClr val="tx1">
                    <a:lumMod val="65000"/>
                    <a:lumOff val="35000"/>
                  </a:schemeClr>
                </a:solidFill>
                <a:latin typeface="Corbel" pitchFamily="34"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dirty="0"/>
              <a:t>What are some of the main business challenges that you’re facing today</a:t>
            </a:r>
            <a:r>
              <a:rPr lang="en-US" dirty="0" smtClean="0"/>
              <a:t>?</a:t>
            </a:r>
            <a:endParaRPr lang="en-US" dirty="0"/>
          </a:p>
          <a:p>
            <a:r>
              <a:rPr lang="en-US" dirty="0" smtClean="0"/>
              <a:t>Then ask more questions around </a:t>
            </a:r>
            <a:r>
              <a:rPr lang="en-US" dirty="0" smtClean="0"/>
              <a:t>these, depending on what is said….</a:t>
            </a:r>
            <a:endParaRPr lang="en-US" dirty="0"/>
          </a:p>
          <a:p>
            <a:r>
              <a:rPr lang="en-US" dirty="0" smtClean="0"/>
              <a:t>Competitive market: How </a:t>
            </a:r>
            <a:r>
              <a:rPr lang="en-US" dirty="0"/>
              <a:t>do you differentiate your product / service from your competitors?</a:t>
            </a:r>
          </a:p>
          <a:p>
            <a:r>
              <a:rPr lang="en-US" dirty="0" smtClean="0"/>
              <a:t>Getting good staff: May I ask what strategies </a:t>
            </a:r>
            <a:r>
              <a:rPr lang="en-US" dirty="0"/>
              <a:t>you have for ensuring you recruit and retain the best staff?</a:t>
            </a:r>
          </a:p>
          <a:p>
            <a:r>
              <a:rPr lang="en-US" dirty="0" smtClean="0"/>
              <a:t>Staff turnover: Do you have any specific strategies to build pride in the company and ensure maximum staff engagement? </a:t>
            </a:r>
            <a:endParaRPr lang="en-US" dirty="0"/>
          </a:p>
          <a:p>
            <a:endParaRPr lang="en-AU" dirty="0"/>
          </a:p>
          <a:p>
            <a:pPr lvl="0">
              <a:defRPr/>
            </a:pPr>
            <a:endParaRPr lang="en-US" dirty="0">
              <a:solidFill>
                <a:sysClr val="windowText" lastClr="000000">
                  <a:lumMod val="65000"/>
                  <a:lumOff val="35000"/>
                </a:sysClr>
              </a:solidFill>
            </a:endParaRPr>
          </a:p>
        </p:txBody>
      </p:sp>
    </p:spTree>
    <p:extLst>
      <p:ext uri="{BB962C8B-B14F-4D97-AF65-F5344CB8AC3E}">
        <p14:creationId xmlns:p14="http://schemas.microsoft.com/office/powerpoint/2010/main" xmlns="" val="407792052"/>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bg>
      <p:bgPr>
        <a:blipFill rotWithShape="1">
          <a:blip r:embed="rId2"/>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03791" y="1294742"/>
            <a:ext cx="8229600" cy="678049"/>
          </a:xfrm>
        </p:spPr>
        <p:txBody>
          <a:bodyPr>
            <a:normAutofit/>
          </a:bodyPr>
          <a:lstStyle/>
          <a:p>
            <a:pPr algn="l"/>
            <a:r>
              <a:rPr lang="en-US" sz="2800" dirty="0" smtClean="0">
                <a:solidFill>
                  <a:srgbClr val="002B43"/>
                </a:solidFill>
              </a:rPr>
              <a:t>Need payoff questions</a:t>
            </a:r>
            <a:endParaRPr lang="en-US" sz="2800" dirty="0">
              <a:solidFill>
                <a:srgbClr val="002B43"/>
              </a:solidFill>
            </a:endParaRPr>
          </a:p>
        </p:txBody>
      </p:sp>
      <p:sp>
        <p:nvSpPr>
          <p:cNvPr id="5" name="Rectangle 3"/>
          <p:cNvSpPr txBox="1">
            <a:spLocks/>
          </p:cNvSpPr>
          <p:nvPr/>
        </p:nvSpPr>
        <p:spPr>
          <a:xfrm>
            <a:off x="3965608" y="2321140"/>
            <a:ext cx="4620127" cy="3954532"/>
          </a:xfrm>
          <a:prstGeom prst="rect">
            <a:avLst/>
          </a:prstGeom>
        </p:spPr>
        <p:txBody>
          <a:bodyPr vert="horz" lIns="0" tIns="0" rIns="0" bIns="0" rtlCol="0">
            <a:noAutofit/>
          </a:bodyPr>
          <a:lstStyle>
            <a:lvl1pPr marL="0" indent="0" algn="l" defTabSz="914400" rtl="0" eaLnBrk="1" latinLnBrk="0" hangingPunct="1">
              <a:spcBef>
                <a:spcPts val="1200"/>
              </a:spcBef>
              <a:buFont typeface="Arial" pitchFamily="34" charset="0"/>
              <a:buNone/>
              <a:defRPr sz="2000" kern="1200">
                <a:solidFill>
                  <a:schemeClr val="tx1">
                    <a:lumMod val="65000"/>
                    <a:lumOff val="35000"/>
                  </a:schemeClr>
                </a:solidFill>
                <a:latin typeface="Corbel" pitchFamily="34" charset="0"/>
                <a:ea typeface="+mn-ea"/>
                <a:cs typeface="+mn-cs"/>
              </a:defRPr>
            </a:lvl1pPr>
            <a:lvl2pPr marL="457200" indent="0" algn="l" defTabSz="914400" rtl="0" eaLnBrk="1" latinLnBrk="0" hangingPunct="1">
              <a:spcBef>
                <a:spcPts val="1200"/>
              </a:spcBef>
              <a:buFont typeface="Arial" pitchFamily="34" charset="0"/>
              <a:buNone/>
              <a:defRPr sz="1800" kern="1200">
                <a:solidFill>
                  <a:schemeClr val="tx1">
                    <a:lumMod val="65000"/>
                    <a:lumOff val="35000"/>
                  </a:schemeClr>
                </a:solidFill>
                <a:latin typeface="Corbel" pitchFamily="34" charset="0"/>
                <a:ea typeface="+mn-ea"/>
                <a:cs typeface="+mn-cs"/>
              </a:defRPr>
            </a:lvl2pPr>
            <a:lvl3pPr marL="914400" indent="0" algn="l" defTabSz="914400" rtl="0" eaLnBrk="1" latinLnBrk="0" hangingPunct="1">
              <a:spcBef>
                <a:spcPts val="1200"/>
              </a:spcBef>
              <a:buFont typeface="Arial" pitchFamily="34" charset="0"/>
              <a:buNone/>
              <a:defRPr sz="1600" kern="1200">
                <a:solidFill>
                  <a:schemeClr val="tx1">
                    <a:lumMod val="65000"/>
                    <a:lumOff val="35000"/>
                  </a:schemeClr>
                </a:solidFill>
                <a:latin typeface="Corbel" pitchFamily="34" charset="0"/>
                <a:ea typeface="+mn-ea"/>
                <a:cs typeface="+mn-cs"/>
              </a:defRPr>
            </a:lvl3pPr>
            <a:lvl4pPr marL="1371600" indent="0" algn="l" defTabSz="914400" rtl="0" eaLnBrk="1" latinLnBrk="0" hangingPunct="1">
              <a:spcBef>
                <a:spcPts val="1200"/>
              </a:spcBef>
              <a:buFont typeface="Arial" pitchFamily="34" charset="0"/>
              <a:buNone/>
              <a:defRPr sz="1400" kern="1200">
                <a:solidFill>
                  <a:schemeClr val="tx1">
                    <a:lumMod val="65000"/>
                    <a:lumOff val="35000"/>
                  </a:schemeClr>
                </a:solidFill>
                <a:latin typeface="Corbel" pitchFamily="34" charset="0"/>
                <a:ea typeface="+mn-ea"/>
                <a:cs typeface="+mn-cs"/>
              </a:defRPr>
            </a:lvl4pPr>
            <a:lvl5pPr marL="1828800" indent="0" algn="l" defTabSz="914400" rtl="0" eaLnBrk="1" latinLnBrk="0" hangingPunct="1">
              <a:spcBef>
                <a:spcPts val="1200"/>
              </a:spcBef>
              <a:buFont typeface="Arial" pitchFamily="34" charset="0"/>
              <a:buNone/>
              <a:defRPr sz="1400" kern="1200">
                <a:solidFill>
                  <a:schemeClr val="tx1">
                    <a:lumMod val="65000"/>
                    <a:lumOff val="35000"/>
                  </a:schemeClr>
                </a:solidFill>
                <a:latin typeface="Corbel" pitchFamily="34"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1200"/>
              </a:spcBef>
              <a:spcAft>
                <a:spcPts val="0"/>
              </a:spcAft>
              <a:buClrTx/>
              <a:buSzTx/>
              <a:buFont typeface="Arial" charset="0"/>
              <a:buNone/>
              <a:tabLst/>
              <a:defRPr/>
            </a:pPr>
            <a:endParaRPr kumimoji="0" lang="en-AU" sz="2000" b="0" i="0" u="none" strike="noStrike" kern="1200" cap="none" spc="0" normalizeH="0" baseline="0" noProof="0" dirty="0">
              <a:ln>
                <a:noFill/>
              </a:ln>
              <a:solidFill>
                <a:sysClr val="windowText" lastClr="000000">
                  <a:lumMod val="65000"/>
                  <a:lumOff val="35000"/>
                </a:sysClr>
              </a:solidFill>
              <a:effectLst/>
              <a:uLnTx/>
              <a:uFillTx/>
              <a:latin typeface="Corbel" pitchFamily="34" charset="0"/>
            </a:endParaRPr>
          </a:p>
        </p:txBody>
      </p:sp>
      <p:sp>
        <p:nvSpPr>
          <p:cNvPr id="6" name="Rectangle 3"/>
          <p:cNvSpPr txBox="1">
            <a:spLocks/>
          </p:cNvSpPr>
          <p:nvPr/>
        </p:nvSpPr>
        <p:spPr>
          <a:xfrm>
            <a:off x="664143" y="2321140"/>
            <a:ext cx="8073993" cy="4106932"/>
          </a:xfrm>
          <a:prstGeom prst="rect">
            <a:avLst/>
          </a:prstGeom>
        </p:spPr>
        <p:txBody>
          <a:bodyPr vert="horz" lIns="0" tIns="0" rIns="0" bIns="0" rtlCol="0">
            <a:noAutofit/>
          </a:bodyPr>
          <a:lstStyle>
            <a:lvl1pPr marL="0" indent="0" algn="l" defTabSz="914400" rtl="0" eaLnBrk="1" latinLnBrk="0" hangingPunct="1">
              <a:spcBef>
                <a:spcPts val="1200"/>
              </a:spcBef>
              <a:buFont typeface="Arial" pitchFamily="34" charset="0"/>
              <a:buNone/>
              <a:defRPr sz="2000" kern="1200">
                <a:solidFill>
                  <a:schemeClr val="tx1">
                    <a:lumMod val="65000"/>
                    <a:lumOff val="35000"/>
                  </a:schemeClr>
                </a:solidFill>
                <a:latin typeface="Corbel" pitchFamily="34" charset="0"/>
                <a:ea typeface="+mn-ea"/>
                <a:cs typeface="+mn-cs"/>
              </a:defRPr>
            </a:lvl1pPr>
            <a:lvl2pPr marL="457200" indent="0" algn="l" defTabSz="914400" rtl="0" eaLnBrk="1" latinLnBrk="0" hangingPunct="1">
              <a:spcBef>
                <a:spcPts val="1200"/>
              </a:spcBef>
              <a:buFont typeface="Arial" pitchFamily="34" charset="0"/>
              <a:buNone/>
              <a:defRPr sz="1800" kern="1200">
                <a:solidFill>
                  <a:schemeClr val="tx1">
                    <a:lumMod val="65000"/>
                    <a:lumOff val="35000"/>
                  </a:schemeClr>
                </a:solidFill>
                <a:latin typeface="Corbel" pitchFamily="34" charset="0"/>
                <a:ea typeface="+mn-ea"/>
                <a:cs typeface="+mn-cs"/>
              </a:defRPr>
            </a:lvl2pPr>
            <a:lvl3pPr marL="914400" indent="0" algn="l" defTabSz="914400" rtl="0" eaLnBrk="1" latinLnBrk="0" hangingPunct="1">
              <a:spcBef>
                <a:spcPts val="1200"/>
              </a:spcBef>
              <a:buFont typeface="Arial" pitchFamily="34" charset="0"/>
              <a:buNone/>
              <a:defRPr sz="1600" kern="1200">
                <a:solidFill>
                  <a:schemeClr val="tx1">
                    <a:lumMod val="65000"/>
                    <a:lumOff val="35000"/>
                  </a:schemeClr>
                </a:solidFill>
                <a:latin typeface="Corbel" pitchFamily="34" charset="0"/>
                <a:ea typeface="+mn-ea"/>
                <a:cs typeface="+mn-cs"/>
              </a:defRPr>
            </a:lvl3pPr>
            <a:lvl4pPr marL="1371600" indent="0" algn="l" defTabSz="914400" rtl="0" eaLnBrk="1" latinLnBrk="0" hangingPunct="1">
              <a:spcBef>
                <a:spcPts val="1200"/>
              </a:spcBef>
              <a:buFont typeface="Arial" pitchFamily="34" charset="0"/>
              <a:buNone/>
              <a:defRPr sz="1400" kern="1200">
                <a:solidFill>
                  <a:schemeClr val="tx1">
                    <a:lumMod val="65000"/>
                    <a:lumOff val="35000"/>
                  </a:schemeClr>
                </a:solidFill>
                <a:latin typeface="Corbel" pitchFamily="34" charset="0"/>
                <a:ea typeface="+mn-ea"/>
                <a:cs typeface="+mn-cs"/>
              </a:defRPr>
            </a:lvl4pPr>
            <a:lvl5pPr marL="1828800" indent="0" algn="l" defTabSz="914400" rtl="0" eaLnBrk="1" latinLnBrk="0" hangingPunct="1">
              <a:spcBef>
                <a:spcPts val="1200"/>
              </a:spcBef>
              <a:buFont typeface="Arial" pitchFamily="34" charset="0"/>
              <a:buNone/>
              <a:defRPr sz="1400" kern="1200">
                <a:solidFill>
                  <a:schemeClr val="tx1">
                    <a:lumMod val="65000"/>
                    <a:lumOff val="35000"/>
                  </a:schemeClr>
                </a:solidFill>
                <a:latin typeface="Corbel" pitchFamily="34"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dirty="0"/>
              <a:t>Would you be interested in hearing of some case studies where companies were able to:</a:t>
            </a:r>
          </a:p>
          <a:p>
            <a:pPr marL="342900" indent="-342900">
              <a:buFont typeface="Arial" panose="020B0604020202020204" pitchFamily="34" charset="0"/>
              <a:buChar char="•"/>
            </a:pPr>
            <a:r>
              <a:rPr lang="en-US" dirty="0"/>
              <a:t>Enhance their corporate reputation?</a:t>
            </a:r>
          </a:p>
          <a:p>
            <a:pPr marL="342900" indent="-342900">
              <a:buFont typeface="Arial" panose="020B0604020202020204" pitchFamily="34" charset="0"/>
              <a:buChar char="•"/>
            </a:pPr>
            <a:r>
              <a:rPr lang="en-US" dirty="0"/>
              <a:t>Improve their branding?</a:t>
            </a:r>
          </a:p>
          <a:p>
            <a:pPr marL="342900" indent="-342900">
              <a:buFont typeface="Arial" panose="020B0604020202020204" pitchFamily="34" charset="0"/>
              <a:buChar char="•"/>
            </a:pPr>
            <a:r>
              <a:rPr lang="en-US" dirty="0"/>
              <a:t>More effectively recruit and retain staff?</a:t>
            </a:r>
          </a:p>
          <a:p>
            <a:pPr marL="342900" indent="-342900">
              <a:buFont typeface="Arial" panose="020B0604020202020204" pitchFamily="34" charset="0"/>
              <a:buChar char="•"/>
            </a:pPr>
            <a:r>
              <a:rPr lang="en-US" dirty="0"/>
              <a:t>Use innovative executive leadership and staff team building strategies?</a:t>
            </a:r>
          </a:p>
          <a:p>
            <a:pPr marL="342900" indent="-342900">
              <a:buFont typeface="Arial" panose="020B0604020202020204" pitchFamily="34" charset="0"/>
              <a:buChar char="•"/>
            </a:pPr>
            <a:r>
              <a:rPr lang="en-US" dirty="0"/>
              <a:t>Positively influence client buying decisions</a:t>
            </a:r>
            <a:r>
              <a:rPr lang="en-US" dirty="0" smtClean="0"/>
              <a:t>?</a:t>
            </a:r>
          </a:p>
          <a:p>
            <a:pPr marL="342900" indent="-342900">
              <a:buFont typeface="Arial" panose="020B0604020202020204" pitchFamily="34" charset="0"/>
              <a:buChar char="•"/>
            </a:pPr>
            <a:r>
              <a:rPr lang="en-US" dirty="0" smtClean="0"/>
              <a:t>Position themselves to win large contracts?</a:t>
            </a:r>
            <a:endParaRPr lang="en-US" dirty="0"/>
          </a:p>
          <a:p>
            <a:endParaRPr lang="en-US" dirty="0"/>
          </a:p>
          <a:p>
            <a:endParaRPr lang="en-AU" dirty="0"/>
          </a:p>
          <a:p>
            <a:pPr lvl="0">
              <a:defRPr/>
            </a:pPr>
            <a:endParaRPr lang="en-US" dirty="0">
              <a:solidFill>
                <a:sysClr val="windowText" lastClr="000000">
                  <a:lumMod val="65000"/>
                  <a:lumOff val="35000"/>
                </a:sysClr>
              </a:solidFill>
            </a:endParaRPr>
          </a:p>
        </p:txBody>
      </p:sp>
    </p:spTree>
    <p:extLst>
      <p:ext uri="{BB962C8B-B14F-4D97-AF65-F5344CB8AC3E}">
        <p14:creationId xmlns:p14="http://schemas.microsoft.com/office/powerpoint/2010/main" xmlns="" val="1602377297"/>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bg>
      <p:bgPr>
        <a:blipFill rotWithShape="1">
          <a:blip r:embed="rId2"/>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03791" y="1294742"/>
            <a:ext cx="8229600" cy="678049"/>
          </a:xfrm>
        </p:spPr>
        <p:txBody>
          <a:bodyPr>
            <a:normAutofit/>
          </a:bodyPr>
          <a:lstStyle/>
          <a:p>
            <a:pPr algn="l"/>
            <a:r>
              <a:rPr lang="en-US" sz="3600" dirty="0" smtClean="0">
                <a:solidFill>
                  <a:srgbClr val="002B43"/>
                </a:solidFill>
              </a:rPr>
              <a:t>Heart and mind</a:t>
            </a:r>
            <a:endParaRPr lang="en-US" sz="3600" dirty="0">
              <a:solidFill>
                <a:srgbClr val="002B43"/>
              </a:solidFill>
            </a:endParaRPr>
          </a:p>
        </p:txBody>
      </p:sp>
      <p:pic>
        <p:nvPicPr>
          <p:cNvPr id="3" name="Picture 2"/>
          <p:cNvPicPr>
            <a:picLocks noChangeAspect="1"/>
          </p:cNvPicPr>
          <p:nvPr/>
        </p:nvPicPr>
        <p:blipFill>
          <a:blip r:embed="rId3"/>
          <a:stretch>
            <a:fillRect/>
          </a:stretch>
        </p:blipFill>
        <p:spPr>
          <a:xfrm>
            <a:off x="681647" y="2312988"/>
            <a:ext cx="2853529" cy="2466853"/>
          </a:xfrm>
          <a:prstGeom prst="rect">
            <a:avLst/>
          </a:prstGeom>
        </p:spPr>
      </p:pic>
      <p:sp>
        <p:nvSpPr>
          <p:cNvPr id="5" name="Rectangle 3"/>
          <p:cNvSpPr txBox="1">
            <a:spLocks/>
          </p:cNvSpPr>
          <p:nvPr/>
        </p:nvSpPr>
        <p:spPr>
          <a:xfrm>
            <a:off x="3965608" y="2321140"/>
            <a:ext cx="4620127" cy="3954532"/>
          </a:xfrm>
          <a:prstGeom prst="rect">
            <a:avLst/>
          </a:prstGeom>
        </p:spPr>
        <p:txBody>
          <a:bodyPr vert="horz" lIns="0" tIns="0" rIns="0" bIns="0" rtlCol="0">
            <a:noAutofit/>
          </a:bodyPr>
          <a:lstStyle>
            <a:lvl1pPr marL="0" indent="0" algn="l" defTabSz="914400" rtl="0" eaLnBrk="1" latinLnBrk="0" hangingPunct="1">
              <a:spcBef>
                <a:spcPts val="1200"/>
              </a:spcBef>
              <a:buFont typeface="Arial" pitchFamily="34" charset="0"/>
              <a:buNone/>
              <a:defRPr sz="2000" kern="1200">
                <a:solidFill>
                  <a:schemeClr val="tx1">
                    <a:lumMod val="65000"/>
                    <a:lumOff val="35000"/>
                  </a:schemeClr>
                </a:solidFill>
                <a:latin typeface="Corbel" pitchFamily="34" charset="0"/>
                <a:ea typeface="+mn-ea"/>
                <a:cs typeface="+mn-cs"/>
              </a:defRPr>
            </a:lvl1pPr>
            <a:lvl2pPr marL="457200" indent="0" algn="l" defTabSz="914400" rtl="0" eaLnBrk="1" latinLnBrk="0" hangingPunct="1">
              <a:spcBef>
                <a:spcPts val="1200"/>
              </a:spcBef>
              <a:buFont typeface="Arial" pitchFamily="34" charset="0"/>
              <a:buNone/>
              <a:defRPr sz="1800" kern="1200">
                <a:solidFill>
                  <a:schemeClr val="tx1">
                    <a:lumMod val="65000"/>
                    <a:lumOff val="35000"/>
                  </a:schemeClr>
                </a:solidFill>
                <a:latin typeface="Corbel" pitchFamily="34" charset="0"/>
                <a:ea typeface="+mn-ea"/>
                <a:cs typeface="+mn-cs"/>
              </a:defRPr>
            </a:lvl2pPr>
            <a:lvl3pPr marL="914400" indent="0" algn="l" defTabSz="914400" rtl="0" eaLnBrk="1" latinLnBrk="0" hangingPunct="1">
              <a:spcBef>
                <a:spcPts val="1200"/>
              </a:spcBef>
              <a:buFont typeface="Arial" pitchFamily="34" charset="0"/>
              <a:buNone/>
              <a:defRPr sz="1600" kern="1200">
                <a:solidFill>
                  <a:schemeClr val="tx1">
                    <a:lumMod val="65000"/>
                    <a:lumOff val="35000"/>
                  </a:schemeClr>
                </a:solidFill>
                <a:latin typeface="Corbel" pitchFamily="34" charset="0"/>
                <a:ea typeface="+mn-ea"/>
                <a:cs typeface="+mn-cs"/>
              </a:defRPr>
            </a:lvl3pPr>
            <a:lvl4pPr marL="1371600" indent="0" algn="l" defTabSz="914400" rtl="0" eaLnBrk="1" latinLnBrk="0" hangingPunct="1">
              <a:spcBef>
                <a:spcPts val="1200"/>
              </a:spcBef>
              <a:buFont typeface="Arial" pitchFamily="34" charset="0"/>
              <a:buNone/>
              <a:defRPr sz="1400" kern="1200">
                <a:solidFill>
                  <a:schemeClr val="tx1">
                    <a:lumMod val="65000"/>
                    <a:lumOff val="35000"/>
                  </a:schemeClr>
                </a:solidFill>
                <a:latin typeface="Corbel" pitchFamily="34" charset="0"/>
                <a:ea typeface="+mn-ea"/>
                <a:cs typeface="+mn-cs"/>
              </a:defRPr>
            </a:lvl4pPr>
            <a:lvl5pPr marL="1828800" indent="0" algn="l" defTabSz="914400" rtl="0" eaLnBrk="1" latinLnBrk="0" hangingPunct="1">
              <a:spcBef>
                <a:spcPts val="1200"/>
              </a:spcBef>
              <a:buFont typeface="Arial" pitchFamily="34" charset="0"/>
              <a:buNone/>
              <a:defRPr sz="1400" kern="1200">
                <a:solidFill>
                  <a:schemeClr val="tx1">
                    <a:lumMod val="65000"/>
                    <a:lumOff val="35000"/>
                  </a:schemeClr>
                </a:solidFill>
                <a:latin typeface="Corbel" pitchFamily="34"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1200"/>
              </a:spcBef>
              <a:spcAft>
                <a:spcPts val="0"/>
              </a:spcAft>
              <a:buClrTx/>
              <a:buSzTx/>
              <a:buFont typeface="Arial" charset="0"/>
              <a:buNone/>
              <a:tabLst/>
              <a:defRPr/>
            </a:pPr>
            <a:r>
              <a:rPr kumimoji="0" lang="en-AU" sz="2000" b="0" i="0" u="none" strike="noStrike" kern="1200" cap="none" spc="0" normalizeH="0" baseline="0" noProof="0" dirty="0" smtClean="0">
                <a:ln>
                  <a:noFill/>
                </a:ln>
                <a:solidFill>
                  <a:sysClr val="windowText" lastClr="000000">
                    <a:lumMod val="65000"/>
                    <a:lumOff val="35000"/>
                  </a:sysClr>
                </a:solidFill>
                <a:effectLst/>
                <a:uLnTx/>
                <a:uFillTx/>
                <a:latin typeface="Corbel" pitchFamily="34" charset="0"/>
              </a:rPr>
              <a:t>There are many logical financial reasons to participate in corporate social </a:t>
            </a:r>
            <a:r>
              <a:rPr kumimoji="0" lang="en-AU" sz="2000" b="0" i="0" u="none" strike="noStrike" kern="1200" cap="none" spc="0" normalizeH="0" baseline="0" noProof="0" dirty="0" smtClean="0">
                <a:ln>
                  <a:noFill/>
                </a:ln>
                <a:solidFill>
                  <a:sysClr val="windowText" lastClr="000000">
                    <a:lumMod val="65000"/>
                    <a:lumOff val="35000"/>
                  </a:sysClr>
                </a:solidFill>
                <a:effectLst/>
                <a:uLnTx/>
                <a:uFillTx/>
                <a:latin typeface="Corbel" pitchFamily="34" charset="0"/>
              </a:rPr>
              <a:t>investment however this approach may seem clinical. </a:t>
            </a:r>
            <a:r>
              <a:rPr kumimoji="0" lang="en-AU" sz="2000" b="0" i="0" u="none" strike="noStrike" kern="1200" cap="none" spc="0" normalizeH="0" baseline="0" noProof="0" dirty="0" smtClean="0">
                <a:ln>
                  <a:noFill/>
                </a:ln>
                <a:solidFill>
                  <a:sysClr val="windowText" lastClr="000000">
                    <a:lumMod val="65000"/>
                    <a:lumOff val="35000"/>
                  </a:sysClr>
                </a:solidFill>
                <a:effectLst/>
                <a:uLnTx/>
                <a:uFillTx/>
                <a:latin typeface="Corbel" pitchFamily="34" charset="0"/>
              </a:rPr>
              <a:t/>
            </a:r>
            <a:br>
              <a:rPr kumimoji="0" lang="en-AU" sz="2000" b="0" i="0" u="none" strike="noStrike" kern="1200" cap="none" spc="0" normalizeH="0" baseline="0" noProof="0" dirty="0" smtClean="0">
                <a:ln>
                  <a:noFill/>
                </a:ln>
                <a:solidFill>
                  <a:sysClr val="windowText" lastClr="000000">
                    <a:lumMod val="65000"/>
                    <a:lumOff val="35000"/>
                  </a:sysClr>
                </a:solidFill>
                <a:effectLst/>
                <a:uLnTx/>
                <a:uFillTx/>
                <a:latin typeface="Corbel" pitchFamily="34" charset="0"/>
              </a:rPr>
            </a:br>
            <a:r>
              <a:rPr kumimoji="0" lang="en-AU" sz="2000" b="0" i="0" u="none" strike="noStrike" kern="1200" cap="none" spc="0" normalizeH="0" baseline="0" noProof="0" dirty="0" smtClean="0">
                <a:ln>
                  <a:noFill/>
                </a:ln>
                <a:solidFill>
                  <a:sysClr val="windowText" lastClr="000000">
                    <a:lumMod val="65000"/>
                    <a:lumOff val="35000"/>
                  </a:sysClr>
                </a:solidFill>
                <a:effectLst/>
                <a:uLnTx/>
                <a:uFillTx/>
                <a:latin typeface="Corbel" pitchFamily="34" charset="0"/>
              </a:rPr>
              <a:t/>
            </a:r>
            <a:br>
              <a:rPr kumimoji="0" lang="en-AU" sz="2000" b="0" i="0" u="none" strike="noStrike" kern="1200" cap="none" spc="0" normalizeH="0" baseline="0" noProof="0" dirty="0" smtClean="0">
                <a:ln>
                  <a:noFill/>
                </a:ln>
                <a:solidFill>
                  <a:sysClr val="windowText" lastClr="000000">
                    <a:lumMod val="65000"/>
                    <a:lumOff val="35000"/>
                  </a:sysClr>
                </a:solidFill>
                <a:effectLst/>
                <a:uLnTx/>
                <a:uFillTx/>
                <a:latin typeface="Corbel" pitchFamily="34" charset="0"/>
              </a:rPr>
            </a:br>
            <a:r>
              <a:rPr kumimoji="0" lang="en-AU" sz="2000" b="0" i="0" u="none" strike="noStrike" kern="1200" cap="none" spc="0" normalizeH="0" baseline="0" noProof="0" dirty="0" smtClean="0">
                <a:ln>
                  <a:noFill/>
                </a:ln>
                <a:solidFill>
                  <a:sysClr val="windowText" lastClr="000000">
                    <a:lumMod val="65000"/>
                    <a:lumOff val="35000"/>
                  </a:sysClr>
                </a:solidFill>
                <a:effectLst/>
                <a:uLnTx/>
                <a:uFillTx/>
                <a:latin typeface="Corbel" pitchFamily="34" charset="0"/>
              </a:rPr>
              <a:t>However </a:t>
            </a:r>
            <a:r>
              <a:rPr lang="en-AU" dirty="0" smtClean="0">
                <a:solidFill>
                  <a:sysClr val="windowText" lastClr="000000">
                    <a:lumMod val="65000"/>
                    <a:lumOff val="35000"/>
                  </a:sysClr>
                </a:solidFill>
              </a:rPr>
              <a:t>a company</a:t>
            </a:r>
            <a:r>
              <a:rPr kumimoji="0" lang="en-AU" sz="2000" b="0" i="0" u="none" strike="noStrike" kern="1200" cap="none" spc="0" normalizeH="0" baseline="0" noProof="0" dirty="0" smtClean="0">
                <a:ln>
                  <a:noFill/>
                </a:ln>
                <a:solidFill>
                  <a:sysClr val="windowText" lastClr="000000">
                    <a:lumMod val="65000"/>
                    <a:lumOff val="35000"/>
                  </a:sysClr>
                </a:solidFill>
                <a:effectLst/>
                <a:uLnTx/>
                <a:uFillTx/>
                <a:latin typeface="Corbel" pitchFamily="34" charset="0"/>
              </a:rPr>
              <a:t> </a:t>
            </a:r>
            <a:r>
              <a:rPr kumimoji="0" lang="en-AU" sz="2000" b="0" i="0" u="none" strike="noStrike" kern="1200" cap="none" spc="0" normalizeH="0" baseline="0" noProof="0" dirty="0" smtClean="0">
                <a:ln>
                  <a:noFill/>
                </a:ln>
                <a:solidFill>
                  <a:sysClr val="windowText" lastClr="000000">
                    <a:lumMod val="65000"/>
                    <a:lumOff val="35000"/>
                  </a:sysClr>
                </a:solidFill>
                <a:effectLst/>
                <a:uLnTx/>
                <a:uFillTx/>
                <a:latin typeface="Corbel" pitchFamily="34" charset="0"/>
              </a:rPr>
              <a:t>can still approach the decision  from a compassionate perspective and it still makes </a:t>
            </a:r>
            <a:r>
              <a:rPr kumimoji="0" lang="en-AU" sz="2000" b="0" i="0" u="none" strike="noStrike" kern="1200" cap="none" spc="0" normalizeH="0" baseline="0" noProof="0" dirty="0" smtClean="0">
                <a:ln>
                  <a:noFill/>
                </a:ln>
                <a:solidFill>
                  <a:sysClr val="windowText" lastClr="000000">
                    <a:lumMod val="65000"/>
                    <a:lumOff val="35000"/>
                  </a:sysClr>
                </a:solidFill>
                <a:effectLst/>
                <a:uLnTx/>
                <a:uFillTx/>
                <a:latin typeface="Corbel" pitchFamily="34" charset="0"/>
              </a:rPr>
              <a:t>bottom line sense</a:t>
            </a:r>
            <a:r>
              <a:rPr kumimoji="0" lang="en-AU" sz="2000" b="0" i="0" u="none" strike="noStrike" kern="1200" cap="none" spc="0" normalizeH="0" baseline="0" noProof="0" dirty="0" smtClean="0">
                <a:ln>
                  <a:noFill/>
                </a:ln>
                <a:solidFill>
                  <a:sysClr val="windowText" lastClr="000000">
                    <a:lumMod val="65000"/>
                    <a:lumOff val="35000"/>
                  </a:sysClr>
                </a:solidFill>
                <a:effectLst/>
                <a:uLnTx/>
                <a:uFillTx/>
                <a:latin typeface="Corbel" pitchFamily="34" charset="0"/>
              </a:rPr>
              <a:t>.</a:t>
            </a:r>
            <a:br>
              <a:rPr kumimoji="0" lang="en-AU" sz="2000" b="0" i="0" u="none" strike="noStrike" kern="1200" cap="none" spc="0" normalizeH="0" baseline="0" noProof="0" dirty="0" smtClean="0">
                <a:ln>
                  <a:noFill/>
                </a:ln>
                <a:solidFill>
                  <a:sysClr val="windowText" lastClr="000000">
                    <a:lumMod val="65000"/>
                    <a:lumOff val="35000"/>
                  </a:sysClr>
                </a:solidFill>
                <a:effectLst/>
                <a:uLnTx/>
                <a:uFillTx/>
                <a:latin typeface="Corbel" pitchFamily="34" charset="0"/>
              </a:rPr>
            </a:br>
            <a:r>
              <a:rPr kumimoji="0" lang="en-AU" sz="2000" b="0" i="0" u="none" strike="noStrike" kern="1200" cap="none" spc="0" normalizeH="0" baseline="0" noProof="0" dirty="0" smtClean="0">
                <a:ln>
                  <a:noFill/>
                </a:ln>
                <a:solidFill>
                  <a:sysClr val="windowText" lastClr="000000">
                    <a:lumMod val="65000"/>
                    <a:lumOff val="35000"/>
                  </a:sysClr>
                </a:solidFill>
                <a:effectLst/>
                <a:uLnTx/>
                <a:uFillTx/>
                <a:latin typeface="Corbel" pitchFamily="34" charset="0"/>
              </a:rPr>
              <a:t/>
            </a:r>
            <a:br>
              <a:rPr kumimoji="0" lang="en-AU" sz="2000" b="0" i="0" u="none" strike="noStrike" kern="1200" cap="none" spc="0" normalizeH="0" baseline="0" noProof="0" dirty="0" smtClean="0">
                <a:ln>
                  <a:noFill/>
                </a:ln>
                <a:solidFill>
                  <a:sysClr val="windowText" lastClr="000000">
                    <a:lumMod val="65000"/>
                    <a:lumOff val="35000"/>
                  </a:sysClr>
                </a:solidFill>
                <a:effectLst/>
                <a:uLnTx/>
                <a:uFillTx/>
                <a:latin typeface="Corbel" pitchFamily="34" charset="0"/>
              </a:rPr>
            </a:br>
            <a:r>
              <a:rPr kumimoji="0" lang="en-AU" sz="2000" b="0" i="0" u="none" strike="noStrike" kern="1200" cap="none" spc="0" normalizeH="0" baseline="0" noProof="0" dirty="0" smtClean="0">
                <a:ln>
                  <a:noFill/>
                </a:ln>
                <a:solidFill>
                  <a:sysClr val="windowText" lastClr="000000">
                    <a:lumMod val="65000"/>
                    <a:lumOff val="35000"/>
                  </a:sysClr>
                </a:solidFill>
                <a:effectLst/>
                <a:uLnTx/>
                <a:uFillTx/>
                <a:latin typeface="Corbel" pitchFamily="34" charset="0"/>
              </a:rPr>
              <a:t>There is no incompatibility between heart and mind, emotion and logic. Often the heart prompts us to make a logical decision.</a:t>
            </a:r>
            <a:endParaRPr kumimoji="0" lang="en-AU" sz="2000" b="0" i="0" u="none" strike="noStrike" kern="1200" cap="none" spc="0" normalizeH="0" baseline="0" noProof="0" dirty="0">
              <a:ln>
                <a:noFill/>
              </a:ln>
              <a:solidFill>
                <a:sysClr val="windowText" lastClr="000000">
                  <a:lumMod val="65000"/>
                  <a:lumOff val="35000"/>
                </a:sysClr>
              </a:solidFill>
              <a:effectLst/>
              <a:uLnTx/>
              <a:uFillTx/>
              <a:latin typeface="Corbel" pitchFamily="34" charset="0"/>
            </a:endParaRPr>
          </a:p>
        </p:txBody>
      </p:sp>
    </p:spTree>
    <p:extLst>
      <p:ext uri="{BB962C8B-B14F-4D97-AF65-F5344CB8AC3E}">
        <p14:creationId xmlns:p14="http://schemas.microsoft.com/office/powerpoint/2010/main" xmlns="" val="3422860996"/>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bg>
      <p:bgPr>
        <a:blipFill rotWithShape="1">
          <a:blip r:embed="rId2"/>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03791" y="1294742"/>
            <a:ext cx="8229600" cy="678049"/>
          </a:xfrm>
        </p:spPr>
        <p:txBody>
          <a:bodyPr>
            <a:normAutofit/>
          </a:bodyPr>
          <a:lstStyle/>
          <a:p>
            <a:pPr algn="l"/>
            <a:r>
              <a:rPr lang="en-US" sz="2800" dirty="0">
                <a:solidFill>
                  <a:srgbClr val="002B43"/>
                </a:solidFill>
              </a:rPr>
              <a:t> </a:t>
            </a:r>
            <a:r>
              <a:rPr lang="en-US" sz="2800" dirty="0" smtClean="0">
                <a:solidFill>
                  <a:srgbClr val="002B43"/>
                </a:solidFill>
              </a:rPr>
              <a:t>  References</a:t>
            </a:r>
            <a:endParaRPr lang="en-US" sz="2800" dirty="0">
              <a:solidFill>
                <a:srgbClr val="002B43"/>
              </a:solidFill>
            </a:endParaRPr>
          </a:p>
        </p:txBody>
      </p:sp>
      <p:sp>
        <p:nvSpPr>
          <p:cNvPr id="5" name="Rectangle 4"/>
          <p:cNvSpPr/>
          <p:nvPr/>
        </p:nvSpPr>
        <p:spPr>
          <a:xfrm>
            <a:off x="750888" y="2312988"/>
            <a:ext cx="5409280" cy="3570208"/>
          </a:xfrm>
          <a:prstGeom prst="rect">
            <a:avLst/>
          </a:prstGeom>
        </p:spPr>
        <p:txBody>
          <a:bodyPr wrap="square">
            <a:spAutoFit/>
          </a:bodyPr>
          <a:lstStyle/>
          <a:p>
            <a:pPr lvl="0" defTabSz="914400">
              <a:lnSpc>
                <a:spcPct val="90000"/>
              </a:lnSpc>
              <a:spcBef>
                <a:spcPts val="2400"/>
              </a:spcBef>
            </a:pPr>
            <a:r>
              <a:rPr lang="en-AU" sz="2000" dirty="0" smtClean="0">
                <a:solidFill>
                  <a:prstClr val="black">
                    <a:lumMod val="65000"/>
                    <a:lumOff val="35000"/>
                  </a:prstClr>
                </a:solidFill>
                <a:latin typeface="Corbel" pitchFamily="34" charset="0"/>
              </a:rPr>
              <a:t>The </a:t>
            </a:r>
            <a:r>
              <a:rPr lang="en-AU" sz="2000" dirty="0">
                <a:solidFill>
                  <a:prstClr val="black">
                    <a:lumMod val="65000"/>
                    <a:lumOff val="35000"/>
                  </a:prstClr>
                </a:solidFill>
                <a:latin typeface="Corbel" pitchFamily="34" charset="0"/>
              </a:rPr>
              <a:t>Philanthropic Contract: building social capital through corporate social investment </a:t>
            </a:r>
            <a:endParaRPr lang="en-AU" sz="2000" dirty="0" smtClean="0">
              <a:solidFill>
                <a:prstClr val="black">
                  <a:lumMod val="65000"/>
                  <a:lumOff val="35000"/>
                </a:prstClr>
              </a:solidFill>
              <a:latin typeface="Corbel" pitchFamily="34" charset="0"/>
            </a:endParaRPr>
          </a:p>
          <a:p>
            <a:pPr lvl="0" defTabSz="914400">
              <a:lnSpc>
                <a:spcPct val="90000"/>
              </a:lnSpc>
              <a:spcBef>
                <a:spcPts val="2400"/>
              </a:spcBef>
            </a:pPr>
            <a:r>
              <a:rPr lang="en-AU" sz="2000" dirty="0" smtClean="0">
                <a:solidFill>
                  <a:prstClr val="black">
                    <a:lumMod val="65000"/>
                    <a:lumOff val="35000"/>
                  </a:prstClr>
                </a:solidFill>
                <a:latin typeface="Corbel" pitchFamily="34" charset="0"/>
              </a:rPr>
              <a:t>Thesis</a:t>
            </a:r>
            <a:r>
              <a:rPr lang="en-AU" sz="2000" dirty="0">
                <a:solidFill>
                  <a:prstClr val="black">
                    <a:lumMod val="65000"/>
                    <a:lumOff val="35000"/>
                  </a:prstClr>
                </a:solidFill>
                <a:latin typeface="Corbel" pitchFamily="34" charset="0"/>
              </a:rPr>
              <a:t>: </a:t>
            </a:r>
            <a:r>
              <a:rPr lang="en-AU" sz="2000" dirty="0" smtClean="0">
                <a:solidFill>
                  <a:prstClr val="black">
                    <a:lumMod val="65000"/>
                    <a:lumOff val="35000"/>
                  </a:prstClr>
                </a:solidFill>
                <a:latin typeface="Corbel" pitchFamily="34" charset="0"/>
              </a:rPr>
              <a:t>   </a:t>
            </a:r>
            <a:r>
              <a:rPr lang="en-AU" sz="2000" dirty="0" smtClean="0">
                <a:solidFill>
                  <a:prstClr val="black">
                    <a:lumMod val="65000"/>
                    <a:lumOff val="35000"/>
                  </a:prstClr>
                </a:solidFill>
                <a:latin typeface="Corbel" pitchFamily="34" charset="0"/>
                <a:hlinkClick r:id="rId3"/>
              </a:rPr>
              <a:t>http</a:t>
            </a:r>
            <a:r>
              <a:rPr lang="en-AU" sz="2000" dirty="0">
                <a:solidFill>
                  <a:prstClr val="black">
                    <a:lumMod val="65000"/>
                    <a:lumOff val="35000"/>
                  </a:prstClr>
                </a:solidFill>
                <a:latin typeface="Corbel" pitchFamily="34" charset="0"/>
                <a:hlinkClick r:id="rId3"/>
              </a:rPr>
              <a:t>://works.bepress.com/david_cooke</a:t>
            </a:r>
            <a:r>
              <a:rPr lang="en-AU" sz="2000" dirty="0" smtClean="0">
                <a:solidFill>
                  <a:prstClr val="black">
                    <a:lumMod val="65000"/>
                    <a:lumOff val="35000"/>
                  </a:prstClr>
                </a:solidFill>
                <a:latin typeface="Corbel" pitchFamily="34" charset="0"/>
                <a:hlinkClick r:id="rId3"/>
              </a:rPr>
              <a:t>/</a:t>
            </a:r>
            <a:r>
              <a:rPr lang="en-AU" sz="2000" dirty="0" smtClean="0">
                <a:solidFill>
                  <a:prstClr val="black">
                    <a:lumMod val="65000"/>
                    <a:lumOff val="35000"/>
                  </a:prstClr>
                </a:solidFill>
                <a:latin typeface="Corbel" pitchFamily="34" charset="0"/>
              </a:rPr>
              <a:t> </a:t>
            </a:r>
          </a:p>
          <a:p>
            <a:pPr lvl="0" defTabSz="914400">
              <a:lnSpc>
                <a:spcPct val="90000"/>
              </a:lnSpc>
              <a:spcBef>
                <a:spcPts val="2400"/>
              </a:spcBef>
            </a:pPr>
            <a:r>
              <a:rPr lang="en-AU" sz="2000" dirty="0" smtClean="0">
                <a:solidFill>
                  <a:prstClr val="black">
                    <a:lumMod val="65000"/>
                    <a:lumOff val="35000"/>
                  </a:prstClr>
                </a:solidFill>
                <a:latin typeface="Corbel" pitchFamily="34" charset="0"/>
              </a:rPr>
              <a:t>Email:     david.cooke@konicaminolta.com.au</a:t>
            </a:r>
          </a:p>
          <a:p>
            <a:pPr lvl="0" defTabSz="914400">
              <a:lnSpc>
                <a:spcPct val="90000"/>
              </a:lnSpc>
              <a:spcBef>
                <a:spcPts val="2400"/>
              </a:spcBef>
            </a:pPr>
            <a:r>
              <a:rPr lang="en-AU" sz="2000" dirty="0" smtClean="0">
                <a:solidFill>
                  <a:prstClr val="black">
                    <a:lumMod val="65000"/>
                    <a:lumOff val="35000"/>
                  </a:prstClr>
                </a:solidFill>
                <a:latin typeface="Corbel" pitchFamily="34" charset="0"/>
              </a:rPr>
              <a:t>	drdavidcooke</a:t>
            </a:r>
          </a:p>
          <a:p>
            <a:pPr lvl="0" defTabSz="914400">
              <a:lnSpc>
                <a:spcPct val="90000"/>
              </a:lnSpc>
              <a:spcBef>
                <a:spcPts val="2400"/>
              </a:spcBef>
            </a:pPr>
            <a:r>
              <a:rPr lang="en-AU" sz="2000" dirty="0" smtClean="0">
                <a:solidFill>
                  <a:prstClr val="black">
                    <a:lumMod val="65000"/>
                    <a:lumOff val="35000"/>
                  </a:prstClr>
                </a:solidFill>
                <a:latin typeface="Corbel" pitchFamily="34" charset="0"/>
              </a:rPr>
              <a:t>	</a:t>
            </a:r>
            <a:r>
              <a:rPr lang="en-AU" sz="2000" dirty="0" smtClean="0">
                <a:solidFill>
                  <a:prstClr val="black">
                    <a:lumMod val="65000"/>
                    <a:lumOff val="35000"/>
                  </a:prstClr>
                </a:solidFill>
                <a:latin typeface="Corbel" pitchFamily="34" charset="0"/>
                <a:hlinkClick r:id="rId4"/>
              </a:rPr>
              <a:t>http</a:t>
            </a:r>
            <a:r>
              <a:rPr lang="en-AU" sz="2000" dirty="0">
                <a:solidFill>
                  <a:prstClr val="black">
                    <a:lumMod val="65000"/>
                    <a:lumOff val="35000"/>
                  </a:prstClr>
                </a:solidFill>
                <a:latin typeface="Corbel" pitchFamily="34" charset="0"/>
                <a:hlinkClick r:id="rId4"/>
              </a:rPr>
              <a:t>://au.linkedin.com/in/drdavidcooke</a:t>
            </a:r>
            <a:r>
              <a:rPr lang="en-AU" sz="2000" dirty="0" smtClean="0">
                <a:solidFill>
                  <a:prstClr val="black">
                    <a:lumMod val="65000"/>
                    <a:lumOff val="35000"/>
                  </a:prstClr>
                </a:solidFill>
                <a:latin typeface="Corbel" pitchFamily="34" charset="0"/>
                <a:hlinkClick r:id="rId4"/>
              </a:rPr>
              <a:t>/</a:t>
            </a:r>
            <a:endParaRPr lang="en-AU" sz="2000" dirty="0" smtClean="0">
              <a:solidFill>
                <a:prstClr val="black">
                  <a:lumMod val="65000"/>
                  <a:lumOff val="35000"/>
                </a:prstClr>
              </a:solidFill>
              <a:latin typeface="Corbel" pitchFamily="34" charset="0"/>
            </a:endParaRPr>
          </a:p>
          <a:p>
            <a:pPr lvl="0" defTabSz="914400">
              <a:lnSpc>
                <a:spcPct val="90000"/>
              </a:lnSpc>
              <a:spcBef>
                <a:spcPts val="2400"/>
              </a:spcBef>
            </a:pPr>
            <a:r>
              <a:rPr lang="en-AU" sz="2000" dirty="0" smtClean="0">
                <a:solidFill>
                  <a:prstClr val="black">
                    <a:lumMod val="65000"/>
                    <a:lumOff val="35000"/>
                  </a:prstClr>
                </a:solidFill>
                <a:latin typeface="Corbel" pitchFamily="34" charset="0"/>
              </a:rPr>
              <a:t>Thank You</a:t>
            </a:r>
            <a:endParaRPr lang="en-AU" sz="2000" dirty="0" smtClean="0">
              <a:solidFill>
                <a:prstClr val="black">
                  <a:lumMod val="65000"/>
                  <a:lumOff val="35000"/>
                </a:prstClr>
              </a:solidFill>
              <a:latin typeface="Corbel" pitchFamily="34" charset="0"/>
            </a:endParaRPr>
          </a:p>
        </p:txBody>
      </p:sp>
      <p:pic>
        <p:nvPicPr>
          <p:cNvPr id="3" name="Picture 2"/>
          <p:cNvPicPr>
            <a:picLocks noChangeAspect="1"/>
          </p:cNvPicPr>
          <p:nvPr/>
        </p:nvPicPr>
        <p:blipFill>
          <a:blip r:embed="rId5">
            <a:extLst>
              <a:ext uri="{28A0092B-C50C-407E-A947-70E740481C1C}">
                <a14:useLocalDpi xmlns:a14="http://schemas.microsoft.com/office/drawing/2010/main" xmlns="" val="0"/>
              </a:ext>
            </a:extLst>
          </a:blip>
          <a:stretch>
            <a:fillRect/>
          </a:stretch>
        </p:blipFill>
        <p:spPr>
          <a:xfrm>
            <a:off x="904775" y="4801202"/>
            <a:ext cx="497219" cy="497219"/>
          </a:xfrm>
          <a:prstGeom prst="rect">
            <a:avLst/>
          </a:prstGeom>
        </p:spPr>
      </p:pic>
      <p:pic>
        <p:nvPicPr>
          <p:cNvPr id="4" name="Picture 3"/>
          <p:cNvPicPr>
            <a:picLocks noChangeAspect="1"/>
          </p:cNvPicPr>
          <p:nvPr/>
        </p:nvPicPr>
        <p:blipFill>
          <a:blip r:embed="rId6">
            <a:extLst>
              <a:ext uri="{28A0092B-C50C-407E-A947-70E740481C1C}">
                <a14:useLocalDpi xmlns:a14="http://schemas.microsoft.com/office/drawing/2010/main" xmlns="" val="0"/>
              </a:ext>
            </a:extLst>
          </a:blip>
          <a:stretch>
            <a:fillRect/>
          </a:stretch>
        </p:blipFill>
        <p:spPr>
          <a:xfrm>
            <a:off x="904775" y="4206251"/>
            <a:ext cx="580834" cy="471638"/>
          </a:xfrm>
          <a:prstGeom prst="rect">
            <a:avLst/>
          </a:prstGeom>
        </p:spPr>
      </p:pic>
    </p:spTree>
    <p:extLst>
      <p:ext uri="{BB962C8B-B14F-4D97-AF65-F5344CB8AC3E}">
        <p14:creationId xmlns:p14="http://schemas.microsoft.com/office/powerpoint/2010/main" xmlns="" val="896558664"/>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rotWithShape="1">
          <a:blip r:embed="rId2"/>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03791" y="1294742"/>
            <a:ext cx="8229600" cy="678049"/>
          </a:xfrm>
        </p:spPr>
        <p:txBody>
          <a:bodyPr>
            <a:normAutofit/>
          </a:bodyPr>
          <a:lstStyle/>
          <a:p>
            <a:pPr>
              <a:lnSpc>
                <a:spcPct val="80000"/>
              </a:lnSpc>
            </a:pPr>
            <a:r>
              <a:rPr lang="en-AU" sz="2800" dirty="0" smtClean="0">
                <a:latin typeface="Corbel" pitchFamily="34" charset="0"/>
              </a:rPr>
              <a:t>Australian case studies</a:t>
            </a:r>
            <a:endParaRPr lang="en-AU" sz="2800" dirty="0">
              <a:latin typeface="Corbel" pitchFamily="34" charset="0"/>
            </a:endParaRPr>
          </a:p>
        </p:txBody>
      </p:sp>
      <p:pic>
        <p:nvPicPr>
          <p:cNvPr id="5" name="Picture 4"/>
          <p:cNvPicPr>
            <a:picLocks noChangeAspect="1"/>
          </p:cNvPicPr>
          <p:nvPr/>
        </p:nvPicPr>
        <p:blipFill>
          <a:blip r:embed="rId3">
            <a:extLst>
              <a:ext uri="{28A0092B-C50C-407E-A947-70E740481C1C}">
                <a14:useLocalDpi xmlns:a14="http://schemas.microsoft.com/office/drawing/2010/main" xmlns="" val="0"/>
              </a:ext>
            </a:extLst>
          </a:blip>
          <a:stretch>
            <a:fillRect/>
          </a:stretch>
        </p:blipFill>
        <p:spPr>
          <a:xfrm>
            <a:off x="2694651" y="3254648"/>
            <a:ext cx="993044" cy="733182"/>
          </a:xfrm>
          <a:prstGeom prst="rect">
            <a:avLst/>
          </a:prstGeom>
        </p:spPr>
      </p:pic>
      <p:sp>
        <p:nvSpPr>
          <p:cNvPr id="6" name="Hexagon 5"/>
          <p:cNvSpPr/>
          <p:nvPr/>
        </p:nvSpPr>
        <p:spPr>
          <a:xfrm>
            <a:off x="2341788" y="2940319"/>
            <a:ext cx="1706037" cy="1470721"/>
          </a:xfrm>
          <a:prstGeom prst="hexagon">
            <a:avLst>
              <a:gd name="adj" fmla="val 29708"/>
              <a:gd name="vf" fmla="val 115470"/>
            </a:avLst>
          </a:prstGeom>
          <a:noFill/>
          <a:ln w="285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wrap="square" lIns="0" tIns="36000" rIns="0" bIns="0" rtlCol="0" anchor="ctr"/>
          <a:lstStyle/>
          <a:p>
            <a:pPr>
              <a:lnSpc>
                <a:spcPct val="80000"/>
              </a:lnSpc>
            </a:pPr>
            <a:endParaRPr lang="en-AU" sz="2400" b="1" dirty="0">
              <a:latin typeface="Corbel" pitchFamily="34" charset="0"/>
            </a:endParaRPr>
          </a:p>
        </p:txBody>
      </p:sp>
      <p:pic>
        <p:nvPicPr>
          <p:cNvPr id="7" name="Picture 6"/>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a:off x="2563718" y="5098923"/>
            <a:ext cx="1328234" cy="251127"/>
          </a:xfrm>
          <a:prstGeom prst="rect">
            <a:avLst/>
          </a:prstGeom>
        </p:spPr>
      </p:pic>
      <p:sp>
        <p:nvSpPr>
          <p:cNvPr id="8" name="Hexagon 7"/>
          <p:cNvSpPr/>
          <p:nvPr/>
        </p:nvSpPr>
        <p:spPr>
          <a:xfrm>
            <a:off x="2349131" y="4496098"/>
            <a:ext cx="1706037" cy="1470721"/>
          </a:xfrm>
          <a:prstGeom prst="hexagon">
            <a:avLst>
              <a:gd name="adj" fmla="val 29708"/>
              <a:gd name="vf" fmla="val 115470"/>
            </a:avLst>
          </a:prstGeom>
          <a:noFill/>
          <a:ln w="285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wrap="square" lIns="0" tIns="36000" rIns="0" bIns="0" rtlCol="0" anchor="ctr"/>
          <a:lstStyle/>
          <a:p>
            <a:pPr>
              <a:lnSpc>
                <a:spcPct val="80000"/>
              </a:lnSpc>
            </a:pPr>
            <a:endParaRPr lang="en-AU" sz="2400" b="1" dirty="0">
              <a:latin typeface="Corbel" pitchFamily="34" charset="0"/>
            </a:endParaRPr>
          </a:p>
        </p:txBody>
      </p:sp>
      <p:grpSp>
        <p:nvGrpSpPr>
          <p:cNvPr id="9" name="Group 8"/>
          <p:cNvGrpSpPr/>
          <p:nvPr/>
        </p:nvGrpSpPr>
        <p:grpSpPr>
          <a:xfrm>
            <a:off x="3689850" y="2167150"/>
            <a:ext cx="1706037" cy="1470721"/>
            <a:chOff x="2140225" y="771525"/>
            <a:chExt cx="1706037" cy="1470721"/>
          </a:xfrm>
        </p:grpSpPr>
        <p:pic>
          <p:nvPicPr>
            <p:cNvPr id="10" name="Picture 9"/>
            <p:cNvPicPr>
              <a:picLocks noChangeAspect="1"/>
            </p:cNvPicPr>
            <p:nvPr/>
          </p:nvPicPr>
          <p:blipFill rotWithShape="1">
            <a:blip r:embed="rId5" cstate="print">
              <a:extLst>
                <a:ext uri="{28A0092B-C50C-407E-A947-70E740481C1C}">
                  <a14:useLocalDpi xmlns:a14="http://schemas.microsoft.com/office/drawing/2010/main" xmlns="" val="0"/>
                </a:ext>
              </a:extLst>
            </a:blip>
            <a:srcRect l="17973" t="19906" r="16990" b="21429"/>
            <a:stretch/>
          </p:blipFill>
          <p:spPr>
            <a:xfrm>
              <a:off x="2510790" y="1072217"/>
              <a:ext cx="1080211" cy="824574"/>
            </a:xfrm>
            <a:prstGeom prst="rect">
              <a:avLst/>
            </a:prstGeom>
          </p:spPr>
        </p:pic>
        <p:sp>
          <p:nvSpPr>
            <p:cNvPr id="11" name="Hexagon 10"/>
            <p:cNvSpPr/>
            <p:nvPr/>
          </p:nvSpPr>
          <p:spPr>
            <a:xfrm>
              <a:off x="2140225" y="771525"/>
              <a:ext cx="1706037" cy="1470721"/>
            </a:xfrm>
            <a:prstGeom prst="hexagon">
              <a:avLst>
                <a:gd name="adj" fmla="val 29708"/>
                <a:gd name="vf" fmla="val 115470"/>
              </a:avLst>
            </a:prstGeom>
            <a:noFill/>
            <a:ln w="285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wrap="square" lIns="0" tIns="36000" rIns="0" bIns="0" rtlCol="0" anchor="ctr"/>
            <a:lstStyle/>
            <a:p>
              <a:pPr>
                <a:lnSpc>
                  <a:spcPct val="80000"/>
                </a:lnSpc>
              </a:pPr>
              <a:endParaRPr lang="en-AU" sz="2400" b="1" dirty="0">
                <a:latin typeface="Corbel" pitchFamily="34" charset="0"/>
              </a:endParaRPr>
            </a:p>
          </p:txBody>
        </p:sp>
      </p:grpSp>
      <p:sp>
        <p:nvSpPr>
          <p:cNvPr id="12" name="Hexagon 11"/>
          <p:cNvSpPr/>
          <p:nvPr/>
        </p:nvSpPr>
        <p:spPr>
          <a:xfrm>
            <a:off x="5050502" y="2942415"/>
            <a:ext cx="1706037" cy="1470721"/>
          </a:xfrm>
          <a:prstGeom prst="hexagon">
            <a:avLst>
              <a:gd name="adj" fmla="val 29708"/>
              <a:gd name="vf" fmla="val 115470"/>
            </a:avLst>
          </a:prstGeom>
          <a:noFill/>
          <a:ln w="285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wrap="square" lIns="0" tIns="36000" rIns="0" bIns="0" rtlCol="0" anchor="ctr"/>
          <a:lstStyle/>
          <a:p>
            <a:pPr>
              <a:lnSpc>
                <a:spcPct val="80000"/>
              </a:lnSpc>
            </a:pPr>
            <a:endParaRPr lang="en-AU" sz="2400" b="1" dirty="0">
              <a:latin typeface="Corbel" pitchFamily="34" charset="0"/>
            </a:endParaRPr>
          </a:p>
        </p:txBody>
      </p:sp>
      <p:pic>
        <p:nvPicPr>
          <p:cNvPr id="13" name="Picture 12"/>
          <p:cNvPicPr>
            <a:picLocks noChangeAspect="1"/>
          </p:cNvPicPr>
          <p:nvPr/>
        </p:nvPicPr>
        <p:blipFill>
          <a:blip r:embed="rId6"/>
          <a:stretch>
            <a:fillRect/>
          </a:stretch>
        </p:blipFill>
        <p:spPr>
          <a:xfrm>
            <a:off x="5301255" y="3315982"/>
            <a:ext cx="1121895" cy="658625"/>
          </a:xfrm>
          <a:prstGeom prst="rect">
            <a:avLst/>
          </a:prstGeom>
        </p:spPr>
      </p:pic>
      <p:pic>
        <p:nvPicPr>
          <p:cNvPr id="14" name="Picture 13"/>
          <p:cNvPicPr>
            <a:picLocks noChangeAspect="1"/>
          </p:cNvPicPr>
          <p:nvPr/>
        </p:nvPicPr>
        <p:blipFill>
          <a:blip r:embed="rId7"/>
          <a:stretch>
            <a:fillRect/>
          </a:stretch>
        </p:blipFill>
        <p:spPr>
          <a:xfrm>
            <a:off x="3927276" y="4324705"/>
            <a:ext cx="1274591" cy="315396"/>
          </a:xfrm>
          <a:prstGeom prst="rect">
            <a:avLst/>
          </a:prstGeom>
        </p:spPr>
      </p:pic>
      <p:sp>
        <p:nvSpPr>
          <p:cNvPr id="15" name="Hexagon 14"/>
          <p:cNvSpPr/>
          <p:nvPr/>
        </p:nvSpPr>
        <p:spPr>
          <a:xfrm>
            <a:off x="3698243" y="3711390"/>
            <a:ext cx="1706037" cy="1470721"/>
          </a:xfrm>
          <a:prstGeom prst="hexagon">
            <a:avLst>
              <a:gd name="adj" fmla="val 29708"/>
              <a:gd name="vf" fmla="val 115470"/>
            </a:avLst>
          </a:prstGeom>
          <a:noFill/>
          <a:ln w="285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wrap="square" lIns="0" tIns="36000" rIns="0" bIns="0" rtlCol="0" anchor="ctr"/>
          <a:lstStyle/>
          <a:p>
            <a:pPr>
              <a:lnSpc>
                <a:spcPct val="80000"/>
              </a:lnSpc>
            </a:pPr>
            <a:endParaRPr lang="en-AU" sz="2400" b="1" dirty="0">
              <a:latin typeface="Corbel" pitchFamily="34" charset="0"/>
            </a:endParaRPr>
          </a:p>
        </p:txBody>
      </p:sp>
    </p:spTree>
    <p:extLst>
      <p:ext uri="{BB962C8B-B14F-4D97-AF65-F5344CB8AC3E}">
        <p14:creationId xmlns:p14="http://schemas.microsoft.com/office/powerpoint/2010/main" xmlns="" val="1689221125"/>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rotWithShape="1">
          <a:blip r:embed="rId2"/>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03791" y="1294742"/>
            <a:ext cx="8229600" cy="678049"/>
          </a:xfrm>
        </p:spPr>
        <p:txBody>
          <a:bodyPr>
            <a:normAutofit/>
          </a:bodyPr>
          <a:lstStyle/>
          <a:p>
            <a:pPr algn="l"/>
            <a:r>
              <a:rPr lang="en-US" sz="2800" dirty="0" smtClean="0">
                <a:solidFill>
                  <a:srgbClr val="002B43"/>
                </a:solidFill>
              </a:rPr>
              <a:t>Corporate positions</a:t>
            </a:r>
            <a:endParaRPr lang="en-US" sz="2800" dirty="0">
              <a:solidFill>
                <a:srgbClr val="002B43"/>
              </a:solidFill>
            </a:endParaRPr>
          </a:p>
        </p:txBody>
      </p:sp>
      <p:sp>
        <p:nvSpPr>
          <p:cNvPr id="30" name="Rectangle 29"/>
          <p:cNvSpPr/>
          <p:nvPr/>
        </p:nvSpPr>
        <p:spPr>
          <a:xfrm>
            <a:off x="3970334" y="2350025"/>
            <a:ext cx="3270840" cy="406265"/>
          </a:xfrm>
          <a:prstGeom prst="rect">
            <a:avLst/>
          </a:prstGeom>
        </p:spPr>
        <p:txBody>
          <a:bodyPr wrap="square">
            <a:spAutoFit/>
          </a:bodyPr>
          <a:lstStyle/>
          <a:p>
            <a:pPr defTabSz="914400">
              <a:lnSpc>
                <a:spcPct val="85000"/>
              </a:lnSpc>
              <a:spcBef>
                <a:spcPts val="3000"/>
              </a:spcBef>
            </a:pPr>
            <a:r>
              <a:rPr lang="en-AU" sz="2400" dirty="0">
                <a:solidFill>
                  <a:prstClr val="black">
                    <a:lumMod val="65000"/>
                    <a:lumOff val="35000"/>
                  </a:prstClr>
                </a:solidFill>
                <a:latin typeface="Corbel" panose="020B0503020204020204" pitchFamily="34" charset="0"/>
              </a:rPr>
              <a:t>None of our ‘business</a:t>
            </a:r>
            <a:r>
              <a:rPr lang="en-AU" sz="2400" dirty="0" smtClean="0">
                <a:solidFill>
                  <a:prstClr val="black">
                    <a:lumMod val="65000"/>
                    <a:lumOff val="35000"/>
                  </a:prstClr>
                </a:solidFill>
                <a:latin typeface="Corbel" panose="020B0503020204020204" pitchFamily="34" charset="0"/>
              </a:rPr>
              <a:t>’</a:t>
            </a:r>
            <a:endParaRPr lang="en-AU" sz="2400" dirty="0">
              <a:solidFill>
                <a:prstClr val="black">
                  <a:lumMod val="65000"/>
                  <a:lumOff val="35000"/>
                </a:prstClr>
              </a:solidFill>
              <a:latin typeface="Corbel" panose="020B0503020204020204" pitchFamily="34" charset="0"/>
            </a:endParaRPr>
          </a:p>
        </p:txBody>
      </p:sp>
      <p:sp>
        <p:nvSpPr>
          <p:cNvPr id="31" name="Rectangle 30"/>
          <p:cNvSpPr/>
          <p:nvPr/>
        </p:nvSpPr>
        <p:spPr>
          <a:xfrm>
            <a:off x="3970334" y="3413087"/>
            <a:ext cx="3743539" cy="406265"/>
          </a:xfrm>
          <a:prstGeom prst="rect">
            <a:avLst/>
          </a:prstGeom>
        </p:spPr>
        <p:txBody>
          <a:bodyPr wrap="square">
            <a:spAutoFit/>
          </a:bodyPr>
          <a:lstStyle/>
          <a:p>
            <a:pPr defTabSz="914400">
              <a:lnSpc>
                <a:spcPct val="85000"/>
              </a:lnSpc>
              <a:spcBef>
                <a:spcPts val="3000"/>
              </a:spcBef>
            </a:pPr>
            <a:r>
              <a:rPr lang="en-AU" sz="2400" dirty="0">
                <a:solidFill>
                  <a:prstClr val="black">
                    <a:lumMod val="65000"/>
                    <a:lumOff val="35000"/>
                  </a:prstClr>
                </a:solidFill>
                <a:latin typeface="Corbel" panose="020B0503020204020204" pitchFamily="34" charset="0"/>
              </a:rPr>
              <a:t>Wait and </a:t>
            </a:r>
            <a:r>
              <a:rPr lang="en-AU" sz="2400" dirty="0" smtClean="0">
                <a:solidFill>
                  <a:prstClr val="black">
                    <a:lumMod val="65000"/>
                    <a:lumOff val="35000"/>
                  </a:prstClr>
                </a:solidFill>
                <a:latin typeface="Corbel" panose="020B0503020204020204" pitchFamily="34" charset="0"/>
              </a:rPr>
              <a:t>see</a:t>
            </a:r>
            <a:endParaRPr lang="en-AU" sz="2400" dirty="0">
              <a:solidFill>
                <a:prstClr val="black">
                  <a:lumMod val="65000"/>
                  <a:lumOff val="35000"/>
                </a:prstClr>
              </a:solidFill>
              <a:latin typeface="Corbel" panose="020B0503020204020204" pitchFamily="34" charset="0"/>
            </a:endParaRPr>
          </a:p>
        </p:txBody>
      </p:sp>
      <p:sp>
        <p:nvSpPr>
          <p:cNvPr id="32" name="Rectangle 31"/>
          <p:cNvSpPr/>
          <p:nvPr/>
        </p:nvSpPr>
        <p:spPr>
          <a:xfrm>
            <a:off x="3962585" y="4417784"/>
            <a:ext cx="2686308" cy="409023"/>
          </a:xfrm>
          <a:prstGeom prst="rect">
            <a:avLst/>
          </a:prstGeom>
        </p:spPr>
        <p:txBody>
          <a:bodyPr wrap="square">
            <a:spAutoFit/>
          </a:bodyPr>
          <a:lstStyle/>
          <a:p>
            <a:pPr defTabSz="914400">
              <a:lnSpc>
                <a:spcPct val="85000"/>
              </a:lnSpc>
              <a:spcBef>
                <a:spcPts val="3000"/>
              </a:spcBef>
            </a:pPr>
            <a:r>
              <a:rPr lang="en-AU" sz="2400" dirty="0">
                <a:solidFill>
                  <a:prstClr val="black">
                    <a:lumMod val="65000"/>
                    <a:lumOff val="35000"/>
                  </a:prstClr>
                </a:solidFill>
                <a:latin typeface="Corbel" panose="020B0503020204020204" pitchFamily="34" charset="0"/>
              </a:rPr>
              <a:t>Get </a:t>
            </a:r>
            <a:r>
              <a:rPr lang="en-AU" sz="2400" dirty="0" smtClean="0">
                <a:solidFill>
                  <a:prstClr val="black">
                    <a:lumMod val="65000"/>
                    <a:lumOff val="35000"/>
                  </a:prstClr>
                </a:solidFill>
                <a:latin typeface="Corbel" panose="020B0503020204020204" pitchFamily="34" charset="0"/>
              </a:rPr>
              <a:t>involved</a:t>
            </a:r>
            <a:endParaRPr lang="en-AU" sz="2400" dirty="0">
              <a:solidFill>
                <a:prstClr val="black">
                  <a:lumMod val="65000"/>
                  <a:lumOff val="35000"/>
                </a:prstClr>
              </a:solidFill>
              <a:latin typeface="Corbel" panose="020B0503020204020204" pitchFamily="34" charset="0"/>
            </a:endParaRPr>
          </a:p>
        </p:txBody>
      </p:sp>
      <p:sp>
        <p:nvSpPr>
          <p:cNvPr id="33" name="Rectangle 32"/>
          <p:cNvSpPr/>
          <p:nvPr/>
        </p:nvSpPr>
        <p:spPr>
          <a:xfrm>
            <a:off x="3970334" y="5510344"/>
            <a:ext cx="2968624" cy="409023"/>
          </a:xfrm>
          <a:prstGeom prst="rect">
            <a:avLst/>
          </a:prstGeom>
        </p:spPr>
        <p:txBody>
          <a:bodyPr wrap="square">
            <a:spAutoFit/>
          </a:bodyPr>
          <a:lstStyle/>
          <a:p>
            <a:pPr defTabSz="914400">
              <a:lnSpc>
                <a:spcPct val="85000"/>
              </a:lnSpc>
              <a:spcBef>
                <a:spcPts val="3000"/>
              </a:spcBef>
            </a:pPr>
            <a:r>
              <a:rPr lang="en-AU" sz="2400" dirty="0">
                <a:solidFill>
                  <a:prstClr val="black">
                    <a:lumMod val="65000"/>
                    <a:lumOff val="35000"/>
                  </a:prstClr>
                </a:solidFill>
                <a:latin typeface="Corbel" panose="020B0503020204020204" pitchFamily="34" charset="0"/>
              </a:rPr>
              <a:t>Strategic involvement</a:t>
            </a:r>
          </a:p>
        </p:txBody>
      </p:sp>
      <p:sp>
        <p:nvSpPr>
          <p:cNvPr id="34" name="Rectangle 33"/>
          <p:cNvSpPr/>
          <p:nvPr/>
        </p:nvSpPr>
        <p:spPr>
          <a:xfrm>
            <a:off x="3374347" y="2350026"/>
            <a:ext cx="503692" cy="3681616"/>
          </a:xfrm>
          <a:prstGeom prst="rect">
            <a:avLst/>
          </a:prstGeom>
          <a:gradFill>
            <a:gsLst>
              <a:gs pos="0">
                <a:srgbClr val="549DAA">
                  <a:lumMod val="20000"/>
                  <a:lumOff val="80000"/>
                </a:srgbClr>
              </a:gs>
              <a:gs pos="100000">
                <a:srgbClr val="549DAA"/>
              </a:gs>
            </a:gsLst>
            <a:lin ang="5400000" scaled="1"/>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AU" sz="1800" b="0" i="0" u="none" strike="noStrike" kern="0" cap="none" spc="0" normalizeH="0" baseline="0" noProof="0" dirty="0" smtClean="0">
              <a:ln>
                <a:noFill/>
              </a:ln>
              <a:solidFill>
                <a:prstClr val="white"/>
              </a:solidFill>
              <a:effectLst/>
              <a:uLnTx/>
              <a:uFillTx/>
              <a:latin typeface="Corbel" panose="020B0503020204020204" pitchFamily="34" charset="0"/>
            </a:endParaRPr>
          </a:p>
        </p:txBody>
      </p:sp>
      <p:sp>
        <p:nvSpPr>
          <p:cNvPr id="35" name="Rectangle 34"/>
          <p:cNvSpPr/>
          <p:nvPr/>
        </p:nvSpPr>
        <p:spPr>
          <a:xfrm rot="16200000">
            <a:off x="2805793" y="4102448"/>
            <a:ext cx="1656223" cy="369332"/>
          </a:xfrm>
          <a:prstGeom prst="rect">
            <a:avLst/>
          </a:prstGeom>
        </p:spPr>
        <p:txBody>
          <a:bodyPr wrap="none">
            <a:spAutoFit/>
          </a:bodyPr>
          <a:lstStyle/>
          <a:p>
            <a:pPr defTabSz="914400"/>
            <a:r>
              <a:rPr lang="en-AU" dirty="0" smtClean="0">
                <a:solidFill>
                  <a:srgbClr val="549DAA">
                    <a:lumMod val="50000"/>
                  </a:srgbClr>
                </a:solidFill>
                <a:latin typeface="Corbel" panose="020B0503020204020204" pitchFamily="34" charset="0"/>
              </a:rPr>
              <a:t>COMMITMENT</a:t>
            </a:r>
            <a:endParaRPr lang="en-AU" dirty="0">
              <a:solidFill>
                <a:srgbClr val="549DAA">
                  <a:lumMod val="50000"/>
                </a:srgbClr>
              </a:solidFill>
              <a:latin typeface="Corbel" panose="020B0503020204020204" pitchFamily="34" charset="0"/>
            </a:endParaRPr>
          </a:p>
        </p:txBody>
      </p:sp>
      <p:sp>
        <p:nvSpPr>
          <p:cNvPr id="36" name="Rectangle 35"/>
          <p:cNvSpPr/>
          <p:nvPr/>
        </p:nvSpPr>
        <p:spPr>
          <a:xfrm>
            <a:off x="2553222" y="5689093"/>
            <a:ext cx="797013" cy="369332"/>
          </a:xfrm>
          <a:prstGeom prst="rect">
            <a:avLst/>
          </a:prstGeom>
        </p:spPr>
        <p:txBody>
          <a:bodyPr wrap="none">
            <a:spAutoFit/>
          </a:bodyPr>
          <a:lstStyle/>
          <a:p>
            <a:pPr defTabSz="914400"/>
            <a:r>
              <a:rPr lang="en-AU" dirty="0" smtClean="0">
                <a:solidFill>
                  <a:srgbClr val="549DAA">
                    <a:lumMod val="50000"/>
                  </a:srgbClr>
                </a:solidFill>
                <a:latin typeface="Corbel" panose="020B0503020204020204" pitchFamily="34" charset="0"/>
              </a:rPr>
              <a:t>MOST</a:t>
            </a:r>
            <a:endParaRPr lang="en-AU" dirty="0">
              <a:solidFill>
                <a:srgbClr val="549DAA">
                  <a:lumMod val="50000"/>
                </a:srgbClr>
              </a:solidFill>
              <a:latin typeface="Corbel" panose="020B0503020204020204" pitchFamily="34" charset="0"/>
            </a:endParaRPr>
          </a:p>
        </p:txBody>
      </p:sp>
      <p:sp>
        <p:nvSpPr>
          <p:cNvPr id="37" name="Rectangle 36"/>
          <p:cNvSpPr/>
          <p:nvPr/>
        </p:nvSpPr>
        <p:spPr>
          <a:xfrm>
            <a:off x="2558388" y="2350025"/>
            <a:ext cx="832279" cy="369332"/>
          </a:xfrm>
          <a:prstGeom prst="rect">
            <a:avLst/>
          </a:prstGeom>
        </p:spPr>
        <p:txBody>
          <a:bodyPr wrap="none">
            <a:spAutoFit/>
          </a:bodyPr>
          <a:lstStyle/>
          <a:p>
            <a:pPr defTabSz="914400"/>
            <a:r>
              <a:rPr lang="en-AU" dirty="0" smtClean="0">
                <a:solidFill>
                  <a:srgbClr val="549DAA">
                    <a:lumMod val="50000"/>
                  </a:srgbClr>
                </a:solidFill>
                <a:latin typeface="Corbel" panose="020B0503020204020204" pitchFamily="34" charset="0"/>
              </a:rPr>
              <a:t>LEAST</a:t>
            </a:r>
            <a:endParaRPr lang="en-AU" dirty="0">
              <a:solidFill>
                <a:srgbClr val="549DAA">
                  <a:lumMod val="50000"/>
                </a:srgbClr>
              </a:solidFill>
              <a:latin typeface="Corbel" panose="020B0503020204020204" pitchFamily="34" charset="0"/>
            </a:endParaRPr>
          </a:p>
        </p:txBody>
      </p:sp>
      <p:sp>
        <p:nvSpPr>
          <p:cNvPr id="38" name="Rectangle 37"/>
          <p:cNvSpPr/>
          <p:nvPr/>
        </p:nvSpPr>
        <p:spPr>
          <a:xfrm>
            <a:off x="3970334" y="2590426"/>
            <a:ext cx="1560042" cy="338554"/>
          </a:xfrm>
          <a:prstGeom prst="rect">
            <a:avLst/>
          </a:prstGeom>
        </p:spPr>
        <p:txBody>
          <a:bodyPr wrap="none">
            <a:spAutoFit/>
          </a:bodyPr>
          <a:lstStyle/>
          <a:p>
            <a:pPr defTabSz="914400"/>
            <a:r>
              <a:rPr lang="en-AU" sz="1600" dirty="0" smtClean="0">
                <a:solidFill>
                  <a:srgbClr val="549DAA">
                    <a:lumMod val="50000"/>
                  </a:srgbClr>
                </a:solidFill>
                <a:latin typeface="Corbel" panose="020B0503020204020204" pitchFamily="34" charset="0"/>
              </a:rPr>
              <a:t>No participation</a:t>
            </a:r>
            <a:endParaRPr lang="en-AU" sz="1600" dirty="0">
              <a:solidFill>
                <a:srgbClr val="549DAA">
                  <a:lumMod val="50000"/>
                </a:srgbClr>
              </a:solidFill>
              <a:latin typeface="Corbel" panose="020B0503020204020204" pitchFamily="34" charset="0"/>
            </a:endParaRPr>
          </a:p>
        </p:txBody>
      </p:sp>
      <p:sp>
        <p:nvSpPr>
          <p:cNvPr id="39" name="Rectangle 38"/>
          <p:cNvSpPr/>
          <p:nvPr/>
        </p:nvSpPr>
        <p:spPr>
          <a:xfrm>
            <a:off x="3978083" y="3635791"/>
            <a:ext cx="1811714" cy="338554"/>
          </a:xfrm>
          <a:prstGeom prst="rect">
            <a:avLst/>
          </a:prstGeom>
        </p:spPr>
        <p:txBody>
          <a:bodyPr wrap="none">
            <a:spAutoFit/>
          </a:bodyPr>
          <a:lstStyle/>
          <a:p>
            <a:pPr defTabSz="914400"/>
            <a:r>
              <a:rPr lang="en-AU" sz="1600" dirty="0" smtClean="0">
                <a:solidFill>
                  <a:srgbClr val="549DAA">
                    <a:lumMod val="50000"/>
                  </a:srgbClr>
                </a:solidFill>
                <a:latin typeface="Corbel" panose="020B0503020204020204" pitchFamily="34" charset="0"/>
              </a:rPr>
              <a:t>Minor participation</a:t>
            </a:r>
            <a:endParaRPr lang="en-AU" sz="1600" dirty="0">
              <a:solidFill>
                <a:srgbClr val="549DAA">
                  <a:lumMod val="50000"/>
                </a:srgbClr>
              </a:solidFill>
              <a:latin typeface="Corbel" panose="020B0503020204020204" pitchFamily="34" charset="0"/>
            </a:endParaRPr>
          </a:p>
        </p:txBody>
      </p:sp>
      <p:sp>
        <p:nvSpPr>
          <p:cNvPr id="40" name="Rectangle 39"/>
          <p:cNvSpPr/>
          <p:nvPr/>
        </p:nvSpPr>
        <p:spPr>
          <a:xfrm>
            <a:off x="3970334" y="4640597"/>
            <a:ext cx="1843774" cy="338554"/>
          </a:xfrm>
          <a:prstGeom prst="rect">
            <a:avLst/>
          </a:prstGeom>
        </p:spPr>
        <p:txBody>
          <a:bodyPr wrap="none">
            <a:spAutoFit/>
          </a:bodyPr>
          <a:lstStyle/>
          <a:p>
            <a:pPr defTabSz="914400"/>
            <a:r>
              <a:rPr lang="en-AU" sz="1600" dirty="0" smtClean="0">
                <a:solidFill>
                  <a:srgbClr val="549DAA">
                    <a:lumMod val="50000"/>
                  </a:srgbClr>
                </a:solidFill>
                <a:latin typeface="Corbel" panose="020B0503020204020204" pitchFamily="34" charset="0"/>
              </a:rPr>
              <a:t>Active participation</a:t>
            </a:r>
            <a:endParaRPr lang="en-AU" sz="1600" dirty="0">
              <a:solidFill>
                <a:srgbClr val="549DAA">
                  <a:lumMod val="50000"/>
                </a:srgbClr>
              </a:solidFill>
              <a:latin typeface="Corbel" panose="020B0503020204020204" pitchFamily="34" charset="0"/>
            </a:endParaRPr>
          </a:p>
        </p:txBody>
      </p:sp>
      <p:sp>
        <p:nvSpPr>
          <p:cNvPr id="41" name="Rectangle 40"/>
          <p:cNvSpPr/>
          <p:nvPr/>
        </p:nvSpPr>
        <p:spPr>
          <a:xfrm>
            <a:off x="3970334" y="5784889"/>
            <a:ext cx="1614545" cy="338554"/>
          </a:xfrm>
          <a:prstGeom prst="rect">
            <a:avLst/>
          </a:prstGeom>
        </p:spPr>
        <p:txBody>
          <a:bodyPr wrap="none">
            <a:spAutoFit/>
          </a:bodyPr>
          <a:lstStyle/>
          <a:p>
            <a:pPr defTabSz="914400"/>
            <a:r>
              <a:rPr lang="en-AU" sz="1600" dirty="0" smtClean="0">
                <a:solidFill>
                  <a:srgbClr val="549DAA">
                    <a:lumMod val="50000"/>
                  </a:srgbClr>
                </a:solidFill>
                <a:latin typeface="Corbel" panose="020B0503020204020204" pitchFamily="34" charset="0"/>
              </a:rPr>
              <a:t>Full participation</a:t>
            </a:r>
            <a:endParaRPr lang="en-AU" sz="1600" dirty="0">
              <a:solidFill>
                <a:srgbClr val="549DAA">
                  <a:lumMod val="50000"/>
                </a:srgbClr>
              </a:solidFill>
              <a:latin typeface="Corbel" panose="020B0503020204020204" pitchFamily="34" charset="0"/>
            </a:endParaRPr>
          </a:p>
        </p:txBody>
      </p:sp>
    </p:spTree>
    <p:extLst>
      <p:ext uri="{BB962C8B-B14F-4D97-AF65-F5344CB8AC3E}">
        <p14:creationId xmlns:p14="http://schemas.microsoft.com/office/powerpoint/2010/main" xmlns="" val="822246142"/>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rotWithShape="1">
          <a:blip r:embed="rId2"/>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03791" y="1294742"/>
            <a:ext cx="8229600" cy="678049"/>
          </a:xfrm>
        </p:spPr>
        <p:txBody>
          <a:bodyPr>
            <a:normAutofit/>
          </a:bodyPr>
          <a:lstStyle/>
          <a:p>
            <a:pPr algn="l"/>
            <a:r>
              <a:rPr lang="en-US" sz="2800" dirty="0" smtClean="0">
                <a:solidFill>
                  <a:srgbClr val="002B43"/>
                </a:solidFill>
              </a:rPr>
              <a:t>None of our business</a:t>
            </a:r>
            <a:endParaRPr lang="en-US" sz="2800" dirty="0">
              <a:solidFill>
                <a:srgbClr val="002B43"/>
              </a:solidFill>
            </a:endParaRPr>
          </a:p>
        </p:txBody>
      </p:sp>
      <p:sp>
        <p:nvSpPr>
          <p:cNvPr id="3" name="Content Placeholder 3"/>
          <p:cNvSpPr txBox="1">
            <a:spLocks/>
          </p:cNvSpPr>
          <p:nvPr/>
        </p:nvSpPr>
        <p:spPr>
          <a:xfrm>
            <a:off x="3559127" y="3258492"/>
            <a:ext cx="4572000" cy="2794194"/>
          </a:xfrm>
          <a:prstGeom prst="rect">
            <a:avLst/>
          </a:prstGeom>
        </p:spPr>
        <p:txBody>
          <a:bodyPr>
            <a:noAutofit/>
          </a:bodyPr>
          <a:lstStyle>
            <a:lvl1pPr marL="0" indent="0" algn="l" defTabSz="914400" rtl="0" eaLnBrk="1" latinLnBrk="0" hangingPunct="1">
              <a:spcBef>
                <a:spcPts val="1200"/>
              </a:spcBef>
              <a:buFont typeface="Arial" pitchFamily="34" charset="0"/>
              <a:buNone/>
              <a:defRPr sz="2000" kern="1200">
                <a:solidFill>
                  <a:schemeClr val="tx1">
                    <a:lumMod val="65000"/>
                    <a:lumOff val="35000"/>
                  </a:schemeClr>
                </a:solidFill>
                <a:latin typeface="Corbel" pitchFamily="34" charset="0"/>
                <a:ea typeface="+mn-ea"/>
                <a:cs typeface="+mn-cs"/>
              </a:defRPr>
            </a:lvl1pPr>
            <a:lvl2pPr marL="457200" indent="0" algn="l" defTabSz="914400" rtl="0" eaLnBrk="1" latinLnBrk="0" hangingPunct="1">
              <a:spcBef>
                <a:spcPts val="1200"/>
              </a:spcBef>
              <a:buFont typeface="Arial" pitchFamily="34" charset="0"/>
              <a:buNone/>
              <a:defRPr sz="1800" kern="1200">
                <a:solidFill>
                  <a:schemeClr val="tx1">
                    <a:lumMod val="65000"/>
                    <a:lumOff val="35000"/>
                  </a:schemeClr>
                </a:solidFill>
                <a:latin typeface="Corbel" pitchFamily="34" charset="0"/>
                <a:ea typeface="+mn-ea"/>
                <a:cs typeface="+mn-cs"/>
              </a:defRPr>
            </a:lvl2pPr>
            <a:lvl3pPr marL="914400" indent="0" algn="l" defTabSz="914400" rtl="0" eaLnBrk="1" latinLnBrk="0" hangingPunct="1">
              <a:spcBef>
                <a:spcPts val="1200"/>
              </a:spcBef>
              <a:buFont typeface="Arial" pitchFamily="34" charset="0"/>
              <a:buNone/>
              <a:defRPr sz="1600" kern="1200">
                <a:solidFill>
                  <a:schemeClr val="tx1">
                    <a:lumMod val="65000"/>
                    <a:lumOff val="35000"/>
                  </a:schemeClr>
                </a:solidFill>
                <a:latin typeface="Corbel" pitchFamily="34" charset="0"/>
                <a:ea typeface="+mn-ea"/>
                <a:cs typeface="+mn-cs"/>
              </a:defRPr>
            </a:lvl3pPr>
            <a:lvl4pPr marL="1371600" indent="0" algn="l" defTabSz="914400" rtl="0" eaLnBrk="1" latinLnBrk="0" hangingPunct="1">
              <a:spcBef>
                <a:spcPts val="1200"/>
              </a:spcBef>
              <a:buFont typeface="Arial" pitchFamily="34" charset="0"/>
              <a:buNone/>
              <a:defRPr sz="1400" kern="1200">
                <a:solidFill>
                  <a:schemeClr val="tx1">
                    <a:lumMod val="65000"/>
                    <a:lumOff val="35000"/>
                  </a:schemeClr>
                </a:solidFill>
                <a:latin typeface="Corbel" pitchFamily="34" charset="0"/>
                <a:ea typeface="+mn-ea"/>
                <a:cs typeface="+mn-cs"/>
              </a:defRPr>
            </a:lvl4pPr>
            <a:lvl5pPr marL="1828800" indent="0" algn="l" defTabSz="914400" rtl="0" eaLnBrk="1" latinLnBrk="0" hangingPunct="1">
              <a:spcBef>
                <a:spcPts val="1200"/>
              </a:spcBef>
              <a:buFont typeface="Arial" pitchFamily="34" charset="0"/>
              <a:buNone/>
              <a:defRPr sz="1400" kern="1200">
                <a:solidFill>
                  <a:schemeClr val="tx1">
                    <a:lumMod val="65000"/>
                    <a:lumOff val="35000"/>
                  </a:schemeClr>
                </a:solidFill>
                <a:latin typeface="Corbel" pitchFamily="34"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ctr">
              <a:lnSpc>
                <a:spcPct val="90000"/>
              </a:lnSpc>
              <a:buFont typeface="Arial" charset="0"/>
              <a:buNone/>
            </a:pPr>
            <a:endParaRPr lang="en-AU" dirty="0" smtClean="0">
              <a:solidFill>
                <a:srgbClr val="376092"/>
              </a:solidFill>
            </a:endParaRPr>
          </a:p>
          <a:p>
            <a:pPr>
              <a:lnSpc>
                <a:spcPct val="90000"/>
              </a:lnSpc>
              <a:buFont typeface="Arial" charset="0"/>
              <a:buNone/>
            </a:pPr>
            <a:r>
              <a:rPr lang="en-AU" dirty="0" smtClean="0"/>
              <a:t>“The business of business is business”.</a:t>
            </a:r>
          </a:p>
          <a:p>
            <a:pPr>
              <a:lnSpc>
                <a:spcPct val="90000"/>
              </a:lnSpc>
              <a:buFont typeface="Arial" charset="0"/>
              <a:buNone/>
            </a:pPr>
            <a:r>
              <a:rPr lang="en-AU" dirty="0" smtClean="0"/>
              <a:t>“The social responsibility of business is to make a profit”.</a:t>
            </a:r>
          </a:p>
          <a:p>
            <a:pPr algn="r">
              <a:lnSpc>
                <a:spcPct val="90000"/>
              </a:lnSpc>
              <a:buFont typeface="Arial" charset="0"/>
              <a:buNone/>
            </a:pPr>
            <a:r>
              <a:rPr lang="en-AU" sz="1600" b="1" dirty="0" smtClean="0"/>
              <a:t>Milton Friedman 1970</a:t>
            </a:r>
            <a:br>
              <a:rPr lang="en-AU" sz="1600" b="1" dirty="0" smtClean="0"/>
            </a:br>
            <a:r>
              <a:rPr lang="en-AU" sz="1600" dirty="0" smtClean="0"/>
              <a:t>Nobel Prize winning economist</a:t>
            </a:r>
          </a:p>
          <a:p>
            <a:pPr algn="ctr">
              <a:lnSpc>
                <a:spcPct val="90000"/>
              </a:lnSpc>
              <a:buFont typeface="Arial" charset="0"/>
              <a:buNone/>
            </a:pPr>
            <a:endParaRPr lang="en-AU" sz="1600" dirty="0" smtClean="0">
              <a:solidFill>
                <a:srgbClr val="7F7F7F"/>
              </a:solidFill>
            </a:endParaRPr>
          </a:p>
          <a:p>
            <a:pPr>
              <a:lnSpc>
                <a:spcPct val="90000"/>
              </a:lnSpc>
            </a:pPr>
            <a:endParaRPr lang="en-AU" dirty="0" smtClean="0"/>
          </a:p>
        </p:txBody>
      </p:sp>
      <p:sp>
        <p:nvSpPr>
          <p:cNvPr id="5" name="Hexagon 4"/>
          <p:cNvSpPr/>
          <p:nvPr/>
        </p:nvSpPr>
        <p:spPr>
          <a:xfrm>
            <a:off x="301661" y="2791832"/>
            <a:ext cx="2785092" cy="2400942"/>
          </a:xfrm>
          <a:prstGeom prst="hexagon">
            <a:avLst/>
          </a:prstGeom>
          <a:blipFill dpi="0" rotWithShape="1">
            <a:blip r:embed="rId3"/>
            <a:srcRect/>
            <a:tile tx="6350" ty="12700" sx="17000" sy="17000" flip="none" algn="ctr"/>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lIns="0" tIns="36000" rIns="0" bIns="0" rtlCol="0" anchor="ctr"/>
          <a:lstStyle/>
          <a:p>
            <a:pPr>
              <a:lnSpc>
                <a:spcPct val="80000"/>
              </a:lnSpc>
            </a:pPr>
            <a:endParaRPr lang="en-AU" sz="2000" b="1" dirty="0">
              <a:latin typeface="Corbel" pitchFamily="34" charset="0"/>
            </a:endParaRPr>
          </a:p>
        </p:txBody>
      </p:sp>
      <p:sp>
        <p:nvSpPr>
          <p:cNvPr id="7" name="Rectangle 6"/>
          <p:cNvSpPr/>
          <p:nvPr/>
        </p:nvSpPr>
        <p:spPr>
          <a:xfrm>
            <a:off x="3545817" y="2326603"/>
            <a:ext cx="4806021" cy="617861"/>
          </a:xfrm>
          <a:prstGeom prst="rect">
            <a:avLst/>
          </a:prstGeom>
        </p:spPr>
        <p:txBody>
          <a:bodyPr wrap="square">
            <a:spAutoFit/>
          </a:bodyPr>
          <a:lstStyle/>
          <a:p>
            <a:pPr defTabSz="914400">
              <a:lnSpc>
                <a:spcPct val="85000"/>
              </a:lnSpc>
              <a:spcBef>
                <a:spcPts val="1800"/>
              </a:spcBef>
            </a:pPr>
            <a:r>
              <a:rPr lang="en-AU" sz="2000" dirty="0">
                <a:solidFill>
                  <a:srgbClr val="549DAA"/>
                </a:solidFill>
                <a:latin typeface="Corbel" panose="020B0503020204020204" pitchFamily="34" charset="0"/>
              </a:rPr>
              <a:t>Does a company really have  a responsibility </a:t>
            </a:r>
            <a:r>
              <a:rPr lang="en-AU" sz="2000" dirty="0" smtClean="0">
                <a:solidFill>
                  <a:srgbClr val="549DAA"/>
                </a:solidFill>
                <a:latin typeface="Corbel" panose="020B0503020204020204" pitchFamily="34" charset="0"/>
              </a:rPr>
              <a:t>to </a:t>
            </a:r>
            <a:r>
              <a:rPr lang="en-AU" sz="2000" dirty="0">
                <a:solidFill>
                  <a:srgbClr val="549DAA"/>
                </a:solidFill>
                <a:latin typeface="Corbel" panose="020B0503020204020204" pitchFamily="34" charset="0"/>
              </a:rPr>
              <a:t>help others in society?</a:t>
            </a:r>
          </a:p>
        </p:txBody>
      </p:sp>
    </p:spTree>
    <p:extLst>
      <p:ext uri="{BB962C8B-B14F-4D97-AF65-F5344CB8AC3E}">
        <p14:creationId xmlns:p14="http://schemas.microsoft.com/office/powerpoint/2010/main" xmlns="" val="1059304833"/>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rotWithShape="1">
          <a:blip r:embed="rId2"/>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03791" y="1294742"/>
            <a:ext cx="8229600" cy="678049"/>
          </a:xfrm>
        </p:spPr>
        <p:txBody>
          <a:bodyPr>
            <a:normAutofit/>
          </a:bodyPr>
          <a:lstStyle/>
          <a:p>
            <a:pPr algn="l"/>
            <a:r>
              <a:rPr lang="en-US" sz="2800" dirty="0" smtClean="0">
                <a:solidFill>
                  <a:srgbClr val="002B43"/>
                </a:solidFill>
              </a:rPr>
              <a:t>Further support for this view</a:t>
            </a:r>
            <a:endParaRPr lang="en-US" sz="2800" dirty="0">
              <a:solidFill>
                <a:srgbClr val="002B43"/>
              </a:solidFill>
            </a:endParaRPr>
          </a:p>
        </p:txBody>
      </p:sp>
      <p:sp>
        <p:nvSpPr>
          <p:cNvPr id="5" name="Content Placeholder 3"/>
          <p:cNvSpPr txBox="1">
            <a:spLocks/>
          </p:cNvSpPr>
          <p:nvPr/>
        </p:nvSpPr>
        <p:spPr>
          <a:xfrm>
            <a:off x="702644" y="2175309"/>
            <a:ext cx="7729087" cy="3569377"/>
          </a:xfrm>
          <a:prstGeom prst="rect">
            <a:avLst/>
          </a:prstGeom>
        </p:spPr>
        <p:txBody>
          <a:bodyPr>
            <a:noAutofit/>
          </a:bodyPr>
          <a:lstStyle>
            <a:lvl1pPr marL="0" indent="0" algn="l" defTabSz="914400" rtl="0" eaLnBrk="1" latinLnBrk="0" hangingPunct="1">
              <a:spcBef>
                <a:spcPts val="1200"/>
              </a:spcBef>
              <a:buFont typeface="Arial" pitchFamily="34" charset="0"/>
              <a:buNone/>
              <a:defRPr sz="2000" kern="1200">
                <a:solidFill>
                  <a:schemeClr val="tx1">
                    <a:lumMod val="65000"/>
                    <a:lumOff val="35000"/>
                  </a:schemeClr>
                </a:solidFill>
                <a:latin typeface="Corbel" pitchFamily="34" charset="0"/>
                <a:ea typeface="+mn-ea"/>
                <a:cs typeface="+mn-cs"/>
              </a:defRPr>
            </a:lvl1pPr>
            <a:lvl2pPr marL="457200" indent="0" algn="l" defTabSz="914400" rtl="0" eaLnBrk="1" latinLnBrk="0" hangingPunct="1">
              <a:spcBef>
                <a:spcPts val="1200"/>
              </a:spcBef>
              <a:buFont typeface="Arial" pitchFamily="34" charset="0"/>
              <a:buNone/>
              <a:defRPr sz="1800" kern="1200">
                <a:solidFill>
                  <a:schemeClr val="tx1">
                    <a:lumMod val="65000"/>
                    <a:lumOff val="35000"/>
                  </a:schemeClr>
                </a:solidFill>
                <a:latin typeface="Corbel" pitchFamily="34" charset="0"/>
                <a:ea typeface="+mn-ea"/>
                <a:cs typeface="+mn-cs"/>
              </a:defRPr>
            </a:lvl2pPr>
            <a:lvl3pPr marL="914400" indent="0" algn="l" defTabSz="914400" rtl="0" eaLnBrk="1" latinLnBrk="0" hangingPunct="1">
              <a:spcBef>
                <a:spcPts val="1200"/>
              </a:spcBef>
              <a:buFont typeface="Arial" pitchFamily="34" charset="0"/>
              <a:buNone/>
              <a:defRPr sz="1600" kern="1200">
                <a:solidFill>
                  <a:schemeClr val="tx1">
                    <a:lumMod val="65000"/>
                    <a:lumOff val="35000"/>
                  </a:schemeClr>
                </a:solidFill>
                <a:latin typeface="Corbel" pitchFamily="34" charset="0"/>
                <a:ea typeface="+mn-ea"/>
                <a:cs typeface="+mn-cs"/>
              </a:defRPr>
            </a:lvl3pPr>
            <a:lvl4pPr marL="1371600" indent="0" algn="l" defTabSz="914400" rtl="0" eaLnBrk="1" latinLnBrk="0" hangingPunct="1">
              <a:spcBef>
                <a:spcPts val="1200"/>
              </a:spcBef>
              <a:buFont typeface="Arial" pitchFamily="34" charset="0"/>
              <a:buNone/>
              <a:defRPr sz="1400" kern="1200">
                <a:solidFill>
                  <a:schemeClr val="tx1">
                    <a:lumMod val="65000"/>
                    <a:lumOff val="35000"/>
                  </a:schemeClr>
                </a:solidFill>
                <a:latin typeface="Corbel" pitchFamily="34" charset="0"/>
                <a:ea typeface="+mn-ea"/>
                <a:cs typeface="+mn-cs"/>
              </a:defRPr>
            </a:lvl4pPr>
            <a:lvl5pPr marL="1828800" indent="0" algn="l" defTabSz="914400" rtl="0" eaLnBrk="1" latinLnBrk="0" hangingPunct="1">
              <a:spcBef>
                <a:spcPts val="1200"/>
              </a:spcBef>
              <a:buFont typeface="Arial" pitchFamily="34" charset="0"/>
              <a:buNone/>
              <a:defRPr sz="1400" kern="1200">
                <a:solidFill>
                  <a:schemeClr val="tx1">
                    <a:lumMod val="65000"/>
                    <a:lumOff val="35000"/>
                  </a:schemeClr>
                </a:solidFill>
                <a:latin typeface="Corbel" pitchFamily="34"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nSpc>
                <a:spcPct val="90000"/>
              </a:lnSpc>
              <a:buFont typeface="Arial" charset="0"/>
            </a:pPr>
            <a:r>
              <a:rPr lang="en-AU" dirty="0"/>
              <a:t>“The directors of companies are appointed by shareholders to make money for shareholders, not to donate it to other people. Companies should not be deciding what to do with shareholders’ money. They should return as much of it as possible to the shareholders and let them decide what to do with it”</a:t>
            </a:r>
          </a:p>
          <a:p>
            <a:pPr algn="r">
              <a:lnSpc>
                <a:spcPct val="90000"/>
              </a:lnSpc>
              <a:buFont typeface="Arial" charset="0"/>
            </a:pPr>
            <a:r>
              <a:rPr lang="en-AU" sz="1600" b="1" dirty="0"/>
              <a:t>Stan Mather, 2002</a:t>
            </a:r>
            <a:br>
              <a:rPr lang="en-AU" sz="1600" b="1" dirty="0"/>
            </a:br>
            <a:r>
              <a:rPr lang="en-AU" sz="1600" dirty="0"/>
              <a:t>Director Australian Shareholders Association</a:t>
            </a:r>
          </a:p>
          <a:p>
            <a:pPr>
              <a:lnSpc>
                <a:spcPct val="90000"/>
              </a:lnSpc>
              <a:buFont typeface="Arial" charset="0"/>
              <a:buNone/>
            </a:pPr>
            <a:endParaRPr lang="en-AU" dirty="0" smtClean="0"/>
          </a:p>
          <a:p>
            <a:pPr>
              <a:lnSpc>
                <a:spcPct val="90000"/>
              </a:lnSpc>
              <a:buFont typeface="Arial" charset="0"/>
            </a:pPr>
            <a:r>
              <a:rPr lang="en-AU" dirty="0"/>
              <a:t>“...companies should not be donating money to a region in which it has no commercial interests”.</a:t>
            </a:r>
          </a:p>
          <a:p>
            <a:pPr algn="r">
              <a:lnSpc>
                <a:spcPct val="90000"/>
              </a:lnSpc>
              <a:buFont typeface="Arial" charset="0"/>
            </a:pPr>
            <a:r>
              <a:rPr lang="en-AU" sz="1800" dirty="0"/>
              <a:t>Chairman, Australian Shareholders Association</a:t>
            </a:r>
          </a:p>
          <a:p>
            <a:pPr algn="ctr">
              <a:lnSpc>
                <a:spcPct val="90000"/>
              </a:lnSpc>
              <a:buFont typeface="Arial" charset="0"/>
              <a:buNone/>
            </a:pPr>
            <a:endParaRPr lang="en-AU" dirty="0" smtClean="0">
              <a:solidFill>
                <a:srgbClr val="7F7F7F"/>
              </a:solidFill>
            </a:endParaRPr>
          </a:p>
          <a:p>
            <a:pPr>
              <a:lnSpc>
                <a:spcPct val="90000"/>
              </a:lnSpc>
            </a:pPr>
            <a:endParaRPr lang="en-AU" dirty="0" smtClean="0"/>
          </a:p>
        </p:txBody>
      </p:sp>
    </p:spTree>
    <p:extLst>
      <p:ext uri="{BB962C8B-B14F-4D97-AF65-F5344CB8AC3E}">
        <p14:creationId xmlns:p14="http://schemas.microsoft.com/office/powerpoint/2010/main" xmlns="" val="3529809096"/>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rotWithShape="1">
          <a:blip r:embed="rId2"/>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03791" y="1294742"/>
            <a:ext cx="8229600" cy="678049"/>
          </a:xfrm>
        </p:spPr>
        <p:txBody>
          <a:bodyPr>
            <a:normAutofit/>
          </a:bodyPr>
          <a:lstStyle/>
          <a:p>
            <a:pPr algn="l"/>
            <a:r>
              <a:rPr lang="en-US" sz="2800" dirty="0" smtClean="0">
                <a:solidFill>
                  <a:srgbClr val="002B43"/>
                </a:solidFill>
              </a:rPr>
              <a:t>The South East Asian Tsunami</a:t>
            </a:r>
            <a:endParaRPr lang="en-US" sz="2800" dirty="0">
              <a:solidFill>
                <a:srgbClr val="002B43"/>
              </a:solidFill>
            </a:endParaRPr>
          </a:p>
        </p:txBody>
      </p:sp>
      <p:pic>
        <p:nvPicPr>
          <p:cNvPr id="4" name="Picture 3"/>
          <p:cNvPicPr>
            <a:picLocks noChangeAspect="1"/>
          </p:cNvPicPr>
          <p:nvPr/>
        </p:nvPicPr>
        <p:blipFill>
          <a:blip r:embed="rId3"/>
          <a:stretch>
            <a:fillRect/>
          </a:stretch>
        </p:blipFill>
        <p:spPr>
          <a:xfrm>
            <a:off x="908925" y="2310063"/>
            <a:ext cx="3518696" cy="2063751"/>
          </a:xfrm>
          <a:prstGeom prst="rect">
            <a:avLst/>
          </a:prstGeom>
        </p:spPr>
      </p:pic>
      <p:pic>
        <p:nvPicPr>
          <p:cNvPr id="5" name="Picture 2"/>
          <p:cNvPicPr>
            <a:picLocks noChangeAspect="1" noChangeArrowheads="1"/>
          </p:cNvPicPr>
          <p:nvPr/>
        </p:nvPicPr>
        <p:blipFill>
          <a:blip r:embed="rId4">
            <a:extLst>
              <a:ext uri="{28A0092B-C50C-407E-A947-70E740481C1C}">
                <a14:useLocalDpi xmlns:a14="http://schemas.microsoft.com/office/drawing/2010/main" xmlns="" val="0"/>
              </a:ext>
            </a:extLst>
          </a:blip>
          <a:srcRect/>
          <a:stretch>
            <a:fillRect/>
          </a:stretch>
        </p:blipFill>
        <p:spPr bwMode="auto">
          <a:xfrm>
            <a:off x="4871903" y="2169532"/>
            <a:ext cx="3509683" cy="2188724"/>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pic>
        <p:nvPicPr>
          <p:cNvPr id="3" name="Picture 2"/>
          <p:cNvPicPr>
            <a:picLocks noChangeAspect="1"/>
          </p:cNvPicPr>
          <p:nvPr/>
        </p:nvPicPr>
        <p:blipFill>
          <a:blip r:embed="rId5"/>
          <a:stretch>
            <a:fillRect/>
          </a:stretch>
        </p:blipFill>
        <p:spPr>
          <a:xfrm>
            <a:off x="2525678" y="4390189"/>
            <a:ext cx="2970056" cy="2079039"/>
          </a:xfrm>
          <a:prstGeom prst="rect">
            <a:avLst/>
          </a:prstGeom>
        </p:spPr>
      </p:pic>
    </p:spTree>
    <p:extLst>
      <p:ext uri="{BB962C8B-B14F-4D97-AF65-F5344CB8AC3E}">
        <p14:creationId xmlns:p14="http://schemas.microsoft.com/office/powerpoint/2010/main" xmlns="" val="2480631882"/>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rotWithShape="1">
          <a:blip r:embed="rId2"/>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03791" y="1294742"/>
            <a:ext cx="8229600" cy="678049"/>
          </a:xfrm>
        </p:spPr>
        <p:txBody>
          <a:bodyPr>
            <a:normAutofit/>
          </a:bodyPr>
          <a:lstStyle/>
          <a:p>
            <a:pPr algn="l"/>
            <a:r>
              <a:rPr lang="en-US" sz="2800" dirty="0" smtClean="0">
                <a:solidFill>
                  <a:srgbClr val="002B43"/>
                </a:solidFill>
              </a:rPr>
              <a:t>Post the tsunami</a:t>
            </a:r>
            <a:endParaRPr lang="en-US" sz="2800" dirty="0">
              <a:solidFill>
                <a:srgbClr val="002B43"/>
              </a:solidFill>
            </a:endParaRPr>
          </a:p>
        </p:txBody>
      </p:sp>
      <p:sp>
        <p:nvSpPr>
          <p:cNvPr id="3" name="Content Placeholder 3"/>
          <p:cNvSpPr txBox="1">
            <a:spLocks/>
          </p:cNvSpPr>
          <p:nvPr/>
        </p:nvSpPr>
        <p:spPr>
          <a:xfrm>
            <a:off x="702643" y="2868329"/>
            <a:ext cx="7729087" cy="3347995"/>
          </a:xfrm>
          <a:prstGeom prst="rect">
            <a:avLst/>
          </a:prstGeom>
        </p:spPr>
        <p:txBody>
          <a:bodyPr>
            <a:noAutofit/>
          </a:bodyPr>
          <a:lstStyle>
            <a:lvl1pPr marL="0" indent="0" algn="l" defTabSz="914400" rtl="0" eaLnBrk="1" latinLnBrk="0" hangingPunct="1">
              <a:spcBef>
                <a:spcPts val="1200"/>
              </a:spcBef>
              <a:buFont typeface="Arial" pitchFamily="34" charset="0"/>
              <a:buNone/>
              <a:defRPr sz="2000" kern="1200">
                <a:solidFill>
                  <a:schemeClr val="tx1">
                    <a:lumMod val="65000"/>
                    <a:lumOff val="35000"/>
                  </a:schemeClr>
                </a:solidFill>
                <a:latin typeface="Corbel" pitchFamily="34" charset="0"/>
                <a:ea typeface="+mn-ea"/>
                <a:cs typeface="+mn-cs"/>
              </a:defRPr>
            </a:lvl1pPr>
            <a:lvl2pPr marL="457200" indent="0" algn="l" defTabSz="914400" rtl="0" eaLnBrk="1" latinLnBrk="0" hangingPunct="1">
              <a:spcBef>
                <a:spcPts val="1200"/>
              </a:spcBef>
              <a:buFont typeface="Arial" pitchFamily="34" charset="0"/>
              <a:buNone/>
              <a:defRPr sz="1800" kern="1200">
                <a:solidFill>
                  <a:schemeClr val="tx1">
                    <a:lumMod val="65000"/>
                    <a:lumOff val="35000"/>
                  </a:schemeClr>
                </a:solidFill>
                <a:latin typeface="Corbel" pitchFamily="34" charset="0"/>
                <a:ea typeface="+mn-ea"/>
                <a:cs typeface="+mn-cs"/>
              </a:defRPr>
            </a:lvl2pPr>
            <a:lvl3pPr marL="914400" indent="0" algn="l" defTabSz="914400" rtl="0" eaLnBrk="1" latinLnBrk="0" hangingPunct="1">
              <a:spcBef>
                <a:spcPts val="1200"/>
              </a:spcBef>
              <a:buFont typeface="Arial" pitchFamily="34" charset="0"/>
              <a:buNone/>
              <a:defRPr sz="1600" kern="1200">
                <a:solidFill>
                  <a:schemeClr val="tx1">
                    <a:lumMod val="65000"/>
                    <a:lumOff val="35000"/>
                  </a:schemeClr>
                </a:solidFill>
                <a:latin typeface="Corbel" pitchFamily="34" charset="0"/>
                <a:ea typeface="+mn-ea"/>
                <a:cs typeface="+mn-cs"/>
              </a:defRPr>
            </a:lvl3pPr>
            <a:lvl4pPr marL="1371600" indent="0" algn="l" defTabSz="914400" rtl="0" eaLnBrk="1" latinLnBrk="0" hangingPunct="1">
              <a:spcBef>
                <a:spcPts val="1200"/>
              </a:spcBef>
              <a:buFont typeface="Arial" pitchFamily="34" charset="0"/>
              <a:buNone/>
              <a:defRPr sz="1400" kern="1200">
                <a:solidFill>
                  <a:schemeClr val="tx1">
                    <a:lumMod val="65000"/>
                    <a:lumOff val="35000"/>
                  </a:schemeClr>
                </a:solidFill>
                <a:latin typeface="Corbel" pitchFamily="34" charset="0"/>
                <a:ea typeface="+mn-ea"/>
                <a:cs typeface="+mn-cs"/>
              </a:defRPr>
            </a:lvl4pPr>
            <a:lvl5pPr marL="1828800" indent="0" algn="l" defTabSz="914400" rtl="0" eaLnBrk="1" latinLnBrk="0" hangingPunct="1">
              <a:spcBef>
                <a:spcPts val="1200"/>
              </a:spcBef>
              <a:buFont typeface="Arial" pitchFamily="34" charset="0"/>
              <a:buNone/>
              <a:defRPr sz="1400" kern="1200">
                <a:solidFill>
                  <a:schemeClr val="tx1">
                    <a:lumMod val="65000"/>
                    <a:lumOff val="35000"/>
                  </a:schemeClr>
                </a:solidFill>
                <a:latin typeface="Corbel" pitchFamily="34"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buFont typeface="Arial" charset="0"/>
            </a:pPr>
            <a:r>
              <a:rPr lang="en-AU" dirty="0"/>
              <a:t>“Our view </a:t>
            </a:r>
            <a:r>
              <a:rPr lang="en-AU" u="sng" dirty="0"/>
              <a:t>now</a:t>
            </a:r>
            <a:r>
              <a:rPr lang="en-AU" dirty="0"/>
              <a:t>, which is perhaps more reflective of public opinion, is that </a:t>
            </a:r>
            <a:r>
              <a:rPr lang="en-AU" dirty="0">
                <a:solidFill>
                  <a:srgbClr val="595959"/>
                </a:solidFill>
              </a:rPr>
              <a:t>until individuals </a:t>
            </a:r>
            <a:r>
              <a:rPr lang="en-AU" dirty="0"/>
              <a:t>give more towards areas of need in society, then companies have to bridge that gap”. </a:t>
            </a:r>
          </a:p>
          <a:p>
            <a:pPr>
              <a:buFont typeface="Arial" charset="0"/>
            </a:pPr>
            <a:r>
              <a:rPr lang="en-AU" dirty="0"/>
              <a:t>Anywhere in the world? </a:t>
            </a:r>
            <a:r>
              <a:rPr lang="en-AU" dirty="0" smtClean="0"/>
              <a:t>... “anywhere </a:t>
            </a:r>
            <a:r>
              <a:rPr lang="en-AU" dirty="0"/>
              <a:t>in the world”.</a:t>
            </a:r>
          </a:p>
          <a:p>
            <a:pPr algn="r">
              <a:buFont typeface="Arial" charset="0"/>
            </a:pPr>
            <a:r>
              <a:rPr lang="en-AU" sz="1600" b="1" dirty="0"/>
              <a:t>CEO, Australian Shareholders Association</a:t>
            </a:r>
          </a:p>
          <a:p>
            <a:pPr>
              <a:lnSpc>
                <a:spcPct val="90000"/>
              </a:lnSpc>
            </a:pPr>
            <a:endParaRPr lang="en-US" dirty="0"/>
          </a:p>
          <a:p>
            <a:pPr>
              <a:lnSpc>
                <a:spcPct val="90000"/>
              </a:lnSpc>
            </a:pPr>
            <a:endParaRPr lang="en-AU" dirty="0" smtClean="0"/>
          </a:p>
          <a:p>
            <a:pPr algn="ctr">
              <a:lnSpc>
                <a:spcPct val="90000"/>
              </a:lnSpc>
              <a:buFont typeface="Arial" charset="0"/>
              <a:buNone/>
            </a:pPr>
            <a:endParaRPr lang="en-AU" dirty="0" smtClean="0">
              <a:solidFill>
                <a:srgbClr val="7F7F7F"/>
              </a:solidFill>
            </a:endParaRPr>
          </a:p>
          <a:p>
            <a:pPr>
              <a:lnSpc>
                <a:spcPct val="90000"/>
              </a:lnSpc>
            </a:pPr>
            <a:endParaRPr lang="en-AU" dirty="0" smtClean="0"/>
          </a:p>
        </p:txBody>
      </p:sp>
    </p:spTree>
    <p:extLst>
      <p:ext uri="{BB962C8B-B14F-4D97-AF65-F5344CB8AC3E}">
        <p14:creationId xmlns:p14="http://schemas.microsoft.com/office/powerpoint/2010/main" xmlns="" val="618083582"/>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rotWithShape="1">
          <a:blip r:embed="rId2"/>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03791" y="1294742"/>
            <a:ext cx="8229600" cy="678049"/>
          </a:xfrm>
        </p:spPr>
        <p:txBody>
          <a:bodyPr>
            <a:normAutofit/>
          </a:bodyPr>
          <a:lstStyle/>
          <a:p>
            <a:pPr algn="l"/>
            <a:r>
              <a:rPr lang="en-US" sz="2800" dirty="0" smtClean="0">
                <a:solidFill>
                  <a:srgbClr val="002B43"/>
                </a:solidFill>
              </a:rPr>
              <a:t>Motivation to participate</a:t>
            </a:r>
            <a:endParaRPr lang="en-US" sz="2800" dirty="0">
              <a:solidFill>
                <a:srgbClr val="002B43"/>
              </a:solidFill>
            </a:endParaRPr>
          </a:p>
        </p:txBody>
      </p:sp>
      <p:sp>
        <p:nvSpPr>
          <p:cNvPr id="5" name="Rectangle 4"/>
          <p:cNvSpPr/>
          <p:nvPr/>
        </p:nvSpPr>
        <p:spPr>
          <a:xfrm>
            <a:off x="3907668" y="2473776"/>
            <a:ext cx="3224652" cy="353943"/>
          </a:xfrm>
          <a:prstGeom prst="rect">
            <a:avLst/>
          </a:prstGeom>
        </p:spPr>
        <p:txBody>
          <a:bodyPr wrap="square">
            <a:spAutoFit/>
          </a:bodyPr>
          <a:lstStyle/>
          <a:p>
            <a:pPr>
              <a:lnSpc>
                <a:spcPct val="85000"/>
              </a:lnSpc>
              <a:spcBef>
                <a:spcPts val="1800"/>
              </a:spcBef>
            </a:pPr>
            <a:r>
              <a:rPr lang="en-AU" sz="2000" dirty="0" smtClean="0">
                <a:solidFill>
                  <a:schemeClr val="tx1">
                    <a:lumMod val="65000"/>
                    <a:lumOff val="35000"/>
                  </a:schemeClr>
                </a:solidFill>
                <a:latin typeface="Corbel" panose="020B0503020204020204" pitchFamily="34" charset="0"/>
              </a:rPr>
              <a:t>1. It’s the </a:t>
            </a:r>
            <a:r>
              <a:rPr lang="en-AU" sz="2000" dirty="0">
                <a:solidFill>
                  <a:schemeClr val="tx1">
                    <a:lumMod val="65000"/>
                    <a:lumOff val="35000"/>
                  </a:schemeClr>
                </a:solidFill>
                <a:latin typeface="Corbel" panose="020B0503020204020204" pitchFamily="34" charset="0"/>
              </a:rPr>
              <a:t>right thing to do</a:t>
            </a:r>
          </a:p>
        </p:txBody>
      </p:sp>
      <p:sp>
        <p:nvSpPr>
          <p:cNvPr id="6" name="Rectangle 5"/>
          <p:cNvSpPr/>
          <p:nvPr/>
        </p:nvSpPr>
        <p:spPr>
          <a:xfrm>
            <a:off x="4780866" y="3953307"/>
            <a:ext cx="2351454" cy="353943"/>
          </a:xfrm>
          <a:prstGeom prst="rect">
            <a:avLst/>
          </a:prstGeom>
        </p:spPr>
        <p:txBody>
          <a:bodyPr wrap="square">
            <a:spAutoFit/>
          </a:bodyPr>
          <a:lstStyle/>
          <a:p>
            <a:pPr>
              <a:lnSpc>
                <a:spcPct val="85000"/>
              </a:lnSpc>
              <a:spcBef>
                <a:spcPts val="1800"/>
              </a:spcBef>
            </a:pPr>
            <a:r>
              <a:rPr lang="en-AU" sz="2000" dirty="0" smtClean="0">
                <a:solidFill>
                  <a:schemeClr val="tx1">
                    <a:lumMod val="65000"/>
                    <a:lumOff val="35000"/>
                  </a:schemeClr>
                </a:solidFill>
                <a:latin typeface="Corbel" panose="020B0503020204020204" pitchFamily="34" charset="0"/>
              </a:rPr>
              <a:t>2. Risk </a:t>
            </a:r>
            <a:r>
              <a:rPr lang="en-AU" sz="2000" dirty="0">
                <a:solidFill>
                  <a:schemeClr val="tx1">
                    <a:lumMod val="65000"/>
                    <a:lumOff val="35000"/>
                  </a:schemeClr>
                </a:solidFill>
                <a:latin typeface="Corbel" panose="020B0503020204020204" pitchFamily="34" charset="0"/>
              </a:rPr>
              <a:t>mitigation</a:t>
            </a:r>
          </a:p>
        </p:txBody>
      </p:sp>
      <p:sp>
        <p:nvSpPr>
          <p:cNvPr id="7" name="Rectangle 6"/>
          <p:cNvSpPr/>
          <p:nvPr/>
        </p:nvSpPr>
        <p:spPr>
          <a:xfrm>
            <a:off x="3904797" y="5209574"/>
            <a:ext cx="3612534" cy="353943"/>
          </a:xfrm>
          <a:prstGeom prst="rect">
            <a:avLst/>
          </a:prstGeom>
        </p:spPr>
        <p:txBody>
          <a:bodyPr wrap="square">
            <a:spAutoFit/>
          </a:bodyPr>
          <a:lstStyle/>
          <a:p>
            <a:pPr>
              <a:lnSpc>
                <a:spcPct val="85000"/>
              </a:lnSpc>
              <a:spcBef>
                <a:spcPts val="1800"/>
              </a:spcBef>
            </a:pPr>
            <a:r>
              <a:rPr lang="en-AU" sz="2000" dirty="0" smtClean="0">
                <a:solidFill>
                  <a:schemeClr val="tx1">
                    <a:lumMod val="65000"/>
                    <a:lumOff val="35000"/>
                  </a:schemeClr>
                </a:solidFill>
                <a:latin typeface="Corbel" panose="020B0503020204020204" pitchFamily="34" charset="0"/>
              </a:rPr>
              <a:t>3. Enlightened </a:t>
            </a:r>
            <a:r>
              <a:rPr lang="en-AU" sz="2000" dirty="0">
                <a:solidFill>
                  <a:schemeClr val="tx1">
                    <a:lumMod val="65000"/>
                    <a:lumOff val="35000"/>
                  </a:schemeClr>
                </a:solidFill>
                <a:latin typeface="Corbel" panose="020B0503020204020204" pitchFamily="34" charset="0"/>
              </a:rPr>
              <a:t>self-interest</a:t>
            </a:r>
          </a:p>
        </p:txBody>
      </p:sp>
      <p:grpSp>
        <p:nvGrpSpPr>
          <p:cNvPr id="8" name="Group 7"/>
          <p:cNvGrpSpPr/>
          <p:nvPr/>
        </p:nvGrpSpPr>
        <p:grpSpPr>
          <a:xfrm>
            <a:off x="2370663" y="2167150"/>
            <a:ext cx="1474970" cy="1271526"/>
            <a:chOff x="553081" y="893377"/>
            <a:chExt cx="1849157" cy="1594101"/>
          </a:xfrm>
          <a:solidFill>
            <a:srgbClr val="0091AC"/>
          </a:solidFill>
        </p:grpSpPr>
        <p:sp>
          <p:nvSpPr>
            <p:cNvPr id="9" name="Hexagon 8"/>
            <p:cNvSpPr/>
            <p:nvPr/>
          </p:nvSpPr>
          <p:spPr>
            <a:xfrm>
              <a:off x="553081" y="893377"/>
              <a:ext cx="1849157" cy="1594101"/>
            </a:xfrm>
            <a:prstGeom prst="hexagon">
              <a:avLst/>
            </a:prstGeom>
            <a:grp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1400" dirty="0">
                <a:latin typeface="Corbel" panose="020B0503020204020204" pitchFamily="34" charset="0"/>
              </a:endParaRPr>
            </a:p>
          </p:txBody>
        </p:sp>
        <p:sp>
          <p:nvSpPr>
            <p:cNvPr id="10" name="Rectangle 9"/>
            <p:cNvSpPr/>
            <p:nvPr/>
          </p:nvSpPr>
          <p:spPr>
            <a:xfrm>
              <a:off x="802360" y="1486669"/>
              <a:ext cx="1294979" cy="369973"/>
            </a:xfrm>
            <a:prstGeom prst="rect">
              <a:avLst/>
            </a:prstGeom>
            <a:grpFill/>
            <a:ln w="12700">
              <a:noFill/>
            </a:ln>
          </p:spPr>
          <p:style>
            <a:lnRef idx="2">
              <a:schemeClr val="accent1">
                <a:shade val="50000"/>
              </a:schemeClr>
            </a:lnRef>
            <a:fillRef idx="1">
              <a:schemeClr val="accent1"/>
            </a:fillRef>
            <a:effectRef idx="0">
              <a:schemeClr val="accent1"/>
            </a:effectRef>
            <a:fontRef idx="minor">
              <a:schemeClr val="lt1"/>
            </a:fontRef>
          </p:style>
          <p:txBody>
            <a:bodyPr wrap="square" lIns="0" tIns="36000" rIns="0" bIns="0" rtlCol="0" anchor="ctr"/>
            <a:lstStyle/>
            <a:p>
              <a:pPr algn="ctr">
                <a:lnSpc>
                  <a:spcPct val="80000"/>
                </a:lnSpc>
              </a:pPr>
              <a:r>
                <a:rPr lang="en-AU" dirty="0">
                  <a:solidFill>
                    <a:schemeClr val="lt1"/>
                  </a:solidFill>
                  <a:latin typeface="Corbel" pitchFamily="34" charset="0"/>
                </a:rPr>
                <a:t>Moral imperative</a:t>
              </a:r>
            </a:p>
          </p:txBody>
        </p:sp>
      </p:grpSp>
      <p:grpSp>
        <p:nvGrpSpPr>
          <p:cNvPr id="11" name="Group 10"/>
          <p:cNvGrpSpPr/>
          <p:nvPr/>
        </p:nvGrpSpPr>
        <p:grpSpPr>
          <a:xfrm>
            <a:off x="3262998" y="3373815"/>
            <a:ext cx="1474970" cy="1271526"/>
            <a:chOff x="2100328" y="2293892"/>
            <a:chExt cx="1849157" cy="1594101"/>
          </a:xfrm>
          <a:solidFill>
            <a:srgbClr val="0091AC"/>
          </a:solidFill>
        </p:grpSpPr>
        <p:sp>
          <p:nvSpPr>
            <p:cNvPr id="12" name="Hexagon 11"/>
            <p:cNvSpPr/>
            <p:nvPr/>
          </p:nvSpPr>
          <p:spPr>
            <a:xfrm>
              <a:off x="2100328" y="2293892"/>
              <a:ext cx="1849157" cy="1594101"/>
            </a:xfrm>
            <a:prstGeom prst="hexagon">
              <a:avLst/>
            </a:prstGeom>
            <a:grp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1200" dirty="0">
                <a:latin typeface="Corbel" panose="020B0503020204020204" pitchFamily="34" charset="0"/>
              </a:endParaRPr>
            </a:p>
          </p:txBody>
        </p:sp>
        <p:sp>
          <p:nvSpPr>
            <p:cNvPr id="13" name="Rectangle 12"/>
            <p:cNvSpPr/>
            <p:nvPr/>
          </p:nvSpPr>
          <p:spPr>
            <a:xfrm>
              <a:off x="2344730" y="2969642"/>
              <a:ext cx="1595930" cy="278776"/>
            </a:xfrm>
            <a:prstGeom prst="rect">
              <a:avLst/>
            </a:prstGeom>
            <a:grpFill/>
            <a:ln w="12700">
              <a:noFill/>
            </a:ln>
          </p:spPr>
          <p:style>
            <a:lnRef idx="2">
              <a:schemeClr val="accent1">
                <a:shade val="50000"/>
              </a:schemeClr>
            </a:lnRef>
            <a:fillRef idx="1">
              <a:schemeClr val="accent1"/>
            </a:fillRef>
            <a:effectRef idx="0">
              <a:schemeClr val="accent1"/>
            </a:effectRef>
            <a:fontRef idx="minor">
              <a:schemeClr val="lt1"/>
            </a:fontRef>
          </p:style>
          <p:txBody>
            <a:bodyPr wrap="square" lIns="0" tIns="36000" rIns="0" bIns="0" rtlCol="0" anchor="ctr"/>
            <a:lstStyle/>
            <a:p>
              <a:pPr>
                <a:lnSpc>
                  <a:spcPct val="80000"/>
                </a:lnSpc>
              </a:pPr>
              <a:r>
                <a:rPr lang="en-AU" dirty="0">
                  <a:solidFill>
                    <a:schemeClr val="lt1"/>
                  </a:solidFill>
                  <a:latin typeface="Corbel" pitchFamily="34" charset="0"/>
                </a:rPr>
                <a:t>Compliance</a:t>
              </a:r>
            </a:p>
          </p:txBody>
        </p:sp>
      </p:grpSp>
      <p:grpSp>
        <p:nvGrpSpPr>
          <p:cNvPr id="14" name="Group 13"/>
          <p:cNvGrpSpPr/>
          <p:nvPr/>
        </p:nvGrpSpPr>
        <p:grpSpPr>
          <a:xfrm>
            <a:off x="2370663" y="4604024"/>
            <a:ext cx="1474970" cy="1271526"/>
            <a:chOff x="873379" y="3307921"/>
            <a:chExt cx="1849157" cy="1594101"/>
          </a:xfrm>
          <a:solidFill>
            <a:srgbClr val="0091AC"/>
          </a:solidFill>
        </p:grpSpPr>
        <p:sp>
          <p:nvSpPr>
            <p:cNvPr id="15" name="Hexagon 14"/>
            <p:cNvSpPr/>
            <p:nvPr/>
          </p:nvSpPr>
          <p:spPr>
            <a:xfrm>
              <a:off x="873379" y="3307921"/>
              <a:ext cx="1849157" cy="1594101"/>
            </a:xfrm>
            <a:prstGeom prst="hexagon">
              <a:avLst/>
            </a:prstGeom>
            <a:grp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1400" dirty="0">
                <a:latin typeface="Corbel" panose="020B0503020204020204" pitchFamily="34" charset="0"/>
              </a:endParaRPr>
            </a:p>
          </p:txBody>
        </p:sp>
        <p:sp>
          <p:nvSpPr>
            <p:cNvPr id="16" name="Rectangle 15"/>
            <p:cNvSpPr/>
            <p:nvPr/>
          </p:nvSpPr>
          <p:spPr>
            <a:xfrm>
              <a:off x="1067210" y="3956123"/>
              <a:ext cx="1511431" cy="373506"/>
            </a:xfrm>
            <a:prstGeom prst="rect">
              <a:avLst/>
            </a:prstGeom>
            <a:grpFill/>
            <a:ln w="12700">
              <a:noFill/>
            </a:ln>
          </p:spPr>
          <p:style>
            <a:lnRef idx="2">
              <a:schemeClr val="accent1">
                <a:shade val="50000"/>
              </a:schemeClr>
            </a:lnRef>
            <a:fillRef idx="1">
              <a:schemeClr val="accent1"/>
            </a:fillRef>
            <a:effectRef idx="0">
              <a:schemeClr val="accent1"/>
            </a:effectRef>
            <a:fontRef idx="minor">
              <a:schemeClr val="lt1"/>
            </a:fontRef>
          </p:style>
          <p:txBody>
            <a:bodyPr wrap="square" lIns="0" tIns="36000" rIns="0" bIns="0" rtlCol="0" anchor="ctr"/>
            <a:lstStyle/>
            <a:p>
              <a:pPr>
                <a:lnSpc>
                  <a:spcPct val="80000"/>
                </a:lnSpc>
              </a:pPr>
              <a:r>
                <a:rPr lang="en-AU" dirty="0">
                  <a:solidFill>
                    <a:schemeClr val="lt1"/>
                  </a:solidFill>
                  <a:latin typeface="Corbel" pitchFamily="34" charset="0"/>
                </a:rPr>
                <a:t>Commercial</a:t>
              </a:r>
              <a:r>
                <a:rPr lang="en-AU" sz="2000" dirty="0">
                  <a:solidFill>
                    <a:schemeClr val="lt1"/>
                  </a:solidFill>
                  <a:latin typeface="Corbel" pitchFamily="34" charset="0"/>
                </a:rPr>
                <a:t> orientation </a:t>
              </a:r>
            </a:p>
          </p:txBody>
        </p:sp>
      </p:grpSp>
    </p:spTree>
    <p:extLst>
      <p:ext uri="{BB962C8B-B14F-4D97-AF65-F5344CB8AC3E}">
        <p14:creationId xmlns:p14="http://schemas.microsoft.com/office/powerpoint/2010/main" xmlns="" val="3091816683"/>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Major Donors">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Leadership">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MassCom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567</TotalTime>
  <Words>1234</Words>
  <Application>Microsoft Office PowerPoint</Application>
  <PresentationFormat>On-screen Show (4:3)</PresentationFormat>
  <Paragraphs>197</Paragraphs>
  <Slides>28</Slides>
  <Notes>0</Notes>
  <HiddenSlides>0</HiddenSlides>
  <MMClips>0</MMClips>
  <ScaleCrop>false</ScaleCrop>
  <HeadingPairs>
    <vt:vector size="4" baseType="variant">
      <vt:variant>
        <vt:lpstr>Theme</vt:lpstr>
      </vt:variant>
      <vt:variant>
        <vt:i4>4</vt:i4>
      </vt:variant>
      <vt:variant>
        <vt:lpstr>Slide Titles</vt:lpstr>
      </vt:variant>
      <vt:variant>
        <vt:i4>28</vt:i4>
      </vt:variant>
    </vt:vector>
  </HeadingPairs>
  <TitlesOfParts>
    <vt:vector size="32" baseType="lpstr">
      <vt:lpstr>Office Theme</vt:lpstr>
      <vt:lpstr>Major Donors</vt:lpstr>
      <vt:lpstr>Leadership</vt:lpstr>
      <vt:lpstr>MassComm</vt:lpstr>
      <vt:lpstr> </vt:lpstr>
      <vt:lpstr>Seeking corporate support</vt:lpstr>
      <vt:lpstr>Australian case studies</vt:lpstr>
      <vt:lpstr>Corporate positions</vt:lpstr>
      <vt:lpstr>None of our business</vt:lpstr>
      <vt:lpstr>Further support for this view</vt:lpstr>
      <vt:lpstr>The South East Asian Tsunami</vt:lpstr>
      <vt:lpstr>Post the tsunami</vt:lpstr>
      <vt:lpstr>Motivation to participate</vt:lpstr>
      <vt:lpstr>Slide 10</vt:lpstr>
      <vt:lpstr> What about shareholder dividends? </vt:lpstr>
      <vt:lpstr>2. Risk mitigation</vt:lpstr>
      <vt:lpstr>3. Enlightened self interest</vt:lpstr>
      <vt:lpstr>Reputation building</vt:lpstr>
      <vt:lpstr>Valuable internal assets motivation &amp; morale</vt:lpstr>
      <vt:lpstr>Competitive advantage Recruitment &amp; retention</vt:lpstr>
      <vt:lpstr>Competitive advantage Consumer attitudes</vt:lpstr>
      <vt:lpstr>The old paradigm</vt:lpstr>
      <vt:lpstr>The new paradigm</vt:lpstr>
      <vt:lpstr>More than just financial benefits</vt:lpstr>
      <vt:lpstr>Reciprocal benefits for corporations</vt:lpstr>
      <vt:lpstr>How to develop corporate interest</vt:lpstr>
      <vt:lpstr>How to sell the message</vt:lpstr>
      <vt:lpstr>Building sustainable partnerships</vt:lpstr>
      <vt:lpstr>Sample questions</vt:lpstr>
      <vt:lpstr>Need payoff questions</vt:lpstr>
      <vt:lpstr>Heart and mind</vt:lpstr>
      <vt:lpstr>   References</vt:lpstr>
    </vt:vector>
  </TitlesOfParts>
  <Company>Pareto Fundraising</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Main Heading</dc:title>
  <dc:creator>Pareto Studio 2</dc:creator>
  <cp:lastModifiedBy>David</cp:lastModifiedBy>
  <cp:revision>94</cp:revision>
  <dcterms:created xsi:type="dcterms:W3CDTF">2012-11-26T00:50:39Z</dcterms:created>
  <dcterms:modified xsi:type="dcterms:W3CDTF">2014-03-01T01:25:04Z</dcterms:modified>
</cp:coreProperties>
</file>