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9" r:id="rId2"/>
    <p:sldId id="332" r:id="rId3"/>
    <p:sldId id="338" r:id="rId4"/>
    <p:sldId id="339" r:id="rId5"/>
    <p:sldId id="333" r:id="rId6"/>
    <p:sldId id="331" r:id="rId7"/>
    <p:sldId id="336" r:id="rId8"/>
    <p:sldId id="325" r:id="rId9"/>
    <p:sldId id="324" r:id="rId10"/>
    <p:sldId id="321" r:id="rId11"/>
    <p:sldId id="334" r:id="rId12"/>
    <p:sldId id="319" r:id="rId13"/>
    <p:sldId id="287" r:id="rId14"/>
    <p:sldId id="288" r:id="rId15"/>
    <p:sldId id="318" r:id="rId16"/>
    <p:sldId id="323" r:id="rId17"/>
    <p:sldId id="313" r:id="rId18"/>
    <p:sldId id="304" r:id="rId19"/>
  </p:sldIdLst>
  <p:sldSz cx="9144000" cy="5143500" type="screen16x9"/>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F7C76C46-3BD3-4452-A0BD-646A6155CF2F}">
          <p14:sldIdLst>
            <p14:sldId id="269"/>
            <p14:sldId id="332"/>
            <p14:sldId id="338"/>
            <p14:sldId id="339"/>
            <p14:sldId id="333"/>
            <p14:sldId id="331"/>
            <p14:sldId id="336"/>
            <p14:sldId id="325"/>
            <p14:sldId id="324"/>
            <p14:sldId id="321"/>
            <p14:sldId id="334"/>
            <p14:sldId id="319"/>
            <p14:sldId id="287"/>
            <p14:sldId id="288"/>
            <p14:sldId id="318"/>
            <p14:sldId id="323"/>
            <p14:sldId id="313"/>
            <p14:sldId id="304"/>
          </p14:sldIdLst>
        </p14:section>
        <p14:section name="Untitled Section" id="{96847C24-A1F6-488F-8835-B5014359D468}">
          <p14:sldIdLst/>
        </p14:section>
      </p14:sectionLst>
    </p:ext>
    <p:ext uri="{EFAFB233-063F-42B5-8137-9DF3F51BA10A}">
      <p15:sldGuideLst xmlns:p15="http://schemas.microsoft.com/office/powerpoint/2012/main">
        <p15:guide id="1" orient="horz" pos="1620">
          <p15:clr>
            <a:srgbClr val="A4A3A4"/>
          </p15:clr>
        </p15:guide>
        <p15:guide id="2" pos="2971" userDrawn="1">
          <p15:clr>
            <a:srgbClr val="A4A3A4"/>
          </p15:clr>
        </p15:guide>
        <p15:guide id="4" pos="453" userDrawn="1">
          <p15:clr>
            <a:srgbClr val="A4A3A4"/>
          </p15:clr>
        </p15:guide>
        <p15:guide id="5" orient="horz" pos="2822" userDrawn="1">
          <p15:clr>
            <a:srgbClr val="A4A3A4"/>
          </p15:clr>
        </p15:guide>
        <p15:guide id="6" orient="horz" pos="486" userDrawn="1">
          <p15:clr>
            <a:srgbClr val="A4A3A4"/>
          </p15:clr>
        </p15:guide>
        <p15:guide id="7" pos="528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F1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749" autoAdjust="0"/>
  </p:normalViewPr>
  <p:slideViewPr>
    <p:cSldViewPr snapToGrid="0" showGuides="1">
      <p:cViewPr varScale="1">
        <p:scale>
          <a:sx n="122" d="100"/>
          <a:sy n="122" d="100"/>
        </p:scale>
        <p:origin x="307" y="86"/>
      </p:cViewPr>
      <p:guideLst>
        <p:guide orient="horz" pos="1620"/>
        <p:guide pos="2971"/>
        <p:guide pos="453"/>
        <p:guide orient="horz" pos="2822"/>
        <p:guide orient="horz" pos="486"/>
        <p:guide pos="5284"/>
      </p:guideLst>
    </p:cSldViewPr>
  </p:slideViewPr>
  <p:notesTextViewPr>
    <p:cViewPr>
      <p:scale>
        <a:sx n="1" d="1"/>
        <a:sy n="1" d="1"/>
      </p:scale>
      <p:origin x="0" y="0"/>
    </p:cViewPr>
  </p:notesTextViewPr>
  <p:sorterViewPr>
    <p:cViewPr varScale="1">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atin typeface="Corbel" panose="020B0503020204020204" pitchFamily="34" charset="0"/>
              </a:defRPr>
            </a:lvl1pPr>
          </a:lstStyle>
          <a:p>
            <a:endParaRPr lang="en-AU"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atin typeface="Corbel" panose="020B0503020204020204" pitchFamily="34" charset="0"/>
              </a:defRPr>
            </a:lvl1pPr>
          </a:lstStyle>
          <a:p>
            <a:fld id="{63E5C81E-6C1B-47CC-8211-5A63613B170F}" type="datetimeFigureOut">
              <a:rPr lang="en-AU" smtClean="0"/>
              <a:pPr/>
              <a:t>30/08/2015</a:t>
            </a:fld>
            <a:endParaRPr lang="en-AU"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atin typeface="Corbel" panose="020B0503020204020204" pitchFamily="34" charset="0"/>
              </a:defRPr>
            </a:lvl1pPr>
          </a:lstStyle>
          <a:p>
            <a:endParaRPr lang="en-AU"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atin typeface="Corbel" panose="020B0503020204020204" pitchFamily="34" charset="0"/>
              </a:defRPr>
            </a:lvl1pPr>
          </a:lstStyle>
          <a:p>
            <a:fld id="{7D66002D-1F6A-47B7-A8D0-1D8E19DFA9E8}" type="slidenum">
              <a:rPr lang="en-AU" smtClean="0"/>
              <a:pPr/>
              <a:t>‹#›</a:t>
            </a:fld>
            <a:endParaRPr lang="en-AU" dirty="0"/>
          </a:p>
        </p:txBody>
      </p:sp>
    </p:spTree>
    <p:extLst>
      <p:ext uri="{BB962C8B-B14F-4D97-AF65-F5344CB8AC3E}">
        <p14:creationId xmlns:p14="http://schemas.microsoft.com/office/powerpoint/2010/main" val="2223147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Corbel" panose="020B0503020204020204" pitchFamily="34" charset="0"/>
        <a:ea typeface="+mn-ea"/>
        <a:cs typeface="+mn-cs"/>
      </a:defRPr>
    </a:lvl1pPr>
    <a:lvl2pPr marL="457200" algn="l" defTabSz="914400" rtl="0" eaLnBrk="1" latinLnBrk="0" hangingPunct="1">
      <a:defRPr sz="1200" kern="1200">
        <a:solidFill>
          <a:schemeClr val="tx1"/>
        </a:solidFill>
        <a:latin typeface="Corbel" panose="020B0503020204020204" pitchFamily="34" charset="0"/>
        <a:ea typeface="+mn-ea"/>
        <a:cs typeface="+mn-cs"/>
      </a:defRPr>
    </a:lvl2pPr>
    <a:lvl3pPr marL="914400" algn="l" defTabSz="914400" rtl="0" eaLnBrk="1" latinLnBrk="0" hangingPunct="1">
      <a:defRPr sz="1200" kern="1200">
        <a:solidFill>
          <a:schemeClr val="tx1"/>
        </a:solidFill>
        <a:latin typeface="Corbel" panose="020B0503020204020204" pitchFamily="34" charset="0"/>
        <a:ea typeface="+mn-ea"/>
        <a:cs typeface="+mn-cs"/>
      </a:defRPr>
    </a:lvl3pPr>
    <a:lvl4pPr marL="1371600" algn="l" defTabSz="914400" rtl="0" eaLnBrk="1" latinLnBrk="0" hangingPunct="1">
      <a:defRPr sz="1200" kern="1200">
        <a:solidFill>
          <a:schemeClr val="tx1"/>
        </a:solidFill>
        <a:latin typeface="Corbel" panose="020B0503020204020204" pitchFamily="34" charset="0"/>
        <a:ea typeface="+mn-ea"/>
        <a:cs typeface="+mn-cs"/>
      </a:defRPr>
    </a:lvl4pPr>
    <a:lvl5pPr marL="1828800" algn="l" defTabSz="914400" rtl="0" eaLnBrk="1" latinLnBrk="0" hangingPunct="1">
      <a:defRPr sz="1200" kern="1200">
        <a:solidFill>
          <a:schemeClr val="tx1"/>
        </a:solidFill>
        <a:latin typeface="Corbel" panose="020B0503020204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66002D-1F6A-47B7-A8D0-1D8E19DFA9E8}" type="slidenum">
              <a:rPr lang="en-AU" smtClean="0"/>
              <a:pPr/>
              <a:t>7</a:t>
            </a:fld>
            <a:endParaRPr lang="en-AU" dirty="0"/>
          </a:p>
        </p:txBody>
      </p:sp>
    </p:spTree>
    <p:extLst>
      <p:ext uri="{BB962C8B-B14F-4D97-AF65-F5344CB8AC3E}">
        <p14:creationId xmlns:p14="http://schemas.microsoft.com/office/powerpoint/2010/main" val="3168045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AU" dirty="0" smtClean="0"/>
          </a:p>
        </p:txBody>
      </p:sp>
      <p:sp>
        <p:nvSpPr>
          <p:cNvPr id="4915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E582A4-EBBA-4C21-BF1D-800B013E5D08}" type="slidenum">
              <a:rPr lang="en-AU">
                <a:cs typeface="Arial" charset="0"/>
              </a:rPr>
              <a:pPr fontAlgn="base">
                <a:spcBef>
                  <a:spcPct val="0"/>
                </a:spcBef>
                <a:spcAft>
                  <a:spcPct val="0"/>
                </a:spcAft>
                <a:defRPr/>
              </a:pPr>
              <a:t>13</a:t>
            </a:fld>
            <a:endParaRPr lang="en-AU" dirty="0">
              <a:cs typeface="Arial" charset="0"/>
            </a:endParaRPr>
          </a:p>
        </p:txBody>
      </p:sp>
    </p:spTree>
    <p:extLst>
      <p:ext uri="{BB962C8B-B14F-4D97-AF65-F5344CB8AC3E}">
        <p14:creationId xmlns:p14="http://schemas.microsoft.com/office/powerpoint/2010/main" val="861235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307777"/>
          </a:xfrm>
        </p:spPr>
        <p:txBody>
          <a:bodyPr/>
          <a:lstStyle>
            <a:lvl1pPr marL="0" indent="0" algn="ctr">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AU" dirty="0"/>
          </a:p>
        </p:txBody>
      </p:sp>
      <p:sp>
        <p:nvSpPr>
          <p:cNvPr id="4" name="Date Placeholder 3"/>
          <p:cNvSpPr>
            <a:spLocks noGrp="1"/>
          </p:cNvSpPr>
          <p:nvPr>
            <p:ph type="dt" sz="half" idx="10"/>
          </p:nvPr>
        </p:nvSpPr>
        <p:spPr/>
        <p:txBody>
          <a:bodyPr/>
          <a:lstStyle/>
          <a:p>
            <a:fld id="{CCDCDBB7-945F-45C1-B128-26FD8065CF31}" type="datetimeFigureOut">
              <a:rPr lang="en-AU" smtClean="0"/>
              <a:pPr/>
              <a:t>30/08/2015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2766988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Hexagon 5"/>
          <p:cNvSpPr/>
          <p:nvPr userDrawn="1"/>
        </p:nvSpPr>
        <p:spPr>
          <a:xfrm>
            <a:off x="5340771" y="4159705"/>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7" name="Hexagon 6"/>
          <p:cNvSpPr/>
          <p:nvPr userDrawn="1"/>
        </p:nvSpPr>
        <p:spPr>
          <a:xfrm>
            <a:off x="4634510" y="4542007"/>
            <a:ext cx="886691" cy="764389"/>
          </a:xfrm>
          <a:prstGeom prst="hexagon">
            <a:avLst/>
          </a:prstGeom>
          <a:solidFill>
            <a:schemeClr val="accent3">
              <a:alpha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8" name="Hexagon 7"/>
          <p:cNvSpPr/>
          <p:nvPr userDrawn="1"/>
        </p:nvSpPr>
        <p:spPr>
          <a:xfrm>
            <a:off x="7466569" y="2189555"/>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9" name="Hexagon 8"/>
          <p:cNvSpPr/>
          <p:nvPr userDrawn="1"/>
        </p:nvSpPr>
        <p:spPr>
          <a:xfrm>
            <a:off x="8173086" y="1799409"/>
            <a:ext cx="886691" cy="764389"/>
          </a:xfrm>
          <a:prstGeom prst="hexagon">
            <a:avLst/>
          </a:prstGeom>
          <a:solidFill>
            <a:schemeClr val="accent3">
              <a:alpha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0" name="Hexagon 9"/>
          <p:cNvSpPr/>
          <p:nvPr userDrawn="1"/>
        </p:nvSpPr>
        <p:spPr>
          <a:xfrm>
            <a:off x="8586161" y="4120931"/>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1" name="Hexagon 10"/>
          <p:cNvSpPr/>
          <p:nvPr userDrawn="1"/>
        </p:nvSpPr>
        <p:spPr>
          <a:xfrm>
            <a:off x="6976604" y="1414378"/>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2" name="Hexagon 11"/>
          <p:cNvSpPr/>
          <p:nvPr userDrawn="1"/>
        </p:nvSpPr>
        <p:spPr>
          <a:xfrm>
            <a:off x="6051802" y="2985138"/>
            <a:ext cx="2697579" cy="2325499"/>
          </a:xfrm>
          <a:prstGeom prst="hexagon">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200" dirty="0">
              <a:latin typeface="Corbel" pitchFamily="34" charset="0"/>
            </a:endParaRPr>
          </a:p>
        </p:txBody>
      </p:sp>
    </p:spTree>
    <p:extLst>
      <p:ext uri="{BB962C8B-B14F-4D97-AF65-F5344CB8AC3E}">
        <p14:creationId xmlns:p14="http://schemas.microsoft.com/office/powerpoint/2010/main" val="4142178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Hexagon 7"/>
          <p:cNvSpPr/>
          <p:nvPr userDrawn="1"/>
        </p:nvSpPr>
        <p:spPr>
          <a:xfrm>
            <a:off x="7466569" y="2189555"/>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9" name="Hexagon 8"/>
          <p:cNvSpPr/>
          <p:nvPr userDrawn="1"/>
        </p:nvSpPr>
        <p:spPr>
          <a:xfrm>
            <a:off x="8173086" y="1799409"/>
            <a:ext cx="886691" cy="764389"/>
          </a:xfrm>
          <a:prstGeom prst="hexagon">
            <a:avLst/>
          </a:prstGeom>
          <a:solidFill>
            <a:schemeClr val="accent3">
              <a:alpha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0" name="Hexagon 9"/>
          <p:cNvSpPr/>
          <p:nvPr userDrawn="1"/>
        </p:nvSpPr>
        <p:spPr>
          <a:xfrm>
            <a:off x="8586161" y="4120931"/>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1" name="Hexagon 10"/>
          <p:cNvSpPr/>
          <p:nvPr userDrawn="1"/>
        </p:nvSpPr>
        <p:spPr>
          <a:xfrm>
            <a:off x="6976604" y="1414378"/>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2" name="Hexagon 11"/>
          <p:cNvSpPr/>
          <p:nvPr userDrawn="1"/>
        </p:nvSpPr>
        <p:spPr>
          <a:xfrm>
            <a:off x="6051802" y="2985138"/>
            <a:ext cx="2697579" cy="2325499"/>
          </a:xfrm>
          <a:prstGeom prst="hexagon">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200" dirty="0">
              <a:latin typeface="Corbel" pitchFamily="34" charset="0"/>
            </a:endParaRPr>
          </a:p>
        </p:txBody>
      </p:sp>
    </p:spTree>
    <p:extLst>
      <p:ext uri="{BB962C8B-B14F-4D97-AF65-F5344CB8AC3E}">
        <p14:creationId xmlns:p14="http://schemas.microsoft.com/office/powerpoint/2010/main" val="4060889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DCDBB7-945F-45C1-B128-26FD8065CF31}" type="datetimeFigureOut">
              <a:rPr lang="en-AU" smtClean="0"/>
              <a:pPr/>
              <a:t>30/08/2015</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3058662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DCDBB7-945F-45C1-B128-26FD8065CF31}" type="datetimeFigureOut">
              <a:rPr lang="en-AU" smtClean="0"/>
              <a:pPr/>
              <a:t>30/08/2015</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3122831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CDCDBB7-945F-45C1-B128-26FD8065CF31}" type="datetimeFigureOut">
              <a:rPr lang="en-AU" smtClean="0"/>
              <a:pPr/>
              <a:t>30/08/2015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2373012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CDCDBB7-945F-45C1-B128-26FD8065CF31}" type="datetimeFigureOut">
              <a:rPr lang="en-AU" smtClean="0"/>
              <a:pPr/>
              <a:t>30/08/2015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2154975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CCDCDBB7-945F-45C1-B128-26FD8065CF31}" type="datetimeFigureOut">
              <a:rPr lang="en-AU" smtClean="0"/>
              <a:pPr/>
              <a:t>30/08/2015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2839313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DCDBB7-945F-45C1-B128-26FD8065CF31}" type="datetimeFigureOut">
              <a:rPr lang="en-AU" smtClean="0"/>
              <a:pPr/>
              <a:t>30/08/2015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3548348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CCDCDBB7-945F-45C1-B128-26FD8065CF31}" type="datetimeFigureOut">
              <a:rPr lang="en-AU" smtClean="0"/>
              <a:pPr/>
              <a:t>30/08/2015</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1247331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CCDCDBB7-945F-45C1-B128-26FD8065CF31}" type="datetimeFigureOut">
              <a:rPr lang="en-AU" smtClean="0"/>
              <a:pPr/>
              <a:t>30/08/2015</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3638167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CDCDBB7-945F-45C1-B128-26FD8065CF31}" type="datetimeFigureOut">
              <a:rPr lang="en-AU" smtClean="0"/>
              <a:pPr/>
              <a:t>30/08/2015</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1103213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DCDBB7-945F-45C1-B128-26FD8065CF31}" type="datetimeFigureOut">
              <a:rPr lang="en-AU" smtClean="0"/>
              <a:pPr/>
              <a:t>30/08/2015</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736750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Hexagon 5"/>
          <p:cNvSpPr/>
          <p:nvPr userDrawn="1"/>
        </p:nvSpPr>
        <p:spPr>
          <a:xfrm>
            <a:off x="820776" y="-200449"/>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7" name="Hexagon 6"/>
          <p:cNvSpPr/>
          <p:nvPr userDrawn="1"/>
        </p:nvSpPr>
        <p:spPr>
          <a:xfrm>
            <a:off x="1527037" y="195706"/>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8" name="Hexagon 7"/>
          <p:cNvSpPr/>
          <p:nvPr userDrawn="1"/>
        </p:nvSpPr>
        <p:spPr>
          <a:xfrm>
            <a:off x="820776" y="578008"/>
            <a:ext cx="886691" cy="764389"/>
          </a:xfrm>
          <a:prstGeom prst="hexagon">
            <a:avLst/>
          </a:prstGeom>
          <a:solidFill>
            <a:schemeClr val="accent3">
              <a:alpha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9" name="Hexagon 8"/>
          <p:cNvSpPr/>
          <p:nvPr userDrawn="1"/>
        </p:nvSpPr>
        <p:spPr>
          <a:xfrm>
            <a:off x="107161" y="967236"/>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0" name="Hexagon 9"/>
          <p:cNvSpPr/>
          <p:nvPr userDrawn="1"/>
        </p:nvSpPr>
        <p:spPr>
          <a:xfrm>
            <a:off x="437506" y="1360875"/>
            <a:ext cx="2697579" cy="2325499"/>
          </a:xfrm>
          <a:prstGeom prst="hexagon">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nSpc>
                <a:spcPct val="80000"/>
              </a:lnSpc>
            </a:pPr>
            <a:endParaRPr lang="en-AU" sz="2100" spc="-80" dirty="0">
              <a:latin typeface="Corbel" pitchFamily="34" charset="0"/>
            </a:endParaRPr>
          </a:p>
        </p:txBody>
      </p:sp>
      <p:sp>
        <p:nvSpPr>
          <p:cNvPr id="11" name="Hexagon 10"/>
          <p:cNvSpPr/>
          <p:nvPr userDrawn="1"/>
        </p:nvSpPr>
        <p:spPr>
          <a:xfrm>
            <a:off x="2603321" y="975736"/>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2" name="Hexagon 11"/>
          <p:cNvSpPr/>
          <p:nvPr userDrawn="1"/>
        </p:nvSpPr>
        <p:spPr>
          <a:xfrm>
            <a:off x="-177075" y="2848815"/>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3" name="Hexagon 12"/>
          <p:cNvSpPr/>
          <p:nvPr userDrawn="1"/>
        </p:nvSpPr>
        <p:spPr>
          <a:xfrm>
            <a:off x="-886691" y="3238979"/>
            <a:ext cx="886691" cy="764389"/>
          </a:xfrm>
          <a:prstGeom prst="hexagon">
            <a:avLst/>
          </a:prstGeom>
          <a:solidFill>
            <a:schemeClr val="accent3">
              <a:alpha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4" name="Hexagon 13"/>
          <p:cNvSpPr/>
          <p:nvPr userDrawn="1"/>
        </p:nvSpPr>
        <p:spPr>
          <a:xfrm>
            <a:off x="3606172" y="-199432"/>
            <a:ext cx="886691" cy="764389"/>
          </a:xfrm>
          <a:prstGeom prst="hexagon">
            <a:avLst/>
          </a:prstGeom>
          <a:solidFill>
            <a:schemeClr val="accent3">
              <a:alpha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5" name="Hexagon 14"/>
          <p:cNvSpPr/>
          <p:nvPr userDrawn="1"/>
        </p:nvSpPr>
        <p:spPr>
          <a:xfrm>
            <a:off x="4317018" y="183887"/>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6" name="Hexagon 15"/>
          <p:cNvSpPr/>
          <p:nvPr userDrawn="1"/>
        </p:nvSpPr>
        <p:spPr>
          <a:xfrm>
            <a:off x="107161" y="-582643"/>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Tree>
    <p:extLst>
      <p:ext uri="{BB962C8B-B14F-4D97-AF65-F5344CB8AC3E}">
        <p14:creationId xmlns:p14="http://schemas.microsoft.com/office/powerpoint/2010/main" val="2865777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Hexagon 5"/>
          <p:cNvSpPr/>
          <p:nvPr userDrawn="1"/>
        </p:nvSpPr>
        <p:spPr>
          <a:xfrm>
            <a:off x="552083" y="-1396204"/>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7" name="Hexagon 6"/>
          <p:cNvSpPr/>
          <p:nvPr userDrawn="1"/>
        </p:nvSpPr>
        <p:spPr>
          <a:xfrm>
            <a:off x="1258344" y="-1000049"/>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8" name="Hexagon 7"/>
          <p:cNvSpPr/>
          <p:nvPr userDrawn="1"/>
        </p:nvSpPr>
        <p:spPr>
          <a:xfrm>
            <a:off x="552083" y="-617747"/>
            <a:ext cx="886691" cy="764389"/>
          </a:xfrm>
          <a:prstGeom prst="hexagon">
            <a:avLst/>
          </a:prstGeom>
          <a:solidFill>
            <a:schemeClr val="accent3">
              <a:alpha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9" name="Hexagon 8"/>
          <p:cNvSpPr/>
          <p:nvPr userDrawn="1"/>
        </p:nvSpPr>
        <p:spPr>
          <a:xfrm>
            <a:off x="-161532" y="-228519"/>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0" name="Hexagon 9"/>
          <p:cNvSpPr/>
          <p:nvPr userDrawn="1"/>
        </p:nvSpPr>
        <p:spPr>
          <a:xfrm>
            <a:off x="168813" y="165120"/>
            <a:ext cx="2697579" cy="2325499"/>
          </a:xfrm>
          <a:prstGeom prst="hexagon">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nSpc>
                <a:spcPct val="80000"/>
              </a:lnSpc>
            </a:pPr>
            <a:endParaRPr lang="en-AU" sz="2100" spc="-80" dirty="0">
              <a:latin typeface="Corbel" pitchFamily="34" charset="0"/>
            </a:endParaRPr>
          </a:p>
        </p:txBody>
      </p:sp>
      <p:sp>
        <p:nvSpPr>
          <p:cNvPr id="11" name="Hexagon 10"/>
          <p:cNvSpPr/>
          <p:nvPr userDrawn="1"/>
        </p:nvSpPr>
        <p:spPr>
          <a:xfrm>
            <a:off x="2334628" y="-220019"/>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2" name="Hexagon 11"/>
          <p:cNvSpPr/>
          <p:nvPr userDrawn="1"/>
        </p:nvSpPr>
        <p:spPr>
          <a:xfrm>
            <a:off x="-445768" y="1653060"/>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3" name="Hexagon 12"/>
          <p:cNvSpPr/>
          <p:nvPr userDrawn="1"/>
        </p:nvSpPr>
        <p:spPr>
          <a:xfrm>
            <a:off x="-1155384" y="2043224"/>
            <a:ext cx="886691" cy="764389"/>
          </a:xfrm>
          <a:prstGeom prst="hexagon">
            <a:avLst/>
          </a:prstGeom>
          <a:solidFill>
            <a:schemeClr val="accent3">
              <a:alpha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
        <p:nvSpPr>
          <p:cNvPr id="16" name="Hexagon 15"/>
          <p:cNvSpPr/>
          <p:nvPr userDrawn="1"/>
        </p:nvSpPr>
        <p:spPr>
          <a:xfrm>
            <a:off x="-161532" y="-1778398"/>
            <a:ext cx="886691" cy="764389"/>
          </a:xfrm>
          <a:prstGeom prst="hexagon">
            <a:avLst/>
          </a:prstGeom>
          <a:solidFill>
            <a:schemeClr val="accent3">
              <a:alpha val="3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latin typeface="Corbel" panose="020B0503020204020204" pitchFamily="34" charset="0"/>
            </a:endParaRPr>
          </a:p>
        </p:txBody>
      </p:sp>
    </p:spTree>
    <p:extLst>
      <p:ext uri="{BB962C8B-B14F-4D97-AF65-F5344CB8AC3E}">
        <p14:creationId xmlns:p14="http://schemas.microsoft.com/office/powerpoint/2010/main" val="2561443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57602"/>
            <a:ext cx="8229600" cy="553998"/>
          </a:xfrm>
          <a:prstGeom prst="rect">
            <a:avLst/>
          </a:prstGeom>
        </p:spPr>
        <p:txBody>
          <a:bodyPr vert="horz" lIns="0" tIns="0" rIns="0" bIns="0" rtlCol="0" anchor="ctr">
            <a:sp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1877437"/>
          </a:xfrm>
          <a:prstGeom prst="rect">
            <a:avLst/>
          </a:prstGeom>
        </p:spPr>
        <p:txBody>
          <a:bodyPr vert="horz"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latin typeface="Corbel" panose="020B0503020204020204" pitchFamily="34" charset="0"/>
              </a:defRPr>
            </a:lvl1pPr>
          </a:lstStyle>
          <a:p>
            <a:fld id="{CCDCDBB7-945F-45C1-B128-26FD8065CF31}" type="datetimeFigureOut">
              <a:rPr lang="en-AU" smtClean="0"/>
              <a:pPr/>
              <a:t>30/08/2015</a:t>
            </a:fld>
            <a:endParaRPr lang="en-AU"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latin typeface="Corbel" panose="020B0503020204020204" pitchFamily="34" charset="0"/>
              </a:defRPr>
            </a:lvl1pPr>
          </a:lstStyle>
          <a:p>
            <a:endParaRPr lang="en-AU"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latin typeface="Corbel" panose="020B0503020204020204" pitchFamily="34" charset="0"/>
              </a:defRPr>
            </a:lvl1pPr>
          </a:lstStyle>
          <a:p>
            <a:fld id="{7D87C84C-55C0-43E1-9358-6930949498DB}" type="slidenum">
              <a:rPr lang="en-AU" smtClean="0"/>
              <a:pPr/>
              <a:t>‹#›</a:t>
            </a:fld>
            <a:endParaRPr lang="en-AU" dirty="0"/>
          </a:p>
        </p:txBody>
      </p:sp>
    </p:spTree>
    <p:extLst>
      <p:ext uri="{BB962C8B-B14F-4D97-AF65-F5344CB8AC3E}">
        <p14:creationId xmlns:p14="http://schemas.microsoft.com/office/powerpoint/2010/main" val="2753004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2" r:id="rId9"/>
    <p:sldLayoutId id="2147483661" r:id="rId10"/>
    <p:sldLayoutId id="2147483663" r:id="rId11"/>
    <p:sldLayoutId id="2147483656" r:id="rId12"/>
    <p:sldLayoutId id="2147483657" r:id="rId13"/>
    <p:sldLayoutId id="2147483658" r:id="rId14"/>
    <p:sldLayoutId id="2147483659"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3600" kern="1200">
          <a:solidFill>
            <a:schemeClr val="tx1">
              <a:lumMod val="65000"/>
              <a:lumOff val="35000"/>
            </a:schemeClr>
          </a:solidFill>
          <a:latin typeface="Corbel" pitchFamily="34" charset="0"/>
          <a:ea typeface="+mj-ea"/>
          <a:cs typeface="+mj-cs"/>
        </a:defRPr>
      </a:lvl1pPr>
    </p:titleStyle>
    <p:body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media.glassdoor.com/m/5769/westpac-banking-office.jpg"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au/url?sa=i&amp;rct=j&amp;q=&amp;esrc=s&amp;source=images&amp;cd=&amp;cad=rja&amp;uact=8&amp;docid=1z318qXUq_Qt7M&amp;tbnid=D2-HYf8ltBvCMM:&amp;ved=0CAUQjRw&amp;url=http://www.afl.com.au/gallery/2014-05-10/afl-2014-rd-08-melbourne-v-western-bulldogs&amp;ei=wzqYU9CfMMHIkAXB_oDQDA&amp;bvm=bv.68693194,d.dGI&amp;psig=AFQjCNHleCwLAfnuZcPZRDoqw5t1Hew6NQ&amp;ust=1402571825849680"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U:\_Stock Images\PHOTO\Outdoors\caola field.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3613" b="31870"/>
          <a:stretch/>
        </p:blipFill>
        <p:spPr bwMode="auto">
          <a:xfrm>
            <a:off x="0" y="3164975"/>
            <a:ext cx="9144000" cy="1780675"/>
          </a:xfrm>
          <a:prstGeom prst="rect">
            <a:avLst/>
          </a:prstGeom>
          <a:noFill/>
          <a:extLst>
            <a:ext uri="{909E8E84-426E-40DD-AFC4-6F175D3DCCD1}">
              <a14:hiddenFill xmlns:a14="http://schemas.microsoft.com/office/drawing/2010/main">
                <a:solidFill>
                  <a:srgbClr val="FFFFFF"/>
                </a:solidFill>
              </a14:hiddenFill>
            </a:ext>
          </a:extLst>
        </p:spPr>
      </p:pic>
      <p:sp>
        <p:nvSpPr>
          <p:cNvPr id="26" name="Title 1"/>
          <p:cNvSpPr txBox="1">
            <a:spLocks/>
          </p:cNvSpPr>
          <p:nvPr/>
        </p:nvSpPr>
        <p:spPr>
          <a:xfrm>
            <a:off x="2585258" y="392214"/>
            <a:ext cx="6458989" cy="1477328"/>
          </a:xfrm>
          <a:prstGeom prst="rect">
            <a:avLst/>
          </a:prstGeom>
        </p:spPr>
        <p:txBody>
          <a:bodyPr vert="horz" wrap="square" lIns="0" tIns="0" rIns="0" bIns="0" rtlCol="0" anchor="t">
            <a:spAutoFit/>
          </a:bodyPr>
          <a:lstStyle>
            <a:lvl1pPr algn="ctr" defTabSz="914400" rtl="0" eaLnBrk="1" latinLnBrk="0" hangingPunct="1">
              <a:spcBef>
                <a:spcPct val="0"/>
              </a:spcBef>
              <a:buNone/>
              <a:defRPr sz="3600" kern="1200">
                <a:solidFill>
                  <a:schemeClr val="tx1">
                    <a:lumMod val="65000"/>
                    <a:lumOff val="35000"/>
                  </a:schemeClr>
                </a:solidFill>
                <a:latin typeface="Corbel" pitchFamily="34" charset="0"/>
                <a:ea typeface="+mj-ea"/>
                <a:cs typeface="+mj-cs"/>
              </a:defRPr>
            </a:lvl1pPr>
          </a:lstStyle>
          <a:p>
            <a:pPr>
              <a:lnSpc>
                <a:spcPct val="80000"/>
              </a:lnSpc>
            </a:pPr>
            <a:r>
              <a:rPr lang="en-AU" sz="4000" spc="-100" dirty="0" smtClean="0">
                <a:solidFill>
                  <a:schemeClr val="accent3"/>
                </a:solidFill>
                <a:latin typeface="Arial" panose="020B0604020202020204" pitchFamily="34" charset="0"/>
                <a:cs typeface="Arial" panose="020B0604020202020204" pitchFamily="34" charset="0"/>
              </a:rPr>
              <a:t>Leveraging human capital </a:t>
            </a:r>
          </a:p>
          <a:p>
            <a:pPr>
              <a:lnSpc>
                <a:spcPct val="80000"/>
              </a:lnSpc>
            </a:pPr>
            <a:r>
              <a:rPr lang="en-AU" sz="4000" spc="-100" dirty="0" smtClean="0">
                <a:solidFill>
                  <a:schemeClr val="accent3"/>
                </a:solidFill>
                <a:latin typeface="Arial" panose="020B0604020202020204" pitchFamily="34" charset="0"/>
                <a:cs typeface="Arial" panose="020B0604020202020204" pitchFamily="34" charset="0"/>
              </a:rPr>
              <a:t>through engaged leadership</a:t>
            </a:r>
          </a:p>
          <a:p>
            <a:pPr>
              <a:lnSpc>
                <a:spcPct val="80000"/>
              </a:lnSpc>
            </a:pPr>
            <a:endParaRPr lang="en-AU" sz="4000" spc="-100" dirty="0" smtClean="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381998" y="2426311"/>
            <a:ext cx="4148091" cy="738664"/>
          </a:xfrm>
          <a:prstGeom prst="rect">
            <a:avLst/>
          </a:prstGeom>
        </p:spPr>
        <p:txBody>
          <a:bodyPr vert="horz" wrap="square" lIns="0" tIns="0" rIns="0" bIns="0" rtlCol="0">
            <a:spAutoFit/>
          </a:bodyPr>
          <a:lstStyle/>
          <a:p>
            <a:pPr>
              <a:buFont typeface="Arial" pitchFamily="34" charset="0"/>
              <a:buNone/>
            </a:pPr>
            <a:r>
              <a:rPr lang="en-AU" sz="1600" i="1" dirty="0">
                <a:solidFill>
                  <a:schemeClr val="tx1">
                    <a:tint val="75000"/>
                  </a:schemeClr>
                </a:solidFill>
                <a:latin typeface="Arial" panose="020B0604020202020204" pitchFamily="34" charset="0"/>
                <a:cs typeface="Arial" panose="020B0604020202020204" pitchFamily="34" charset="0"/>
              </a:rPr>
              <a:t>Dr David </a:t>
            </a:r>
            <a:r>
              <a:rPr lang="en-AU" sz="1600" i="1" dirty="0" smtClean="0">
                <a:solidFill>
                  <a:schemeClr val="tx1">
                    <a:tint val="75000"/>
                  </a:schemeClr>
                </a:solidFill>
                <a:latin typeface="Arial" panose="020B0604020202020204" pitchFamily="34" charset="0"/>
                <a:cs typeface="Arial" panose="020B0604020202020204" pitchFamily="34" charset="0"/>
              </a:rPr>
              <a:t>Cooke</a:t>
            </a:r>
          </a:p>
          <a:p>
            <a:pPr>
              <a:buFont typeface="Arial" pitchFamily="34" charset="0"/>
              <a:buNone/>
            </a:pPr>
            <a:r>
              <a:rPr lang="en-AU" sz="1600" i="1" dirty="0" smtClean="0">
                <a:solidFill>
                  <a:schemeClr val="tx1">
                    <a:tint val="75000"/>
                  </a:schemeClr>
                </a:solidFill>
                <a:latin typeface="Arial" panose="020B0604020202020204" pitchFamily="34" charset="0"/>
                <a:cs typeface="Arial" panose="020B0604020202020204" pitchFamily="34" charset="0"/>
              </a:rPr>
              <a:t>Chairman &amp; Managing Director</a:t>
            </a:r>
          </a:p>
          <a:p>
            <a:pPr>
              <a:buFont typeface="Arial" pitchFamily="34" charset="0"/>
              <a:buNone/>
            </a:pPr>
            <a:r>
              <a:rPr lang="en-AU" sz="1600" i="1" dirty="0" smtClean="0">
                <a:solidFill>
                  <a:schemeClr val="tx1">
                    <a:tint val="75000"/>
                  </a:schemeClr>
                </a:solidFill>
                <a:latin typeface="Arial" panose="020B0604020202020204" pitchFamily="34" charset="0"/>
                <a:cs typeface="Arial" panose="020B0604020202020204" pitchFamily="34" charset="0"/>
              </a:rPr>
              <a:t>Konica Minolta Business Solutions Australia</a:t>
            </a:r>
            <a:endParaRPr lang="en-AU" sz="1600" i="1" dirty="0">
              <a:solidFill>
                <a:schemeClr val="tx1">
                  <a:tint val="75000"/>
                </a:schemeClr>
              </a:solidFill>
              <a:latin typeface="Arial" panose="020B0604020202020204" pitchFamily="34" charset="0"/>
              <a:cs typeface="Arial" panose="020B0604020202020204" pitchFamily="34" charset="0"/>
            </a:endParaRPr>
          </a:p>
        </p:txBody>
      </p:sp>
      <p:sp>
        <p:nvSpPr>
          <p:cNvPr id="7" name="Rectangle 6"/>
          <p:cNvSpPr/>
          <p:nvPr/>
        </p:nvSpPr>
        <p:spPr>
          <a:xfrm>
            <a:off x="381999" y="2065020"/>
            <a:ext cx="3073671" cy="393954"/>
          </a:xfrm>
          <a:prstGeom prst="rect">
            <a:avLst/>
          </a:prstGeom>
        </p:spPr>
        <p:txBody>
          <a:bodyPr vert="horz" wrap="square" lIns="0" tIns="0" rIns="0" bIns="0" rtlCol="0">
            <a:spAutoFit/>
          </a:bodyPr>
          <a:lstStyle/>
          <a:p>
            <a:pPr>
              <a:lnSpc>
                <a:spcPct val="80000"/>
              </a:lnSpc>
              <a:buFont typeface="Arial" pitchFamily="34" charset="0"/>
              <a:buNone/>
            </a:pPr>
            <a:r>
              <a:rPr lang="en-AU" sz="1600" i="1" dirty="0" smtClean="0">
                <a:solidFill>
                  <a:schemeClr val="tx1">
                    <a:tint val="75000"/>
                  </a:schemeClr>
                </a:solidFill>
                <a:latin typeface="Arial" panose="020B0604020202020204" pitchFamily="34" charset="0"/>
                <a:cs typeface="Arial" panose="020B0604020202020204" pitchFamily="34" charset="0"/>
              </a:rPr>
              <a:t>Visionary Leadership Conference Kuala Lumpur August 2015</a:t>
            </a:r>
            <a:endParaRPr lang="en-AU" sz="1600" i="1" dirty="0">
              <a:solidFill>
                <a:schemeClr val="tx1">
                  <a:tint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8441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5146" y="389846"/>
            <a:ext cx="8658225" cy="4389575"/>
          </a:xfrm>
          <a:prstGeom prst="rect">
            <a:avLst/>
          </a:prstGeom>
        </p:spPr>
      </p:pic>
    </p:spTree>
    <p:extLst>
      <p:ext uri="{BB962C8B-B14F-4D97-AF65-F5344CB8AC3E}">
        <p14:creationId xmlns:p14="http://schemas.microsoft.com/office/powerpoint/2010/main" val="3298687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4667" y="761200"/>
            <a:ext cx="6104679" cy="2751522"/>
          </a:xfrm>
          <a:prstGeom prst="rect">
            <a:avLst/>
          </a:prstGeom>
        </p:spPr>
        <p:txBody>
          <a:bodyPr wrap="square">
            <a:spAutoFit/>
          </a:bodyPr>
          <a:lstStyle/>
          <a:p>
            <a:pPr>
              <a:lnSpc>
                <a:spcPct val="80000"/>
              </a:lnSpc>
            </a:pPr>
            <a:r>
              <a:rPr lang="en-AU" sz="2400" spc="-100" dirty="0" smtClean="0">
                <a:solidFill>
                  <a:schemeClr val="accent3"/>
                </a:solidFill>
                <a:latin typeface="Arial" panose="020B0604020202020204" pitchFamily="34" charset="0"/>
                <a:cs typeface="Arial" panose="020B0604020202020204" pitchFamily="34" charset="0"/>
              </a:rPr>
              <a:t>more communication</a:t>
            </a:r>
          </a:p>
          <a:p>
            <a:pPr>
              <a:lnSpc>
                <a:spcPct val="80000"/>
              </a:lnSpc>
            </a:pPr>
            <a:r>
              <a:rPr lang="en-AU" sz="2400" spc="-100" dirty="0" smtClean="0">
                <a:solidFill>
                  <a:schemeClr val="accent3"/>
                </a:solidFill>
                <a:latin typeface="Arial" panose="020B0604020202020204" pitchFamily="34" charset="0"/>
                <a:cs typeface="Arial" panose="020B0604020202020204" pitchFamily="34" charset="0"/>
              </a:rPr>
              <a:t>more involvement in decision making</a:t>
            </a:r>
          </a:p>
          <a:p>
            <a:pPr>
              <a:lnSpc>
                <a:spcPct val="80000"/>
              </a:lnSpc>
            </a:pPr>
            <a:r>
              <a:rPr lang="en-AU" sz="2400" spc="-100" dirty="0">
                <a:solidFill>
                  <a:schemeClr val="accent3"/>
                </a:solidFill>
                <a:latin typeface="Arial" panose="020B0604020202020204" pitchFamily="34" charset="0"/>
                <a:cs typeface="Arial" panose="020B0604020202020204" pitchFamily="34" charset="0"/>
              </a:rPr>
              <a:t>m</a:t>
            </a:r>
            <a:r>
              <a:rPr lang="en-AU" sz="2400" spc="-100" dirty="0" smtClean="0">
                <a:solidFill>
                  <a:schemeClr val="accent3"/>
                </a:solidFill>
                <a:latin typeface="Arial" panose="020B0604020202020204" pitchFamily="34" charset="0"/>
                <a:cs typeface="Arial" panose="020B0604020202020204" pitchFamily="34" charset="0"/>
              </a:rPr>
              <a:t>ore trust &amp; empowerment</a:t>
            </a:r>
          </a:p>
          <a:p>
            <a:pPr>
              <a:lnSpc>
                <a:spcPct val="80000"/>
              </a:lnSpc>
            </a:pPr>
            <a:r>
              <a:rPr lang="en-AU" sz="2400" spc="-100" dirty="0" smtClean="0">
                <a:solidFill>
                  <a:schemeClr val="accent3"/>
                </a:solidFill>
                <a:latin typeface="Arial" panose="020B0604020202020204" pitchFamily="34" charset="0"/>
                <a:cs typeface="Arial" panose="020B0604020202020204" pitchFamily="34" charset="0"/>
              </a:rPr>
              <a:t>more </a:t>
            </a:r>
            <a:r>
              <a:rPr lang="en-AU" sz="2400" spc="-100" dirty="0">
                <a:solidFill>
                  <a:schemeClr val="accent3"/>
                </a:solidFill>
                <a:latin typeface="Arial" panose="020B0604020202020204" pitchFamily="34" charset="0"/>
                <a:cs typeface="Arial" panose="020B0604020202020204" pitchFamily="34" charset="0"/>
              </a:rPr>
              <a:t>senior management customer </a:t>
            </a:r>
            <a:r>
              <a:rPr lang="en-AU" sz="2400" spc="-100" dirty="0" smtClean="0">
                <a:solidFill>
                  <a:schemeClr val="accent3"/>
                </a:solidFill>
                <a:latin typeface="Arial" panose="020B0604020202020204" pitchFamily="34" charset="0"/>
                <a:cs typeface="Arial" panose="020B0604020202020204" pitchFamily="34" charset="0"/>
              </a:rPr>
              <a:t>immersion</a:t>
            </a:r>
          </a:p>
          <a:p>
            <a:pPr>
              <a:lnSpc>
                <a:spcPct val="80000"/>
              </a:lnSpc>
            </a:pPr>
            <a:r>
              <a:rPr lang="en-AU" sz="2400" spc="-100" dirty="0">
                <a:solidFill>
                  <a:schemeClr val="accent3"/>
                </a:solidFill>
                <a:latin typeface="Arial" panose="020B0604020202020204" pitchFamily="34" charset="0"/>
                <a:cs typeface="Arial" panose="020B0604020202020204" pitchFamily="34" charset="0"/>
              </a:rPr>
              <a:t>m</a:t>
            </a:r>
            <a:r>
              <a:rPr lang="en-AU" sz="2400" spc="-100" dirty="0" smtClean="0">
                <a:solidFill>
                  <a:schemeClr val="accent3"/>
                </a:solidFill>
                <a:latin typeface="Arial" panose="020B0604020202020204" pitchFamily="34" charset="0"/>
                <a:cs typeface="Arial" panose="020B0604020202020204" pitchFamily="34" charset="0"/>
              </a:rPr>
              <a:t>ore involvement with the community</a:t>
            </a:r>
          </a:p>
          <a:p>
            <a:pPr>
              <a:lnSpc>
                <a:spcPct val="80000"/>
              </a:lnSpc>
            </a:pPr>
            <a:endParaRPr lang="en-AU" sz="2400" spc="-100" dirty="0">
              <a:solidFill>
                <a:schemeClr val="accent3"/>
              </a:solidFill>
              <a:latin typeface="Arial" panose="020B0604020202020204" pitchFamily="34" charset="0"/>
              <a:cs typeface="Arial" panose="020B0604020202020204" pitchFamily="34" charset="0"/>
            </a:endParaRPr>
          </a:p>
          <a:p>
            <a:pPr>
              <a:lnSpc>
                <a:spcPct val="80000"/>
              </a:lnSpc>
            </a:pPr>
            <a:r>
              <a:rPr lang="en-AU" sz="2400" spc="-100" dirty="0" smtClean="0">
                <a:solidFill>
                  <a:schemeClr val="accent3"/>
                </a:solidFill>
                <a:latin typeface="Arial" panose="020B0604020202020204" pitchFamily="34" charset="0"/>
                <a:cs typeface="Arial" panose="020B0604020202020204" pitchFamily="34" charset="0"/>
              </a:rPr>
              <a:t>less bureaucracy</a:t>
            </a:r>
          </a:p>
          <a:p>
            <a:pPr>
              <a:lnSpc>
                <a:spcPct val="80000"/>
              </a:lnSpc>
            </a:pPr>
            <a:r>
              <a:rPr lang="en-AU" sz="2400" spc="-100" dirty="0" smtClean="0">
                <a:solidFill>
                  <a:schemeClr val="accent3"/>
                </a:solidFill>
                <a:latin typeface="Arial" panose="020B0604020202020204" pitchFamily="34" charset="0"/>
                <a:cs typeface="Arial" panose="020B0604020202020204" pitchFamily="34" charset="0"/>
              </a:rPr>
              <a:t>less blame between departments</a:t>
            </a:r>
          </a:p>
          <a:p>
            <a:pPr>
              <a:lnSpc>
                <a:spcPct val="80000"/>
              </a:lnSpc>
            </a:pPr>
            <a:r>
              <a:rPr lang="en-AU" sz="2400" spc="-100" dirty="0">
                <a:solidFill>
                  <a:schemeClr val="accent3"/>
                </a:solidFill>
                <a:latin typeface="Arial" panose="020B0604020202020204" pitchFamily="34" charset="0"/>
                <a:cs typeface="Arial" panose="020B0604020202020204" pitchFamily="34" charset="0"/>
              </a:rPr>
              <a:t>f</a:t>
            </a:r>
            <a:r>
              <a:rPr lang="en-AU" sz="2400" spc="-100" dirty="0" smtClean="0">
                <a:solidFill>
                  <a:schemeClr val="accent3"/>
                </a:solidFill>
                <a:latin typeface="Arial" panose="020B0604020202020204" pitchFamily="34" charset="0"/>
                <a:cs typeface="Arial" panose="020B0604020202020204" pitchFamily="34" charset="0"/>
              </a:rPr>
              <a:t>ewer silos</a:t>
            </a:r>
          </a:p>
        </p:txBody>
      </p:sp>
      <p:sp>
        <p:nvSpPr>
          <p:cNvPr id="3" name="TextBox 2"/>
          <p:cNvSpPr txBox="1"/>
          <p:nvPr/>
        </p:nvSpPr>
        <p:spPr>
          <a:xfrm>
            <a:off x="6539346" y="3512722"/>
            <a:ext cx="1597891" cy="1169551"/>
          </a:xfrm>
          <a:prstGeom prst="rect">
            <a:avLst/>
          </a:prstGeom>
        </p:spPr>
        <p:txBody>
          <a:bodyPr wrap="square" lIns="0" tIns="0" rIns="0" bIns="0" rtlCol="0">
            <a:spAutoFit/>
          </a:bodyPr>
          <a:lstStyle/>
          <a:p>
            <a:pPr algn="ctr"/>
            <a:r>
              <a:rPr lang="en-AU" sz="4000" i="1" dirty="0" smtClean="0">
                <a:solidFill>
                  <a:schemeClr val="bg1"/>
                </a:solidFill>
                <a:latin typeface="Arial" pitchFamily="34" charset="0"/>
                <a:cs typeface="Arial" pitchFamily="34" charset="0"/>
              </a:rPr>
              <a:t>Their </a:t>
            </a:r>
            <a:r>
              <a:rPr lang="en-AU" sz="3600" dirty="0" smtClean="0">
                <a:solidFill>
                  <a:schemeClr val="bg1"/>
                </a:solidFill>
                <a:latin typeface="Arial" pitchFamily="34" charset="0"/>
                <a:cs typeface="Arial" pitchFamily="34" charset="0"/>
              </a:rPr>
              <a:t>ideas?</a:t>
            </a:r>
            <a:endParaRPr lang="en-US" sz="3600" dirty="0"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84322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8277" y="547246"/>
            <a:ext cx="2281795" cy="151367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36000" rIns="0" bIns="0" rtlCol="0" anchor="ctr">
            <a:spAutoFit/>
          </a:bodyPr>
          <a:lstStyle>
            <a:lvl1pPr>
              <a:lnSpc>
                <a:spcPct val="80000"/>
              </a:lnSpc>
              <a:spcBef>
                <a:spcPct val="0"/>
              </a:spcBef>
              <a:buNone/>
              <a:defRPr sz="2200">
                <a:latin typeface="Corbel" panose="020B0503020204020204" pitchFamily="34" charset="0"/>
              </a:defRPr>
            </a:lvl1pPr>
          </a:lstStyle>
          <a:p>
            <a:pPr algn="ctr"/>
            <a:r>
              <a:rPr lang="en-AU" sz="3000" dirty="0" smtClean="0">
                <a:latin typeface="Arial" panose="020B0604020202020204" pitchFamily="34" charset="0"/>
                <a:cs typeface="Arial" panose="020B0604020202020204" pitchFamily="34" charset="0"/>
              </a:rPr>
              <a:t>A NEW PARADIGM,</a:t>
            </a:r>
          </a:p>
          <a:p>
            <a:pPr algn="ctr"/>
            <a:r>
              <a:rPr lang="en-AU" sz="3000" dirty="0" smtClean="0">
                <a:latin typeface="Arial" panose="020B0604020202020204" pitchFamily="34" charset="0"/>
                <a:cs typeface="Arial" panose="020B0604020202020204" pitchFamily="34" charset="0"/>
              </a:rPr>
              <a:t>SHARED</a:t>
            </a:r>
          </a:p>
          <a:p>
            <a:pPr algn="ctr"/>
            <a:r>
              <a:rPr lang="en-AU" sz="3000" dirty="0" smtClean="0">
                <a:latin typeface="Arial" panose="020B0604020202020204" pitchFamily="34" charset="0"/>
                <a:cs typeface="Arial" panose="020B0604020202020204" pitchFamily="34" charset="0"/>
              </a:rPr>
              <a:t>VALUE</a:t>
            </a:r>
            <a:endParaRPr lang="en-AU" sz="3000" dirty="0">
              <a:latin typeface="Arial" panose="020B0604020202020204" pitchFamily="34" charset="0"/>
              <a:cs typeface="Arial" panose="020B0604020202020204" pitchFamily="34" charset="0"/>
            </a:endParaRPr>
          </a:p>
        </p:txBody>
      </p:sp>
      <p:sp>
        <p:nvSpPr>
          <p:cNvPr id="3" name="Rectangle 2"/>
          <p:cNvSpPr/>
          <p:nvPr/>
        </p:nvSpPr>
        <p:spPr>
          <a:xfrm>
            <a:off x="4270497" y="1119420"/>
            <a:ext cx="3090911" cy="369332"/>
          </a:xfrm>
          <a:prstGeom prst="rect">
            <a:avLst/>
          </a:prstGeom>
        </p:spPr>
        <p:txBody>
          <a:bodyPr vert="horz" lIns="0" tIns="0" rIns="0" bIns="0" rtlCol="0">
            <a:noAutofit/>
          </a:bodyPr>
          <a:lstStyle/>
          <a:p>
            <a:pPr>
              <a:lnSpc>
                <a:spcPct val="90000"/>
              </a:lnSpc>
              <a:spcBef>
                <a:spcPts val="1200"/>
              </a:spcBef>
              <a:buFont typeface="Arial" charset="0"/>
              <a:buNone/>
            </a:pPr>
            <a:endParaRPr lang="en-AU" sz="2000" dirty="0">
              <a:solidFill>
                <a:schemeClr val="tx1">
                  <a:lumMod val="65000"/>
                  <a:lumOff val="35000"/>
                </a:schemeClr>
              </a:solidFill>
              <a:latin typeface="Corbel" pitchFamily="34" charset="0"/>
            </a:endParaRPr>
          </a:p>
        </p:txBody>
      </p:sp>
      <p:sp>
        <p:nvSpPr>
          <p:cNvPr id="4" name="Rectangle 3"/>
          <p:cNvSpPr/>
          <p:nvPr/>
        </p:nvSpPr>
        <p:spPr>
          <a:xfrm>
            <a:off x="4716463" y="2033937"/>
            <a:ext cx="3386528" cy="646331"/>
          </a:xfrm>
          <a:prstGeom prst="rect">
            <a:avLst/>
          </a:prstGeom>
        </p:spPr>
        <p:txBody>
          <a:bodyPr vert="horz" lIns="0" tIns="0" rIns="0" bIns="0" rtlCol="0">
            <a:noAutofit/>
          </a:bodyPr>
          <a:lstStyle/>
          <a:p>
            <a:pPr>
              <a:lnSpc>
                <a:spcPct val="90000"/>
              </a:lnSpc>
              <a:spcBef>
                <a:spcPts val="1200"/>
              </a:spcBef>
              <a:buFont typeface="Arial" charset="0"/>
              <a:buNone/>
            </a:pPr>
            <a:endParaRPr lang="en-AU" sz="2000" dirty="0">
              <a:solidFill>
                <a:schemeClr val="tx1">
                  <a:lumMod val="65000"/>
                  <a:lumOff val="35000"/>
                </a:schemeClr>
              </a:solidFill>
              <a:latin typeface="Corbel" pitchFamily="34" charset="0"/>
            </a:endParaRPr>
          </a:p>
        </p:txBody>
      </p:sp>
      <p:sp>
        <p:nvSpPr>
          <p:cNvPr id="5" name="Rectangle 4"/>
          <p:cNvSpPr/>
          <p:nvPr/>
        </p:nvSpPr>
        <p:spPr>
          <a:xfrm>
            <a:off x="4039302" y="2922297"/>
            <a:ext cx="2685056" cy="646331"/>
          </a:xfrm>
          <a:prstGeom prst="rect">
            <a:avLst/>
          </a:prstGeom>
        </p:spPr>
        <p:txBody>
          <a:bodyPr vert="horz" lIns="0" tIns="0" rIns="0" bIns="0" rtlCol="0">
            <a:noAutofit/>
          </a:bodyPr>
          <a:lstStyle/>
          <a:p>
            <a:pPr>
              <a:lnSpc>
                <a:spcPct val="90000"/>
              </a:lnSpc>
              <a:spcBef>
                <a:spcPts val="1200"/>
              </a:spcBef>
              <a:buFont typeface="Arial" charset="0"/>
              <a:buNone/>
            </a:pPr>
            <a:endParaRPr lang="en-AU" sz="2000" dirty="0">
              <a:solidFill>
                <a:schemeClr val="tx1">
                  <a:lumMod val="65000"/>
                  <a:lumOff val="35000"/>
                </a:schemeClr>
              </a:solidFill>
              <a:latin typeface="Corbel" pitchFamily="34" charset="0"/>
            </a:endParaRPr>
          </a:p>
        </p:txBody>
      </p:sp>
      <p:sp>
        <p:nvSpPr>
          <p:cNvPr id="6" name="Rectangle 5"/>
          <p:cNvSpPr/>
          <p:nvPr/>
        </p:nvSpPr>
        <p:spPr>
          <a:xfrm>
            <a:off x="3581806" y="4030810"/>
            <a:ext cx="4619659" cy="646331"/>
          </a:xfrm>
          <a:prstGeom prst="rect">
            <a:avLst/>
          </a:prstGeom>
        </p:spPr>
        <p:txBody>
          <a:bodyPr vert="horz" lIns="0" tIns="0" rIns="0" bIns="0" rtlCol="0">
            <a:noAutofit/>
          </a:bodyPr>
          <a:lstStyle/>
          <a:p>
            <a:pPr>
              <a:lnSpc>
                <a:spcPct val="90000"/>
              </a:lnSpc>
              <a:spcBef>
                <a:spcPts val="1200"/>
              </a:spcBef>
              <a:buFont typeface="Arial" charset="0"/>
              <a:buNone/>
            </a:pPr>
            <a:endParaRPr lang="en-AU" sz="2000" dirty="0">
              <a:solidFill>
                <a:schemeClr val="tx1">
                  <a:lumMod val="65000"/>
                  <a:lumOff val="35000"/>
                </a:schemeClr>
              </a:solidFill>
              <a:latin typeface="Corbel" pitchFamily="34" charset="0"/>
            </a:endParaRPr>
          </a:p>
        </p:txBody>
      </p:sp>
      <p:sp>
        <p:nvSpPr>
          <p:cNvPr id="19" name="Rectangle 18"/>
          <p:cNvSpPr/>
          <p:nvPr/>
        </p:nvSpPr>
        <p:spPr>
          <a:xfrm>
            <a:off x="3339035" y="1488752"/>
            <a:ext cx="5572209" cy="2985433"/>
          </a:xfrm>
          <a:prstGeom prst="rect">
            <a:avLst/>
          </a:prstGeom>
        </p:spPr>
        <p:txBody>
          <a:bodyPr wrap="square">
            <a:spAutoFit/>
          </a:bodyPr>
          <a:lstStyle/>
          <a:p>
            <a:pPr lvl="0">
              <a:spcBef>
                <a:spcPts val="1200"/>
              </a:spcBef>
              <a:defRPr/>
            </a:pPr>
            <a:r>
              <a:rPr lang="en-AU" sz="2400" kern="0" dirty="0" smtClean="0">
                <a:solidFill>
                  <a:schemeClr val="accent3"/>
                </a:solidFill>
                <a:latin typeface="Arial" panose="020B0604020202020204" pitchFamily="34" charset="0"/>
                <a:cs typeface="Arial" panose="020B0604020202020204" pitchFamily="34" charset="0"/>
              </a:rPr>
              <a:t>Two modes of giving.</a:t>
            </a:r>
          </a:p>
          <a:p>
            <a:pPr lvl="0">
              <a:spcBef>
                <a:spcPts val="1200"/>
              </a:spcBef>
              <a:defRPr/>
            </a:pPr>
            <a:r>
              <a:rPr lang="en-AU" sz="2400" i="1" kern="0" dirty="0">
                <a:solidFill>
                  <a:schemeClr val="accent3"/>
                </a:solidFill>
                <a:latin typeface="Arial" panose="020B0604020202020204" pitchFamily="34" charset="0"/>
                <a:cs typeface="Arial" panose="020B0604020202020204" pitchFamily="34" charset="0"/>
              </a:rPr>
              <a:t>C</a:t>
            </a:r>
            <a:r>
              <a:rPr lang="en-AU" sz="2400" i="1" kern="0" dirty="0" smtClean="0">
                <a:solidFill>
                  <a:schemeClr val="accent3"/>
                </a:solidFill>
                <a:latin typeface="Arial" panose="020B0604020202020204" pitchFamily="34" charset="0"/>
                <a:cs typeface="Arial" panose="020B0604020202020204" pitchFamily="34" charset="0"/>
              </a:rPr>
              <a:t>orporate philanthropy </a:t>
            </a:r>
            <a:r>
              <a:rPr lang="en-AU" sz="2400" kern="0" dirty="0" smtClean="0">
                <a:solidFill>
                  <a:schemeClr val="accent3"/>
                </a:solidFill>
                <a:latin typeface="Arial" panose="020B0604020202020204" pitchFamily="34" charset="0"/>
                <a:cs typeface="Arial" panose="020B0604020202020204" pitchFamily="34" charset="0"/>
              </a:rPr>
              <a:t>based </a:t>
            </a:r>
            <a:r>
              <a:rPr lang="en-AU" sz="2400" kern="0" dirty="0">
                <a:solidFill>
                  <a:schemeClr val="accent3"/>
                </a:solidFill>
                <a:latin typeface="Arial" panose="020B0604020202020204" pitchFamily="34" charset="0"/>
                <a:cs typeface="Arial" panose="020B0604020202020204" pitchFamily="34" charset="0"/>
              </a:rPr>
              <a:t>on the moral </a:t>
            </a:r>
            <a:r>
              <a:rPr lang="en-AU" sz="2400" kern="0" dirty="0" smtClean="0">
                <a:solidFill>
                  <a:schemeClr val="accent3"/>
                </a:solidFill>
                <a:latin typeface="Arial" panose="020B0604020202020204" pitchFamily="34" charset="0"/>
                <a:cs typeface="Arial" panose="020B0604020202020204" pitchFamily="34" charset="0"/>
              </a:rPr>
              <a:t>imperative; “you </a:t>
            </a:r>
            <a:r>
              <a:rPr lang="en-AU" sz="2400" kern="0" dirty="0">
                <a:solidFill>
                  <a:schemeClr val="accent3"/>
                </a:solidFill>
                <a:latin typeface="Arial" panose="020B0604020202020204" pitchFamily="34" charset="0"/>
                <a:cs typeface="Arial" panose="020B0604020202020204" pitchFamily="34" charset="0"/>
              </a:rPr>
              <a:t>are working to improve society, </a:t>
            </a:r>
            <a:r>
              <a:rPr lang="en-AU" sz="2400" kern="0" dirty="0" smtClean="0">
                <a:solidFill>
                  <a:schemeClr val="accent3"/>
                </a:solidFill>
                <a:latin typeface="Arial" panose="020B0604020202020204" pitchFamily="34" charset="0"/>
                <a:cs typeface="Arial" panose="020B0604020202020204" pitchFamily="34" charset="0"/>
              </a:rPr>
              <a:t>we’ll </a:t>
            </a:r>
            <a:r>
              <a:rPr lang="en-AU" sz="2400" kern="0" dirty="0">
                <a:solidFill>
                  <a:schemeClr val="accent3"/>
                </a:solidFill>
                <a:latin typeface="Arial" panose="020B0604020202020204" pitchFamily="34" charset="0"/>
                <a:cs typeface="Arial" panose="020B0604020202020204" pitchFamily="34" charset="0"/>
              </a:rPr>
              <a:t>support </a:t>
            </a:r>
            <a:r>
              <a:rPr lang="en-AU" sz="2400" kern="0" dirty="0" smtClean="0">
                <a:solidFill>
                  <a:schemeClr val="accent3"/>
                </a:solidFill>
                <a:latin typeface="Arial" panose="020B0604020202020204" pitchFamily="34" charset="0"/>
                <a:cs typeface="Arial" panose="020B0604020202020204" pitchFamily="34" charset="0"/>
              </a:rPr>
              <a:t>you” </a:t>
            </a:r>
            <a:endParaRPr lang="en-AU" sz="2400" kern="0" dirty="0">
              <a:solidFill>
                <a:schemeClr val="accent3"/>
              </a:solidFill>
              <a:latin typeface="Arial" panose="020B0604020202020204" pitchFamily="34" charset="0"/>
              <a:cs typeface="Arial" panose="020B0604020202020204" pitchFamily="34" charset="0"/>
            </a:endParaRPr>
          </a:p>
          <a:p>
            <a:pPr lvl="0">
              <a:spcBef>
                <a:spcPts val="1200"/>
              </a:spcBef>
              <a:defRPr/>
            </a:pPr>
            <a:r>
              <a:rPr lang="en-AU" sz="2400" i="1" kern="0" dirty="0" smtClean="0">
                <a:solidFill>
                  <a:schemeClr val="accent3"/>
                </a:solidFill>
                <a:latin typeface="Arial" panose="020B0604020202020204" pitchFamily="34" charset="0"/>
                <a:cs typeface="Arial" panose="020B0604020202020204" pitchFamily="34" charset="0"/>
              </a:rPr>
              <a:t>Corporate social investment</a:t>
            </a:r>
            <a:r>
              <a:rPr lang="en-AU" sz="2400" kern="0" dirty="0" smtClean="0">
                <a:solidFill>
                  <a:schemeClr val="accent3"/>
                </a:solidFill>
                <a:latin typeface="Arial" panose="020B0604020202020204" pitchFamily="34" charset="0"/>
                <a:cs typeface="Arial" panose="020B0604020202020204" pitchFamily="34" charset="0"/>
              </a:rPr>
              <a:t>; “together we </a:t>
            </a:r>
            <a:r>
              <a:rPr lang="en-AU" sz="2400" kern="0" dirty="0">
                <a:solidFill>
                  <a:schemeClr val="accent3"/>
                </a:solidFill>
                <a:latin typeface="Arial" panose="020B0604020202020204" pitchFamily="34" charset="0"/>
                <a:cs typeface="Arial" panose="020B0604020202020204" pitchFamily="34" charset="0"/>
              </a:rPr>
              <a:t>create </a:t>
            </a:r>
            <a:r>
              <a:rPr lang="en-AU" sz="2400" kern="0" dirty="0" smtClean="0">
                <a:solidFill>
                  <a:schemeClr val="accent3"/>
                </a:solidFill>
                <a:latin typeface="Arial" panose="020B0604020202020204" pitchFamily="34" charset="0"/>
                <a:cs typeface="Arial" panose="020B0604020202020204" pitchFamily="34" charset="0"/>
              </a:rPr>
              <a:t>shared </a:t>
            </a:r>
            <a:r>
              <a:rPr lang="en-AU" sz="2400" kern="0" dirty="0">
                <a:solidFill>
                  <a:schemeClr val="accent3"/>
                </a:solidFill>
                <a:latin typeface="Arial" panose="020B0604020202020204" pitchFamily="34" charset="0"/>
                <a:cs typeface="Arial" panose="020B0604020202020204" pitchFamily="34" charset="0"/>
              </a:rPr>
              <a:t>value </a:t>
            </a:r>
            <a:r>
              <a:rPr lang="en-AU" sz="2400" kern="0" dirty="0" smtClean="0">
                <a:solidFill>
                  <a:schemeClr val="accent3"/>
                </a:solidFill>
                <a:latin typeface="Arial" panose="020B0604020202020204" pitchFamily="34" charset="0"/>
                <a:cs typeface="Arial" panose="020B0604020202020204" pitchFamily="34" charset="0"/>
              </a:rPr>
              <a:t> which helps us build our social capital, lets partner”.  </a:t>
            </a:r>
            <a:endParaRPr lang="en-AU" sz="2400" kern="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0033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48888" y="770136"/>
            <a:ext cx="2086200" cy="1218214"/>
          </a:xfr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36000" rIns="0" bIns="0" rtlCol="0" anchor="ctr">
            <a:spAutoFit/>
          </a:bodyPr>
          <a:lstStyle/>
          <a:p>
            <a:pPr>
              <a:lnSpc>
                <a:spcPct val="80000"/>
              </a:lnSpc>
            </a:pPr>
            <a:r>
              <a:rPr lang="en-AU" sz="2400" dirty="0">
                <a:latin typeface="Arial" panose="020B0604020202020204" pitchFamily="34" charset="0"/>
                <a:cs typeface="Arial" panose="020B0604020202020204" pitchFamily="34" charset="0"/>
              </a:rPr>
              <a:t>COMPETITIVE ADVANTAGE: </a:t>
            </a:r>
            <a:br>
              <a:rPr lang="en-AU" sz="2400" dirty="0">
                <a:latin typeface="Arial" panose="020B0604020202020204" pitchFamily="34" charset="0"/>
                <a:cs typeface="Arial" panose="020B0604020202020204" pitchFamily="34" charset="0"/>
              </a:rPr>
            </a:br>
            <a:r>
              <a:rPr lang="en-AU" sz="2400" dirty="0">
                <a:latin typeface="Arial" panose="020B0604020202020204" pitchFamily="34" charset="0"/>
                <a:cs typeface="Arial" panose="020B0604020202020204" pitchFamily="34" charset="0"/>
              </a:rPr>
              <a:t>CONSUMER ATTITUDES</a:t>
            </a:r>
          </a:p>
        </p:txBody>
      </p:sp>
      <p:sp>
        <p:nvSpPr>
          <p:cNvPr id="3" name="Content Placeholder 2"/>
          <p:cNvSpPr>
            <a:spLocks noGrp="1"/>
          </p:cNvSpPr>
          <p:nvPr>
            <p:ph idx="4294967295"/>
          </p:nvPr>
        </p:nvSpPr>
        <p:spPr>
          <a:xfrm>
            <a:off x="3679286" y="580968"/>
            <a:ext cx="5220393" cy="3667760"/>
          </a:xfrm>
        </p:spPr>
        <p:txBody>
          <a:bodyPr vert="horz" lIns="0" tIns="0" rIns="0" bIns="0" rtlCol="0">
            <a:noAutofit/>
          </a:bodyPr>
          <a:lstStyle/>
          <a:p>
            <a:pPr>
              <a:buFont typeface="Arial" charset="0"/>
            </a:pPr>
            <a:r>
              <a:rPr lang="en-AU" sz="2800" dirty="0">
                <a:solidFill>
                  <a:schemeClr val="accent3"/>
                </a:solidFill>
                <a:latin typeface="Arial" panose="020B0604020202020204" pitchFamily="34" charset="0"/>
                <a:cs typeface="Arial" panose="020B0604020202020204" pitchFamily="34" charset="0"/>
              </a:rPr>
              <a:t>“</a:t>
            </a:r>
            <a:r>
              <a:rPr lang="en-AU" sz="2400" dirty="0">
                <a:solidFill>
                  <a:schemeClr val="accent3"/>
                </a:solidFill>
                <a:latin typeface="Arial" panose="020B0604020202020204" pitchFamily="34" charset="0"/>
                <a:cs typeface="Arial" panose="020B0604020202020204" pitchFamily="34" charset="0"/>
              </a:rPr>
              <a:t>I think many consumers are saying ‘how we make our purchasing decisions has deep regard as to whether we believe the organisations we are buying goods and services from are ethical and are contributing to the community</a:t>
            </a:r>
            <a:r>
              <a:rPr lang="en-AU" sz="2400" dirty="0" smtClean="0">
                <a:solidFill>
                  <a:schemeClr val="accent3"/>
                </a:solidFill>
                <a:latin typeface="Arial" panose="020B0604020202020204" pitchFamily="34" charset="0"/>
                <a:cs typeface="Arial" panose="020B0604020202020204" pitchFamily="34" charset="0"/>
              </a:rPr>
              <a:t>’.”</a:t>
            </a:r>
            <a:endParaRPr lang="en-AU" sz="2400" dirty="0">
              <a:solidFill>
                <a:schemeClr val="accent3"/>
              </a:solidFill>
              <a:latin typeface="Arial" panose="020B0604020202020204" pitchFamily="34" charset="0"/>
              <a:cs typeface="Arial" panose="020B0604020202020204" pitchFamily="34" charset="0"/>
            </a:endParaRPr>
          </a:p>
          <a:p>
            <a:pPr algn="r">
              <a:buFont typeface="Arial" charset="0"/>
            </a:pPr>
            <a:r>
              <a:rPr lang="en-AU" sz="1800" b="1" dirty="0" smtClean="0">
                <a:solidFill>
                  <a:schemeClr val="accent3"/>
                </a:solidFill>
                <a:latin typeface="Arial" panose="020B0604020202020204" pitchFamily="34" charset="0"/>
                <a:cs typeface="Arial" panose="020B0604020202020204" pitchFamily="34" charset="0"/>
              </a:rPr>
              <a:t>Michael Traill</a:t>
            </a:r>
            <a:br>
              <a:rPr lang="en-AU" sz="1800" b="1" dirty="0" smtClean="0">
                <a:solidFill>
                  <a:schemeClr val="accent3"/>
                </a:solidFill>
                <a:latin typeface="Arial" panose="020B0604020202020204" pitchFamily="34" charset="0"/>
                <a:cs typeface="Arial" panose="020B0604020202020204" pitchFamily="34" charset="0"/>
              </a:rPr>
            </a:br>
            <a:r>
              <a:rPr lang="en-AU" sz="1800" dirty="0" smtClean="0">
                <a:solidFill>
                  <a:schemeClr val="accent3"/>
                </a:solidFill>
                <a:latin typeface="Arial" panose="020B0604020202020204" pitchFamily="34" charset="0"/>
                <a:cs typeface="Arial" panose="020B0604020202020204" pitchFamily="34" charset="0"/>
              </a:rPr>
              <a:t>Founder </a:t>
            </a:r>
            <a:r>
              <a:rPr lang="en-AU" sz="1800" dirty="0">
                <a:solidFill>
                  <a:schemeClr val="accent3"/>
                </a:solidFill>
                <a:latin typeface="Arial" panose="020B0604020202020204" pitchFamily="34" charset="0"/>
                <a:cs typeface="Arial" panose="020B0604020202020204" pitchFamily="34" charset="0"/>
              </a:rPr>
              <a:t>Social Ventures </a:t>
            </a:r>
            <a:r>
              <a:rPr lang="en-AU" sz="1800" dirty="0" smtClean="0">
                <a:solidFill>
                  <a:schemeClr val="accent3"/>
                </a:solidFill>
                <a:latin typeface="Arial" panose="020B0604020202020204" pitchFamily="34" charset="0"/>
                <a:cs typeface="Arial" panose="020B0604020202020204" pitchFamily="34" charset="0"/>
              </a:rPr>
              <a:t>Australia</a:t>
            </a:r>
            <a:br>
              <a:rPr lang="en-AU" sz="1800" dirty="0" smtClean="0">
                <a:solidFill>
                  <a:schemeClr val="accent3"/>
                </a:solidFill>
                <a:latin typeface="Arial" panose="020B0604020202020204" pitchFamily="34" charset="0"/>
                <a:cs typeface="Arial" panose="020B0604020202020204" pitchFamily="34" charset="0"/>
              </a:rPr>
            </a:br>
            <a:r>
              <a:rPr lang="en-AU" sz="1800" dirty="0" smtClean="0">
                <a:solidFill>
                  <a:schemeClr val="accent3"/>
                </a:solidFill>
                <a:latin typeface="Arial" panose="020B0604020202020204" pitchFamily="34" charset="0"/>
                <a:cs typeface="Arial" panose="020B0604020202020204" pitchFamily="34" charset="0"/>
              </a:rPr>
              <a:t>ex </a:t>
            </a:r>
            <a:r>
              <a:rPr lang="en-AU" sz="1800" dirty="0">
                <a:solidFill>
                  <a:schemeClr val="accent3"/>
                </a:solidFill>
                <a:latin typeface="Arial" panose="020B0604020202020204" pitchFamily="34" charset="0"/>
                <a:cs typeface="Arial" panose="020B0604020202020204" pitchFamily="34" charset="0"/>
              </a:rPr>
              <a:t>Macquarie Bank Director</a:t>
            </a:r>
          </a:p>
          <a:p>
            <a:pPr>
              <a:buFont typeface="Arial" charset="0"/>
            </a:pPr>
            <a:endParaRPr lang="en-AU" dirty="0"/>
          </a:p>
        </p:txBody>
      </p:sp>
      <p:grpSp>
        <p:nvGrpSpPr>
          <p:cNvPr id="4" name="Group 3"/>
          <p:cNvGrpSpPr/>
          <p:nvPr/>
        </p:nvGrpSpPr>
        <p:grpSpPr>
          <a:xfrm>
            <a:off x="3575494" y="3549212"/>
            <a:ext cx="1409753" cy="1215304"/>
            <a:chOff x="2646662" y="3089514"/>
            <a:chExt cx="1409753" cy="1215304"/>
          </a:xfrm>
        </p:grpSpPr>
        <p:pic>
          <p:nvPicPr>
            <p:cNvPr id="48131" name="Picture 3"/>
            <p:cNvPicPr>
              <a:picLocks noChangeAspect="1"/>
            </p:cNvPicPr>
            <p:nvPr/>
          </p:nvPicPr>
          <p:blipFill>
            <a:blip r:embed="rId3" cstate="print"/>
            <a:srcRect/>
            <a:stretch>
              <a:fillRect/>
            </a:stretch>
          </p:blipFill>
          <p:spPr bwMode="auto">
            <a:xfrm>
              <a:off x="2750454" y="3390315"/>
              <a:ext cx="1192249" cy="598995"/>
            </a:xfrm>
            <a:prstGeom prst="rect">
              <a:avLst/>
            </a:prstGeom>
            <a:noFill/>
            <a:ln w="9525">
              <a:noFill/>
              <a:miter lim="800000"/>
              <a:headEnd/>
              <a:tailEnd/>
            </a:ln>
          </p:spPr>
        </p:pic>
        <p:sp>
          <p:nvSpPr>
            <p:cNvPr id="5" name="Hexagon 4"/>
            <p:cNvSpPr/>
            <p:nvPr/>
          </p:nvSpPr>
          <p:spPr>
            <a:xfrm>
              <a:off x="2646662" y="3089514"/>
              <a:ext cx="1409753" cy="1215304"/>
            </a:xfrm>
            <a:prstGeom prst="hexagon">
              <a:avLst>
                <a:gd name="adj" fmla="val 23969"/>
                <a:gd name="vf" fmla="val 115470"/>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400" b="1" dirty="0">
                <a:latin typeface="Corbel" pitchFamily="34" charset="0"/>
              </a:endParaRPr>
            </a:p>
          </p:txBody>
        </p:sp>
      </p:grpSp>
    </p:spTree>
    <p:extLst>
      <p:ext uri="{BB962C8B-B14F-4D97-AF65-F5344CB8AC3E}">
        <p14:creationId xmlns:p14="http://schemas.microsoft.com/office/powerpoint/2010/main" val="2311001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251170" y="3350733"/>
            <a:ext cx="2410691" cy="1144347"/>
          </a:xfrm>
          <a:noFill/>
          <a:ln w="12700">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0" tIns="36000" rIns="0" bIns="0" rtlCol="0" anchor="ctr">
            <a:spAutoFit/>
          </a:bodyPr>
          <a:lstStyle/>
          <a:p>
            <a:pPr>
              <a:lnSpc>
                <a:spcPct val="80000"/>
              </a:lnSpc>
            </a:pPr>
            <a:r>
              <a:rPr lang="en-AU" sz="3000" dirty="0" smtClean="0">
                <a:latin typeface="Arial" panose="020B0604020202020204" pitchFamily="34" charset="0"/>
                <a:cs typeface="Arial" panose="020B0604020202020204" pitchFamily="34" charset="0"/>
              </a:rPr>
              <a:t>GIVING </a:t>
            </a:r>
            <a:br>
              <a:rPr lang="en-AU" sz="3000" dirty="0" smtClean="0">
                <a:latin typeface="Arial" panose="020B0604020202020204" pitchFamily="34" charset="0"/>
                <a:cs typeface="Arial" panose="020B0604020202020204" pitchFamily="34" charset="0"/>
              </a:rPr>
            </a:br>
            <a:r>
              <a:rPr lang="en-AU" sz="3000" dirty="0" smtClean="0">
                <a:latin typeface="Arial" panose="020B0604020202020204" pitchFamily="34" charset="0"/>
                <a:cs typeface="Arial" panose="020B0604020202020204" pitchFamily="34" charset="0"/>
              </a:rPr>
              <a:t>OR</a:t>
            </a:r>
            <a:r>
              <a:rPr lang="en-AU" sz="3000" dirty="0">
                <a:latin typeface="Arial" panose="020B0604020202020204" pitchFamily="34" charset="0"/>
                <a:cs typeface="Arial" panose="020B0604020202020204" pitchFamily="34" charset="0"/>
              </a:rPr>
              <a:t/>
            </a:r>
            <a:br>
              <a:rPr lang="en-AU" sz="3000" dirty="0">
                <a:latin typeface="Arial" panose="020B0604020202020204" pitchFamily="34" charset="0"/>
                <a:cs typeface="Arial" panose="020B0604020202020204" pitchFamily="34" charset="0"/>
              </a:rPr>
            </a:br>
            <a:r>
              <a:rPr lang="en-AU" sz="3000" dirty="0" smtClean="0">
                <a:latin typeface="Arial" panose="020B0604020202020204" pitchFamily="34" charset="0"/>
                <a:cs typeface="Arial" panose="020B0604020202020204" pitchFamily="34" charset="0"/>
              </a:rPr>
              <a:t>INVESTING?</a:t>
            </a:r>
            <a:endParaRPr lang="en-AU" sz="3000" dirty="0">
              <a:latin typeface="Arial" panose="020B0604020202020204" pitchFamily="34" charset="0"/>
              <a:cs typeface="Arial" panose="020B0604020202020204" pitchFamily="34" charset="0"/>
            </a:endParaRPr>
          </a:p>
        </p:txBody>
      </p:sp>
      <p:sp>
        <p:nvSpPr>
          <p:cNvPr id="3" name="Content Placeholder 2"/>
          <p:cNvSpPr>
            <a:spLocks noGrp="1"/>
          </p:cNvSpPr>
          <p:nvPr>
            <p:ph idx="4294967295"/>
          </p:nvPr>
        </p:nvSpPr>
        <p:spPr>
          <a:xfrm>
            <a:off x="310025" y="414077"/>
            <a:ext cx="6473159" cy="1322359"/>
          </a:xfrm>
        </p:spPr>
        <p:txBody>
          <a:bodyPr vert="horz" lIns="0" tIns="0" rIns="0" bIns="0" rtlCol="0">
            <a:noAutofit/>
          </a:bodyPr>
          <a:lstStyle/>
          <a:p>
            <a:pPr>
              <a:lnSpc>
                <a:spcPct val="90000"/>
              </a:lnSpc>
              <a:buFont typeface="Arial" charset="0"/>
            </a:pPr>
            <a:r>
              <a:rPr lang="en-AU" sz="2400" dirty="0" smtClean="0">
                <a:solidFill>
                  <a:schemeClr val="accent3"/>
                </a:solidFill>
                <a:latin typeface="Arial" panose="020B0604020202020204" pitchFamily="34" charset="0"/>
                <a:cs typeface="Arial" panose="020B0604020202020204" pitchFamily="34" charset="0"/>
              </a:rPr>
              <a:t>Q</a:t>
            </a:r>
            <a:r>
              <a:rPr lang="en-AU" sz="2400" dirty="0">
                <a:solidFill>
                  <a:schemeClr val="accent3"/>
                </a:solidFill>
                <a:latin typeface="Arial" panose="020B0604020202020204" pitchFamily="34" charset="0"/>
                <a:cs typeface="Arial" panose="020B0604020202020204" pitchFamily="34" charset="0"/>
              </a:rPr>
              <a:t>. “Do you do the same due diligence on funding for community </a:t>
            </a:r>
            <a:r>
              <a:rPr lang="en-AU" sz="2400" dirty="0" smtClean="0">
                <a:solidFill>
                  <a:schemeClr val="accent3"/>
                </a:solidFill>
                <a:latin typeface="Arial" panose="020B0604020202020204" pitchFamily="34" charset="0"/>
                <a:cs typeface="Arial" panose="020B0604020202020204" pitchFamily="34" charset="0"/>
              </a:rPr>
              <a:t>programs </a:t>
            </a:r>
            <a:r>
              <a:rPr lang="en-AU" sz="2400" dirty="0">
                <a:solidFill>
                  <a:schemeClr val="accent3"/>
                </a:solidFill>
                <a:latin typeface="Arial" panose="020B0604020202020204" pitchFamily="34" charset="0"/>
                <a:cs typeface="Arial" panose="020B0604020202020204" pitchFamily="34" charset="0"/>
              </a:rPr>
              <a:t>as you do for any other commercial initiatives? Do you look for an ROI</a:t>
            </a:r>
            <a:r>
              <a:rPr lang="en-AU" sz="2400" dirty="0" smtClean="0">
                <a:solidFill>
                  <a:schemeClr val="accent3"/>
                </a:solidFill>
                <a:latin typeface="Arial" panose="020B0604020202020204" pitchFamily="34" charset="0"/>
                <a:cs typeface="Arial" panose="020B0604020202020204" pitchFamily="34" charset="0"/>
              </a:rPr>
              <a:t>?”</a:t>
            </a:r>
            <a:endParaRPr lang="en-AU" sz="2400" dirty="0">
              <a:solidFill>
                <a:schemeClr val="accent3"/>
              </a:solidFill>
              <a:latin typeface="Arial" panose="020B0604020202020204" pitchFamily="34" charset="0"/>
              <a:cs typeface="Arial" panose="020B0604020202020204" pitchFamily="34" charset="0"/>
            </a:endParaRPr>
          </a:p>
        </p:txBody>
      </p:sp>
      <p:sp>
        <p:nvSpPr>
          <p:cNvPr id="6" name="Rectangle 5"/>
          <p:cNvSpPr/>
          <p:nvPr/>
        </p:nvSpPr>
        <p:spPr>
          <a:xfrm>
            <a:off x="176415" y="2039389"/>
            <a:ext cx="5602780" cy="2769989"/>
          </a:xfrm>
          <a:prstGeom prst="rect">
            <a:avLst/>
          </a:prstGeom>
        </p:spPr>
        <p:txBody>
          <a:bodyPr wrap="square">
            <a:spAutoFit/>
          </a:bodyPr>
          <a:lstStyle/>
          <a:p>
            <a:r>
              <a:rPr lang="en-AU" dirty="0">
                <a:solidFill>
                  <a:schemeClr val="accent3"/>
                </a:solidFill>
              </a:rPr>
              <a:t>David Morgan </a:t>
            </a:r>
            <a:br>
              <a:rPr lang="en-AU" dirty="0">
                <a:solidFill>
                  <a:schemeClr val="accent3"/>
                </a:solidFill>
              </a:rPr>
            </a:br>
            <a:r>
              <a:rPr lang="en-AU" dirty="0">
                <a:solidFill>
                  <a:schemeClr val="accent3"/>
                </a:solidFill>
              </a:rPr>
              <a:t>Westpac managing director, 2006</a:t>
            </a:r>
          </a:p>
          <a:p>
            <a:endParaRPr lang="en-AU" dirty="0" smtClean="0">
              <a:solidFill>
                <a:schemeClr val="accent3"/>
              </a:solidFill>
              <a:latin typeface="Arial" panose="020B0604020202020204" pitchFamily="34" charset="0"/>
              <a:cs typeface="Arial" panose="020B0604020202020204" pitchFamily="34" charset="0"/>
            </a:endParaRPr>
          </a:p>
          <a:p>
            <a:r>
              <a:rPr lang="en-AU" sz="2400" dirty="0" smtClean="0">
                <a:solidFill>
                  <a:schemeClr val="accent3"/>
                </a:solidFill>
                <a:latin typeface="Arial" panose="020B0604020202020204" pitchFamily="34" charset="0"/>
                <a:cs typeface="Arial" panose="020B0604020202020204" pitchFamily="34" charset="0"/>
              </a:rPr>
              <a:t>A</a:t>
            </a:r>
            <a:r>
              <a:rPr lang="en-AU" sz="2400" dirty="0">
                <a:solidFill>
                  <a:schemeClr val="accent3"/>
                </a:solidFill>
                <a:latin typeface="Arial" panose="020B0604020202020204" pitchFamily="34" charset="0"/>
                <a:cs typeface="Arial" panose="020B0604020202020204" pitchFamily="34" charset="0"/>
              </a:rPr>
              <a:t>. “I can look any shareholder in the eye at any annual general meeting and tell them that I am investing the bank’s money wisely  when we invest in the community”. </a:t>
            </a:r>
          </a:p>
        </p:txBody>
      </p:sp>
    </p:spTree>
    <p:extLst>
      <p:ext uri="{BB962C8B-B14F-4D97-AF65-F5344CB8AC3E}">
        <p14:creationId xmlns:p14="http://schemas.microsoft.com/office/powerpoint/2010/main" val="1709061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1000"/>
                                        <p:tgtEl>
                                          <p:spTgt spid="6">
                                            <p:txEl>
                                              <p:pRg st="2" end="2"/>
                                            </p:txEl>
                                          </p:spTgt>
                                        </p:tgtEl>
                                      </p:cBhvr>
                                    </p:animEffect>
                                    <p:anim calcmode="lin" valueType="num">
                                      <p:cBhvr>
                                        <p:cTn id="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Westpac Banking – Sydney – “Westpac Community Day”">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384" y="411510"/>
            <a:ext cx="6159896" cy="432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5276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10 Tips Young Professionals Head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578" y="483519"/>
            <a:ext cx="3816606"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278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afl.com.au/staticfile/AFL%20Tenant/Media/Galleries/Matches/2014/AFL%202014%20Rd%2008%20-%20Melbourne%20v%20Western%20Bulldogs/326840_gp.jpg">
            <a:hlinkClick r:id="rId2"/>
          </p:cNvPr>
          <p:cNvPicPr>
            <a:picLocks noChangeAspect="1" noChangeArrowheads="1"/>
          </p:cNvPicPr>
          <p:nvPr/>
        </p:nvPicPr>
        <p:blipFill>
          <a:blip r:embed="rId3" cstate="print"/>
          <a:srcRect/>
          <a:stretch>
            <a:fillRect/>
          </a:stretch>
        </p:blipFill>
        <p:spPr bwMode="auto">
          <a:xfrm>
            <a:off x="1619672" y="357504"/>
            <a:ext cx="5544616" cy="4590510"/>
          </a:xfrm>
          <a:prstGeom prst="rect">
            <a:avLst/>
          </a:prstGeom>
          <a:noFill/>
        </p:spPr>
      </p:pic>
    </p:spTree>
    <p:extLst>
      <p:ext uri="{BB962C8B-B14F-4D97-AF65-F5344CB8AC3E}">
        <p14:creationId xmlns:p14="http://schemas.microsoft.com/office/powerpoint/2010/main" val="3668961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74"/>
          <a:stretch/>
        </p:blipFill>
        <p:spPr bwMode="auto">
          <a:xfrm>
            <a:off x="0" y="0"/>
            <a:ext cx="9192866"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47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0226" y="588851"/>
            <a:ext cx="6025374" cy="2505301"/>
          </a:xfrm>
          <a:prstGeom prst="rect">
            <a:avLst/>
          </a:prstGeom>
        </p:spPr>
        <p:txBody>
          <a:bodyPr wrap="square">
            <a:spAutoFit/>
          </a:bodyPr>
          <a:lstStyle/>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Who are you?</a:t>
            </a:r>
          </a:p>
          <a:p>
            <a:pPr>
              <a:lnSpc>
                <a:spcPct val="80000"/>
              </a:lnSpc>
            </a:pPr>
            <a:endParaRPr lang="en-AU" sz="2800"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What do you stand for?</a:t>
            </a:r>
          </a:p>
          <a:p>
            <a:pPr>
              <a:lnSpc>
                <a:spcPct val="80000"/>
              </a:lnSpc>
            </a:pPr>
            <a:endParaRPr lang="en-AU" sz="2800"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What sort of company are you building?</a:t>
            </a:r>
          </a:p>
          <a:p>
            <a:pPr>
              <a:lnSpc>
                <a:spcPct val="80000"/>
              </a:lnSpc>
            </a:pPr>
            <a:endParaRPr lang="en-AU" sz="2800"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Where are you taking us?</a:t>
            </a:r>
            <a:endParaRPr lang="en-AU" sz="2800" spc="-100" dirty="0">
              <a:solidFill>
                <a:schemeClr val="accent3"/>
              </a:solidFill>
              <a:latin typeface="Arial" panose="020B0604020202020204" pitchFamily="34" charset="0"/>
              <a:cs typeface="Arial" panose="020B0604020202020204" pitchFamily="34" charset="0"/>
            </a:endParaRPr>
          </a:p>
        </p:txBody>
      </p:sp>
      <p:sp>
        <p:nvSpPr>
          <p:cNvPr id="3" name="TextBox 2"/>
          <p:cNvSpPr txBox="1"/>
          <p:nvPr/>
        </p:nvSpPr>
        <p:spPr>
          <a:xfrm>
            <a:off x="6705600" y="3094152"/>
            <a:ext cx="1357746" cy="1969770"/>
          </a:xfrm>
          <a:prstGeom prst="rect">
            <a:avLst/>
          </a:prstGeom>
        </p:spPr>
        <p:txBody>
          <a:bodyPr wrap="square" lIns="0" tIns="0" rIns="0" bIns="0" rtlCol="0">
            <a:spAutoFit/>
          </a:bodyPr>
          <a:lstStyle/>
          <a:p>
            <a:pPr algn="ctr"/>
            <a:r>
              <a:rPr lang="en-AU" sz="3200" dirty="0" smtClean="0">
                <a:solidFill>
                  <a:schemeClr val="bg1"/>
                </a:solidFill>
                <a:latin typeface="Arial" pitchFamily="34" charset="0"/>
                <a:cs typeface="Arial" pitchFamily="34" charset="0"/>
              </a:rPr>
              <a:t>Why should I follow you?</a:t>
            </a:r>
            <a:endParaRPr lang="en-US" sz="3200" dirty="0"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149989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52257" y="1912963"/>
            <a:ext cx="4769706" cy="1126462"/>
          </a:xfrm>
          <a:prstGeom prst="rect">
            <a:avLst/>
          </a:prstGeom>
        </p:spPr>
        <p:txBody>
          <a:bodyPr wrap="square">
            <a:spAutoFit/>
          </a:bodyPr>
          <a:lstStyle/>
          <a:p>
            <a:pPr>
              <a:lnSpc>
                <a:spcPct val="80000"/>
              </a:lnSpc>
            </a:pPr>
            <a:endParaRPr lang="en-AU" sz="2800"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Telling: top down, authoritarian</a:t>
            </a:r>
          </a:p>
          <a:p>
            <a:pPr>
              <a:lnSpc>
                <a:spcPct val="80000"/>
              </a:lnSpc>
            </a:pPr>
            <a:endParaRPr lang="en-AU" sz="2800" spc="-100" dirty="0" smtClean="0">
              <a:solidFill>
                <a:schemeClr val="accent3"/>
              </a:solidFill>
              <a:latin typeface="Arial" panose="020B0604020202020204" pitchFamily="34" charset="0"/>
              <a:cs typeface="Arial" panose="020B0604020202020204" pitchFamily="34" charset="0"/>
            </a:endParaRPr>
          </a:p>
        </p:txBody>
      </p:sp>
      <p:sp>
        <p:nvSpPr>
          <p:cNvPr id="13" name="TextBox 12"/>
          <p:cNvSpPr txBox="1"/>
          <p:nvPr/>
        </p:nvSpPr>
        <p:spPr>
          <a:xfrm>
            <a:off x="748144" y="406399"/>
            <a:ext cx="1440873" cy="1846659"/>
          </a:xfrm>
          <a:prstGeom prst="rect">
            <a:avLst/>
          </a:prstGeom>
        </p:spPr>
        <p:txBody>
          <a:bodyPr wrap="square" lIns="0" tIns="0" rIns="0" bIns="0" rtlCol="0">
            <a:spAutoFit/>
          </a:bodyPr>
          <a:lstStyle/>
          <a:p>
            <a:pPr algn="ctr"/>
            <a:r>
              <a:rPr lang="en-AU" sz="4000" dirty="0" smtClean="0">
                <a:solidFill>
                  <a:schemeClr val="bg1"/>
                </a:solidFill>
                <a:latin typeface="Arial" pitchFamily="34" charset="0"/>
                <a:cs typeface="Arial" pitchFamily="34" charset="0"/>
              </a:rPr>
              <a:t>The old leader</a:t>
            </a:r>
            <a:endParaRPr lang="en-US" sz="4000" dirty="0"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493502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391" y="1359577"/>
            <a:ext cx="5864772" cy="2037481"/>
          </a:xfrm>
          <a:prstGeom prst="rect">
            <a:avLst/>
          </a:prstGeom>
        </p:spPr>
        <p:txBody>
          <a:bodyPr wrap="square">
            <a:spAutoFit/>
          </a:bodyPr>
          <a:lstStyle/>
          <a:p>
            <a:pPr>
              <a:lnSpc>
                <a:spcPct val="80000"/>
              </a:lnSpc>
            </a:pPr>
            <a:endParaRPr lang="en-AU"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Listening</a:t>
            </a:r>
            <a:r>
              <a:rPr lang="en-AU" sz="2800" spc="-100" dirty="0">
                <a:solidFill>
                  <a:schemeClr val="accent3"/>
                </a:solidFill>
                <a:latin typeface="Arial" panose="020B0604020202020204" pitchFamily="34" charset="0"/>
                <a:cs typeface="Arial" panose="020B0604020202020204" pitchFamily="34" charset="0"/>
              </a:rPr>
              <a:t>: </a:t>
            </a:r>
            <a:r>
              <a:rPr lang="en-AU" sz="2800" spc="-100" dirty="0" smtClean="0">
                <a:solidFill>
                  <a:schemeClr val="accent3"/>
                </a:solidFill>
                <a:latin typeface="Arial" panose="020B0604020202020204" pitchFamily="34" charset="0"/>
                <a:cs typeface="Arial" panose="020B0604020202020204" pitchFamily="34" charset="0"/>
              </a:rPr>
              <a:t>bottom up, </a:t>
            </a:r>
            <a:r>
              <a:rPr lang="en-AU" sz="2800" spc="-100" dirty="0">
                <a:solidFill>
                  <a:schemeClr val="accent3"/>
                </a:solidFill>
                <a:latin typeface="Arial" panose="020B0604020202020204" pitchFamily="34" charset="0"/>
                <a:cs typeface="Arial" panose="020B0604020202020204" pitchFamily="34" charset="0"/>
              </a:rPr>
              <a:t>harnessing </a:t>
            </a:r>
            <a:r>
              <a:rPr lang="en-AU" sz="2800" spc="-100" dirty="0" smtClean="0">
                <a:solidFill>
                  <a:schemeClr val="accent3"/>
                </a:solidFill>
                <a:latin typeface="Arial" panose="020B0604020202020204" pitchFamily="34" charset="0"/>
                <a:cs typeface="Arial" panose="020B0604020202020204" pitchFamily="34" charset="0"/>
              </a:rPr>
              <a:t>the creativity of others</a:t>
            </a:r>
            <a:endParaRPr lang="en-AU" sz="2800" spc="-100" dirty="0">
              <a:solidFill>
                <a:schemeClr val="accent3"/>
              </a:solidFill>
              <a:latin typeface="Arial" panose="020B0604020202020204" pitchFamily="34" charset="0"/>
              <a:cs typeface="Arial" panose="020B0604020202020204" pitchFamily="34" charset="0"/>
            </a:endParaRPr>
          </a:p>
          <a:p>
            <a:pPr>
              <a:lnSpc>
                <a:spcPct val="80000"/>
              </a:lnSpc>
            </a:pPr>
            <a:endParaRPr lang="en-AU" sz="2800" spc="-100" dirty="0">
              <a:solidFill>
                <a:schemeClr val="accent3"/>
              </a:solidFill>
              <a:latin typeface="Arial" panose="020B0604020202020204" pitchFamily="34" charset="0"/>
              <a:cs typeface="Arial" panose="020B0604020202020204" pitchFamily="34" charset="0"/>
            </a:endParaRPr>
          </a:p>
          <a:p>
            <a:pPr>
              <a:lnSpc>
                <a:spcPct val="80000"/>
              </a:lnSpc>
            </a:pPr>
            <a:endParaRPr lang="en-AU" sz="2800" spc="-100" dirty="0" smtClean="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But </a:t>
            </a:r>
            <a:r>
              <a:rPr lang="en-AU" sz="2800" spc="-100" dirty="0">
                <a:solidFill>
                  <a:schemeClr val="accent3"/>
                </a:solidFill>
                <a:latin typeface="Arial" panose="020B0604020202020204" pitchFamily="34" charset="0"/>
                <a:cs typeface="Arial" panose="020B0604020202020204" pitchFamily="34" charset="0"/>
              </a:rPr>
              <a:t>aren’t leaders supposed to lead?</a:t>
            </a:r>
          </a:p>
        </p:txBody>
      </p:sp>
      <p:sp>
        <p:nvSpPr>
          <p:cNvPr id="7" name="TextBox 6"/>
          <p:cNvSpPr txBox="1"/>
          <p:nvPr/>
        </p:nvSpPr>
        <p:spPr>
          <a:xfrm>
            <a:off x="6446982" y="3177309"/>
            <a:ext cx="1838036" cy="1846659"/>
          </a:xfrm>
          <a:prstGeom prst="rect">
            <a:avLst/>
          </a:prstGeom>
        </p:spPr>
        <p:txBody>
          <a:bodyPr wrap="square" lIns="0" tIns="0" rIns="0" bIns="0" rtlCol="0">
            <a:spAutoFit/>
          </a:bodyPr>
          <a:lstStyle/>
          <a:p>
            <a:pPr algn="ctr"/>
            <a:r>
              <a:rPr lang="en-AU" sz="4000" dirty="0" smtClean="0">
                <a:solidFill>
                  <a:schemeClr val="bg1"/>
                </a:solidFill>
                <a:latin typeface="Arial" pitchFamily="34" charset="0"/>
                <a:cs typeface="Arial" pitchFamily="34" charset="0"/>
              </a:rPr>
              <a:t>The new leader</a:t>
            </a:r>
            <a:endParaRPr lang="en-US" sz="4000" dirty="0"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713028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1000"/>
                                        <p:tgtEl>
                                          <p:spTgt spid="4">
                                            <p:txEl>
                                              <p:pRg st="4" end="4"/>
                                            </p:txEl>
                                          </p:spTgt>
                                        </p:tgtEl>
                                      </p:cBhvr>
                                    </p:animEffect>
                                    <p:anim calcmode="lin" valueType="num">
                                      <p:cBhvr>
                                        <p:cTn id="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8128" y="902856"/>
            <a:ext cx="5723309" cy="3391698"/>
          </a:xfrm>
          <a:prstGeom prst="rect">
            <a:avLst/>
          </a:prstGeom>
        </p:spPr>
        <p:txBody>
          <a:bodyPr wrap="square">
            <a:spAutoFit/>
          </a:bodyPr>
          <a:lstStyle/>
          <a:p>
            <a:pPr>
              <a:lnSpc>
                <a:spcPct val="80000"/>
              </a:lnSpc>
            </a:pPr>
            <a:r>
              <a:rPr lang="en-AU" sz="3600" spc="-100" dirty="0">
                <a:solidFill>
                  <a:schemeClr val="accent3"/>
                </a:solidFill>
                <a:latin typeface="Arial" panose="020B0604020202020204" pitchFamily="34" charset="0"/>
                <a:cs typeface="Arial" panose="020B0604020202020204" pitchFamily="34" charset="0"/>
              </a:rPr>
              <a:t>Born to be me…who am I </a:t>
            </a:r>
            <a:r>
              <a:rPr lang="en-AU" sz="3600" spc="-100" dirty="0" smtClean="0">
                <a:solidFill>
                  <a:schemeClr val="accent3"/>
                </a:solidFill>
                <a:latin typeface="Arial" panose="020B0604020202020204" pitchFamily="34" charset="0"/>
                <a:cs typeface="Arial" panose="020B0604020202020204" pitchFamily="34" charset="0"/>
              </a:rPr>
              <a:t>again? </a:t>
            </a:r>
          </a:p>
          <a:p>
            <a:pPr>
              <a:lnSpc>
                <a:spcPct val="80000"/>
              </a:lnSpc>
            </a:pPr>
            <a:endParaRPr lang="en-AU" sz="3200" spc="-100" dirty="0">
              <a:solidFill>
                <a:schemeClr val="accent3"/>
              </a:solidFill>
              <a:latin typeface="Arial" panose="020B0604020202020204" pitchFamily="34" charset="0"/>
              <a:cs typeface="Arial" panose="020B0604020202020204" pitchFamily="34" charset="0"/>
            </a:endParaRPr>
          </a:p>
          <a:p>
            <a:pPr>
              <a:lnSpc>
                <a:spcPct val="80000"/>
              </a:lnSpc>
            </a:pPr>
            <a:endParaRPr lang="en-AU" sz="3200" spc="-100" dirty="0" smtClean="0">
              <a:solidFill>
                <a:schemeClr val="accent3"/>
              </a:solidFill>
              <a:latin typeface="Arial" panose="020B0604020202020204" pitchFamily="34" charset="0"/>
              <a:cs typeface="Arial" panose="020B0604020202020204" pitchFamily="34" charset="0"/>
            </a:endParaRPr>
          </a:p>
          <a:p>
            <a:pPr>
              <a:lnSpc>
                <a:spcPct val="80000"/>
              </a:lnSpc>
            </a:pPr>
            <a:endParaRPr lang="en-AU" sz="3200" spc="-100" dirty="0">
              <a:solidFill>
                <a:schemeClr val="accent3"/>
              </a:solidFill>
              <a:latin typeface="Arial" panose="020B0604020202020204" pitchFamily="34" charset="0"/>
              <a:cs typeface="Arial" panose="020B0604020202020204" pitchFamily="34" charset="0"/>
            </a:endParaRPr>
          </a:p>
          <a:p>
            <a:pPr>
              <a:lnSpc>
                <a:spcPct val="80000"/>
              </a:lnSpc>
            </a:pPr>
            <a:endParaRPr lang="en-AU" sz="3200" spc="-100" dirty="0" smtClean="0">
              <a:solidFill>
                <a:schemeClr val="accent3"/>
              </a:solidFill>
              <a:latin typeface="Arial" panose="020B0604020202020204" pitchFamily="34" charset="0"/>
              <a:cs typeface="Arial" panose="020B0604020202020204" pitchFamily="34" charset="0"/>
            </a:endParaRPr>
          </a:p>
          <a:p>
            <a:pPr>
              <a:lnSpc>
                <a:spcPct val="80000"/>
              </a:lnSpc>
            </a:pPr>
            <a:endParaRPr lang="en-AU" sz="3200" spc="-100" dirty="0">
              <a:solidFill>
                <a:schemeClr val="accent3"/>
              </a:solidFill>
              <a:latin typeface="Arial" panose="020B0604020202020204" pitchFamily="34" charset="0"/>
              <a:cs typeface="Arial" panose="020B0604020202020204" pitchFamily="34" charset="0"/>
            </a:endParaRPr>
          </a:p>
          <a:p>
            <a:pPr>
              <a:lnSpc>
                <a:spcPct val="80000"/>
              </a:lnSpc>
            </a:pPr>
            <a:r>
              <a:rPr lang="en-AU" spc="-100" dirty="0" smtClean="0">
                <a:solidFill>
                  <a:schemeClr val="accent3"/>
                </a:solidFill>
                <a:latin typeface="Arial" panose="020B0604020202020204" pitchFamily="34" charset="0"/>
                <a:cs typeface="Arial" panose="020B0604020202020204" pitchFamily="34" charset="0"/>
              </a:rPr>
              <a:t>Laura Kinsler, </a:t>
            </a:r>
          </a:p>
          <a:p>
            <a:pPr>
              <a:lnSpc>
                <a:spcPct val="80000"/>
              </a:lnSpc>
            </a:pPr>
            <a:r>
              <a:rPr lang="en-AU" spc="-100" dirty="0" smtClean="0">
                <a:solidFill>
                  <a:schemeClr val="accent3"/>
                </a:solidFill>
                <a:latin typeface="Arial" panose="020B0604020202020204" pitchFamily="34" charset="0"/>
                <a:cs typeface="Arial" panose="020B0604020202020204" pitchFamily="34" charset="0"/>
              </a:rPr>
              <a:t>International Coaching Psychology Review, 2014 </a:t>
            </a:r>
          </a:p>
        </p:txBody>
      </p:sp>
      <p:pic>
        <p:nvPicPr>
          <p:cNvPr id="11" name="Picture 10"/>
          <p:cNvPicPr>
            <a:picLocks noChangeAspect="1"/>
          </p:cNvPicPr>
          <p:nvPr/>
        </p:nvPicPr>
        <p:blipFill rotWithShape="1">
          <a:blip r:embed="rId2"/>
          <a:srcRect t="396"/>
          <a:stretch/>
        </p:blipFill>
        <p:spPr>
          <a:xfrm>
            <a:off x="6031345" y="2992581"/>
            <a:ext cx="2733964" cy="2318327"/>
          </a:xfrm>
          <a:prstGeom prst="hexagon">
            <a:avLst/>
          </a:prstGeom>
        </p:spPr>
      </p:pic>
    </p:spTree>
    <p:extLst>
      <p:ext uri="{BB962C8B-B14F-4D97-AF65-F5344CB8AC3E}">
        <p14:creationId xmlns:p14="http://schemas.microsoft.com/office/powerpoint/2010/main" val="219062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836" y="684128"/>
            <a:ext cx="5441492" cy="3539430"/>
          </a:xfrm>
          <a:prstGeom prst="rect">
            <a:avLst/>
          </a:prstGeom>
        </p:spPr>
        <p:txBody>
          <a:bodyPr wrap="square">
            <a:spAutoFit/>
          </a:bodyPr>
          <a:lstStyle/>
          <a:p>
            <a:pPr>
              <a:lnSpc>
                <a:spcPct val="80000"/>
              </a:lnSpc>
            </a:pPr>
            <a:r>
              <a:rPr lang="en-AU" sz="2800" spc="-100" dirty="0">
                <a:solidFill>
                  <a:schemeClr val="accent3"/>
                </a:solidFill>
                <a:latin typeface="Arial" panose="020B0604020202020204" pitchFamily="34" charset="0"/>
                <a:cs typeface="Arial" panose="020B0604020202020204" pitchFamily="34" charset="0"/>
              </a:rPr>
              <a:t>Self </a:t>
            </a:r>
            <a:r>
              <a:rPr lang="en-AU" sz="2800" spc="-100" dirty="0" smtClean="0">
                <a:solidFill>
                  <a:schemeClr val="accent3"/>
                </a:solidFill>
                <a:latin typeface="Arial" panose="020B0604020202020204" pitchFamily="34" charset="0"/>
                <a:cs typeface="Arial" panose="020B0604020202020204" pitchFamily="34" charset="0"/>
              </a:rPr>
              <a:t>awareness</a:t>
            </a:r>
          </a:p>
          <a:p>
            <a:pPr>
              <a:lnSpc>
                <a:spcPct val="80000"/>
              </a:lnSpc>
            </a:pPr>
            <a:endParaRPr lang="en-AU" sz="2800"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a:solidFill>
                  <a:schemeClr val="accent3"/>
                </a:solidFill>
                <a:latin typeface="Arial" panose="020B0604020202020204" pitchFamily="34" charset="0"/>
                <a:cs typeface="Arial" panose="020B0604020202020204" pitchFamily="34" charset="0"/>
              </a:rPr>
              <a:t>Openness &amp; </a:t>
            </a:r>
            <a:r>
              <a:rPr lang="en-AU" sz="2800" spc="-100" dirty="0" smtClean="0">
                <a:solidFill>
                  <a:schemeClr val="accent3"/>
                </a:solidFill>
                <a:latin typeface="Arial" panose="020B0604020202020204" pitchFamily="34" charset="0"/>
                <a:cs typeface="Arial" panose="020B0604020202020204" pitchFamily="34" charset="0"/>
              </a:rPr>
              <a:t>honesty</a:t>
            </a:r>
          </a:p>
          <a:p>
            <a:pPr>
              <a:lnSpc>
                <a:spcPct val="80000"/>
              </a:lnSpc>
            </a:pPr>
            <a:endParaRPr lang="en-AU" sz="2800"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a:solidFill>
                  <a:schemeClr val="accent3"/>
                </a:solidFill>
                <a:latin typeface="Arial" panose="020B0604020202020204" pitchFamily="34" charset="0"/>
                <a:cs typeface="Arial" panose="020B0604020202020204" pitchFamily="34" charset="0"/>
              </a:rPr>
              <a:t>Values based </a:t>
            </a:r>
            <a:r>
              <a:rPr lang="en-AU" sz="2800" spc="-100" dirty="0" smtClean="0">
                <a:solidFill>
                  <a:schemeClr val="accent3"/>
                </a:solidFill>
                <a:latin typeface="Arial" panose="020B0604020202020204" pitchFamily="34" charset="0"/>
                <a:cs typeface="Arial" panose="020B0604020202020204" pitchFamily="34" charset="0"/>
              </a:rPr>
              <a:t>courage</a:t>
            </a:r>
          </a:p>
          <a:p>
            <a:pPr>
              <a:lnSpc>
                <a:spcPct val="80000"/>
              </a:lnSpc>
            </a:pPr>
            <a:endParaRPr lang="en-AU" sz="2800"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a:solidFill>
                  <a:schemeClr val="accent3"/>
                </a:solidFill>
                <a:latin typeface="Arial" panose="020B0604020202020204" pitchFamily="34" charset="0"/>
                <a:cs typeface="Arial" panose="020B0604020202020204" pitchFamily="34" charset="0"/>
              </a:rPr>
              <a:t>Objective decision </a:t>
            </a:r>
            <a:r>
              <a:rPr lang="en-AU" sz="2800" spc="-100" dirty="0" smtClean="0">
                <a:solidFill>
                  <a:schemeClr val="accent3"/>
                </a:solidFill>
                <a:latin typeface="Arial" panose="020B0604020202020204" pitchFamily="34" charset="0"/>
                <a:cs typeface="Arial" panose="020B0604020202020204" pitchFamily="34" charset="0"/>
              </a:rPr>
              <a:t>making</a:t>
            </a:r>
          </a:p>
          <a:p>
            <a:pPr>
              <a:lnSpc>
                <a:spcPct val="80000"/>
              </a:lnSpc>
            </a:pPr>
            <a:endParaRPr lang="en-AU" sz="2800"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a:solidFill>
                  <a:schemeClr val="accent3"/>
                </a:solidFill>
                <a:latin typeface="Arial" panose="020B0604020202020204" pitchFamily="34" charset="0"/>
                <a:cs typeface="Arial" panose="020B0604020202020204" pitchFamily="34" charset="0"/>
              </a:rPr>
              <a:t>Interest in success &amp; development </a:t>
            </a:r>
            <a:endParaRPr lang="en-AU" sz="2800" spc="-100" dirty="0" smtClean="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of </a:t>
            </a:r>
            <a:r>
              <a:rPr lang="en-AU" sz="2800" spc="-100" dirty="0">
                <a:solidFill>
                  <a:schemeClr val="accent3"/>
                </a:solidFill>
                <a:latin typeface="Arial" panose="020B0604020202020204" pitchFamily="34" charset="0"/>
                <a:cs typeface="Arial" panose="020B0604020202020204" pitchFamily="34" charset="0"/>
              </a:rPr>
              <a:t>others</a:t>
            </a:r>
          </a:p>
        </p:txBody>
      </p:sp>
      <p:pic>
        <p:nvPicPr>
          <p:cNvPr id="3" name="Picture 2"/>
          <p:cNvPicPr>
            <a:picLocks noChangeAspect="1"/>
          </p:cNvPicPr>
          <p:nvPr/>
        </p:nvPicPr>
        <p:blipFill>
          <a:blip r:embed="rId2"/>
          <a:stretch>
            <a:fillRect/>
          </a:stretch>
        </p:blipFill>
        <p:spPr>
          <a:xfrm>
            <a:off x="6053714" y="2983345"/>
            <a:ext cx="2693122" cy="2336800"/>
          </a:xfrm>
          <a:prstGeom prst="hexagon">
            <a:avLst/>
          </a:prstGeom>
        </p:spPr>
      </p:pic>
    </p:spTree>
    <p:extLst>
      <p:ext uri="{BB962C8B-B14F-4D97-AF65-F5344CB8AC3E}">
        <p14:creationId xmlns:p14="http://schemas.microsoft.com/office/powerpoint/2010/main" val="634080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58235" y="4073236"/>
            <a:ext cx="2327563" cy="276999"/>
          </a:xfrm>
          <a:prstGeom prst="rect">
            <a:avLst/>
          </a:prstGeom>
        </p:spPr>
        <p:txBody>
          <a:bodyPr wrap="square" lIns="0" tIns="0" rIns="0" bIns="0" rtlCol="0">
            <a:spAutoFit/>
          </a:bodyPr>
          <a:lstStyle/>
          <a:p>
            <a:r>
              <a:rPr lang="en-AU" spc="-100" dirty="0">
                <a:solidFill>
                  <a:schemeClr val="accent3"/>
                </a:solidFill>
                <a:latin typeface="Arial" panose="020B0604020202020204" pitchFamily="34" charset="0"/>
                <a:cs typeface="Arial" panose="020B0604020202020204" pitchFamily="34" charset="0"/>
              </a:rPr>
              <a:t>Humanity in </a:t>
            </a:r>
            <a:r>
              <a:rPr lang="en-AU" spc="-100" dirty="0" smtClean="0">
                <a:solidFill>
                  <a:schemeClr val="accent3"/>
                </a:solidFill>
                <a:latin typeface="Arial" panose="020B0604020202020204" pitchFamily="34" charset="0"/>
                <a:cs typeface="Arial" panose="020B0604020202020204" pitchFamily="34" charset="0"/>
              </a:rPr>
              <a:t>Business</a:t>
            </a:r>
            <a:endParaRPr lang="en-AU" spc="-100" dirty="0">
              <a:solidFill>
                <a:schemeClr val="accent3"/>
              </a:solidFill>
              <a:latin typeface="Arial" panose="020B0604020202020204" pitchFamily="34" charset="0"/>
              <a:cs typeface="Arial" panose="020B0604020202020204" pitchFamily="34" charset="0"/>
            </a:endParaRPr>
          </a:p>
        </p:txBody>
      </p:sp>
      <p:sp>
        <p:nvSpPr>
          <p:cNvPr id="18" name="TextBox 17"/>
          <p:cNvSpPr txBox="1"/>
          <p:nvPr/>
        </p:nvSpPr>
        <p:spPr>
          <a:xfrm>
            <a:off x="3364067" y="1605833"/>
            <a:ext cx="574447" cy="276999"/>
          </a:xfrm>
          <a:prstGeom prst="rect">
            <a:avLst/>
          </a:prstGeom>
        </p:spPr>
        <p:txBody>
          <a:bodyPr wrap="square" lIns="0" tIns="0" rIns="0" bIns="0" rtlCol="0">
            <a:spAutoFit/>
          </a:bodyPr>
          <a:lstStyle/>
          <a:p>
            <a:endParaRPr lang="en-US" sz="1800" dirty="0" smtClean="0">
              <a:latin typeface="Arial" pitchFamily="34" charset="0"/>
              <a:cs typeface="Arial" pitchFamily="34" charset="0"/>
            </a:endParaRPr>
          </a:p>
        </p:txBody>
      </p:sp>
      <p:sp>
        <p:nvSpPr>
          <p:cNvPr id="5" name="Rectangle 4"/>
          <p:cNvSpPr/>
          <p:nvPr/>
        </p:nvSpPr>
        <p:spPr>
          <a:xfrm>
            <a:off x="970840" y="678292"/>
            <a:ext cx="651195" cy="437043"/>
          </a:xfrm>
          <a:prstGeom prst="rect">
            <a:avLst/>
          </a:prstGeom>
        </p:spPr>
        <p:txBody>
          <a:bodyPr wrap="square">
            <a:spAutoFit/>
          </a:bodyPr>
          <a:lstStyle/>
          <a:p>
            <a:pPr>
              <a:lnSpc>
                <a:spcPct val="80000"/>
              </a:lnSpc>
            </a:pPr>
            <a:r>
              <a:rPr lang="en-AU" sz="2800" spc="-100" dirty="0" err="1" smtClean="0">
                <a:solidFill>
                  <a:schemeClr val="accent3"/>
                </a:solidFill>
                <a:latin typeface="Arial" panose="020B0604020202020204" pitchFamily="34" charset="0"/>
                <a:cs typeface="Arial" panose="020B0604020202020204" pitchFamily="34" charset="0"/>
              </a:rPr>
              <a:t>aut</a:t>
            </a:r>
            <a:endParaRPr lang="en-AU" sz="2800" spc="-100" dirty="0" smtClean="0">
              <a:solidFill>
                <a:schemeClr val="accent3"/>
              </a:solidFill>
              <a:latin typeface="Arial" panose="020B0604020202020204" pitchFamily="34" charset="0"/>
              <a:cs typeface="Arial" panose="020B0604020202020204" pitchFamily="34" charset="0"/>
            </a:endParaRPr>
          </a:p>
        </p:txBody>
      </p:sp>
      <p:sp>
        <p:nvSpPr>
          <p:cNvPr id="7" name="TextBox 6"/>
          <p:cNvSpPr txBox="1"/>
          <p:nvPr/>
        </p:nvSpPr>
        <p:spPr>
          <a:xfrm>
            <a:off x="1530823" y="642458"/>
            <a:ext cx="219012" cy="430887"/>
          </a:xfrm>
          <a:prstGeom prst="rect">
            <a:avLst/>
          </a:prstGeom>
        </p:spPr>
        <p:txBody>
          <a:bodyPr wrap="square" lIns="0" tIns="0" rIns="0" bIns="0" rtlCol="0">
            <a:spAutoFit/>
          </a:bodyPr>
          <a:lstStyle/>
          <a:p>
            <a:r>
              <a:rPr lang="en-AU" sz="2800" spc="-100" dirty="0" smtClean="0">
                <a:solidFill>
                  <a:srgbClr val="0070C0"/>
                </a:solidFill>
                <a:latin typeface="Arial" panose="020B0604020202020204" pitchFamily="34" charset="0"/>
                <a:cs typeface="Arial" panose="020B0604020202020204" pitchFamily="34" charset="0"/>
              </a:rPr>
              <a:t>h</a:t>
            </a:r>
            <a:endParaRPr lang="en-US" sz="2800" dirty="0" smtClean="0">
              <a:latin typeface="Arial" pitchFamily="34" charset="0"/>
              <a:cs typeface="Arial" pitchFamily="34" charset="0"/>
            </a:endParaRPr>
          </a:p>
        </p:txBody>
      </p:sp>
      <p:sp>
        <p:nvSpPr>
          <p:cNvPr id="9" name="TextBox 8"/>
          <p:cNvSpPr txBox="1"/>
          <p:nvPr/>
        </p:nvSpPr>
        <p:spPr>
          <a:xfrm>
            <a:off x="1717565" y="652198"/>
            <a:ext cx="1145309" cy="430887"/>
          </a:xfrm>
          <a:prstGeom prst="rect">
            <a:avLst/>
          </a:prstGeom>
        </p:spPr>
        <p:txBody>
          <a:bodyPr wrap="square" lIns="0" tIns="0" rIns="0" bIns="0" rtlCol="0">
            <a:spAutoFit/>
          </a:bodyPr>
          <a:lstStyle/>
          <a:p>
            <a:r>
              <a:rPr lang="en-AU" sz="2800" spc="-100" dirty="0" err="1" smtClean="0">
                <a:solidFill>
                  <a:schemeClr val="accent3"/>
                </a:solidFill>
                <a:latin typeface="Arial" panose="020B0604020202020204" pitchFamily="34" charset="0"/>
                <a:cs typeface="Arial" panose="020B0604020202020204" pitchFamily="34" charset="0"/>
              </a:rPr>
              <a:t>enticity</a:t>
            </a:r>
            <a:endParaRPr lang="en-AU" sz="2800" spc="-100" dirty="0">
              <a:solidFill>
                <a:schemeClr val="accent3"/>
              </a:solidFill>
              <a:latin typeface="Arial" panose="020B0604020202020204" pitchFamily="34" charset="0"/>
              <a:cs typeface="Arial" panose="020B0604020202020204" pitchFamily="34" charset="0"/>
            </a:endParaRPr>
          </a:p>
        </p:txBody>
      </p:sp>
      <p:sp>
        <p:nvSpPr>
          <p:cNvPr id="13" name="TextBox 12"/>
          <p:cNvSpPr txBox="1"/>
          <p:nvPr/>
        </p:nvSpPr>
        <p:spPr>
          <a:xfrm>
            <a:off x="1543672" y="981681"/>
            <a:ext cx="202463" cy="430887"/>
          </a:xfrm>
          <a:prstGeom prst="rect">
            <a:avLst/>
          </a:prstGeom>
        </p:spPr>
        <p:txBody>
          <a:bodyPr wrap="square" lIns="0" tIns="0" rIns="0" bIns="0" rtlCol="0">
            <a:spAutoFit/>
          </a:bodyPr>
          <a:lstStyle/>
          <a:p>
            <a:r>
              <a:rPr lang="en-AU" sz="2800" spc="-100" dirty="0" smtClean="0">
                <a:solidFill>
                  <a:srgbClr val="0070C0"/>
                </a:solidFill>
                <a:latin typeface="Arial" panose="020B0604020202020204" pitchFamily="34" charset="0"/>
                <a:cs typeface="Arial" panose="020B0604020202020204" pitchFamily="34" charset="0"/>
              </a:rPr>
              <a:t>u</a:t>
            </a:r>
            <a:endParaRPr lang="en-US" sz="2800" dirty="0" smtClean="0">
              <a:latin typeface="Arial" pitchFamily="34" charset="0"/>
              <a:cs typeface="Arial" pitchFamily="34" charset="0"/>
            </a:endParaRPr>
          </a:p>
        </p:txBody>
      </p:sp>
      <p:sp>
        <p:nvSpPr>
          <p:cNvPr id="12" name="TextBox 11"/>
          <p:cNvSpPr txBox="1"/>
          <p:nvPr/>
        </p:nvSpPr>
        <p:spPr>
          <a:xfrm>
            <a:off x="1331355" y="980744"/>
            <a:ext cx="246524" cy="430887"/>
          </a:xfrm>
          <a:prstGeom prst="rect">
            <a:avLst/>
          </a:prstGeom>
        </p:spPr>
        <p:txBody>
          <a:bodyPr wrap="square" lIns="0" tIns="0" rIns="0" bIns="0" rtlCol="0">
            <a:spAutoFit/>
          </a:bodyPr>
          <a:lstStyle/>
          <a:p>
            <a:r>
              <a:rPr lang="en-AU" sz="2800" spc="-100" dirty="0" err="1">
                <a:solidFill>
                  <a:schemeClr val="accent3"/>
                </a:solidFill>
                <a:latin typeface="Arial" panose="020B0604020202020204" pitchFamily="34" charset="0"/>
                <a:cs typeface="Arial" panose="020B0604020202020204" pitchFamily="34" charset="0"/>
              </a:rPr>
              <a:t>tr</a:t>
            </a:r>
            <a:endParaRPr lang="en-US" sz="2800" dirty="0" smtClean="0">
              <a:latin typeface="Arial" pitchFamily="34" charset="0"/>
              <a:cs typeface="Arial" pitchFamily="34" charset="0"/>
            </a:endParaRPr>
          </a:p>
        </p:txBody>
      </p:sp>
      <p:sp>
        <p:nvSpPr>
          <p:cNvPr id="15" name="TextBox 14"/>
          <p:cNvSpPr txBox="1"/>
          <p:nvPr/>
        </p:nvSpPr>
        <p:spPr>
          <a:xfrm>
            <a:off x="1737585" y="971941"/>
            <a:ext cx="360716" cy="430887"/>
          </a:xfrm>
          <a:prstGeom prst="rect">
            <a:avLst/>
          </a:prstGeom>
        </p:spPr>
        <p:txBody>
          <a:bodyPr wrap="square" lIns="0" tIns="0" rIns="0" bIns="0" rtlCol="0">
            <a:spAutoFit/>
          </a:bodyPr>
          <a:lstStyle/>
          <a:p>
            <a:r>
              <a:rPr lang="en-AU" sz="2800" spc="-100" dirty="0" err="1" smtClean="0">
                <a:solidFill>
                  <a:schemeClr val="accent3"/>
                </a:solidFill>
                <a:latin typeface="Arial" panose="020B0604020202020204" pitchFamily="34" charset="0"/>
                <a:cs typeface="Arial" panose="020B0604020202020204" pitchFamily="34" charset="0"/>
              </a:rPr>
              <a:t>st</a:t>
            </a:r>
            <a:endParaRPr lang="en-AU" sz="2800" spc="-100" dirty="0">
              <a:solidFill>
                <a:schemeClr val="accent3"/>
              </a:solidFill>
              <a:latin typeface="Arial" panose="020B0604020202020204" pitchFamily="34" charset="0"/>
              <a:cs typeface="Arial" panose="020B0604020202020204" pitchFamily="34" charset="0"/>
            </a:endParaRPr>
          </a:p>
        </p:txBody>
      </p:sp>
      <p:sp>
        <p:nvSpPr>
          <p:cNvPr id="19" name="TextBox 18"/>
          <p:cNvSpPr txBox="1"/>
          <p:nvPr/>
        </p:nvSpPr>
        <p:spPr>
          <a:xfrm>
            <a:off x="1177157" y="1288337"/>
            <a:ext cx="429357" cy="430887"/>
          </a:xfrm>
          <a:prstGeom prst="rect">
            <a:avLst/>
          </a:prstGeom>
        </p:spPr>
        <p:txBody>
          <a:bodyPr wrap="square" lIns="0" tIns="0" rIns="0" bIns="0" rtlCol="0">
            <a:spAutoFit/>
          </a:bodyPr>
          <a:lstStyle/>
          <a:p>
            <a:r>
              <a:rPr lang="en-AU" sz="2800" spc="-100" dirty="0" smtClean="0">
                <a:solidFill>
                  <a:schemeClr val="accent3"/>
                </a:solidFill>
                <a:latin typeface="Arial" panose="020B0604020202020204" pitchFamily="34" charset="0"/>
                <a:cs typeface="Arial" panose="020B0604020202020204" pitchFamily="34" charset="0"/>
              </a:rPr>
              <a:t>co</a:t>
            </a:r>
          </a:p>
        </p:txBody>
      </p:sp>
      <p:sp>
        <p:nvSpPr>
          <p:cNvPr id="20" name="TextBox 19"/>
          <p:cNvSpPr txBox="1"/>
          <p:nvPr/>
        </p:nvSpPr>
        <p:spPr>
          <a:xfrm>
            <a:off x="1521441" y="1279534"/>
            <a:ext cx="286938" cy="430887"/>
          </a:xfrm>
          <a:prstGeom prst="rect">
            <a:avLst/>
          </a:prstGeom>
        </p:spPr>
        <p:txBody>
          <a:bodyPr wrap="none" lIns="0" tIns="0" rIns="0" bIns="0" rtlCol="0">
            <a:spAutoFit/>
          </a:bodyPr>
          <a:lstStyle/>
          <a:p>
            <a:r>
              <a:rPr lang="en-AU" sz="2800" spc="-100" dirty="0" smtClean="0">
                <a:solidFill>
                  <a:srgbClr val="0070C0"/>
                </a:solidFill>
                <a:latin typeface="Arial" panose="020B0604020202020204" pitchFamily="34" charset="0"/>
                <a:cs typeface="Arial" panose="020B0604020202020204" pitchFamily="34" charset="0"/>
              </a:rPr>
              <a:t>m</a:t>
            </a:r>
            <a:endParaRPr lang="en-AU" sz="2800" spc="-100" dirty="0">
              <a:solidFill>
                <a:schemeClr val="accent3"/>
              </a:solidFill>
              <a:latin typeface="Arial" panose="020B0604020202020204" pitchFamily="34" charset="0"/>
              <a:cs typeface="Arial" panose="020B0604020202020204" pitchFamily="34" charset="0"/>
            </a:endParaRPr>
          </a:p>
        </p:txBody>
      </p:sp>
      <p:sp>
        <p:nvSpPr>
          <p:cNvPr id="22" name="TextBox 21"/>
          <p:cNvSpPr txBox="1"/>
          <p:nvPr/>
        </p:nvSpPr>
        <p:spPr>
          <a:xfrm>
            <a:off x="1808379" y="1279534"/>
            <a:ext cx="1145628" cy="430887"/>
          </a:xfrm>
          <a:prstGeom prst="rect">
            <a:avLst/>
          </a:prstGeom>
        </p:spPr>
        <p:txBody>
          <a:bodyPr wrap="square" lIns="0" tIns="0" rIns="0" bIns="0" rtlCol="0">
            <a:spAutoFit/>
          </a:bodyPr>
          <a:lstStyle/>
          <a:p>
            <a:r>
              <a:rPr lang="en-AU" sz="2800" spc="-100" dirty="0" smtClean="0">
                <a:solidFill>
                  <a:schemeClr val="accent3"/>
                </a:solidFill>
                <a:latin typeface="Arial" panose="020B0604020202020204" pitchFamily="34" charset="0"/>
                <a:cs typeface="Arial" panose="020B0604020202020204" pitchFamily="34" charset="0"/>
              </a:rPr>
              <a:t>passion</a:t>
            </a:r>
            <a:endParaRPr lang="en-AU" sz="2800" spc="-100" dirty="0">
              <a:solidFill>
                <a:schemeClr val="accent3"/>
              </a:solidFill>
              <a:latin typeface="Arial" panose="020B0604020202020204" pitchFamily="34" charset="0"/>
              <a:cs typeface="Arial" panose="020B0604020202020204" pitchFamily="34" charset="0"/>
            </a:endParaRPr>
          </a:p>
        </p:txBody>
      </p:sp>
      <p:sp>
        <p:nvSpPr>
          <p:cNvPr id="24" name="TextBox 23"/>
          <p:cNvSpPr txBox="1"/>
          <p:nvPr/>
        </p:nvSpPr>
        <p:spPr>
          <a:xfrm>
            <a:off x="1397341" y="1619402"/>
            <a:ext cx="166712" cy="430887"/>
          </a:xfrm>
          <a:prstGeom prst="rect">
            <a:avLst/>
          </a:prstGeom>
        </p:spPr>
        <p:txBody>
          <a:bodyPr wrap="none" lIns="0" tIns="0" rIns="0" bIns="0" rtlCol="0">
            <a:spAutoFit/>
          </a:bodyPr>
          <a:lstStyle/>
          <a:p>
            <a:r>
              <a:rPr lang="en-AU" sz="2800" spc="-100" dirty="0" smtClean="0">
                <a:solidFill>
                  <a:schemeClr val="accent3"/>
                </a:solidFill>
                <a:latin typeface="Arial" panose="020B0604020202020204" pitchFamily="34" charset="0"/>
                <a:cs typeface="Arial" panose="020B0604020202020204" pitchFamily="34" charset="0"/>
              </a:rPr>
              <a:t>v</a:t>
            </a:r>
            <a:endParaRPr lang="en-AU" sz="2800" spc="-100" dirty="0">
              <a:solidFill>
                <a:schemeClr val="accent3"/>
              </a:solidFill>
              <a:latin typeface="Arial" panose="020B0604020202020204" pitchFamily="34" charset="0"/>
              <a:cs typeface="Arial" panose="020B0604020202020204" pitchFamily="34" charset="0"/>
            </a:endParaRPr>
          </a:p>
        </p:txBody>
      </p:sp>
      <p:sp>
        <p:nvSpPr>
          <p:cNvPr id="25" name="TextBox 24"/>
          <p:cNvSpPr txBox="1"/>
          <p:nvPr/>
        </p:nvSpPr>
        <p:spPr>
          <a:xfrm>
            <a:off x="1564053" y="1609621"/>
            <a:ext cx="187552" cy="430887"/>
          </a:xfrm>
          <a:prstGeom prst="rect">
            <a:avLst/>
          </a:prstGeom>
        </p:spPr>
        <p:txBody>
          <a:bodyPr wrap="none" lIns="0" tIns="0" rIns="0" bIns="0" rtlCol="0">
            <a:spAutoFit/>
          </a:bodyPr>
          <a:lstStyle/>
          <a:p>
            <a:r>
              <a:rPr lang="en-AU" sz="2800" spc="-100" dirty="0">
                <a:solidFill>
                  <a:srgbClr val="0070C0"/>
                </a:solidFill>
                <a:latin typeface="Arial" panose="020B0604020202020204" pitchFamily="34" charset="0"/>
                <a:cs typeface="Arial" panose="020B0604020202020204" pitchFamily="34" charset="0"/>
              </a:rPr>
              <a:t>a</a:t>
            </a:r>
            <a:endParaRPr lang="en-US" sz="2800" dirty="0" smtClean="0">
              <a:latin typeface="Arial" pitchFamily="34" charset="0"/>
              <a:cs typeface="Arial" pitchFamily="34" charset="0"/>
            </a:endParaRPr>
          </a:p>
        </p:txBody>
      </p:sp>
      <p:sp>
        <p:nvSpPr>
          <p:cNvPr id="26" name="TextBox 25"/>
          <p:cNvSpPr txBox="1"/>
          <p:nvPr/>
        </p:nvSpPr>
        <p:spPr>
          <a:xfrm>
            <a:off x="1761012" y="1609621"/>
            <a:ext cx="609141" cy="430887"/>
          </a:xfrm>
          <a:prstGeom prst="rect">
            <a:avLst/>
          </a:prstGeom>
        </p:spPr>
        <p:txBody>
          <a:bodyPr wrap="none" lIns="0" tIns="0" rIns="0" bIns="0" rtlCol="0">
            <a:spAutoFit/>
          </a:bodyPr>
          <a:lstStyle/>
          <a:p>
            <a:r>
              <a:rPr lang="en-AU" sz="2800" spc="-100" dirty="0" err="1" smtClean="0">
                <a:solidFill>
                  <a:schemeClr val="accent3"/>
                </a:solidFill>
                <a:latin typeface="Arial" panose="020B0604020202020204" pitchFamily="34" charset="0"/>
                <a:cs typeface="Arial" panose="020B0604020202020204" pitchFamily="34" charset="0"/>
              </a:rPr>
              <a:t>lues</a:t>
            </a:r>
            <a:endParaRPr lang="en-AU" sz="2800" spc="-100" dirty="0">
              <a:solidFill>
                <a:schemeClr val="accent3"/>
              </a:solidFill>
              <a:latin typeface="Arial" panose="020B0604020202020204" pitchFamily="34" charset="0"/>
              <a:cs typeface="Arial" panose="020B0604020202020204" pitchFamily="34" charset="0"/>
            </a:endParaRPr>
          </a:p>
        </p:txBody>
      </p:sp>
      <p:sp>
        <p:nvSpPr>
          <p:cNvPr id="28" name="TextBox 27"/>
          <p:cNvSpPr txBox="1"/>
          <p:nvPr/>
        </p:nvSpPr>
        <p:spPr>
          <a:xfrm>
            <a:off x="1313811" y="1962810"/>
            <a:ext cx="367137" cy="430887"/>
          </a:xfrm>
          <a:prstGeom prst="rect">
            <a:avLst/>
          </a:prstGeom>
        </p:spPr>
        <p:txBody>
          <a:bodyPr wrap="square" lIns="0" tIns="0" rIns="0" bIns="0" rtlCol="0">
            <a:spAutoFit/>
          </a:bodyPr>
          <a:lstStyle/>
          <a:p>
            <a:r>
              <a:rPr lang="en-AU" sz="2800" spc="-100" dirty="0" err="1" smtClean="0">
                <a:solidFill>
                  <a:schemeClr val="accent3"/>
                </a:solidFill>
                <a:latin typeface="Arial" panose="020B0604020202020204" pitchFamily="34" charset="0"/>
                <a:cs typeface="Arial" panose="020B0604020202020204" pitchFamily="34" charset="0"/>
              </a:rPr>
              <a:t>ki</a:t>
            </a:r>
            <a:endParaRPr lang="en-US" sz="1800" dirty="0" smtClean="0">
              <a:latin typeface="Arial" pitchFamily="34" charset="0"/>
              <a:cs typeface="Arial" pitchFamily="34" charset="0"/>
            </a:endParaRPr>
          </a:p>
        </p:txBody>
      </p:sp>
      <p:sp>
        <p:nvSpPr>
          <p:cNvPr id="30" name="TextBox 29"/>
          <p:cNvSpPr txBox="1"/>
          <p:nvPr/>
        </p:nvSpPr>
        <p:spPr>
          <a:xfrm>
            <a:off x="1557754" y="1962811"/>
            <a:ext cx="327994" cy="430887"/>
          </a:xfrm>
          <a:prstGeom prst="rect">
            <a:avLst/>
          </a:prstGeom>
        </p:spPr>
        <p:txBody>
          <a:bodyPr wrap="square" lIns="0" tIns="0" rIns="0" bIns="0" rtlCol="0">
            <a:spAutoFit/>
          </a:bodyPr>
          <a:lstStyle/>
          <a:p>
            <a:r>
              <a:rPr lang="en-AU" sz="2800" spc="-100" dirty="0">
                <a:solidFill>
                  <a:srgbClr val="0070C0"/>
                </a:solidFill>
                <a:latin typeface="Arial" panose="020B0604020202020204" pitchFamily="34" charset="0"/>
                <a:cs typeface="Arial" panose="020B0604020202020204" pitchFamily="34" charset="0"/>
              </a:rPr>
              <a:t>n</a:t>
            </a:r>
            <a:endParaRPr lang="en-US" sz="2800" dirty="0" smtClean="0">
              <a:latin typeface="Arial" pitchFamily="34" charset="0"/>
              <a:cs typeface="Arial" pitchFamily="34" charset="0"/>
            </a:endParaRPr>
          </a:p>
        </p:txBody>
      </p:sp>
      <p:sp>
        <p:nvSpPr>
          <p:cNvPr id="32" name="TextBox 31"/>
          <p:cNvSpPr txBox="1"/>
          <p:nvPr/>
        </p:nvSpPr>
        <p:spPr>
          <a:xfrm>
            <a:off x="1735371" y="1971614"/>
            <a:ext cx="1025367" cy="430887"/>
          </a:xfrm>
          <a:prstGeom prst="rect">
            <a:avLst/>
          </a:prstGeom>
        </p:spPr>
        <p:txBody>
          <a:bodyPr wrap="square" lIns="0" tIns="0" rIns="0" bIns="0" rtlCol="0">
            <a:spAutoFit/>
          </a:bodyPr>
          <a:lstStyle/>
          <a:p>
            <a:r>
              <a:rPr lang="en-AU" sz="2800" spc="-100" dirty="0" err="1" smtClean="0">
                <a:solidFill>
                  <a:schemeClr val="accent3"/>
                </a:solidFill>
                <a:latin typeface="Arial" panose="020B0604020202020204" pitchFamily="34" charset="0"/>
                <a:cs typeface="Arial" panose="020B0604020202020204" pitchFamily="34" charset="0"/>
              </a:rPr>
              <a:t>dness</a:t>
            </a:r>
            <a:endParaRPr lang="en-AU" sz="2800" spc="-100" dirty="0">
              <a:solidFill>
                <a:schemeClr val="accent3"/>
              </a:solidFill>
              <a:latin typeface="Arial" panose="020B0604020202020204" pitchFamily="34" charset="0"/>
              <a:cs typeface="Arial" panose="020B0604020202020204" pitchFamily="34" charset="0"/>
            </a:endParaRPr>
          </a:p>
        </p:txBody>
      </p:sp>
      <p:sp>
        <p:nvSpPr>
          <p:cNvPr id="34" name="TextBox 33"/>
          <p:cNvSpPr txBox="1"/>
          <p:nvPr/>
        </p:nvSpPr>
        <p:spPr>
          <a:xfrm>
            <a:off x="925763" y="2292581"/>
            <a:ext cx="721476" cy="430887"/>
          </a:xfrm>
          <a:prstGeom prst="rect">
            <a:avLst/>
          </a:prstGeom>
        </p:spPr>
        <p:txBody>
          <a:bodyPr wrap="square" lIns="0" tIns="0" rIns="0" bIns="0" rtlCol="0">
            <a:spAutoFit/>
          </a:bodyPr>
          <a:lstStyle/>
          <a:p>
            <a:r>
              <a:rPr lang="en-AU" sz="2800" spc="-100" dirty="0" smtClean="0">
                <a:solidFill>
                  <a:schemeClr val="accent3"/>
                </a:solidFill>
                <a:latin typeface="Arial" panose="020B0604020202020204" pitchFamily="34" charset="0"/>
                <a:cs typeface="Arial" panose="020B0604020202020204" pitchFamily="34" charset="0"/>
              </a:rPr>
              <a:t>pass</a:t>
            </a:r>
            <a:endParaRPr lang="en-AU" sz="2800" spc="-100" dirty="0">
              <a:solidFill>
                <a:schemeClr val="accent3"/>
              </a:solidFill>
              <a:latin typeface="Arial" panose="020B0604020202020204" pitchFamily="34" charset="0"/>
              <a:cs typeface="Arial" panose="020B0604020202020204" pitchFamily="34" charset="0"/>
            </a:endParaRPr>
          </a:p>
        </p:txBody>
      </p:sp>
      <p:sp>
        <p:nvSpPr>
          <p:cNvPr id="35" name="TextBox 34"/>
          <p:cNvSpPr txBox="1"/>
          <p:nvPr/>
        </p:nvSpPr>
        <p:spPr>
          <a:xfrm>
            <a:off x="1633230" y="2292581"/>
            <a:ext cx="67326" cy="430887"/>
          </a:xfrm>
          <a:prstGeom prst="rect">
            <a:avLst/>
          </a:prstGeom>
        </p:spPr>
        <p:txBody>
          <a:bodyPr wrap="none" lIns="0" tIns="0" rIns="0" bIns="0" rtlCol="0">
            <a:spAutoFit/>
          </a:bodyPr>
          <a:lstStyle/>
          <a:p>
            <a:r>
              <a:rPr lang="en-AU" sz="2800" spc="-100" dirty="0" err="1">
                <a:solidFill>
                  <a:srgbClr val="0070C0"/>
                </a:solidFill>
                <a:latin typeface="Arial" panose="020B0604020202020204" pitchFamily="34" charset="0"/>
                <a:cs typeface="Arial" panose="020B0604020202020204" pitchFamily="34" charset="0"/>
              </a:rPr>
              <a:t>i</a:t>
            </a:r>
            <a:endParaRPr lang="en-US" sz="2800" dirty="0" smtClean="0">
              <a:latin typeface="Arial" pitchFamily="34" charset="0"/>
              <a:cs typeface="Arial" pitchFamily="34" charset="0"/>
            </a:endParaRPr>
          </a:p>
        </p:txBody>
      </p:sp>
      <p:sp>
        <p:nvSpPr>
          <p:cNvPr id="36" name="TextBox 35"/>
          <p:cNvSpPr txBox="1"/>
          <p:nvPr/>
        </p:nvSpPr>
        <p:spPr>
          <a:xfrm>
            <a:off x="1707315" y="2292580"/>
            <a:ext cx="387370" cy="430887"/>
          </a:xfrm>
          <a:prstGeom prst="rect">
            <a:avLst/>
          </a:prstGeom>
        </p:spPr>
        <p:txBody>
          <a:bodyPr wrap="square" lIns="0" tIns="0" rIns="0" bIns="0" rtlCol="0">
            <a:spAutoFit/>
          </a:bodyPr>
          <a:lstStyle/>
          <a:p>
            <a:r>
              <a:rPr lang="en-AU" sz="2800" spc="-100" dirty="0" smtClean="0">
                <a:solidFill>
                  <a:schemeClr val="accent3"/>
                </a:solidFill>
                <a:latin typeface="Arial" panose="020B0604020202020204" pitchFamily="34" charset="0"/>
                <a:cs typeface="Arial" panose="020B0604020202020204" pitchFamily="34" charset="0"/>
              </a:rPr>
              <a:t>on</a:t>
            </a:r>
            <a:endParaRPr lang="en-AU" sz="2800" spc="-100" dirty="0">
              <a:solidFill>
                <a:schemeClr val="accent3"/>
              </a:solidFill>
              <a:latin typeface="Arial" panose="020B0604020202020204" pitchFamily="34" charset="0"/>
              <a:cs typeface="Arial" panose="020B0604020202020204" pitchFamily="34" charset="0"/>
            </a:endParaRPr>
          </a:p>
        </p:txBody>
      </p:sp>
      <p:sp>
        <p:nvSpPr>
          <p:cNvPr id="37" name="TextBox 36"/>
          <p:cNvSpPr txBox="1"/>
          <p:nvPr/>
        </p:nvSpPr>
        <p:spPr>
          <a:xfrm>
            <a:off x="721061" y="2640109"/>
            <a:ext cx="959874" cy="430887"/>
          </a:xfrm>
          <a:prstGeom prst="rect">
            <a:avLst/>
          </a:prstGeom>
        </p:spPr>
        <p:txBody>
          <a:bodyPr wrap="square" lIns="0" tIns="0" rIns="0" bIns="0" rtlCol="0">
            <a:spAutoFit/>
          </a:bodyPr>
          <a:lstStyle/>
          <a:p>
            <a:r>
              <a:rPr lang="en-AU" sz="2800" spc="-100" dirty="0" err="1">
                <a:solidFill>
                  <a:schemeClr val="accent3"/>
                </a:solidFill>
                <a:latin typeface="Arial" panose="020B0604020202020204" pitchFamily="34" charset="0"/>
                <a:cs typeface="Arial" panose="020B0604020202020204" pitchFamily="34" charset="0"/>
              </a:rPr>
              <a:t>Integri</a:t>
            </a:r>
            <a:endParaRPr lang="en-US" sz="2800" dirty="0" smtClean="0">
              <a:latin typeface="Arial" pitchFamily="34" charset="0"/>
              <a:cs typeface="Arial" pitchFamily="34" charset="0"/>
            </a:endParaRPr>
          </a:p>
        </p:txBody>
      </p:sp>
      <p:sp>
        <p:nvSpPr>
          <p:cNvPr id="38" name="TextBox 37"/>
          <p:cNvSpPr txBox="1"/>
          <p:nvPr/>
        </p:nvSpPr>
        <p:spPr>
          <a:xfrm>
            <a:off x="1622750" y="2664891"/>
            <a:ext cx="127085" cy="430887"/>
          </a:xfrm>
          <a:prstGeom prst="rect">
            <a:avLst/>
          </a:prstGeom>
        </p:spPr>
        <p:txBody>
          <a:bodyPr wrap="square" lIns="0" tIns="0" rIns="0" bIns="0" rtlCol="0">
            <a:spAutoFit/>
          </a:bodyPr>
          <a:lstStyle/>
          <a:p>
            <a:r>
              <a:rPr lang="en-AU" sz="2800" spc="-100" dirty="0" smtClean="0">
                <a:solidFill>
                  <a:srgbClr val="0070C0"/>
                </a:solidFill>
                <a:latin typeface="Arial" panose="020B0604020202020204" pitchFamily="34" charset="0"/>
                <a:cs typeface="Arial" panose="020B0604020202020204" pitchFamily="34" charset="0"/>
              </a:rPr>
              <a:t>t</a:t>
            </a:r>
            <a:endParaRPr lang="en-AU" sz="2800" spc="-100" dirty="0">
              <a:solidFill>
                <a:schemeClr val="accent3"/>
              </a:solidFill>
              <a:latin typeface="Arial" panose="020B0604020202020204" pitchFamily="34" charset="0"/>
              <a:cs typeface="Arial" panose="020B0604020202020204" pitchFamily="34" charset="0"/>
            </a:endParaRPr>
          </a:p>
        </p:txBody>
      </p:sp>
      <p:sp>
        <p:nvSpPr>
          <p:cNvPr id="39" name="TextBox 38"/>
          <p:cNvSpPr txBox="1"/>
          <p:nvPr/>
        </p:nvSpPr>
        <p:spPr>
          <a:xfrm>
            <a:off x="1719420" y="2651965"/>
            <a:ext cx="256300" cy="430887"/>
          </a:xfrm>
          <a:prstGeom prst="rect">
            <a:avLst/>
          </a:prstGeom>
        </p:spPr>
        <p:txBody>
          <a:bodyPr wrap="square" lIns="0" tIns="0" rIns="0" bIns="0" rtlCol="0">
            <a:spAutoFit/>
          </a:bodyPr>
          <a:lstStyle/>
          <a:p>
            <a:r>
              <a:rPr lang="en-AU" sz="2800" spc="-100" dirty="0" smtClean="0">
                <a:solidFill>
                  <a:schemeClr val="accent3"/>
                </a:solidFill>
                <a:latin typeface="Arial" panose="020B0604020202020204" pitchFamily="34" charset="0"/>
                <a:cs typeface="Arial" panose="020B0604020202020204" pitchFamily="34" charset="0"/>
              </a:rPr>
              <a:t>y</a:t>
            </a:r>
            <a:endParaRPr lang="en-AU" sz="2800" spc="-100" dirty="0">
              <a:solidFill>
                <a:schemeClr val="accent3"/>
              </a:solidFill>
              <a:latin typeface="Arial" panose="020B0604020202020204" pitchFamily="34" charset="0"/>
              <a:cs typeface="Arial" panose="020B0604020202020204" pitchFamily="34" charset="0"/>
            </a:endParaRPr>
          </a:p>
        </p:txBody>
      </p:sp>
      <p:sp>
        <p:nvSpPr>
          <p:cNvPr id="40" name="TextBox 39"/>
          <p:cNvSpPr txBox="1"/>
          <p:nvPr/>
        </p:nvSpPr>
        <p:spPr>
          <a:xfrm>
            <a:off x="639251" y="2995976"/>
            <a:ext cx="1004145" cy="430887"/>
          </a:xfrm>
          <a:prstGeom prst="rect">
            <a:avLst/>
          </a:prstGeom>
        </p:spPr>
        <p:txBody>
          <a:bodyPr wrap="square" lIns="0" tIns="0" rIns="0" bIns="0" rtlCol="0">
            <a:spAutoFit/>
          </a:bodyPr>
          <a:lstStyle/>
          <a:p>
            <a:r>
              <a:rPr lang="en-AU" sz="2800" spc="-100" dirty="0" err="1" smtClean="0">
                <a:solidFill>
                  <a:schemeClr val="accent3"/>
                </a:solidFill>
                <a:latin typeface="Arial" panose="020B0604020202020204" pitchFamily="34" charset="0"/>
                <a:cs typeface="Arial" panose="020B0604020202020204" pitchFamily="34" charset="0"/>
              </a:rPr>
              <a:t>humilit</a:t>
            </a:r>
            <a:endParaRPr lang="en-AU" sz="2800" spc="-100" dirty="0">
              <a:solidFill>
                <a:srgbClr val="0070C0"/>
              </a:solidFill>
              <a:latin typeface="Arial" panose="020B0604020202020204" pitchFamily="34" charset="0"/>
              <a:cs typeface="Arial" panose="020B0604020202020204" pitchFamily="34" charset="0"/>
            </a:endParaRPr>
          </a:p>
        </p:txBody>
      </p:sp>
      <p:sp>
        <p:nvSpPr>
          <p:cNvPr id="41" name="TextBox 40"/>
          <p:cNvSpPr txBox="1"/>
          <p:nvPr/>
        </p:nvSpPr>
        <p:spPr>
          <a:xfrm>
            <a:off x="1593801" y="2986906"/>
            <a:ext cx="176120" cy="430887"/>
          </a:xfrm>
          <a:prstGeom prst="rect">
            <a:avLst/>
          </a:prstGeom>
        </p:spPr>
        <p:txBody>
          <a:bodyPr wrap="square" lIns="0" tIns="0" rIns="0" bIns="0" rtlCol="0">
            <a:spAutoFit/>
          </a:bodyPr>
          <a:lstStyle/>
          <a:p>
            <a:r>
              <a:rPr lang="en-AU" sz="2800" spc="-100" dirty="0" smtClean="0">
                <a:solidFill>
                  <a:srgbClr val="0070C0"/>
                </a:solidFill>
                <a:latin typeface="Arial" panose="020B0604020202020204" pitchFamily="34" charset="0"/>
                <a:cs typeface="Arial" panose="020B0604020202020204" pitchFamily="34" charset="0"/>
              </a:rPr>
              <a:t>y</a:t>
            </a:r>
            <a:endParaRPr lang="en-AU" sz="2800" spc="-100" dirty="0">
              <a:solidFill>
                <a:srgbClr val="0070C0"/>
              </a:solidFill>
              <a:latin typeface="Arial" panose="020B0604020202020204" pitchFamily="34" charset="0"/>
              <a:cs typeface="Arial" panose="020B0604020202020204" pitchFamily="34" charset="0"/>
            </a:endParaRPr>
          </a:p>
        </p:txBody>
      </p:sp>
      <p:pic>
        <p:nvPicPr>
          <p:cNvPr id="48" name="Picture 47"/>
          <p:cNvPicPr>
            <a:picLocks noChangeAspect="1"/>
          </p:cNvPicPr>
          <p:nvPr/>
        </p:nvPicPr>
        <p:blipFill>
          <a:blip r:embed="rId3"/>
          <a:stretch>
            <a:fillRect/>
          </a:stretch>
        </p:blipFill>
        <p:spPr>
          <a:xfrm>
            <a:off x="6179126" y="3095778"/>
            <a:ext cx="2438401" cy="2113531"/>
          </a:xfrm>
          <a:prstGeom prst="hexagon">
            <a:avLst/>
          </a:prstGeom>
        </p:spPr>
      </p:pic>
    </p:spTree>
    <p:extLst>
      <p:ext uri="{BB962C8B-B14F-4D97-AF65-F5344CB8AC3E}">
        <p14:creationId xmlns:p14="http://schemas.microsoft.com/office/powerpoint/2010/main" val="256239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nodeType="clickEffect">
                                  <p:stCondLst>
                                    <p:cond delay="0"/>
                                  </p:stCondLst>
                                  <p:childTnLst>
                                    <p:animMotion origin="layout" path="M 0 0 L 0.067 0.04 C 0.081 0.049 0.102 0.054 0.124 0.054 C 0.149 0.054 0.169 0.049 0.183 0.04 L 0.25 0 E" pathEditMode="relative" ptsTypes="">
                                      <p:cBhvr>
                                        <p:cTn id="6" dur="2000" fill="hold"/>
                                        <p:tgtEl>
                                          <p:spTgt spid="7"/>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path" presetSubtype="0" accel="50000" decel="50000" fill="hold" nodeType="clickEffect">
                                  <p:stCondLst>
                                    <p:cond delay="0"/>
                                  </p:stCondLst>
                                  <p:childTnLst>
                                    <p:animMotion origin="layout" path="M 0 0 L 0.067 0.04 C 0.081 0.049 0.102 0.054 0.124 0.054 C 0.149 0.054 0.169 0.049 0.183 0.04 L 0.25 0 E" pathEditMode="relative" ptsTypes="">
                                      <p:cBhvr>
                                        <p:cTn id="10" dur="2000" fill="hold"/>
                                        <p:tgtEl>
                                          <p:spTgt spid="13"/>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37" presetClass="path" presetSubtype="0" accel="50000" decel="50000" fill="hold" grpId="0" nodeType="clickEffect">
                                  <p:stCondLst>
                                    <p:cond delay="0"/>
                                  </p:stCondLst>
                                  <p:childTnLst>
                                    <p:animMotion origin="layout" path="M 0 0 L 0.067 0.04 C 0.081 0.049 0.102 0.054 0.124 0.054 C 0.149 0.054 0.169 0.049 0.183 0.04 L 0.25 0 E" pathEditMode="relative" ptsTypes="">
                                      <p:cBhvr>
                                        <p:cTn id="14" dur="2000" fill="hold"/>
                                        <p:tgtEl>
                                          <p:spTgt spid="20"/>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37" presetClass="path" presetSubtype="0" accel="50000" decel="50000" fill="hold" grpId="0" nodeType="clickEffect">
                                  <p:stCondLst>
                                    <p:cond delay="0"/>
                                  </p:stCondLst>
                                  <p:childTnLst>
                                    <p:animMotion origin="layout" path="M 0 0 L 0.067 0.04 C 0.081 0.049 0.102 0.054 0.124 0.054 C 0.149 0.054 0.169 0.049 0.183 0.04 L 0.25 0 E" pathEditMode="relative" ptsTypes="">
                                      <p:cBhvr>
                                        <p:cTn id="18" dur="2000" fill="hold"/>
                                        <p:tgtEl>
                                          <p:spTgt spid="25"/>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37" presetClass="path" presetSubtype="0" accel="50000" decel="50000" fill="hold" nodeType="clickEffect">
                                  <p:stCondLst>
                                    <p:cond delay="0"/>
                                  </p:stCondLst>
                                  <p:childTnLst>
                                    <p:animMotion origin="layout" path="M 0 0 L 0.067 0.04 C 0.081 0.049 0.102 0.054 0.124 0.054 C 0.149 0.054 0.169 0.049 0.183 0.04 L 0.25 0 E" pathEditMode="relative" ptsTypes="">
                                      <p:cBhvr>
                                        <p:cTn id="22" dur="2000" fill="hold"/>
                                        <p:tgtEl>
                                          <p:spTgt spid="30">
                                            <p:txEl>
                                              <p:pRg st="0" end="0"/>
                                            </p:txEl>
                                          </p:spTgt>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37" presetClass="path" presetSubtype="0" accel="50000" decel="50000" fill="hold" grpId="0" nodeType="clickEffect">
                                  <p:stCondLst>
                                    <p:cond delay="0"/>
                                  </p:stCondLst>
                                  <p:childTnLst>
                                    <p:animMotion origin="layout" path="M 0 0 L 0.067 0.04 C 0.081 0.049 0.102 0.054 0.124 0.054 C 0.149 0.054 0.169 0.049 0.183 0.04 L 0.25 0 E" pathEditMode="relative" ptsTypes="">
                                      <p:cBhvr>
                                        <p:cTn id="26" dur="2000" fill="hold"/>
                                        <p:tgtEl>
                                          <p:spTgt spid="35"/>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37" presetClass="path" presetSubtype="0" accel="50000" decel="50000" fill="hold" grpId="0" nodeType="clickEffect">
                                  <p:stCondLst>
                                    <p:cond delay="0"/>
                                  </p:stCondLst>
                                  <p:childTnLst>
                                    <p:animMotion origin="layout" path="M 0 0 L 0.067 0.04 C 0.081 0.049 0.102 0.054 0.124 0.054 C 0.149 0.054 0.169 0.049 0.183 0.04 L 0.25 0 E" pathEditMode="relative" ptsTypes="">
                                      <p:cBhvr>
                                        <p:cTn id="30" dur="2000" fill="hold"/>
                                        <p:tgtEl>
                                          <p:spTgt spid="38"/>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37" presetClass="path" presetSubtype="0" accel="50000" decel="50000" fill="hold" grpId="0" nodeType="clickEffect">
                                  <p:stCondLst>
                                    <p:cond delay="0"/>
                                  </p:stCondLst>
                                  <p:childTnLst>
                                    <p:animMotion origin="layout" path="M 0 0 L 0.067 0.04 C 0.081 0.049 0.102 0.054 0.124 0.054 C 0.149 0.054 0.169 0.049 0.183 0.04 L 0.25 0 E" pathEditMode="relative" ptsTypes="">
                                      <p:cBhvr>
                                        <p:cTn id="34" dur="2000" fill="hold"/>
                                        <p:tgtEl>
                                          <p:spTgt spid="41"/>
                                        </p:tgtEl>
                                        <p:attrNameLst>
                                          <p:attrName>ppt_x</p:attrName>
                                          <p:attrName>ppt_y</p:attrName>
                                        </p:attrNameLst>
                                      </p:cBhvr>
                                    </p:animMotion>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randombar(horizontal)">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5" grpId="0"/>
      <p:bldP spid="35" grpId="0"/>
      <p:bldP spid="38" grpId="0"/>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3324" y="985345"/>
            <a:ext cx="6274676" cy="2677656"/>
          </a:xfrm>
          <a:prstGeom prst="rect">
            <a:avLst/>
          </a:prstGeom>
        </p:spPr>
        <p:txBody>
          <a:bodyPr wrap="square">
            <a:spAutoFit/>
          </a:bodyPr>
          <a:lstStyle/>
          <a:p>
            <a:pPr>
              <a:lnSpc>
                <a:spcPct val="80000"/>
              </a:lnSpc>
            </a:pPr>
            <a:r>
              <a:rPr lang="en-AU" sz="3600" spc="-100" dirty="0" smtClean="0">
                <a:solidFill>
                  <a:schemeClr val="accent3"/>
                </a:solidFill>
                <a:latin typeface="Arial" panose="020B0604020202020204" pitchFamily="34" charset="0"/>
                <a:cs typeface="Arial" panose="020B0604020202020204" pitchFamily="34" charset="0"/>
              </a:rPr>
              <a:t>Everyone helped me map how to get there</a:t>
            </a:r>
          </a:p>
          <a:p>
            <a:pPr>
              <a:lnSpc>
                <a:spcPct val="80000"/>
              </a:lnSpc>
            </a:pPr>
            <a:endParaRPr lang="en-AU" sz="3600"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Company wide survey</a:t>
            </a: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Cross functional workshops</a:t>
            </a: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One on one meetings</a:t>
            </a:r>
          </a:p>
          <a:p>
            <a:pPr>
              <a:lnSpc>
                <a:spcPct val="80000"/>
              </a:lnSpc>
            </a:pPr>
            <a:endParaRPr lang="en-AU" spc="-100" dirty="0">
              <a:solidFill>
                <a:schemeClr val="accent3"/>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a:stretch>
            <a:fillRect/>
          </a:stretch>
        </p:blipFill>
        <p:spPr>
          <a:xfrm>
            <a:off x="6059056" y="2974109"/>
            <a:ext cx="2687780" cy="2327564"/>
          </a:xfrm>
          <a:prstGeom prst="hexagon">
            <a:avLst/>
          </a:prstGeom>
        </p:spPr>
      </p:pic>
    </p:spTree>
    <p:extLst>
      <p:ext uri="{BB962C8B-B14F-4D97-AF65-F5344CB8AC3E}">
        <p14:creationId xmlns:p14="http://schemas.microsoft.com/office/powerpoint/2010/main" val="1980851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3546" y="1372131"/>
            <a:ext cx="4151109" cy="2382191"/>
          </a:xfrm>
          <a:prstGeom prst="rect">
            <a:avLst/>
          </a:prstGeom>
        </p:spPr>
        <p:txBody>
          <a:bodyPr wrap="square">
            <a:spAutoFit/>
          </a:bodyPr>
          <a:lstStyle/>
          <a:p>
            <a:pPr>
              <a:lnSpc>
                <a:spcPct val="80000"/>
              </a:lnSpc>
            </a:pPr>
            <a:endParaRPr lang="en-AU"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Painting a picture</a:t>
            </a:r>
          </a:p>
          <a:p>
            <a:pPr>
              <a:lnSpc>
                <a:spcPct val="80000"/>
              </a:lnSpc>
            </a:pPr>
            <a:endParaRPr lang="en-AU" sz="2800" spc="-100" dirty="0">
              <a:solidFill>
                <a:schemeClr val="accent3"/>
              </a:solidFill>
              <a:latin typeface="Arial" panose="020B0604020202020204" pitchFamily="34" charset="0"/>
              <a:cs typeface="Arial" panose="020B0604020202020204" pitchFamily="34" charset="0"/>
            </a:endParaRP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A company that cares; </a:t>
            </a: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cares about its customers, </a:t>
            </a:r>
          </a:p>
          <a:p>
            <a:pPr>
              <a:lnSpc>
                <a:spcPct val="80000"/>
              </a:lnSpc>
            </a:pPr>
            <a:r>
              <a:rPr lang="en-AU" sz="2800" spc="-100" dirty="0" smtClean="0">
                <a:solidFill>
                  <a:schemeClr val="accent3"/>
                </a:solidFill>
                <a:latin typeface="Arial" panose="020B0604020202020204" pitchFamily="34" charset="0"/>
                <a:cs typeface="Arial" panose="020B0604020202020204" pitchFamily="34" charset="0"/>
              </a:rPr>
              <a:t>cares about its people &amp;</a:t>
            </a:r>
          </a:p>
          <a:p>
            <a:pPr>
              <a:lnSpc>
                <a:spcPct val="80000"/>
              </a:lnSpc>
            </a:pPr>
            <a:r>
              <a:rPr lang="en-AU" sz="2800" spc="-100" dirty="0">
                <a:solidFill>
                  <a:schemeClr val="accent3"/>
                </a:solidFill>
                <a:latin typeface="Arial" panose="020B0604020202020204" pitchFamily="34" charset="0"/>
                <a:cs typeface="Arial" panose="020B0604020202020204" pitchFamily="34" charset="0"/>
              </a:rPr>
              <a:t>c</a:t>
            </a:r>
            <a:r>
              <a:rPr lang="en-AU" sz="2800" spc="-100" dirty="0" smtClean="0">
                <a:solidFill>
                  <a:schemeClr val="accent3"/>
                </a:solidFill>
                <a:latin typeface="Arial" panose="020B0604020202020204" pitchFamily="34" charset="0"/>
                <a:cs typeface="Arial" panose="020B0604020202020204" pitchFamily="34" charset="0"/>
              </a:rPr>
              <a:t>ares about its community</a:t>
            </a:r>
          </a:p>
        </p:txBody>
      </p:sp>
      <p:sp>
        <p:nvSpPr>
          <p:cNvPr id="2" name="TextBox 1"/>
          <p:cNvSpPr txBox="1"/>
          <p:nvPr/>
        </p:nvSpPr>
        <p:spPr>
          <a:xfrm>
            <a:off x="6502401" y="3394104"/>
            <a:ext cx="1690254" cy="1538883"/>
          </a:xfrm>
          <a:prstGeom prst="rect">
            <a:avLst/>
          </a:prstGeom>
        </p:spPr>
        <p:txBody>
          <a:bodyPr wrap="square" lIns="0" tIns="0" rIns="0" bIns="0" rtlCol="0">
            <a:spAutoFit/>
          </a:bodyPr>
          <a:lstStyle/>
          <a:p>
            <a:pPr algn="ctr"/>
            <a:r>
              <a:rPr lang="en-AU" sz="3600" i="1" dirty="0" smtClean="0">
                <a:solidFill>
                  <a:schemeClr val="bg1"/>
                </a:solidFill>
                <a:latin typeface="Arial" pitchFamily="34" charset="0"/>
                <a:cs typeface="Arial" pitchFamily="34" charset="0"/>
              </a:rPr>
              <a:t>My</a:t>
            </a:r>
            <a:r>
              <a:rPr lang="en-AU" sz="3200" i="1" dirty="0" smtClean="0">
                <a:solidFill>
                  <a:schemeClr val="bg1"/>
                </a:solidFill>
                <a:latin typeface="Arial" pitchFamily="34" charset="0"/>
                <a:cs typeface="Arial" pitchFamily="34" charset="0"/>
              </a:rPr>
              <a:t> </a:t>
            </a:r>
            <a:r>
              <a:rPr lang="en-AU" sz="3200" dirty="0" smtClean="0">
                <a:solidFill>
                  <a:schemeClr val="bg1"/>
                </a:solidFill>
                <a:latin typeface="Arial" pitchFamily="34" charset="0"/>
                <a:cs typeface="Arial" pitchFamily="34" charset="0"/>
              </a:rPr>
              <a:t>leaders vision</a:t>
            </a:r>
            <a:endParaRPr lang="en-US" sz="3200" dirty="0" smtClean="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504859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Quotient Energy">
      <a:dk1>
        <a:sysClr val="windowText" lastClr="000000"/>
      </a:dk1>
      <a:lt1>
        <a:sysClr val="window" lastClr="FFFFFF"/>
      </a:lt1>
      <a:dk2>
        <a:srgbClr val="839099"/>
      </a:dk2>
      <a:lt2>
        <a:srgbClr val="D9E0DC"/>
      </a:lt2>
      <a:accent1>
        <a:srgbClr val="009246"/>
      </a:accent1>
      <a:accent2>
        <a:srgbClr val="D6DE25"/>
      </a:accent2>
      <a:accent3>
        <a:srgbClr val="549DAA"/>
      </a:accent3>
      <a:accent4>
        <a:srgbClr val="77B142"/>
      </a:accent4>
      <a:accent5>
        <a:srgbClr val="5996CF"/>
      </a:accent5>
      <a:accent6>
        <a:srgbClr val="FF6600"/>
      </a:accent6>
      <a:hlink>
        <a:srgbClr val="549DAA"/>
      </a:hlink>
      <a:folHlink>
        <a:srgbClr val="8390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spAutoFit/>
      </a:bodyPr>
      <a:lstStyle>
        <a:defPPr>
          <a:defRPr sz="1800" dirty="0" smtClean="0">
            <a:latin typeface="Arial" pitchFamily="34" charset="0"/>
            <a:cs typeface="Arial"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2932</TotalTime>
  <Words>353</Words>
  <Application>Microsoft Office PowerPoint</Application>
  <PresentationFormat>On-screen Show (16:9)</PresentationFormat>
  <Paragraphs>104</Paragraphs>
  <Slides>18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Corbel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COMPETITIVE ADVANTAGE:  CONSUMER ATTITUDES</vt:lpstr>
      <vt:lpstr>GIVING  OR INVESTING?</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PowerfulPoints</dc:creator>
  <cp:lastModifiedBy>David Cooke</cp:lastModifiedBy>
  <cp:revision>276</cp:revision>
  <cp:lastPrinted>2015-07-14T04:23:23Z</cp:lastPrinted>
  <dcterms:created xsi:type="dcterms:W3CDTF">2011-10-10T03:11:42Z</dcterms:created>
  <dcterms:modified xsi:type="dcterms:W3CDTF">2015-08-30T04:39:33Z</dcterms:modified>
</cp:coreProperties>
</file>