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2" r:id="rId3"/>
    <p:sldId id="278" r:id="rId4"/>
    <p:sldId id="282" r:id="rId5"/>
    <p:sldId id="280" r:id="rId6"/>
    <p:sldId id="305" r:id="rId7"/>
    <p:sldId id="259" r:id="rId8"/>
    <p:sldId id="299" r:id="rId9"/>
    <p:sldId id="264" r:id="rId10"/>
    <p:sldId id="298" r:id="rId11"/>
    <p:sldId id="287" r:id="rId12"/>
    <p:sldId id="284" r:id="rId13"/>
    <p:sldId id="303" r:id="rId14"/>
    <p:sldId id="266" r:id="rId15"/>
    <p:sldId id="301" r:id="rId16"/>
    <p:sldId id="304" r:id="rId17"/>
    <p:sldId id="268" r:id="rId18"/>
    <p:sldId id="269" r:id="rId19"/>
    <p:sldId id="288" r:id="rId20"/>
    <p:sldId id="290"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95959"/>
    <a:srgbClr val="050EBB"/>
    <a:srgbClr val="0070C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2124" y="-95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28137A-ACAB-45F6-9EFB-D8CC1167E131}" type="datetimeFigureOut">
              <a:rPr lang="en-AU" smtClean="0"/>
              <a:pPr/>
              <a:t>18/08/2014</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6D51046C-B366-489C-9467-A67F52586024}"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2328137A-ACAB-45F6-9EFB-D8CC1167E131}" type="datetimeFigureOut">
              <a:rPr lang="en-AU" smtClean="0"/>
              <a:pPr/>
              <a:t>18/08/2014</a:t>
            </a:fld>
            <a:endParaRPr lang="en-AU" dirty="0"/>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D51046C-B366-489C-9467-A67F52586024}"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en.wikipedia.org/wiki/File:Paul_Keating_-_2007.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au/url?sa=i&amp;rct=j&amp;q=&amp;esrc=s&amp;source=images&amp;cd=&amp;cad=rja&amp;uact=8&amp;docid=vvRtbN2rhcmK-M&amp;tbnid=wWGK8iZyZcAJIM:&amp;ved=0CAUQjRw&amp;url=http://creofire.com/mineral-production-environmental-protection/&amp;ei=VTqYU7CiDYi6kgWrqYGQDA&amp;bvm=bv.68693194,d.dGI&amp;psig=AFQjCNGkYQr0c42Y7UXf4laK7xk8hfbxrA&amp;ust=1402571371524698"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media.glassdoor.com/m/5769/westpac-banking-office.jp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au/url?sa=i&amp;rct=j&amp;q=&amp;esrc=s&amp;source=images&amp;cd=&amp;cad=rja&amp;uact=8&amp;docid=1z318qXUq_Qt7M&amp;tbnid=D2-HYf8ltBvCMM:&amp;ved=0CAUQjRw&amp;url=http://www.afl.com.au/gallery/2014-05-10/afl-2014-rd-08-melbourne-v-western-bulldogs&amp;ei=wzqYU9CfMMHIkAXB_oDQDA&amp;bvm=bv.68693194,d.dGI&amp;psig=AFQjCNHleCwLAfnuZcPZRDoqw5t1Hew6NQ&amp;ust=1402571825849680"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au.linkedin.com/in/drdavidcooke/" TargetMode="External"/><Relationship Id="rId2" Type="http://schemas.openxmlformats.org/officeDocument/2006/relationships/hyperlink" Target="mailto:david.cooke@konicaminolta.com.au" TargetMode="Externa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76565"/>
            <a:ext cx="7772400" cy="1102519"/>
          </a:xfrm>
        </p:spPr>
        <p:txBody>
          <a:bodyPr>
            <a:normAutofit fontScale="90000"/>
          </a:bodyPr>
          <a:lstStyle/>
          <a:p>
            <a:r>
              <a:rPr lang="en-AU" dirty="0" smtClean="0">
                <a:solidFill>
                  <a:schemeClr val="tx1"/>
                </a:solidFill>
              </a:rPr>
              <a:t/>
            </a:r>
            <a:br>
              <a:rPr lang="en-AU" dirty="0" smtClean="0">
                <a:solidFill>
                  <a:schemeClr val="tx1"/>
                </a:solidFill>
              </a:rPr>
            </a:br>
            <a:r>
              <a:rPr lang="en-AU" dirty="0"/>
              <a:t/>
            </a:r>
            <a:br>
              <a:rPr lang="en-AU" dirty="0"/>
            </a:br>
            <a:r>
              <a:rPr lang="en-AU" dirty="0" smtClean="0">
                <a:solidFill>
                  <a:srgbClr val="0070C0"/>
                </a:solidFill>
              </a:rPr>
              <a:t/>
            </a:r>
            <a:br>
              <a:rPr lang="en-AU" dirty="0" smtClean="0">
                <a:solidFill>
                  <a:srgbClr val="0070C0"/>
                </a:solidFill>
              </a:rPr>
            </a:br>
            <a:r>
              <a:rPr lang="en-AU" dirty="0" smtClean="0">
                <a:solidFill>
                  <a:srgbClr val="0070C0"/>
                </a:solidFill>
              </a:rPr>
              <a:t>Presentation</a:t>
            </a:r>
            <a:br>
              <a:rPr lang="en-AU" dirty="0" smtClean="0">
                <a:solidFill>
                  <a:srgbClr val="0070C0"/>
                </a:solidFill>
              </a:rPr>
            </a:br>
            <a:r>
              <a:rPr lang="en-AU" dirty="0" smtClean="0">
                <a:solidFill>
                  <a:srgbClr val="0070C0"/>
                </a:solidFill>
              </a:rPr>
              <a:t/>
            </a:r>
            <a:br>
              <a:rPr lang="en-AU" dirty="0" smtClean="0">
                <a:solidFill>
                  <a:srgbClr val="0070C0"/>
                </a:solidFill>
              </a:rPr>
            </a:br>
            <a:r>
              <a:rPr lang="en-AU" dirty="0" smtClean="0">
                <a:solidFill>
                  <a:srgbClr val="0070C0"/>
                </a:solidFill>
              </a:rPr>
              <a:t/>
            </a:r>
            <a:br>
              <a:rPr lang="en-AU" dirty="0" smtClean="0">
                <a:solidFill>
                  <a:srgbClr val="0070C0"/>
                </a:solidFill>
              </a:rPr>
            </a:br>
            <a:endParaRPr lang="en-AU" dirty="0">
              <a:solidFill>
                <a:srgbClr val="0070C0"/>
              </a:solidFill>
            </a:endParaRPr>
          </a:p>
        </p:txBody>
      </p:sp>
      <p:sp>
        <p:nvSpPr>
          <p:cNvPr id="3" name="Subtitle 2"/>
          <p:cNvSpPr>
            <a:spLocks noGrp="1"/>
          </p:cNvSpPr>
          <p:nvPr>
            <p:ph type="subTitle" idx="1"/>
          </p:nvPr>
        </p:nvSpPr>
        <p:spPr/>
        <p:txBody>
          <a:bodyPr>
            <a:normAutofit fontScale="62500" lnSpcReduction="20000"/>
          </a:bodyPr>
          <a:lstStyle/>
          <a:p>
            <a:endParaRPr lang="en-AU" dirty="0" smtClean="0">
              <a:solidFill>
                <a:srgbClr val="0070C0"/>
              </a:solidFill>
            </a:endParaRPr>
          </a:p>
          <a:p>
            <a:r>
              <a:rPr lang="en-AU" dirty="0" smtClean="0">
                <a:solidFill>
                  <a:srgbClr val="0070C0"/>
                </a:solidFill>
              </a:rPr>
              <a:t>Dr David Cooke</a:t>
            </a:r>
          </a:p>
          <a:p>
            <a:r>
              <a:rPr lang="en-AU" dirty="0" smtClean="0">
                <a:solidFill>
                  <a:srgbClr val="0070C0"/>
                </a:solidFill>
              </a:rPr>
              <a:t>A New Paradigm in Corporate Partnerships</a:t>
            </a:r>
          </a:p>
          <a:p>
            <a:r>
              <a:rPr lang="en-AU" dirty="0" smtClean="0">
                <a:solidFill>
                  <a:srgbClr val="0070C0"/>
                </a:solidFill>
              </a:rPr>
              <a:t>August 2014</a:t>
            </a:r>
            <a:endParaRPr lang="en-AU" dirty="0">
              <a:solidFill>
                <a:srgbClr val="0070C0"/>
              </a:solidFill>
            </a:endParaRPr>
          </a:p>
        </p:txBody>
      </p:sp>
      <p:pic>
        <p:nvPicPr>
          <p:cNvPr id="5" name="Picture 2" descr="Better Boards Conference 201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347614"/>
            <a:ext cx="7776864" cy="1764198"/>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791" y="411511"/>
            <a:ext cx="8229600" cy="810090"/>
          </a:xfrm>
        </p:spPr>
        <p:txBody>
          <a:bodyPr>
            <a:normAutofit/>
          </a:bodyPr>
          <a:lstStyle/>
          <a:p>
            <a:pPr algn="l"/>
            <a:r>
              <a:rPr lang="en-US" sz="2800" dirty="0" smtClean="0">
                <a:solidFill>
                  <a:srgbClr val="0070C0"/>
                </a:solidFill>
              </a:rPr>
              <a:t>Corporate positions</a:t>
            </a:r>
            <a:endParaRPr lang="en-US" sz="2800" dirty="0">
              <a:solidFill>
                <a:srgbClr val="0070C0"/>
              </a:solidFill>
            </a:endParaRPr>
          </a:p>
        </p:txBody>
      </p:sp>
      <p:sp>
        <p:nvSpPr>
          <p:cNvPr id="30" name="Rectangle 29"/>
          <p:cNvSpPr/>
          <p:nvPr/>
        </p:nvSpPr>
        <p:spPr>
          <a:xfrm>
            <a:off x="3970334" y="1720266"/>
            <a:ext cx="3270840" cy="406265"/>
          </a:xfrm>
          <a:prstGeom prst="rect">
            <a:avLst/>
          </a:prstGeom>
        </p:spPr>
        <p:txBody>
          <a:bodyPr wrap="square">
            <a:spAutoFit/>
          </a:bodyPr>
          <a:lstStyle/>
          <a:p>
            <a:pPr defTabSz="914400">
              <a:lnSpc>
                <a:spcPct val="85000"/>
              </a:lnSpc>
              <a:spcBef>
                <a:spcPts val="3000"/>
              </a:spcBef>
            </a:pPr>
            <a:r>
              <a:rPr lang="en-AU" sz="2400" dirty="0" smtClean="0">
                <a:solidFill>
                  <a:srgbClr val="595959"/>
                </a:solidFill>
                <a:latin typeface="Corbel" panose="020B0503020204020204" pitchFamily="34" charset="0"/>
              </a:rPr>
              <a:t>Strategic involvement</a:t>
            </a:r>
            <a:endParaRPr lang="en-AU" sz="2400" dirty="0">
              <a:solidFill>
                <a:srgbClr val="595959"/>
              </a:solidFill>
              <a:latin typeface="Corbel" panose="020B0503020204020204" pitchFamily="34" charset="0"/>
            </a:endParaRPr>
          </a:p>
        </p:txBody>
      </p:sp>
      <p:sp>
        <p:nvSpPr>
          <p:cNvPr id="32" name="Rectangle 31"/>
          <p:cNvSpPr/>
          <p:nvPr/>
        </p:nvSpPr>
        <p:spPr>
          <a:xfrm>
            <a:off x="3962585" y="3144063"/>
            <a:ext cx="2686308" cy="406265"/>
          </a:xfrm>
          <a:prstGeom prst="rect">
            <a:avLst/>
          </a:prstGeom>
        </p:spPr>
        <p:txBody>
          <a:bodyPr wrap="square">
            <a:spAutoFit/>
          </a:bodyPr>
          <a:lstStyle/>
          <a:p>
            <a:pPr defTabSz="914400">
              <a:lnSpc>
                <a:spcPct val="85000"/>
              </a:lnSpc>
              <a:spcBef>
                <a:spcPts val="3000"/>
              </a:spcBef>
            </a:pPr>
            <a:r>
              <a:rPr lang="en-AU" sz="2400" dirty="0" smtClean="0">
                <a:solidFill>
                  <a:prstClr val="black">
                    <a:lumMod val="65000"/>
                    <a:lumOff val="35000"/>
                  </a:prstClr>
                </a:solidFill>
                <a:latin typeface="Corbel" panose="020B0503020204020204" pitchFamily="34" charset="0"/>
              </a:rPr>
              <a:t>Wait and see</a:t>
            </a:r>
            <a:endParaRPr lang="en-AU" sz="2400" dirty="0">
              <a:solidFill>
                <a:prstClr val="black">
                  <a:lumMod val="65000"/>
                  <a:lumOff val="35000"/>
                </a:prstClr>
              </a:solidFill>
              <a:latin typeface="Corbel" panose="020B0503020204020204" pitchFamily="34" charset="0"/>
            </a:endParaRPr>
          </a:p>
        </p:txBody>
      </p:sp>
      <p:sp>
        <p:nvSpPr>
          <p:cNvPr id="33" name="Rectangle 32"/>
          <p:cNvSpPr/>
          <p:nvPr/>
        </p:nvSpPr>
        <p:spPr>
          <a:xfrm>
            <a:off x="3962585" y="3910191"/>
            <a:ext cx="2968624" cy="406265"/>
          </a:xfrm>
          <a:prstGeom prst="rect">
            <a:avLst/>
          </a:prstGeom>
        </p:spPr>
        <p:txBody>
          <a:bodyPr wrap="square">
            <a:spAutoFit/>
          </a:bodyPr>
          <a:lstStyle/>
          <a:p>
            <a:pPr defTabSz="914400">
              <a:lnSpc>
                <a:spcPct val="85000"/>
              </a:lnSpc>
              <a:spcBef>
                <a:spcPts val="3000"/>
              </a:spcBef>
            </a:pPr>
            <a:r>
              <a:rPr lang="en-AU" sz="2400" dirty="0" smtClean="0">
                <a:solidFill>
                  <a:prstClr val="black">
                    <a:lumMod val="65000"/>
                    <a:lumOff val="35000"/>
                  </a:prstClr>
                </a:solidFill>
                <a:latin typeface="Corbel" panose="020B0503020204020204" pitchFamily="34" charset="0"/>
              </a:rPr>
              <a:t>None of our business</a:t>
            </a:r>
            <a:endParaRPr lang="en-AU" sz="2400" dirty="0">
              <a:solidFill>
                <a:prstClr val="black">
                  <a:lumMod val="65000"/>
                  <a:lumOff val="35000"/>
                </a:prstClr>
              </a:solidFill>
              <a:latin typeface="Corbel" panose="020B0503020204020204" pitchFamily="34" charset="0"/>
            </a:endParaRPr>
          </a:p>
        </p:txBody>
      </p:sp>
      <p:sp>
        <p:nvSpPr>
          <p:cNvPr id="34" name="Rectangle 33"/>
          <p:cNvSpPr/>
          <p:nvPr/>
        </p:nvSpPr>
        <p:spPr>
          <a:xfrm>
            <a:off x="3374347" y="1762520"/>
            <a:ext cx="503692" cy="2761212"/>
          </a:xfrm>
          <a:prstGeom prst="rect">
            <a:avLst/>
          </a:prstGeom>
          <a:gradFill>
            <a:gsLst>
              <a:gs pos="0">
                <a:srgbClr val="549DAA">
                  <a:lumMod val="20000"/>
                  <a:lumOff val="80000"/>
                </a:srgbClr>
              </a:gs>
              <a:gs pos="100000">
                <a:srgbClr val="549DAA"/>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smtClean="0">
              <a:ln>
                <a:noFill/>
              </a:ln>
              <a:solidFill>
                <a:prstClr val="white"/>
              </a:solidFill>
              <a:effectLst/>
              <a:uLnTx/>
              <a:uFillTx/>
              <a:latin typeface="Corbel" panose="020B0503020204020204" pitchFamily="34" charset="0"/>
            </a:endParaRPr>
          </a:p>
        </p:txBody>
      </p:sp>
      <p:sp>
        <p:nvSpPr>
          <p:cNvPr id="35" name="Rectangle 34"/>
          <p:cNvSpPr/>
          <p:nvPr/>
        </p:nvSpPr>
        <p:spPr>
          <a:xfrm rot="16200000">
            <a:off x="2805794" y="3030670"/>
            <a:ext cx="1656223" cy="369332"/>
          </a:xfrm>
          <a:prstGeom prst="rect">
            <a:avLst/>
          </a:prstGeom>
        </p:spPr>
        <p:txBody>
          <a:bodyPr wrap="none">
            <a:spAutoFit/>
          </a:bodyPr>
          <a:lstStyle/>
          <a:p>
            <a:pPr defTabSz="914400"/>
            <a:r>
              <a:rPr lang="en-AU" dirty="0" smtClean="0">
                <a:solidFill>
                  <a:srgbClr val="549DAA">
                    <a:lumMod val="50000"/>
                  </a:srgbClr>
                </a:solidFill>
                <a:latin typeface="Corbel" panose="020B0503020204020204" pitchFamily="34" charset="0"/>
              </a:rPr>
              <a:t>COMMITMENT</a:t>
            </a:r>
            <a:endParaRPr lang="en-AU" dirty="0">
              <a:solidFill>
                <a:srgbClr val="549DAA">
                  <a:lumMod val="50000"/>
                </a:srgbClr>
              </a:solidFill>
              <a:latin typeface="Corbel" panose="020B0503020204020204" pitchFamily="34" charset="0"/>
            </a:endParaRPr>
          </a:p>
        </p:txBody>
      </p:sp>
      <p:sp>
        <p:nvSpPr>
          <p:cNvPr id="36" name="Rectangle 35"/>
          <p:cNvSpPr/>
          <p:nvPr/>
        </p:nvSpPr>
        <p:spPr>
          <a:xfrm>
            <a:off x="755579" y="4286141"/>
            <a:ext cx="2594659" cy="369332"/>
          </a:xfrm>
          <a:prstGeom prst="rect">
            <a:avLst/>
          </a:prstGeom>
        </p:spPr>
        <p:txBody>
          <a:bodyPr wrap="square">
            <a:spAutoFit/>
          </a:bodyPr>
          <a:lstStyle/>
          <a:p>
            <a:pPr defTabSz="914400"/>
            <a:r>
              <a:rPr lang="en-AU" dirty="0" smtClean="0">
                <a:solidFill>
                  <a:srgbClr val="549DAA">
                    <a:lumMod val="50000"/>
                  </a:srgbClr>
                </a:solidFill>
                <a:latin typeface="Corbel" panose="020B0503020204020204" pitchFamily="34" charset="0"/>
              </a:rPr>
              <a:t>LEAST INVOLVED</a:t>
            </a:r>
            <a:endParaRPr lang="en-AU" dirty="0">
              <a:solidFill>
                <a:srgbClr val="549DAA">
                  <a:lumMod val="50000"/>
                </a:srgbClr>
              </a:solidFill>
              <a:latin typeface="Corbel" panose="020B0503020204020204" pitchFamily="34" charset="0"/>
            </a:endParaRPr>
          </a:p>
        </p:txBody>
      </p:sp>
      <p:sp>
        <p:nvSpPr>
          <p:cNvPr id="37" name="Rectangle 36"/>
          <p:cNvSpPr/>
          <p:nvPr/>
        </p:nvSpPr>
        <p:spPr>
          <a:xfrm>
            <a:off x="755576" y="1762519"/>
            <a:ext cx="2635091" cy="369332"/>
          </a:xfrm>
          <a:prstGeom prst="rect">
            <a:avLst/>
          </a:prstGeom>
        </p:spPr>
        <p:txBody>
          <a:bodyPr wrap="square">
            <a:spAutoFit/>
          </a:bodyPr>
          <a:lstStyle/>
          <a:p>
            <a:pPr defTabSz="914400"/>
            <a:r>
              <a:rPr lang="en-AU" dirty="0" smtClean="0">
                <a:solidFill>
                  <a:srgbClr val="549DAA">
                    <a:lumMod val="50000"/>
                  </a:srgbClr>
                </a:solidFill>
                <a:latin typeface="Corbel" panose="020B0503020204020204" pitchFamily="34" charset="0"/>
              </a:rPr>
              <a:t>MOST INVOLVED</a:t>
            </a:r>
            <a:endParaRPr lang="en-AU" dirty="0">
              <a:solidFill>
                <a:srgbClr val="549DAA">
                  <a:lumMod val="50000"/>
                </a:srgbClr>
              </a:solidFill>
              <a:latin typeface="Corbel" panose="020B0503020204020204" pitchFamily="34" charset="0"/>
            </a:endParaRPr>
          </a:p>
        </p:txBody>
      </p:sp>
      <p:sp>
        <p:nvSpPr>
          <p:cNvPr id="38" name="Rectangle 37"/>
          <p:cNvSpPr/>
          <p:nvPr/>
        </p:nvSpPr>
        <p:spPr>
          <a:xfrm>
            <a:off x="3976746" y="2008551"/>
            <a:ext cx="1805302"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Major participation</a:t>
            </a:r>
            <a:endParaRPr lang="en-AU" sz="1600" dirty="0">
              <a:solidFill>
                <a:srgbClr val="549DAA">
                  <a:lumMod val="50000"/>
                </a:srgbClr>
              </a:solidFill>
              <a:latin typeface="Corbel" panose="020B0503020204020204" pitchFamily="34" charset="0"/>
            </a:endParaRPr>
          </a:p>
        </p:txBody>
      </p:sp>
      <p:sp>
        <p:nvSpPr>
          <p:cNvPr id="40" name="Rectangle 39"/>
          <p:cNvSpPr/>
          <p:nvPr/>
        </p:nvSpPr>
        <p:spPr>
          <a:xfrm>
            <a:off x="3979849" y="3435846"/>
            <a:ext cx="1811714"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Minor participation</a:t>
            </a:r>
            <a:endParaRPr lang="en-AU" sz="1600" dirty="0">
              <a:solidFill>
                <a:srgbClr val="549DAA">
                  <a:lumMod val="50000"/>
                </a:srgbClr>
              </a:solidFill>
              <a:latin typeface="Corbel" panose="020B0503020204020204" pitchFamily="34" charset="0"/>
            </a:endParaRPr>
          </a:p>
        </p:txBody>
      </p:sp>
      <p:sp>
        <p:nvSpPr>
          <p:cNvPr id="41" name="Rectangle 40"/>
          <p:cNvSpPr/>
          <p:nvPr/>
        </p:nvSpPr>
        <p:spPr>
          <a:xfrm>
            <a:off x="3970334" y="4189028"/>
            <a:ext cx="1560042"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No participation</a:t>
            </a:r>
            <a:endParaRPr lang="en-AU" sz="1600" dirty="0">
              <a:solidFill>
                <a:srgbClr val="549DAA">
                  <a:lumMod val="50000"/>
                </a:srgbClr>
              </a:solidFill>
              <a:latin typeface="Corbel" panose="020B0503020204020204" pitchFamily="34" charset="0"/>
            </a:endParaRPr>
          </a:p>
        </p:txBody>
      </p:sp>
      <p:sp>
        <p:nvSpPr>
          <p:cNvPr id="3" name="Rectangle 2"/>
          <p:cNvSpPr/>
          <p:nvPr/>
        </p:nvSpPr>
        <p:spPr>
          <a:xfrm>
            <a:off x="3970334" y="2387224"/>
            <a:ext cx="3395666" cy="707886"/>
          </a:xfrm>
          <a:prstGeom prst="rect">
            <a:avLst/>
          </a:prstGeom>
        </p:spPr>
        <p:txBody>
          <a:bodyPr wrap="square">
            <a:spAutoFit/>
          </a:bodyPr>
          <a:lstStyle/>
          <a:p>
            <a:pPr lvl="0"/>
            <a:r>
              <a:rPr lang="en-AU" sz="2400" dirty="0">
                <a:solidFill>
                  <a:srgbClr val="595959"/>
                </a:solidFill>
                <a:latin typeface="Corbel" panose="020B0503020204020204" pitchFamily="34" charset="0"/>
              </a:rPr>
              <a:t>Getting involved</a:t>
            </a:r>
          </a:p>
          <a:p>
            <a:pPr lvl="0"/>
            <a:r>
              <a:rPr lang="en-AU" sz="1600" dirty="0" smtClean="0">
                <a:solidFill>
                  <a:srgbClr val="549DAA">
                    <a:lumMod val="50000"/>
                  </a:srgbClr>
                </a:solidFill>
                <a:latin typeface="Corbel" panose="020B0503020204020204" pitchFamily="34" charset="0"/>
              </a:rPr>
              <a:t>Increasing </a:t>
            </a:r>
            <a:r>
              <a:rPr lang="en-AU" sz="1600" dirty="0">
                <a:solidFill>
                  <a:srgbClr val="549DAA">
                    <a:lumMod val="50000"/>
                  </a:srgbClr>
                </a:solidFill>
                <a:latin typeface="Corbel" panose="020B0503020204020204" pitchFamily="34" charset="0"/>
              </a:rPr>
              <a:t>participation</a:t>
            </a:r>
          </a:p>
        </p:txBody>
      </p:sp>
    </p:spTree>
    <p:extLst>
      <p:ext uri="{BB962C8B-B14F-4D97-AF65-F5344CB8AC3E}">
        <p14:creationId xmlns:p14="http://schemas.microsoft.com/office/powerpoint/2010/main" xmlns="" val="38488164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791" y="411511"/>
            <a:ext cx="8229600" cy="702078"/>
          </a:xfrm>
        </p:spPr>
        <p:txBody>
          <a:bodyPr>
            <a:normAutofit/>
          </a:bodyPr>
          <a:lstStyle/>
          <a:p>
            <a:pPr algn="l"/>
            <a:r>
              <a:rPr lang="en-US" sz="2800" dirty="0" smtClean="0">
                <a:solidFill>
                  <a:srgbClr val="0070C0"/>
                </a:solidFill>
              </a:rPr>
              <a:t>Motivation to participate</a:t>
            </a:r>
            <a:endParaRPr lang="en-US" sz="2800" dirty="0">
              <a:solidFill>
                <a:srgbClr val="0070C0"/>
              </a:solidFill>
            </a:endParaRPr>
          </a:p>
        </p:txBody>
      </p:sp>
      <p:sp>
        <p:nvSpPr>
          <p:cNvPr id="5" name="Rectangle 4"/>
          <p:cNvSpPr/>
          <p:nvPr/>
        </p:nvSpPr>
        <p:spPr>
          <a:xfrm>
            <a:off x="3907668" y="1855333"/>
            <a:ext cx="3224652"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1. It’s the </a:t>
            </a:r>
            <a:r>
              <a:rPr lang="en-AU" sz="2000" dirty="0">
                <a:solidFill>
                  <a:schemeClr val="tx1">
                    <a:lumMod val="65000"/>
                    <a:lumOff val="35000"/>
                  </a:schemeClr>
                </a:solidFill>
                <a:latin typeface="Corbel" panose="020B0503020204020204" pitchFamily="34" charset="0"/>
              </a:rPr>
              <a:t>right thing to do</a:t>
            </a:r>
          </a:p>
        </p:txBody>
      </p:sp>
      <p:sp>
        <p:nvSpPr>
          <p:cNvPr id="6" name="Rectangle 5"/>
          <p:cNvSpPr/>
          <p:nvPr/>
        </p:nvSpPr>
        <p:spPr>
          <a:xfrm>
            <a:off x="4780866" y="2964982"/>
            <a:ext cx="2351454"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2. Risk </a:t>
            </a:r>
            <a:r>
              <a:rPr lang="en-AU" sz="2000" dirty="0">
                <a:solidFill>
                  <a:schemeClr val="tx1">
                    <a:lumMod val="65000"/>
                    <a:lumOff val="35000"/>
                  </a:schemeClr>
                </a:solidFill>
                <a:latin typeface="Corbel" panose="020B0503020204020204" pitchFamily="34" charset="0"/>
              </a:rPr>
              <a:t>mitigation</a:t>
            </a:r>
          </a:p>
        </p:txBody>
      </p:sp>
      <p:sp>
        <p:nvSpPr>
          <p:cNvPr id="7" name="Rectangle 6"/>
          <p:cNvSpPr/>
          <p:nvPr/>
        </p:nvSpPr>
        <p:spPr>
          <a:xfrm>
            <a:off x="3904797" y="3907182"/>
            <a:ext cx="3612534"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3. Enlightened </a:t>
            </a:r>
            <a:r>
              <a:rPr lang="en-AU" sz="2000" dirty="0">
                <a:solidFill>
                  <a:schemeClr val="tx1">
                    <a:lumMod val="65000"/>
                    <a:lumOff val="35000"/>
                  </a:schemeClr>
                </a:solidFill>
                <a:latin typeface="Corbel" panose="020B0503020204020204" pitchFamily="34" charset="0"/>
              </a:rPr>
              <a:t>self-interest</a:t>
            </a:r>
          </a:p>
        </p:txBody>
      </p:sp>
      <p:grpSp>
        <p:nvGrpSpPr>
          <p:cNvPr id="8" name="Group 7"/>
          <p:cNvGrpSpPr/>
          <p:nvPr/>
        </p:nvGrpSpPr>
        <p:grpSpPr>
          <a:xfrm>
            <a:off x="2370663" y="1625363"/>
            <a:ext cx="1474970" cy="953645"/>
            <a:chOff x="553081" y="893377"/>
            <a:chExt cx="1849157" cy="1594101"/>
          </a:xfrm>
          <a:solidFill>
            <a:srgbClr val="0091AC"/>
          </a:solidFill>
        </p:grpSpPr>
        <p:sp>
          <p:nvSpPr>
            <p:cNvPr id="9" name="Hexagon 8"/>
            <p:cNvSpPr/>
            <p:nvPr/>
          </p:nvSpPr>
          <p:spPr>
            <a:xfrm>
              <a:off x="553081" y="893377"/>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400" dirty="0">
                <a:latin typeface="Corbel" panose="020B0503020204020204" pitchFamily="34" charset="0"/>
              </a:endParaRPr>
            </a:p>
          </p:txBody>
        </p:sp>
        <p:sp>
          <p:nvSpPr>
            <p:cNvPr id="10" name="Rectangle 9"/>
            <p:cNvSpPr/>
            <p:nvPr/>
          </p:nvSpPr>
          <p:spPr>
            <a:xfrm>
              <a:off x="802360" y="1486669"/>
              <a:ext cx="1294979" cy="369973"/>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gn="ctr">
                <a:lnSpc>
                  <a:spcPct val="80000"/>
                </a:lnSpc>
              </a:pPr>
              <a:r>
                <a:rPr lang="en-AU" dirty="0" smtClean="0">
                  <a:solidFill>
                    <a:schemeClr val="lt1"/>
                  </a:solidFill>
                  <a:latin typeface="Corbel" pitchFamily="34" charset="0"/>
                </a:rPr>
                <a:t>Moral</a:t>
              </a:r>
            </a:p>
            <a:p>
              <a:pPr algn="ctr">
                <a:lnSpc>
                  <a:spcPct val="80000"/>
                </a:lnSpc>
              </a:pPr>
              <a:r>
                <a:rPr lang="en-AU" dirty="0" smtClean="0">
                  <a:latin typeface="Corbel" pitchFamily="34" charset="0"/>
                </a:rPr>
                <a:t>imperative</a:t>
              </a:r>
              <a:endParaRPr lang="en-AU" dirty="0">
                <a:solidFill>
                  <a:schemeClr val="lt1"/>
                </a:solidFill>
                <a:latin typeface="Corbel" pitchFamily="34" charset="0"/>
              </a:endParaRPr>
            </a:p>
          </p:txBody>
        </p:sp>
      </p:grpSp>
      <p:grpSp>
        <p:nvGrpSpPr>
          <p:cNvPr id="11" name="Group 10"/>
          <p:cNvGrpSpPr/>
          <p:nvPr/>
        </p:nvGrpSpPr>
        <p:grpSpPr>
          <a:xfrm>
            <a:off x="3262998" y="2530362"/>
            <a:ext cx="1474970" cy="953645"/>
            <a:chOff x="2100328" y="2293892"/>
            <a:chExt cx="1849157" cy="1594101"/>
          </a:xfrm>
          <a:solidFill>
            <a:srgbClr val="0091AC"/>
          </a:solidFill>
        </p:grpSpPr>
        <p:sp>
          <p:nvSpPr>
            <p:cNvPr id="12" name="Hexagon 11"/>
            <p:cNvSpPr/>
            <p:nvPr/>
          </p:nvSpPr>
          <p:spPr>
            <a:xfrm>
              <a:off x="2100328" y="2293892"/>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latin typeface="Corbel" panose="020B0503020204020204" pitchFamily="34" charset="0"/>
              </a:endParaRPr>
            </a:p>
          </p:txBody>
        </p:sp>
        <p:sp>
          <p:nvSpPr>
            <p:cNvPr id="13" name="Rectangle 12"/>
            <p:cNvSpPr/>
            <p:nvPr/>
          </p:nvSpPr>
          <p:spPr>
            <a:xfrm>
              <a:off x="2344730" y="2969642"/>
              <a:ext cx="1595930" cy="278776"/>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r>
                <a:rPr lang="en-AU" dirty="0">
                  <a:solidFill>
                    <a:schemeClr val="lt1"/>
                  </a:solidFill>
                  <a:latin typeface="Corbel" pitchFamily="34" charset="0"/>
                </a:rPr>
                <a:t>Compliance</a:t>
              </a:r>
            </a:p>
          </p:txBody>
        </p:sp>
      </p:grpSp>
      <p:grpSp>
        <p:nvGrpSpPr>
          <p:cNvPr id="14" name="Group 13"/>
          <p:cNvGrpSpPr/>
          <p:nvPr/>
        </p:nvGrpSpPr>
        <p:grpSpPr>
          <a:xfrm>
            <a:off x="2370663" y="3453019"/>
            <a:ext cx="1474970" cy="953645"/>
            <a:chOff x="873379" y="3307921"/>
            <a:chExt cx="1849157" cy="1594101"/>
          </a:xfrm>
          <a:solidFill>
            <a:srgbClr val="0091AC"/>
          </a:solidFill>
        </p:grpSpPr>
        <p:sp>
          <p:nvSpPr>
            <p:cNvPr id="15" name="Hexagon 14"/>
            <p:cNvSpPr/>
            <p:nvPr/>
          </p:nvSpPr>
          <p:spPr>
            <a:xfrm>
              <a:off x="873379" y="3307921"/>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400" dirty="0">
                <a:latin typeface="Corbel" panose="020B0503020204020204" pitchFamily="34" charset="0"/>
              </a:endParaRPr>
            </a:p>
          </p:txBody>
        </p:sp>
        <p:sp>
          <p:nvSpPr>
            <p:cNvPr id="16" name="Rectangle 15"/>
            <p:cNvSpPr/>
            <p:nvPr/>
          </p:nvSpPr>
          <p:spPr>
            <a:xfrm>
              <a:off x="1067210" y="3956123"/>
              <a:ext cx="1511431" cy="373506"/>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r>
                <a:rPr lang="en-AU" dirty="0">
                  <a:solidFill>
                    <a:schemeClr val="lt1"/>
                  </a:solidFill>
                  <a:latin typeface="Corbel" pitchFamily="34" charset="0"/>
                </a:rPr>
                <a:t>Commercial</a:t>
              </a:r>
              <a:r>
                <a:rPr lang="en-AU" sz="2000" dirty="0">
                  <a:solidFill>
                    <a:schemeClr val="lt1"/>
                  </a:solidFill>
                  <a:latin typeface="Corbel" pitchFamily="34" charset="0"/>
                </a:rPr>
                <a:t> orientation </a:t>
              </a:r>
            </a:p>
          </p:txBody>
        </p:sp>
      </p:grpSp>
    </p:spTree>
    <p:extLst>
      <p:ext uri="{BB962C8B-B14F-4D97-AF65-F5344CB8AC3E}">
        <p14:creationId xmlns:p14="http://schemas.microsoft.com/office/powerpoint/2010/main" xmlns="" val="4350196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aul Keating - 2007.jpg">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43608" y="901519"/>
            <a:ext cx="3240360" cy="341210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4644008" y="1491630"/>
            <a:ext cx="5352862" cy="1569660"/>
          </a:xfrm>
          <a:prstGeom prst="rect">
            <a:avLst/>
          </a:prstGeom>
        </p:spPr>
        <p:txBody>
          <a:bodyPr wrap="square">
            <a:spAutoFit/>
          </a:bodyPr>
          <a:lstStyle/>
          <a:p>
            <a:r>
              <a:rPr lang="en-AU" sz="2400" dirty="0">
                <a:solidFill>
                  <a:srgbClr val="595959"/>
                </a:solidFill>
              </a:rPr>
              <a:t>“In a two horse race </a:t>
            </a:r>
            <a:endParaRPr lang="en-AU" sz="2400" dirty="0" smtClean="0">
              <a:solidFill>
                <a:srgbClr val="595959"/>
              </a:solidFill>
            </a:endParaRPr>
          </a:p>
          <a:p>
            <a:r>
              <a:rPr lang="en-AU" sz="2400" dirty="0" smtClean="0">
                <a:solidFill>
                  <a:srgbClr val="595959"/>
                </a:solidFill>
              </a:rPr>
              <a:t>always </a:t>
            </a:r>
            <a:r>
              <a:rPr lang="en-AU" sz="2400" dirty="0">
                <a:solidFill>
                  <a:srgbClr val="595959"/>
                </a:solidFill>
              </a:rPr>
              <a:t>back self-interest </a:t>
            </a:r>
            <a:endParaRPr lang="en-AU" sz="2400" dirty="0" smtClean="0">
              <a:solidFill>
                <a:srgbClr val="595959"/>
              </a:solidFill>
            </a:endParaRPr>
          </a:p>
          <a:p>
            <a:r>
              <a:rPr lang="en-AU" sz="2400" dirty="0" smtClean="0">
                <a:solidFill>
                  <a:srgbClr val="595959"/>
                </a:solidFill>
              </a:rPr>
              <a:t>because </a:t>
            </a:r>
            <a:r>
              <a:rPr lang="en-AU" sz="2400" dirty="0">
                <a:solidFill>
                  <a:srgbClr val="595959"/>
                </a:solidFill>
              </a:rPr>
              <a:t>at least you know </a:t>
            </a:r>
            <a:endParaRPr lang="en-AU" sz="2400" dirty="0" smtClean="0">
              <a:solidFill>
                <a:srgbClr val="595959"/>
              </a:solidFill>
            </a:endParaRPr>
          </a:p>
          <a:p>
            <a:r>
              <a:rPr lang="en-AU" sz="2400" dirty="0" smtClean="0">
                <a:solidFill>
                  <a:srgbClr val="595959"/>
                </a:solidFill>
              </a:rPr>
              <a:t>it’s </a:t>
            </a:r>
            <a:r>
              <a:rPr lang="en-AU" sz="2400" dirty="0">
                <a:solidFill>
                  <a:srgbClr val="595959"/>
                </a:solidFill>
              </a:rPr>
              <a:t>trying.“</a:t>
            </a:r>
          </a:p>
        </p:txBody>
      </p:sp>
    </p:spTree>
    <p:extLst>
      <p:ext uri="{BB962C8B-B14F-4D97-AF65-F5344CB8AC3E}">
        <p14:creationId xmlns:p14="http://schemas.microsoft.com/office/powerpoint/2010/main" xmlns="" val="3604881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appy client"/>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87824" y="195486"/>
            <a:ext cx="2995861" cy="478410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551229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creofire.com/wp-content/uploads/2014/04/india-mining-degradation-revolution-development1.jpg">
            <a:hlinkClick r:id="rId2"/>
          </p:cNvPr>
          <p:cNvPicPr>
            <a:picLocks noChangeAspect="1" noChangeArrowheads="1"/>
          </p:cNvPicPr>
          <p:nvPr/>
        </p:nvPicPr>
        <p:blipFill>
          <a:blip r:embed="rId3" cstate="print"/>
          <a:srcRect/>
          <a:stretch>
            <a:fillRect/>
          </a:stretch>
        </p:blipFill>
        <p:spPr bwMode="auto">
          <a:xfrm>
            <a:off x="539552" y="735546"/>
            <a:ext cx="8064896" cy="4028417"/>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estpac Banking – Sydney – “Westpac Community Day”">
            <a:hlinkClick r:id="rId2"/>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32384" y="411510"/>
            <a:ext cx="6159896" cy="43204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0491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10 Tips Young Professionals Head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578" y="483519"/>
            <a:ext cx="3816606" cy="39604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02240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afl.com.au/staticfile/AFL%20Tenant/Media/Galleries/Matches/2014/AFL%202014%20Rd%2008%20-%20Melbourne%20v%20Western%20Bulldogs/326840_gp.jpg">
            <a:hlinkClick r:id="rId2"/>
          </p:cNvPr>
          <p:cNvPicPr>
            <a:picLocks noChangeAspect="1" noChangeArrowheads="1"/>
          </p:cNvPicPr>
          <p:nvPr/>
        </p:nvPicPr>
        <p:blipFill>
          <a:blip r:embed="rId3" cstate="print"/>
          <a:srcRect/>
          <a:stretch>
            <a:fillRect/>
          </a:stretch>
        </p:blipFill>
        <p:spPr bwMode="auto">
          <a:xfrm>
            <a:off x="1619672" y="357504"/>
            <a:ext cx="5544616" cy="459051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24112" y="735546"/>
            <a:ext cx="6390456" cy="3046988"/>
          </a:xfrm>
          <a:prstGeom prst="rect">
            <a:avLst/>
          </a:prstGeom>
        </p:spPr>
        <p:txBody>
          <a:bodyPr wrap="square">
            <a:spAutoFit/>
          </a:bodyPr>
          <a:lstStyle/>
          <a:p>
            <a:pPr lvl="0">
              <a:spcBef>
                <a:spcPts val="1200"/>
              </a:spcBef>
              <a:defRPr/>
            </a:pPr>
            <a:r>
              <a:rPr lang="en-AU" sz="2800" kern="0" dirty="0" smtClean="0">
                <a:solidFill>
                  <a:srgbClr val="0070C0"/>
                </a:solidFill>
                <a:latin typeface="Calibri" pitchFamily="34" charset="0"/>
                <a:cs typeface="Calibri" pitchFamily="34" charset="0"/>
              </a:rPr>
              <a:t>The New Paradigm</a:t>
            </a:r>
            <a:endParaRPr lang="en-AU" sz="2400" kern="0" dirty="0">
              <a:latin typeface="Calibri" pitchFamily="34" charset="0"/>
              <a:cs typeface="Calibri" pitchFamily="34" charset="0"/>
            </a:endParaRPr>
          </a:p>
          <a:p>
            <a:pPr lvl="0">
              <a:spcBef>
                <a:spcPts val="1200"/>
              </a:spcBef>
              <a:defRPr/>
            </a:pPr>
            <a:r>
              <a:rPr lang="en-AU" sz="2400" kern="0" dirty="0" smtClean="0">
                <a:latin typeface="Calibri" pitchFamily="34" charset="0"/>
                <a:cs typeface="Calibri" pitchFamily="34" charset="0"/>
              </a:rPr>
              <a:t> </a:t>
            </a:r>
          </a:p>
          <a:p>
            <a:pPr lvl="0">
              <a:spcBef>
                <a:spcPts val="1200"/>
              </a:spcBef>
              <a:defRPr/>
            </a:pPr>
            <a:r>
              <a:rPr lang="en-AU" sz="2400" kern="0" dirty="0" smtClean="0">
                <a:solidFill>
                  <a:srgbClr val="595959"/>
                </a:solidFill>
                <a:latin typeface="Calibri" pitchFamily="34" charset="0"/>
                <a:cs typeface="Calibri" pitchFamily="34" charset="0"/>
              </a:rPr>
              <a:t>The previous approach based on the </a:t>
            </a:r>
            <a:r>
              <a:rPr lang="en-AU" sz="2400" kern="0" dirty="0">
                <a:solidFill>
                  <a:srgbClr val="595959"/>
                </a:solidFill>
                <a:latin typeface="Calibri" pitchFamily="34" charset="0"/>
                <a:cs typeface="Calibri" pitchFamily="34" charset="0"/>
              </a:rPr>
              <a:t>moral imperative for </a:t>
            </a:r>
            <a:r>
              <a:rPr lang="en-AU" sz="2400" kern="0" dirty="0" smtClean="0">
                <a:solidFill>
                  <a:srgbClr val="595959"/>
                </a:solidFill>
                <a:latin typeface="Calibri" pitchFamily="34" charset="0"/>
                <a:cs typeface="Calibri" pitchFamily="34" charset="0"/>
              </a:rPr>
              <a:t>giving, “we are working to improve society, please support us”, </a:t>
            </a:r>
            <a:r>
              <a:rPr lang="en-AU" sz="2400" kern="0" dirty="0">
                <a:solidFill>
                  <a:srgbClr val="595959"/>
                </a:solidFill>
                <a:latin typeface="Calibri" pitchFamily="34" charset="0"/>
                <a:cs typeface="Calibri" pitchFamily="34" charset="0"/>
              </a:rPr>
              <a:t>has given way to </a:t>
            </a:r>
            <a:r>
              <a:rPr lang="en-AU" sz="2400" kern="0" dirty="0" smtClean="0">
                <a:solidFill>
                  <a:srgbClr val="595959"/>
                </a:solidFill>
                <a:latin typeface="Calibri" pitchFamily="34" charset="0"/>
                <a:cs typeface="Calibri" pitchFamily="34" charset="0"/>
              </a:rPr>
              <a:t>the proposition of “we create new value and social capital for our partners, lets tal</a:t>
            </a:r>
            <a:r>
              <a:rPr lang="en-AU" sz="2400" kern="0" dirty="0">
                <a:solidFill>
                  <a:srgbClr val="595959"/>
                </a:solidFill>
                <a:latin typeface="Calibri" pitchFamily="34" charset="0"/>
                <a:cs typeface="Calibri" pitchFamily="34" charset="0"/>
              </a:rPr>
              <a:t>k</a:t>
            </a:r>
            <a:r>
              <a:rPr lang="en-AU" sz="2400" kern="0" dirty="0" smtClean="0">
                <a:solidFill>
                  <a:srgbClr val="595959"/>
                </a:solidFill>
                <a:latin typeface="Calibri" pitchFamily="34" charset="0"/>
                <a:cs typeface="Calibri" pitchFamily="34" charset="0"/>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7534"/>
            <a:ext cx="8368448" cy="436529"/>
          </a:xfrm>
        </p:spPr>
        <p:txBody>
          <a:bodyPr>
            <a:noAutofit/>
          </a:bodyPr>
          <a:lstStyle/>
          <a:p>
            <a:pPr algn="l"/>
            <a:r>
              <a:rPr lang="en-US" sz="2800" dirty="0" smtClean="0">
                <a:solidFill>
                  <a:srgbClr val="0070C0"/>
                </a:solidFill>
              </a:rPr>
              <a:t>Building Sustainable </a:t>
            </a:r>
            <a:br>
              <a:rPr lang="en-US" sz="2800" dirty="0" smtClean="0">
                <a:solidFill>
                  <a:srgbClr val="0070C0"/>
                </a:solidFill>
              </a:rPr>
            </a:br>
            <a:r>
              <a:rPr lang="en-US" sz="2800" dirty="0" smtClean="0">
                <a:solidFill>
                  <a:srgbClr val="0070C0"/>
                </a:solidFill>
              </a:rPr>
              <a:t>Partnerships</a:t>
            </a:r>
            <a:endParaRPr lang="en-US" sz="2800" dirty="0">
              <a:solidFill>
                <a:srgbClr val="0070C0"/>
              </a:solidFill>
            </a:endParaRPr>
          </a:p>
        </p:txBody>
      </p:sp>
      <p:sp>
        <p:nvSpPr>
          <p:cNvPr id="5" name="Rectangle 3"/>
          <p:cNvSpPr txBox="1">
            <a:spLocks/>
          </p:cNvSpPr>
          <p:nvPr/>
        </p:nvSpPr>
        <p:spPr>
          <a:xfrm>
            <a:off x="3965611" y="1740856"/>
            <a:ext cx="4620127" cy="2965899"/>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6" name="Rectangle 3"/>
          <p:cNvSpPr txBox="1">
            <a:spLocks/>
          </p:cNvSpPr>
          <p:nvPr/>
        </p:nvSpPr>
        <p:spPr>
          <a:xfrm>
            <a:off x="539552" y="1740854"/>
            <a:ext cx="7891112" cy="2965899"/>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defRPr/>
            </a:pPr>
            <a:r>
              <a:rPr lang="en-US" sz="2400" dirty="0">
                <a:solidFill>
                  <a:sysClr val="windowText" lastClr="000000">
                    <a:lumMod val="65000"/>
                    <a:lumOff val="35000"/>
                  </a:sysClr>
                </a:solidFill>
                <a:latin typeface="Calibri" panose="020F0502020204030204" pitchFamily="34" charset="0"/>
              </a:rPr>
              <a:t>“</a:t>
            </a:r>
            <a:r>
              <a:rPr lang="en-US" sz="2400" dirty="0" smtClean="0">
                <a:solidFill>
                  <a:sysClr val="windowText" lastClr="000000">
                    <a:lumMod val="65000"/>
                    <a:lumOff val="35000"/>
                  </a:sysClr>
                </a:solidFill>
                <a:latin typeface="Calibri" panose="020F0502020204030204" pitchFamily="34" charset="0"/>
              </a:rPr>
              <a:t>Enlightened self </a:t>
            </a:r>
            <a:r>
              <a:rPr lang="en-US" sz="2400" dirty="0">
                <a:solidFill>
                  <a:sysClr val="windowText" lastClr="000000">
                    <a:lumMod val="65000"/>
                    <a:lumOff val="35000"/>
                  </a:sysClr>
                </a:solidFill>
                <a:latin typeface="Calibri" panose="020F0502020204030204" pitchFamily="34" charset="0"/>
              </a:rPr>
              <a:t>interest is the only genuinely sustainable </a:t>
            </a:r>
            <a:r>
              <a:rPr lang="en-US" sz="2400" dirty="0" smtClean="0">
                <a:solidFill>
                  <a:sysClr val="windowText" lastClr="000000">
                    <a:lumMod val="65000"/>
                    <a:lumOff val="35000"/>
                  </a:sysClr>
                </a:solidFill>
                <a:latin typeface="Calibri" panose="020F0502020204030204" pitchFamily="34" charset="0"/>
              </a:rPr>
              <a:t>   motive (for corporate giving)”  </a:t>
            </a:r>
            <a:r>
              <a:rPr lang="en-US" sz="2400" dirty="0">
                <a:solidFill>
                  <a:sysClr val="windowText" lastClr="000000">
                    <a:lumMod val="65000"/>
                    <a:lumOff val="35000"/>
                  </a:sysClr>
                </a:solidFill>
                <a:latin typeface="Calibri" panose="020F0502020204030204" pitchFamily="34" charset="0"/>
              </a:rPr>
              <a:t>- McKinsey </a:t>
            </a:r>
            <a:r>
              <a:rPr lang="en-US" sz="2400" dirty="0" smtClean="0">
                <a:solidFill>
                  <a:sysClr val="windowText" lastClr="000000">
                    <a:lumMod val="65000"/>
                    <a:lumOff val="35000"/>
                  </a:sysClr>
                </a:solidFill>
                <a:latin typeface="Calibri" panose="020F0502020204030204" pitchFamily="34" charset="0"/>
              </a:rPr>
              <a:t>Consulting</a:t>
            </a:r>
          </a:p>
          <a:p>
            <a:pPr lvl="0">
              <a:defRPr/>
            </a:pPr>
            <a:endParaRPr lang="en-US" sz="2400" dirty="0" smtClean="0">
              <a:solidFill>
                <a:sysClr val="windowText" lastClr="000000">
                  <a:lumMod val="65000"/>
                  <a:lumOff val="35000"/>
                </a:sysClr>
              </a:solidFill>
              <a:latin typeface="Calibri" panose="020F0502020204030204" pitchFamily="34" charset="0"/>
            </a:endParaRPr>
          </a:p>
          <a:p>
            <a:pPr lvl="0">
              <a:defRPr/>
            </a:pPr>
            <a:r>
              <a:rPr lang="en-US" sz="2400" dirty="0" smtClean="0">
                <a:solidFill>
                  <a:sysClr val="windowText" lastClr="000000">
                    <a:lumMod val="65000"/>
                    <a:lumOff val="35000"/>
                  </a:sysClr>
                </a:solidFill>
                <a:latin typeface="Calibri" panose="020F0502020204030204" pitchFamily="34" charset="0"/>
              </a:rPr>
              <a:t>“If our company thinks that something is strategic then we resource it like its strategic” - Dow Chemicals</a:t>
            </a:r>
          </a:p>
          <a:p>
            <a:pPr lvl="0">
              <a:defRPr/>
            </a:pPr>
            <a:endParaRPr lang="en-US" dirty="0">
              <a:solidFill>
                <a:sysClr val="windowText" lastClr="000000">
                  <a:lumMod val="65000"/>
                  <a:lumOff val="35000"/>
                </a:sysClr>
              </a:solidFill>
            </a:endParaRPr>
          </a:p>
          <a:p>
            <a:pPr lvl="0">
              <a:defRPr/>
            </a:pPr>
            <a:endParaRPr lang="en-US" dirty="0">
              <a:solidFill>
                <a:sysClr val="windowText" lastClr="000000">
                  <a:lumMod val="65000"/>
                  <a:lumOff val="35000"/>
                </a:sysClr>
              </a:solidFill>
            </a:endParaRPr>
          </a:p>
        </p:txBody>
      </p:sp>
    </p:spTree>
    <p:extLst>
      <p:ext uri="{BB962C8B-B14F-4D97-AF65-F5344CB8AC3E}">
        <p14:creationId xmlns:p14="http://schemas.microsoft.com/office/powerpoint/2010/main" xmlns="" val="20044650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African Children - africa Photo"/>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3584" y="357505"/>
            <a:ext cx="6192688" cy="43844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736858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67495"/>
            <a:ext cx="8229600" cy="994591"/>
          </a:xfrm>
        </p:spPr>
        <p:txBody>
          <a:bodyPr>
            <a:normAutofit/>
          </a:bodyPr>
          <a:lstStyle/>
          <a:p>
            <a:pPr algn="l"/>
            <a:r>
              <a:rPr lang="en-US" sz="2800" dirty="0" smtClean="0">
                <a:solidFill>
                  <a:srgbClr val="002B43"/>
                </a:solidFill>
              </a:rPr>
              <a:t>  </a:t>
            </a:r>
            <a:r>
              <a:rPr lang="en-US" sz="2800" dirty="0" smtClean="0">
                <a:solidFill>
                  <a:srgbClr val="0070C0"/>
                </a:solidFill>
              </a:rPr>
              <a:t>References </a:t>
            </a:r>
            <a:endParaRPr lang="en-US" sz="2800" dirty="0">
              <a:solidFill>
                <a:srgbClr val="0070C0"/>
              </a:solidFill>
            </a:endParaRPr>
          </a:p>
        </p:txBody>
      </p:sp>
      <p:sp>
        <p:nvSpPr>
          <p:cNvPr id="5" name="Rectangle 4"/>
          <p:cNvSpPr/>
          <p:nvPr/>
        </p:nvSpPr>
        <p:spPr>
          <a:xfrm>
            <a:off x="750888" y="1296219"/>
            <a:ext cx="5409280" cy="3847207"/>
          </a:xfrm>
          <a:prstGeom prst="rect">
            <a:avLst/>
          </a:prstGeom>
        </p:spPr>
        <p:txBody>
          <a:bodyPr wrap="square">
            <a:spAutoFit/>
          </a:bodyPr>
          <a:lstStyle/>
          <a:p>
            <a:pPr>
              <a:lnSpc>
                <a:spcPct val="90000"/>
              </a:lnSpc>
              <a:spcBef>
                <a:spcPts val="2400"/>
              </a:spcBef>
            </a:pPr>
            <a:r>
              <a:rPr lang="en-AU" sz="2000" dirty="0">
                <a:latin typeface="Calibri" panose="020F0502020204030204" pitchFamily="34" charset="0"/>
                <a:cs typeface="Calibri" panose="020F0502020204030204" pitchFamily="34" charset="0"/>
              </a:rPr>
              <a:t>Thesis: </a:t>
            </a:r>
            <a:r>
              <a:rPr lang="en-AU" sz="2000" dirty="0" smtClean="0">
                <a:latin typeface="Calibri" panose="020F0502020204030204" pitchFamily="34" charset="0"/>
                <a:cs typeface="Calibri" panose="020F0502020204030204" pitchFamily="34" charset="0"/>
              </a:rPr>
              <a:t>  </a:t>
            </a:r>
            <a:r>
              <a:rPr lang="en-AU" sz="2000" dirty="0" smtClean="0">
                <a:solidFill>
                  <a:srgbClr val="050EBB"/>
                </a:solidFill>
                <a:latin typeface="Calibri" panose="020F0502020204030204" pitchFamily="34" charset="0"/>
                <a:cs typeface="Calibri" panose="020F0502020204030204" pitchFamily="34" charset="0"/>
              </a:rPr>
              <a:t>The </a:t>
            </a:r>
            <a:r>
              <a:rPr lang="en-AU" sz="2000" dirty="0">
                <a:solidFill>
                  <a:srgbClr val="050EBB"/>
                </a:solidFill>
                <a:latin typeface="Calibri" panose="020F0502020204030204" pitchFamily="34" charset="0"/>
                <a:cs typeface="Calibri" panose="020F0502020204030204" pitchFamily="34" charset="0"/>
              </a:rPr>
              <a:t>Philanthropic Contract:  </a:t>
            </a:r>
            <a:r>
              <a:rPr lang="en-AU" sz="2000" dirty="0" smtClean="0">
                <a:solidFill>
                  <a:srgbClr val="050EBB"/>
                </a:solidFill>
                <a:latin typeface="Calibri" panose="020F0502020204030204" pitchFamily="34" charset="0"/>
                <a:cs typeface="Calibri" panose="020F0502020204030204" pitchFamily="34" charset="0"/>
              </a:rPr>
              <a:t>                	building </a:t>
            </a:r>
            <a:r>
              <a:rPr lang="en-AU" sz="2000" dirty="0">
                <a:solidFill>
                  <a:srgbClr val="050EBB"/>
                </a:solidFill>
                <a:latin typeface="Calibri" panose="020F0502020204030204" pitchFamily="34" charset="0"/>
                <a:cs typeface="Calibri" panose="020F0502020204030204" pitchFamily="34" charset="0"/>
              </a:rPr>
              <a:t>social </a:t>
            </a:r>
            <a:r>
              <a:rPr lang="en-AU" sz="2000" dirty="0" smtClean="0">
                <a:solidFill>
                  <a:srgbClr val="050EBB"/>
                </a:solidFill>
                <a:latin typeface="Calibri" panose="020F0502020204030204" pitchFamily="34" charset="0"/>
                <a:cs typeface="Calibri" panose="020F0502020204030204" pitchFamily="34" charset="0"/>
              </a:rPr>
              <a:t>capital </a:t>
            </a:r>
            <a:r>
              <a:rPr lang="en-AU" sz="2000" dirty="0">
                <a:solidFill>
                  <a:srgbClr val="050EBB"/>
                </a:solidFill>
                <a:latin typeface="Calibri" panose="020F0502020204030204" pitchFamily="34" charset="0"/>
                <a:cs typeface="Calibri" panose="020F0502020204030204" pitchFamily="34" charset="0"/>
              </a:rPr>
              <a:t>through  </a:t>
            </a:r>
            <a:r>
              <a:rPr lang="en-AU" sz="2000" dirty="0" smtClean="0">
                <a:solidFill>
                  <a:srgbClr val="050EBB"/>
                </a:solidFill>
                <a:latin typeface="Calibri" panose="020F0502020204030204" pitchFamily="34" charset="0"/>
                <a:cs typeface="Calibri" panose="020F0502020204030204" pitchFamily="34" charset="0"/>
              </a:rPr>
              <a:t>    	corporate </a:t>
            </a:r>
            <a:r>
              <a:rPr lang="en-AU" sz="2000" dirty="0">
                <a:solidFill>
                  <a:srgbClr val="050EBB"/>
                </a:solidFill>
                <a:latin typeface="Calibri" panose="020F0502020204030204" pitchFamily="34" charset="0"/>
                <a:cs typeface="Calibri" panose="020F0502020204030204" pitchFamily="34" charset="0"/>
              </a:rPr>
              <a:t>social </a:t>
            </a:r>
            <a:r>
              <a:rPr lang="en-AU" sz="2000" dirty="0" smtClean="0">
                <a:solidFill>
                  <a:srgbClr val="050EBB"/>
                </a:solidFill>
                <a:latin typeface="Calibri" panose="020F0502020204030204" pitchFamily="34" charset="0"/>
                <a:cs typeface="Calibri" panose="020F0502020204030204" pitchFamily="34" charset="0"/>
              </a:rPr>
              <a:t>investment </a:t>
            </a:r>
          </a:p>
          <a:p>
            <a:pPr lvl="0" defTabSz="914400">
              <a:lnSpc>
                <a:spcPct val="90000"/>
              </a:lnSpc>
              <a:spcBef>
                <a:spcPts val="2400"/>
              </a:spcBef>
            </a:pPr>
            <a:r>
              <a:rPr lang="en-AU" sz="2000" dirty="0" smtClean="0">
                <a:latin typeface="Calibri" panose="020F0502020204030204" pitchFamily="34" charset="0"/>
                <a:cs typeface="Calibri" panose="020F0502020204030204" pitchFamily="34" charset="0"/>
              </a:rPr>
              <a:t>Google: </a:t>
            </a:r>
            <a:r>
              <a:rPr lang="en-AU" sz="2000" dirty="0" smtClean="0">
                <a:solidFill>
                  <a:prstClr val="black">
                    <a:lumMod val="65000"/>
                    <a:lumOff val="35000"/>
                  </a:prstClr>
                </a:solidFill>
                <a:latin typeface="Calibri" panose="020F0502020204030204" pitchFamily="34" charset="0"/>
                <a:cs typeface="Calibri" panose="020F0502020204030204" pitchFamily="34" charset="0"/>
              </a:rPr>
              <a:t>	</a:t>
            </a:r>
            <a:r>
              <a:rPr lang="en-AU" sz="2000" dirty="0">
                <a:solidFill>
                  <a:srgbClr val="050EBB"/>
                </a:solidFill>
                <a:latin typeface="Calibri" panose="020F0502020204030204" pitchFamily="34" charset="0"/>
                <a:cs typeface="Calibri" panose="020F0502020204030204" pitchFamily="34" charset="0"/>
              </a:rPr>
              <a:t>d</a:t>
            </a:r>
            <a:r>
              <a:rPr lang="en-AU" sz="2000" dirty="0" smtClean="0">
                <a:solidFill>
                  <a:srgbClr val="050EBB"/>
                </a:solidFill>
                <a:latin typeface="Calibri" panose="020F0502020204030204" pitchFamily="34" charset="0"/>
                <a:cs typeface="Calibri" panose="020F0502020204030204" pitchFamily="34" charset="0"/>
              </a:rPr>
              <a:t>avid cooke thesis</a:t>
            </a:r>
          </a:p>
          <a:p>
            <a:pPr lvl="0" defTabSz="914400">
              <a:lnSpc>
                <a:spcPct val="90000"/>
              </a:lnSpc>
              <a:spcBef>
                <a:spcPts val="2400"/>
              </a:spcBef>
            </a:pPr>
            <a:r>
              <a:rPr lang="en-AU" sz="2000" dirty="0" smtClean="0">
                <a:latin typeface="Calibri" panose="020F0502020204030204" pitchFamily="34" charset="0"/>
                <a:cs typeface="Calibri" panose="020F0502020204030204" pitchFamily="34" charset="0"/>
              </a:rPr>
              <a:t>Email: </a:t>
            </a:r>
            <a:r>
              <a:rPr lang="en-AU" sz="2000" dirty="0" smtClean="0">
                <a:solidFill>
                  <a:prstClr val="black">
                    <a:lumMod val="65000"/>
                    <a:lumOff val="35000"/>
                  </a:prstClr>
                </a:solidFill>
                <a:latin typeface="Calibri" panose="020F0502020204030204" pitchFamily="34" charset="0"/>
                <a:cs typeface="Calibri" panose="020F0502020204030204" pitchFamily="34" charset="0"/>
              </a:rPr>
              <a:t>	</a:t>
            </a:r>
            <a:r>
              <a:rPr lang="en-AU" sz="2000" dirty="0" smtClean="0">
                <a:solidFill>
                  <a:srgbClr val="0070C0"/>
                </a:solidFill>
                <a:latin typeface="Calibri" panose="020F0502020204030204" pitchFamily="34" charset="0"/>
                <a:cs typeface="Calibri" panose="020F0502020204030204" pitchFamily="34" charset="0"/>
                <a:hlinkClick r:id="rId2"/>
              </a:rPr>
              <a:t>david.cooke@konicaminolta.com.au</a:t>
            </a:r>
            <a:endParaRPr lang="en-AU" sz="2000" dirty="0" smtClean="0">
              <a:solidFill>
                <a:srgbClr val="0070C0"/>
              </a:solidFill>
              <a:latin typeface="Calibri" panose="020F0502020204030204" pitchFamily="34" charset="0"/>
              <a:cs typeface="Calibri" panose="020F0502020204030204" pitchFamily="34" charset="0"/>
            </a:endParaRPr>
          </a:p>
          <a:p>
            <a:pPr defTabSz="914400">
              <a:lnSpc>
                <a:spcPct val="90000"/>
              </a:lnSpc>
              <a:spcBef>
                <a:spcPts val="2400"/>
              </a:spcBef>
            </a:pPr>
            <a:r>
              <a:rPr lang="en-AU" sz="2000" dirty="0" smtClean="0">
                <a:solidFill>
                  <a:srgbClr val="0070C0"/>
                </a:solidFill>
                <a:latin typeface="Calibri" panose="020F0502020204030204" pitchFamily="34" charset="0"/>
                <a:cs typeface="Calibri" panose="020F0502020204030204" pitchFamily="34" charset="0"/>
              </a:rPr>
              <a:t> 	</a:t>
            </a:r>
            <a:r>
              <a:rPr lang="en-AU" sz="2000" dirty="0" smtClean="0">
                <a:solidFill>
                  <a:srgbClr val="050EBB"/>
                </a:solidFill>
                <a:latin typeface="Calibri" panose="020F0502020204030204" pitchFamily="34" charset="0"/>
                <a:cs typeface="Calibri" panose="020F0502020204030204" pitchFamily="34" charset="0"/>
              </a:rPr>
              <a:t>@drdavidcooke</a:t>
            </a:r>
          </a:p>
          <a:p>
            <a:pPr lvl="0" defTabSz="914400">
              <a:lnSpc>
                <a:spcPct val="90000"/>
              </a:lnSpc>
              <a:spcBef>
                <a:spcPts val="2400"/>
              </a:spcBef>
            </a:pPr>
            <a:r>
              <a:rPr lang="en-AU" sz="2000" dirty="0" smtClean="0">
                <a:solidFill>
                  <a:srgbClr val="0070C0"/>
                </a:solidFill>
                <a:latin typeface="Calibri" panose="020F0502020204030204" pitchFamily="34" charset="0"/>
                <a:cs typeface="Calibri" panose="020F0502020204030204" pitchFamily="34" charset="0"/>
              </a:rPr>
              <a:t>	</a:t>
            </a:r>
            <a:r>
              <a:rPr lang="en-AU" sz="2000" dirty="0" smtClean="0">
                <a:solidFill>
                  <a:srgbClr val="0070C0"/>
                </a:solidFill>
                <a:latin typeface="Calibri" panose="020F0502020204030204" pitchFamily="34" charset="0"/>
                <a:cs typeface="Calibri" panose="020F0502020204030204" pitchFamily="34" charset="0"/>
                <a:hlinkClick r:id="rId3"/>
              </a:rPr>
              <a:t>http</a:t>
            </a:r>
            <a:r>
              <a:rPr lang="en-AU" sz="2000" dirty="0">
                <a:solidFill>
                  <a:srgbClr val="0070C0"/>
                </a:solidFill>
                <a:latin typeface="Calibri" panose="020F0502020204030204" pitchFamily="34" charset="0"/>
                <a:cs typeface="Calibri" panose="020F0502020204030204" pitchFamily="34" charset="0"/>
                <a:hlinkClick r:id="rId3"/>
              </a:rPr>
              <a:t>://au.linkedin.com/in/drdavidcooke</a:t>
            </a:r>
            <a:r>
              <a:rPr lang="en-AU" sz="2000" dirty="0" smtClean="0">
                <a:solidFill>
                  <a:srgbClr val="0070C0"/>
                </a:solidFill>
                <a:latin typeface="Calibri" panose="020F0502020204030204" pitchFamily="34" charset="0"/>
                <a:cs typeface="Calibri" panose="020F0502020204030204" pitchFamily="34" charset="0"/>
                <a:hlinkClick r:id="rId3"/>
              </a:rPr>
              <a:t>/</a:t>
            </a:r>
            <a:endParaRPr lang="en-AU" sz="2000" dirty="0" smtClean="0">
              <a:solidFill>
                <a:srgbClr val="0070C0"/>
              </a:solidFill>
              <a:latin typeface="Calibri" panose="020F0502020204030204" pitchFamily="34" charset="0"/>
              <a:cs typeface="Calibri" panose="020F0502020204030204" pitchFamily="34" charset="0"/>
            </a:endParaRPr>
          </a:p>
          <a:p>
            <a:pPr lvl="0" defTabSz="914400">
              <a:lnSpc>
                <a:spcPct val="90000"/>
              </a:lnSpc>
              <a:spcBef>
                <a:spcPts val="2400"/>
              </a:spcBef>
            </a:pPr>
            <a:endParaRPr lang="en-AU" sz="2000" dirty="0">
              <a:solidFill>
                <a:prstClr val="black">
                  <a:lumMod val="65000"/>
                  <a:lumOff val="35000"/>
                </a:prstClr>
              </a:solidFill>
              <a:latin typeface="Corbel" pitchFamily="34"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921407" y="4083918"/>
            <a:ext cx="497219" cy="43204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923023" y="3543858"/>
            <a:ext cx="580834" cy="324036"/>
          </a:xfrm>
          <a:prstGeom prst="rect">
            <a:avLst/>
          </a:prstGeom>
        </p:spPr>
      </p:pic>
    </p:spTree>
    <p:extLst>
      <p:ext uri="{BB962C8B-B14F-4D97-AF65-F5344CB8AC3E}">
        <p14:creationId xmlns:p14="http://schemas.microsoft.com/office/powerpoint/2010/main" xmlns="" val="1063793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limate change"/>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5559" y="627536"/>
            <a:ext cx="8165903" cy="38344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988396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2.mirror.co.uk/incoming/article3759874.ece/alternates/s615/Suarez-bit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9042" y="465516"/>
            <a:ext cx="8023398" cy="400191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22478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Rihanna"/>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7704" y="555526"/>
            <a:ext cx="4962525" cy="42386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23192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orage.ottawasun.com/v1/dynamic_resize/sws_path/suns-prod-images/1297584376183_ORIGINAL.jpg?quality=80&amp;size=650x"/>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7704" y="339502"/>
            <a:ext cx="4320480" cy="46805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33207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09792" y="411295"/>
            <a:ext cx="6480720" cy="4191917"/>
          </a:xfrm>
          <a:prstGeom prst="rect">
            <a:avLst/>
          </a:prstGeom>
        </p:spPr>
        <p:txBody>
          <a:bodyPr wrap="square">
            <a:spAutoFit/>
          </a:bodyPr>
          <a:lstStyle/>
          <a:p>
            <a:pPr>
              <a:lnSpc>
                <a:spcPct val="90000"/>
              </a:lnSpc>
              <a:buFont typeface="Arial" charset="0"/>
            </a:pPr>
            <a:r>
              <a:rPr lang="en-AU" sz="2800" dirty="0" smtClean="0">
                <a:solidFill>
                  <a:srgbClr val="0070C0"/>
                </a:solidFill>
              </a:rPr>
              <a:t>An Old World View</a:t>
            </a:r>
          </a:p>
          <a:p>
            <a:pPr>
              <a:lnSpc>
                <a:spcPct val="90000"/>
              </a:lnSpc>
              <a:buFont typeface="Arial" charset="0"/>
            </a:pPr>
            <a:endParaRPr lang="en-AU" sz="2000" dirty="0"/>
          </a:p>
          <a:p>
            <a:pPr>
              <a:lnSpc>
                <a:spcPct val="90000"/>
              </a:lnSpc>
              <a:buFont typeface="Arial" charset="0"/>
            </a:pPr>
            <a:r>
              <a:rPr lang="en-AU" sz="2400" dirty="0" smtClean="0">
                <a:solidFill>
                  <a:srgbClr val="595959"/>
                </a:solidFill>
              </a:rPr>
              <a:t>“The directors of companies are appointed by shareholders to make money for shareholders, </a:t>
            </a:r>
          </a:p>
          <a:p>
            <a:pPr>
              <a:lnSpc>
                <a:spcPct val="90000"/>
              </a:lnSpc>
              <a:buFont typeface="Arial" charset="0"/>
            </a:pPr>
            <a:r>
              <a:rPr lang="en-AU" sz="2400" dirty="0" smtClean="0">
                <a:solidFill>
                  <a:srgbClr val="595959"/>
                </a:solidFill>
              </a:rPr>
              <a:t>not to donate it to other people. </a:t>
            </a:r>
          </a:p>
          <a:p>
            <a:pPr>
              <a:lnSpc>
                <a:spcPct val="90000"/>
              </a:lnSpc>
              <a:buFont typeface="Arial" charset="0"/>
            </a:pPr>
            <a:endParaRPr lang="en-AU" sz="2400" dirty="0">
              <a:solidFill>
                <a:srgbClr val="595959"/>
              </a:solidFill>
            </a:endParaRPr>
          </a:p>
          <a:p>
            <a:pPr>
              <a:lnSpc>
                <a:spcPct val="90000"/>
              </a:lnSpc>
              <a:buFont typeface="Arial" charset="0"/>
            </a:pPr>
            <a:r>
              <a:rPr lang="en-AU" sz="2400" dirty="0" smtClean="0">
                <a:solidFill>
                  <a:srgbClr val="595959"/>
                </a:solidFill>
              </a:rPr>
              <a:t>Companies should not be deciding what to do with shareholders’ money. They should return as much of it as possible to the shareholders and let them decide what to do with it”</a:t>
            </a:r>
          </a:p>
          <a:p>
            <a:pPr>
              <a:lnSpc>
                <a:spcPct val="90000"/>
              </a:lnSpc>
              <a:buFont typeface="Arial" charset="0"/>
            </a:pPr>
            <a:endParaRPr lang="en-AU" sz="2000" dirty="0" smtClean="0"/>
          </a:p>
          <a:p>
            <a:pPr>
              <a:lnSpc>
                <a:spcPct val="90000"/>
              </a:lnSpc>
              <a:buFont typeface="Arial" charset="0"/>
            </a:pPr>
            <a:r>
              <a:rPr lang="en-AU" b="1" dirty="0" smtClean="0">
                <a:solidFill>
                  <a:schemeClr val="bg1">
                    <a:lumMod val="50000"/>
                  </a:schemeClr>
                </a:solidFill>
              </a:rPr>
              <a:t>Stan Mather, 2002</a:t>
            </a:r>
            <a:br>
              <a:rPr lang="en-AU" b="1" dirty="0" smtClean="0">
                <a:solidFill>
                  <a:schemeClr val="bg1">
                    <a:lumMod val="50000"/>
                  </a:schemeClr>
                </a:solidFill>
              </a:rPr>
            </a:br>
            <a:r>
              <a:rPr lang="en-AU" dirty="0" smtClean="0">
                <a:solidFill>
                  <a:schemeClr val="bg1">
                    <a:lumMod val="50000"/>
                  </a:schemeClr>
                </a:solidFill>
              </a:rPr>
              <a:t>Director Australian Shareholders Association</a:t>
            </a:r>
            <a:endParaRPr lang="en-AU"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mages.nationalgeographic.com/wpf/media-live/photos/000/218/cache/tsunami10-sri-lanka-batticaloa_21856_600x45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83040" y="627534"/>
            <a:ext cx="7848872" cy="3903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76282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51" y="593345"/>
            <a:ext cx="4668329" cy="523220"/>
          </a:xfrm>
          <a:prstGeom prst="rect">
            <a:avLst/>
          </a:prstGeom>
        </p:spPr>
        <p:txBody>
          <a:bodyPr wrap="none">
            <a:spAutoFit/>
          </a:bodyPr>
          <a:lstStyle/>
          <a:p>
            <a:r>
              <a:rPr lang="en-AU" sz="2800" dirty="0" smtClean="0">
                <a:solidFill>
                  <a:srgbClr val="0070C0"/>
                </a:solidFill>
              </a:rPr>
              <a:t> Post South East Asian Tsunami</a:t>
            </a:r>
            <a:endParaRPr lang="en-AU" sz="2800" dirty="0">
              <a:solidFill>
                <a:srgbClr val="0070C0"/>
              </a:solidFill>
            </a:endParaRPr>
          </a:p>
        </p:txBody>
      </p:sp>
      <p:sp>
        <p:nvSpPr>
          <p:cNvPr id="3" name="Rectangle 2"/>
          <p:cNvSpPr/>
          <p:nvPr/>
        </p:nvSpPr>
        <p:spPr>
          <a:xfrm>
            <a:off x="1545288" y="1131590"/>
            <a:ext cx="6408712" cy="3970318"/>
          </a:xfrm>
          <a:prstGeom prst="rect">
            <a:avLst/>
          </a:prstGeom>
        </p:spPr>
        <p:txBody>
          <a:bodyPr wrap="square">
            <a:spAutoFit/>
          </a:bodyPr>
          <a:lstStyle/>
          <a:p>
            <a:pPr>
              <a:buFont typeface="Arial" charset="0"/>
            </a:pPr>
            <a:r>
              <a:rPr lang="en-AU" sz="2400" dirty="0" smtClean="0">
                <a:solidFill>
                  <a:srgbClr val="595959"/>
                </a:solidFill>
              </a:rPr>
              <a:t>“Our view </a:t>
            </a:r>
            <a:r>
              <a:rPr lang="en-AU" sz="2400" u="sng" dirty="0" smtClean="0">
                <a:solidFill>
                  <a:srgbClr val="595959"/>
                </a:solidFill>
              </a:rPr>
              <a:t>now</a:t>
            </a:r>
            <a:r>
              <a:rPr lang="en-AU" sz="2400" dirty="0" smtClean="0">
                <a:solidFill>
                  <a:srgbClr val="595959"/>
                </a:solidFill>
              </a:rPr>
              <a:t>, which is perhaps more reflective of public opinion, is that until individuals give more towards areas of need in society, then companies have to bridge that gap”. </a:t>
            </a:r>
          </a:p>
          <a:p>
            <a:pPr>
              <a:buFont typeface="Arial" charset="0"/>
            </a:pPr>
            <a:endParaRPr lang="en-AU" sz="2400" dirty="0" smtClean="0">
              <a:solidFill>
                <a:srgbClr val="595959"/>
              </a:solidFill>
            </a:endParaRPr>
          </a:p>
          <a:p>
            <a:pPr>
              <a:buFont typeface="Arial" charset="0"/>
            </a:pPr>
            <a:r>
              <a:rPr lang="en-AU" sz="2400" dirty="0" smtClean="0">
                <a:solidFill>
                  <a:srgbClr val="595959"/>
                </a:solidFill>
              </a:rPr>
              <a:t>Anywhere in the world, even if they have no commercial interests?  </a:t>
            </a:r>
          </a:p>
          <a:p>
            <a:pPr>
              <a:buFont typeface="Arial" charset="0"/>
            </a:pPr>
            <a:endParaRPr lang="en-AU" sz="2400" dirty="0">
              <a:solidFill>
                <a:srgbClr val="595959"/>
              </a:solidFill>
            </a:endParaRPr>
          </a:p>
          <a:p>
            <a:pPr>
              <a:buFont typeface="Arial" charset="0"/>
            </a:pPr>
            <a:r>
              <a:rPr lang="en-AU" sz="2400" dirty="0" smtClean="0">
                <a:solidFill>
                  <a:srgbClr val="595959"/>
                </a:solidFill>
              </a:rPr>
              <a:t>“Yes, anywhere in the world”</a:t>
            </a:r>
          </a:p>
          <a:p>
            <a:pPr>
              <a:buFont typeface="Arial" charset="0"/>
            </a:pPr>
            <a:endParaRPr lang="en-AU" sz="2000" b="1" dirty="0">
              <a:solidFill>
                <a:schemeClr val="bg1">
                  <a:lumMod val="50000"/>
                </a:schemeClr>
              </a:solidFill>
            </a:endParaRPr>
          </a:p>
          <a:p>
            <a:pPr>
              <a:buFont typeface="Arial" charset="0"/>
            </a:pPr>
            <a:r>
              <a:rPr lang="en-AU" sz="1600" b="1" dirty="0" smtClean="0">
                <a:solidFill>
                  <a:schemeClr val="bg1">
                    <a:lumMod val="50000"/>
                  </a:schemeClr>
                </a:solidFill>
              </a:rPr>
              <a:t>CEO, Australian Shareholders Association - 2008</a:t>
            </a:r>
            <a:endParaRPr lang="en-AU" sz="1600" b="1" dirty="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550</TotalTime>
  <Words>310</Words>
  <Application>Microsoft Office PowerPoint</Application>
  <PresentationFormat>On-screen Show (16:9)</PresentationFormat>
  <Paragraphs>58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   Presentation   </vt:lpstr>
      <vt:lpstr>Slide 2</vt:lpstr>
      <vt:lpstr>Slide 3</vt:lpstr>
      <vt:lpstr>Slide 4</vt:lpstr>
      <vt:lpstr>Slide 5</vt:lpstr>
      <vt:lpstr>Slide 6</vt:lpstr>
      <vt:lpstr>Slide 7</vt:lpstr>
      <vt:lpstr>Slide 8</vt:lpstr>
      <vt:lpstr>Slide 9</vt:lpstr>
      <vt:lpstr>Corporate positions</vt:lpstr>
      <vt:lpstr>Motivation to participate</vt:lpstr>
      <vt:lpstr>Slide 12</vt:lpstr>
      <vt:lpstr>Slide 13</vt:lpstr>
      <vt:lpstr>Slide 14</vt:lpstr>
      <vt:lpstr>Slide 15</vt:lpstr>
      <vt:lpstr>Slide 16</vt:lpstr>
      <vt:lpstr>Slide 17</vt:lpstr>
      <vt:lpstr>Slide 18</vt:lpstr>
      <vt:lpstr>Building Sustainable  Partnerships</vt:lpstr>
      <vt:lpstr>  References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Speakership Presentation Give &amp; Take</dc:title>
  <dc:creator>David</dc:creator>
  <cp:lastModifiedBy>David</cp:lastModifiedBy>
  <cp:revision>88</cp:revision>
  <dcterms:created xsi:type="dcterms:W3CDTF">2014-06-11T10:34:16Z</dcterms:created>
  <dcterms:modified xsi:type="dcterms:W3CDTF">2014-08-18T06:19:09Z</dcterms:modified>
</cp:coreProperties>
</file>