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36576000" cy="29260800"/>
  <p:notesSz cx="7102475" cy="9369425"/>
  <p:defaultTextStyle>
    <a:defPPr>
      <a:defRPr lang="en-US"/>
    </a:defPPr>
    <a:lvl1pPr marL="0" algn="l" defTabSz="3761915" rtl="0" eaLnBrk="1" latinLnBrk="0" hangingPunct="1">
      <a:defRPr sz="7400" kern="1200">
        <a:solidFill>
          <a:schemeClr val="tx1"/>
        </a:solidFill>
        <a:latin typeface="+mn-lt"/>
        <a:ea typeface="+mn-ea"/>
        <a:cs typeface="+mn-cs"/>
      </a:defRPr>
    </a:lvl1pPr>
    <a:lvl2pPr marL="1880957" algn="l" defTabSz="3761915" rtl="0" eaLnBrk="1" latinLnBrk="0" hangingPunct="1">
      <a:defRPr sz="7400" kern="1200">
        <a:solidFill>
          <a:schemeClr val="tx1"/>
        </a:solidFill>
        <a:latin typeface="+mn-lt"/>
        <a:ea typeface="+mn-ea"/>
        <a:cs typeface="+mn-cs"/>
      </a:defRPr>
    </a:lvl2pPr>
    <a:lvl3pPr marL="3761915" algn="l" defTabSz="3761915" rtl="0" eaLnBrk="1" latinLnBrk="0" hangingPunct="1">
      <a:defRPr sz="7400" kern="1200">
        <a:solidFill>
          <a:schemeClr val="tx1"/>
        </a:solidFill>
        <a:latin typeface="+mn-lt"/>
        <a:ea typeface="+mn-ea"/>
        <a:cs typeface="+mn-cs"/>
      </a:defRPr>
    </a:lvl3pPr>
    <a:lvl4pPr marL="5642872" algn="l" defTabSz="3761915" rtl="0" eaLnBrk="1" latinLnBrk="0" hangingPunct="1">
      <a:defRPr sz="7400" kern="1200">
        <a:solidFill>
          <a:schemeClr val="tx1"/>
        </a:solidFill>
        <a:latin typeface="+mn-lt"/>
        <a:ea typeface="+mn-ea"/>
        <a:cs typeface="+mn-cs"/>
      </a:defRPr>
    </a:lvl4pPr>
    <a:lvl5pPr marL="7523830" algn="l" defTabSz="3761915" rtl="0" eaLnBrk="1" latinLnBrk="0" hangingPunct="1">
      <a:defRPr sz="7400" kern="1200">
        <a:solidFill>
          <a:schemeClr val="tx1"/>
        </a:solidFill>
        <a:latin typeface="+mn-lt"/>
        <a:ea typeface="+mn-ea"/>
        <a:cs typeface="+mn-cs"/>
      </a:defRPr>
    </a:lvl5pPr>
    <a:lvl6pPr marL="9404787" algn="l" defTabSz="3761915" rtl="0" eaLnBrk="1" latinLnBrk="0" hangingPunct="1">
      <a:defRPr sz="7400" kern="1200">
        <a:solidFill>
          <a:schemeClr val="tx1"/>
        </a:solidFill>
        <a:latin typeface="+mn-lt"/>
        <a:ea typeface="+mn-ea"/>
        <a:cs typeface="+mn-cs"/>
      </a:defRPr>
    </a:lvl6pPr>
    <a:lvl7pPr marL="11285744" algn="l" defTabSz="3761915" rtl="0" eaLnBrk="1" latinLnBrk="0" hangingPunct="1">
      <a:defRPr sz="7400" kern="1200">
        <a:solidFill>
          <a:schemeClr val="tx1"/>
        </a:solidFill>
        <a:latin typeface="+mn-lt"/>
        <a:ea typeface="+mn-ea"/>
        <a:cs typeface="+mn-cs"/>
      </a:defRPr>
    </a:lvl7pPr>
    <a:lvl8pPr marL="13166702" algn="l" defTabSz="3761915" rtl="0" eaLnBrk="1" latinLnBrk="0" hangingPunct="1">
      <a:defRPr sz="7400" kern="1200">
        <a:solidFill>
          <a:schemeClr val="tx1"/>
        </a:solidFill>
        <a:latin typeface="+mn-lt"/>
        <a:ea typeface="+mn-ea"/>
        <a:cs typeface="+mn-cs"/>
      </a:defRPr>
    </a:lvl8pPr>
    <a:lvl9pPr marL="15047659" algn="l" defTabSz="3761915" rtl="0" eaLnBrk="1" latinLnBrk="0" hangingPunct="1">
      <a:defRPr sz="7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32496" autoAdjust="0"/>
    <p:restoredTop sz="96683" autoAdjust="0"/>
  </p:normalViewPr>
  <p:slideViewPr>
    <p:cSldViewPr>
      <p:cViewPr>
        <p:scale>
          <a:sx n="80" d="100"/>
          <a:sy n="80" d="100"/>
        </p:scale>
        <p:origin x="-18" y="3990"/>
      </p:cViewPr>
      <p:guideLst>
        <p:guide orient="horz" pos="9216"/>
        <p:guide pos="1152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00" d="100"/>
          <a:sy n="100" d="100"/>
        </p:scale>
        <p:origin x="-1548" y="1140"/>
      </p:cViewPr>
      <p:guideLst>
        <p:guide orient="horz" pos="2951"/>
        <p:guide pos="2237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Book2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/>
      <c:scatterChart>
        <c:scatterStyle val="smoothMarker"/>
        <c:ser>
          <c:idx val="0"/>
          <c:order val="0"/>
          <c:tx>
            <c:v>1</c:v>
          </c:tx>
          <c:spPr>
            <a:ln w="63500"/>
          </c:spPr>
          <c:marker>
            <c:symbol val="none"/>
          </c:marker>
          <c:xVal>
            <c:numRef>
              <c:f>Sheet5!$D$1:$D$24</c:f>
              <c:numCache>
                <c:formatCode>0</c:formatCode>
                <c:ptCount val="2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</c:numCache>
            </c:numRef>
          </c:xVal>
          <c:yVal>
            <c:numRef>
              <c:f>Sheet5!$C$1:$C$24</c:f>
              <c:numCache>
                <c:formatCode>0.0</c:formatCode>
                <c:ptCount val="24"/>
                <c:pt idx="0">
                  <c:v>75.676000000000002</c:v>
                </c:pt>
                <c:pt idx="1">
                  <c:v>80.206000000000003</c:v>
                </c:pt>
                <c:pt idx="2">
                  <c:v>81.992999999999995</c:v>
                </c:pt>
                <c:pt idx="3">
                  <c:v>81.417000000000002</c:v>
                </c:pt>
                <c:pt idx="4">
                  <c:v>80.003</c:v>
                </c:pt>
                <c:pt idx="5">
                  <c:v>78.462999999999994</c:v>
                </c:pt>
                <c:pt idx="6">
                  <c:v>76.718000000000004</c:v>
                </c:pt>
                <c:pt idx="7">
                  <c:v>70.361000000000004</c:v>
                </c:pt>
                <c:pt idx="8">
                  <c:v>69.546999999999997</c:v>
                </c:pt>
                <c:pt idx="9">
                  <c:v>68.2</c:v>
                </c:pt>
                <c:pt idx="10">
                  <c:v>68.168999999999997</c:v>
                </c:pt>
                <c:pt idx="11">
                  <c:v>67.558999999999997</c:v>
                </c:pt>
                <c:pt idx="12">
                  <c:v>67.314999999999998</c:v>
                </c:pt>
                <c:pt idx="13">
                  <c:v>68.436000000000007</c:v>
                </c:pt>
                <c:pt idx="14">
                  <c:v>69.884</c:v>
                </c:pt>
                <c:pt idx="15">
                  <c:v>70.668000000000006</c:v>
                </c:pt>
                <c:pt idx="16">
                  <c:v>72.637</c:v>
                </c:pt>
                <c:pt idx="17">
                  <c:v>73.956999999999994</c:v>
                </c:pt>
                <c:pt idx="18">
                  <c:v>75.533000000000001</c:v>
                </c:pt>
                <c:pt idx="19">
                  <c:v>76.727000000000004</c:v>
                </c:pt>
                <c:pt idx="20">
                  <c:v>77.641999999999996</c:v>
                </c:pt>
                <c:pt idx="21">
                  <c:v>78.004999999999995</c:v>
                </c:pt>
                <c:pt idx="22">
                  <c:v>77.043999999999997</c:v>
                </c:pt>
                <c:pt idx="23">
                  <c:v>74.962999999999994</c:v>
                </c:pt>
              </c:numCache>
            </c:numRef>
          </c:yVal>
          <c:smooth val="1"/>
        </c:ser>
        <c:ser>
          <c:idx val="1"/>
          <c:order val="1"/>
          <c:tx>
            <c:v>-25</c:v>
          </c:tx>
          <c:spPr>
            <a:ln w="63500"/>
          </c:spPr>
          <c:marker>
            <c:symbol val="none"/>
          </c:marker>
          <c:xVal>
            <c:numRef>
              <c:f>Sheet5!$I$1:$I$24</c:f>
              <c:numCache>
                <c:formatCode>0</c:formatCode>
                <c:ptCount val="2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</c:numCache>
            </c:numRef>
          </c:xVal>
          <c:yVal>
            <c:numRef>
              <c:f>Sheet5!$H$1:$H$24</c:f>
              <c:numCache>
                <c:formatCode>0.0</c:formatCode>
                <c:ptCount val="24"/>
                <c:pt idx="0">
                  <c:v>76.676000000000002</c:v>
                </c:pt>
                <c:pt idx="1">
                  <c:v>80.206000000000003</c:v>
                </c:pt>
                <c:pt idx="2">
                  <c:v>81.992999999999995</c:v>
                </c:pt>
                <c:pt idx="3">
                  <c:v>81.417000000000002</c:v>
                </c:pt>
                <c:pt idx="4">
                  <c:v>80.003</c:v>
                </c:pt>
                <c:pt idx="5">
                  <c:v>78.462999999999994</c:v>
                </c:pt>
                <c:pt idx="6">
                  <c:v>76.718000000000004</c:v>
                </c:pt>
                <c:pt idx="7">
                  <c:v>70.361000000000004</c:v>
                </c:pt>
                <c:pt idx="8">
                  <c:v>68.647999999999996</c:v>
                </c:pt>
                <c:pt idx="9">
                  <c:v>67.260999999999996</c:v>
                </c:pt>
                <c:pt idx="10">
                  <c:v>67.200999999999993</c:v>
                </c:pt>
                <c:pt idx="11">
                  <c:v>66.567999999999998</c:v>
                </c:pt>
                <c:pt idx="12">
                  <c:v>67.314999999999998</c:v>
                </c:pt>
                <c:pt idx="13">
                  <c:v>67.441000000000003</c:v>
                </c:pt>
                <c:pt idx="14">
                  <c:v>68.912000000000006</c:v>
                </c:pt>
                <c:pt idx="15">
                  <c:v>70.668000000000006</c:v>
                </c:pt>
                <c:pt idx="16">
                  <c:v>72.637</c:v>
                </c:pt>
                <c:pt idx="17">
                  <c:v>73.956999999999994</c:v>
                </c:pt>
                <c:pt idx="18">
                  <c:v>75.533000000000001</c:v>
                </c:pt>
                <c:pt idx="19">
                  <c:v>76.727000000000004</c:v>
                </c:pt>
                <c:pt idx="20">
                  <c:v>77.641999999999996</c:v>
                </c:pt>
                <c:pt idx="21">
                  <c:v>78.004999999999995</c:v>
                </c:pt>
                <c:pt idx="22">
                  <c:v>77.043999999999997</c:v>
                </c:pt>
                <c:pt idx="23">
                  <c:v>74.962999999999994</c:v>
                </c:pt>
              </c:numCache>
            </c:numRef>
          </c:yVal>
          <c:smooth val="1"/>
        </c:ser>
        <c:ser>
          <c:idx val="2"/>
          <c:order val="2"/>
          <c:tx>
            <c:v>-50</c:v>
          </c:tx>
          <c:spPr>
            <a:ln w="63500"/>
          </c:spPr>
          <c:marker>
            <c:symbol val="none"/>
          </c:marker>
          <c:xVal>
            <c:numRef>
              <c:f>Sheet5!$N$1:$N$24</c:f>
              <c:numCache>
                <c:formatCode>0</c:formatCode>
                <c:ptCount val="2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</c:numCache>
            </c:numRef>
          </c:xVal>
          <c:yVal>
            <c:numRef>
              <c:f>Sheet5!$M$1:$M$24</c:f>
              <c:numCache>
                <c:formatCode>0.0</c:formatCode>
                <c:ptCount val="24"/>
                <c:pt idx="0">
                  <c:v>76.676000000000002</c:v>
                </c:pt>
                <c:pt idx="1">
                  <c:v>81.173000000000002</c:v>
                </c:pt>
                <c:pt idx="2">
                  <c:v>81.992999999999995</c:v>
                </c:pt>
                <c:pt idx="3">
                  <c:v>81.417000000000002</c:v>
                </c:pt>
                <c:pt idx="4">
                  <c:v>80.003</c:v>
                </c:pt>
                <c:pt idx="5">
                  <c:v>78.462999999999994</c:v>
                </c:pt>
                <c:pt idx="6">
                  <c:v>76.718000000000004</c:v>
                </c:pt>
                <c:pt idx="7">
                  <c:v>69.497</c:v>
                </c:pt>
                <c:pt idx="8">
                  <c:v>67.739999999999995</c:v>
                </c:pt>
                <c:pt idx="9">
                  <c:v>67.260999999999996</c:v>
                </c:pt>
                <c:pt idx="10">
                  <c:v>66.228999999999999</c:v>
                </c:pt>
                <c:pt idx="11">
                  <c:v>66.567999999999998</c:v>
                </c:pt>
                <c:pt idx="12">
                  <c:v>66.314999999999998</c:v>
                </c:pt>
                <c:pt idx="13">
                  <c:v>67.441000000000003</c:v>
                </c:pt>
                <c:pt idx="14">
                  <c:v>67.936999999999998</c:v>
                </c:pt>
                <c:pt idx="15">
                  <c:v>70.668000000000006</c:v>
                </c:pt>
                <c:pt idx="16">
                  <c:v>71.766000000000005</c:v>
                </c:pt>
                <c:pt idx="17">
                  <c:v>73.956999999999994</c:v>
                </c:pt>
                <c:pt idx="18">
                  <c:v>75.533000000000001</c:v>
                </c:pt>
                <c:pt idx="19">
                  <c:v>76.727000000000004</c:v>
                </c:pt>
                <c:pt idx="20">
                  <c:v>77.641999999999996</c:v>
                </c:pt>
                <c:pt idx="21">
                  <c:v>78.745000000000005</c:v>
                </c:pt>
                <c:pt idx="22">
                  <c:v>77.936000000000007</c:v>
                </c:pt>
                <c:pt idx="23">
                  <c:v>75.938999999999993</c:v>
                </c:pt>
              </c:numCache>
            </c:numRef>
          </c:yVal>
          <c:smooth val="1"/>
        </c:ser>
        <c:ser>
          <c:idx val="3"/>
          <c:order val="3"/>
          <c:tx>
            <c:v>-100</c:v>
          </c:tx>
          <c:spPr>
            <a:ln w="63500"/>
          </c:spPr>
          <c:marker>
            <c:symbol val="none"/>
          </c:marker>
          <c:xVal>
            <c:numRef>
              <c:f>Sheet5!$S$1:$S$24</c:f>
              <c:numCache>
                <c:formatCode>0</c:formatCode>
                <c:ptCount val="2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</c:numCache>
            </c:numRef>
          </c:xVal>
          <c:yVal>
            <c:numRef>
              <c:f>Sheet5!$R$1:$R$24</c:f>
              <c:numCache>
                <c:formatCode>0.0</c:formatCode>
                <c:ptCount val="24"/>
                <c:pt idx="0">
                  <c:v>78.674000000000007</c:v>
                </c:pt>
                <c:pt idx="1">
                  <c:v>81.173000000000002</c:v>
                </c:pt>
                <c:pt idx="2">
                  <c:v>82.728999999999999</c:v>
                </c:pt>
                <c:pt idx="3">
                  <c:v>81.417000000000002</c:v>
                </c:pt>
                <c:pt idx="4">
                  <c:v>80.003</c:v>
                </c:pt>
                <c:pt idx="5">
                  <c:v>78.462999999999994</c:v>
                </c:pt>
                <c:pt idx="6">
                  <c:v>76.718000000000004</c:v>
                </c:pt>
                <c:pt idx="7">
                  <c:v>72.046999999999997</c:v>
                </c:pt>
                <c:pt idx="8">
                  <c:v>65.903000000000006</c:v>
                </c:pt>
                <c:pt idx="9">
                  <c:v>65.367000000000004</c:v>
                </c:pt>
                <c:pt idx="10">
                  <c:v>65.256</c:v>
                </c:pt>
                <c:pt idx="11">
                  <c:v>65.575999999999993</c:v>
                </c:pt>
                <c:pt idx="12">
                  <c:v>65.314999999999998</c:v>
                </c:pt>
                <c:pt idx="13">
                  <c:v>66.445999999999998</c:v>
                </c:pt>
                <c:pt idx="14">
                  <c:v>66.959999999999994</c:v>
                </c:pt>
                <c:pt idx="15">
                  <c:v>66.894000000000005</c:v>
                </c:pt>
                <c:pt idx="16">
                  <c:v>67.251000000000005</c:v>
                </c:pt>
                <c:pt idx="17">
                  <c:v>73.956999999999994</c:v>
                </c:pt>
                <c:pt idx="18">
                  <c:v>74.822999999999993</c:v>
                </c:pt>
                <c:pt idx="19">
                  <c:v>76.727000000000004</c:v>
                </c:pt>
                <c:pt idx="20">
                  <c:v>77.641999999999996</c:v>
                </c:pt>
                <c:pt idx="21">
                  <c:v>78.745000000000005</c:v>
                </c:pt>
                <c:pt idx="22">
                  <c:v>77.936000000000007</c:v>
                </c:pt>
                <c:pt idx="23">
                  <c:v>76.912000000000006</c:v>
                </c:pt>
              </c:numCache>
            </c:numRef>
          </c:yVal>
          <c:smooth val="1"/>
        </c:ser>
        <c:axId val="158248320"/>
        <c:axId val="156378624"/>
      </c:scatterChart>
      <c:valAx>
        <c:axId val="158248320"/>
        <c:scaling>
          <c:orientation val="minMax"/>
          <c:max val="23"/>
          <c:min val="0"/>
        </c:scaling>
        <c:axPos val="b"/>
        <c:majorGridlines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 dirty="0"/>
                  <a:t>Local Time of Day (Hour)</a:t>
                </a:r>
              </a:p>
            </c:rich>
          </c:tx>
          <c:layout>
            <c:manualLayout>
              <c:xMode val="edge"/>
              <c:yMode val="edge"/>
              <c:x val="0.41677442963860289"/>
              <c:y val="0.84039876594373075"/>
            </c:manualLayout>
          </c:layout>
        </c:title>
        <c:numFmt formatCode="0" sourceLinked="1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56378624"/>
        <c:crosses val="autoZero"/>
        <c:crossBetween val="midCat"/>
        <c:majorUnit val="1"/>
      </c:valAx>
      <c:valAx>
        <c:axId val="156378624"/>
        <c:scaling>
          <c:orientation val="minMax"/>
          <c:max val="90"/>
          <c:min val="6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sz="1400"/>
                  <a:t>Geomagnetic Latitude (Deg)</a:t>
                </a:r>
              </a:p>
            </c:rich>
          </c:tx>
          <c:layout/>
        </c:title>
        <c:numFmt formatCode="0.0" sourceLinked="1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58248320"/>
        <c:crosses val="autoZero"/>
        <c:crossBetween val="midCat"/>
      </c:valAx>
    </c:plotArea>
    <c:legend>
      <c:legendPos val="b"/>
      <c:layout>
        <c:manualLayout>
          <c:xMode val="edge"/>
          <c:yMode val="edge"/>
          <c:x val="0.34470506090584829"/>
          <c:y val="0.92841046185016363"/>
          <c:w val="0.33943594791035736"/>
          <c:h val="5.1121701892526593E-2"/>
        </c:manualLayout>
      </c:layout>
      <c:txPr>
        <a:bodyPr/>
        <a:lstStyle/>
        <a:p>
          <a:pPr>
            <a:defRPr sz="1400"/>
          </a:pPr>
          <a:endParaRPr lang="en-US"/>
        </a:p>
      </c:txPr>
    </c:legend>
    <c:plotVisOnly val="1"/>
  </c:chart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0.42949</cdr:x>
      <cdr:y>0.17544</cdr:y>
    </cdr:from>
    <cdr:to>
      <cdr:x>0.61538</cdr:x>
      <cdr:y>0.26316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105400" y="762000"/>
          <a:ext cx="2209800" cy="3810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2000" b="1" dirty="0" smtClean="0">
              <a:latin typeface="Times New Roman" pitchFamily="18" charset="0"/>
              <a:cs typeface="Times New Roman" pitchFamily="18" charset="0"/>
            </a:rPr>
            <a:t>Day 355 @ 0500z</a:t>
          </a:r>
          <a:endParaRPr lang="en-US" sz="2000" b="1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0.42949</cdr:x>
      <cdr:y>0.17544</cdr:y>
    </cdr:from>
    <cdr:to>
      <cdr:x>0.60256</cdr:x>
      <cdr:y>0.2807</cdr:y>
    </cdr:to>
    <cdr:sp macro="" textlink="">
      <cdr:nvSpPr>
        <cdr:cNvPr id="3" name="Rounded Rectangle 2"/>
        <cdr:cNvSpPr/>
      </cdr:nvSpPr>
      <cdr:spPr>
        <a:xfrm xmlns:a="http://schemas.openxmlformats.org/drawingml/2006/main">
          <a:off x="5105400" y="762000"/>
          <a:ext cx="2057400" cy="457200"/>
        </a:xfrm>
        <a:prstGeom xmlns:a="http://schemas.openxmlformats.org/drawingml/2006/main" prst="roundRect">
          <a:avLst/>
        </a:prstGeom>
        <a:noFill xmlns:a="http://schemas.openxmlformats.org/drawingml/2006/main"/>
        <a:ln xmlns:a="http://schemas.openxmlformats.org/drawingml/2006/main" w="38100">
          <a:solidFill>
            <a:srgbClr val="FF000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7739" cy="468471"/>
          </a:xfrm>
          <a:prstGeom prst="rect">
            <a:avLst/>
          </a:prstGeom>
        </p:spPr>
        <p:txBody>
          <a:bodyPr vert="horz" lIns="94106" tIns="47053" rIns="94106" bIns="47053" rtlCol="0"/>
          <a:lstStyle>
            <a:lvl1pPr algn="l">
              <a:defRPr sz="1200"/>
            </a:lvl1pPr>
          </a:lstStyle>
          <a:p>
            <a:r>
              <a:rPr lang="en-US" dirty="0" smtClean="0"/>
              <a:t>SAB Poster Prep Information for Content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093" y="1"/>
            <a:ext cx="3077739" cy="468471"/>
          </a:xfrm>
          <a:prstGeom prst="rect">
            <a:avLst/>
          </a:prstGeom>
        </p:spPr>
        <p:txBody>
          <a:bodyPr vert="horz" lIns="94106" tIns="47053" rIns="94106" bIns="47053" rtlCol="0"/>
          <a:lstStyle>
            <a:lvl1pPr algn="r">
              <a:defRPr sz="1200"/>
            </a:lvl1pPr>
          </a:lstStyle>
          <a:p>
            <a:r>
              <a:rPr lang="en-US" dirty="0" smtClean="0"/>
              <a:t>8/27/2008 Update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9329"/>
            <a:ext cx="3077739" cy="468471"/>
          </a:xfrm>
          <a:prstGeom prst="rect">
            <a:avLst/>
          </a:prstGeom>
        </p:spPr>
        <p:txBody>
          <a:bodyPr vert="horz" lIns="94106" tIns="47053" rIns="94106" bIns="47053" rtlCol="0" anchor="b"/>
          <a:lstStyle>
            <a:lvl1pPr algn="l">
              <a:defRPr sz="1200"/>
            </a:lvl1pPr>
          </a:lstStyle>
          <a:p>
            <a:r>
              <a:rPr lang="en-US" dirty="0" smtClean="0"/>
              <a:t>Jan Bush 3-6280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093" y="8899329"/>
            <a:ext cx="3077739" cy="468471"/>
          </a:xfrm>
          <a:prstGeom prst="rect">
            <a:avLst/>
          </a:prstGeom>
        </p:spPr>
        <p:txBody>
          <a:bodyPr vert="horz" lIns="94106" tIns="47053" rIns="94106" bIns="47053" rtlCol="0" anchor="b"/>
          <a:lstStyle>
            <a:lvl1pPr algn="r">
              <a:defRPr sz="1200"/>
            </a:lvl1pPr>
          </a:lstStyle>
          <a:p>
            <a:fld id="{35160C0D-2CDA-4087-8C2C-413BEB39F77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77373056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7739" cy="468471"/>
          </a:xfrm>
          <a:prstGeom prst="rect">
            <a:avLst/>
          </a:prstGeom>
        </p:spPr>
        <p:txBody>
          <a:bodyPr vert="horz" lIns="94106" tIns="47053" rIns="94106" bIns="47053" rtlCol="0"/>
          <a:lstStyle>
            <a:lvl1pPr algn="l">
              <a:defRPr sz="1200"/>
            </a:lvl1pPr>
          </a:lstStyle>
          <a:p>
            <a:r>
              <a:rPr lang="en-US" dirty="0" smtClean="0"/>
              <a:t>SAB Poster Prep Information for Content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3" y="1"/>
            <a:ext cx="3077739" cy="468471"/>
          </a:xfrm>
          <a:prstGeom prst="rect">
            <a:avLst/>
          </a:prstGeom>
        </p:spPr>
        <p:txBody>
          <a:bodyPr vert="horz" lIns="94106" tIns="47053" rIns="94106" bIns="47053" rtlCol="0"/>
          <a:lstStyle>
            <a:lvl1pPr algn="r">
              <a:defRPr sz="1200"/>
            </a:lvl1pPr>
          </a:lstStyle>
          <a:p>
            <a:r>
              <a:rPr lang="en-US" dirty="0" smtClean="0"/>
              <a:t>8/27/2008 Update</a:t>
            </a:r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55725" y="701675"/>
            <a:ext cx="4391025" cy="35131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106" tIns="47053" rIns="94106" bIns="47053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450478"/>
            <a:ext cx="5681980" cy="4216241"/>
          </a:xfrm>
          <a:prstGeom prst="rect">
            <a:avLst/>
          </a:prstGeom>
        </p:spPr>
        <p:txBody>
          <a:bodyPr vert="horz" lIns="94106" tIns="47053" rIns="94106" bIns="4705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99329"/>
            <a:ext cx="3077739" cy="468471"/>
          </a:xfrm>
          <a:prstGeom prst="rect">
            <a:avLst/>
          </a:prstGeom>
        </p:spPr>
        <p:txBody>
          <a:bodyPr vert="horz" lIns="94106" tIns="47053" rIns="94106" bIns="47053" rtlCol="0" anchor="b"/>
          <a:lstStyle>
            <a:lvl1pPr algn="l">
              <a:defRPr sz="1200"/>
            </a:lvl1pPr>
          </a:lstStyle>
          <a:p>
            <a:r>
              <a:rPr lang="en-US" dirty="0" smtClean="0"/>
              <a:t>Jan Bush 3-6280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3" y="8899329"/>
            <a:ext cx="3077739" cy="468471"/>
          </a:xfrm>
          <a:prstGeom prst="rect">
            <a:avLst/>
          </a:prstGeom>
        </p:spPr>
        <p:txBody>
          <a:bodyPr vert="horz" lIns="94106" tIns="47053" rIns="94106" bIns="47053" rtlCol="0" anchor="b"/>
          <a:lstStyle>
            <a:lvl1pPr algn="r">
              <a:defRPr sz="1200"/>
            </a:lvl1pPr>
          </a:lstStyle>
          <a:p>
            <a:fld id="{343B0A65-8FAD-4116-A99F-8765EB22201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4972128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3761915" rtl="0" eaLnBrk="1" latinLnBrk="0" hangingPunct="1">
      <a:defRPr sz="5000" kern="1200">
        <a:solidFill>
          <a:schemeClr val="tx1"/>
        </a:solidFill>
        <a:latin typeface="+mn-lt"/>
        <a:ea typeface="+mn-ea"/>
        <a:cs typeface="+mn-cs"/>
      </a:defRPr>
    </a:lvl1pPr>
    <a:lvl2pPr marL="1880957" algn="l" defTabSz="3761915" rtl="0" eaLnBrk="1" latinLnBrk="0" hangingPunct="1">
      <a:defRPr sz="5000" kern="1200">
        <a:solidFill>
          <a:schemeClr val="tx1"/>
        </a:solidFill>
        <a:latin typeface="+mn-lt"/>
        <a:ea typeface="+mn-ea"/>
        <a:cs typeface="+mn-cs"/>
      </a:defRPr>
    </a:lvl2pPr>
    <a:lvl3pPr marL="3761915" algn="l" defTabSz="3761915" rtl="0" eaLnBrk="1" latinLnBrk="0" hangingPunct="1">
      <a:defRPr sz="5000" kern="1200">
        <a:solidFill>
          <a:schemeClr val="tx1"/>
        </a:solidFill>
        <a:latin typeface="+mn-lt"/>
        <a:ea typeface="+mn-ea"/>
        <a:cs typeface="+mn-cs"/>
      </a:defRPr>
    </a:lvl3pPr>
    <a:lvl4pPr marL="5642872" algn="l" defTabSz="3761915" rtl="0" eaLnBrk="1" latinLnBrk="0" hangingPunct="1">
      <a:defRPr sz="5000" kern="1200">
        <a:solidFill>
          <a:schemeClr val="tx1"/>
        </a:solidFill>
        <a:latin typeface="+mn-lt"/>
        <a:ea typeface="+mn-ea"/>
        <a:cs typeface="+mn-cs"/>
      </a:defRPr>
    </a:lvl4pPr>
    <a:lvl5pPr marL="7523830" algn="l" defTabSz="3761915" rtl="0" eaLnBrk="1" latinLnBrk="0" hangingPunct="1">
      <a:defRPr sz="5000" kern="1200">
        <a:solidFill>
          <a:schemeClr val="tx1"/>
        </a:solidFill>
        <a:latin typeface="+mn-lt"/>
        <a:ea typeface="+mn-ea"/>
        <a:cs typeface="+mn-cs"/>
      </a:defRPr>
    </a:lvl5pPr>
    <a:lvl6pPr marL="9404787" algn="l" defTabSz="3761915" rtl="0" eaLnBrk="1" latinLnBrk="0" hangingPunct="1">
      <a:defRPr sz="5000" kern="1200">
        <a:solidFill>
          <a:schemeClr val="tx1"/>
        </a:solidFill>
        <a:latin typeface="+mn-lt"/>
        <a:ea typeface="+mn-ea"/>
        <a:cs typeface="+mn-cs"/>
      </a:defRPr>
    </a:lvl6pPr>
    <a:lvl7pPr marL="11285744" algn="l" defTabSz="3761915" rtl="0" eaLnBrk="1" latinLnBrk="0" hangingPunct="1">
      <a:defRPr sz="5000" kern="1200">
        <a:solidFill>
          <a:schemeClr val="tx1"/>
        </a:solidFill>
        <a:latin typeface="+mn-lt"/>
        <a:ea typeface="+mn-ea"/>
        <a:cs typeface="+mn-cs"/>
      </a:defRPr>
    </a:lvl7pPr>
    <a:lvl8pPr marL="13166702" algn="l" defTabSz="3761915" rtl="0" eaLnBrk="1" latinLnBrk="0" hangingPunct="1">
      <a:defRPr sz="5000" kern="1200">
        <a:solidFill>
          <a:schemeClr val="tx1"/>
        </a:solidFill>
        <a:latin typeface="+mn-lt"/>
        <a:ea typeface="+mn-ea"/>
        <a:cs typeface="+mn-cs"/>
      </a:defRPr>
    </a:lvl8pPr>
    <a:lvl9pPr marL="15047659" algn="l" defTabSz="3761915" rtl="0" eaLnBrk="1" latinLnBrk="0" hangingPunct="1">
      <a:defRPr sz="5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55725" y="701675"/>
            <a:ext cx="4391025" cy="35131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B0A65-8FAD-4116-A99F-8765EB22201C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dirty="0" smtClean="0"/>
              <a:t>8/27/2008 Update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Jan Bush 3-6280</a:t>
            </a:r>
            <a:endParaRPr lang="en-US" dirty="0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dirty="0" smtClean="0"/>
              <a:t>SAB Poster Prep Information for Content</a:t>
            </a:r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2133600" y="5852160"/>
            <a:ext cx="31406592" cy="7802880"/>
          </a:xfrm>
          <a:ln>
            <a:noFill/>
          </a:ln>
        </p:spPr>
        <p:txBody>
          <a:bodyPr vert="horz" tIns="0" rIns="7523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231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2133601" y="13775087"/>
            <a:ext cx="31418784" cy="7477760"/>
          </a:xfrm>
        </p:spPr>
        <p:txBody>
          <a:bodyPr lIns="0" rIns="75238"/>
          <a:lstStyle>
            <a:lvl1pPr marL="0" marR="188096" indent="0" algn="r">
              <a:buNone/>
              <a:defRPr>
                <a:solidFill>
                  <a:schemeClr val="tx1"/>
                </a:solidFill>
              </a:defRPr>
            </a:lvl1pPr>
            <a:lvl2pPr marL="1880957" indent="0" algn="ctr">
              <a:buNone/>
            </a:lvl2pPr>
            <a:lvl3pPr marL="3761915" indent="0" algn="ctr">
              <a:buNone/>
            </a:lvl3pPr>
            <a:lvl4pPr marL="5642872" indent="0" algn="ctr">
              <a:buNone/>
            </a:lvl4pPr>
            <a:lvl5pPr marL="7523830" indent="0" algn="ctr">
              <a:buNone/>
            </a:lvl5pPr>
            <a:lvl6pPr marL="9404787" indent="0" algn="ctr">
              <a:buNone/>
            </a:lvl6pPr>
            <a:lvl7pPr marL="11285744" indent="0" algn="ctr">
              <a:buNone/>
            </a:lvl7pPr>
            <a:lvl8pPr marL="13166702" indent="0" algn="ctr">
              <a:buNone/>
            </a:lvl8pPr>
            <a:lvl9pPr marL="15047659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>
          <a:xfrm>
            <a:off x="1828800" y="27120428"/>
            <a:ext cx="8534400" cy="1557867"/>
          </a:xfrm>
          <a:prstGeom prst="rect">
            <a:avLst/>
          </a:prstGeom>
        </p:spPr>
        <p:txBody>
          <a:bodyPr lIns="376191" tIns="188096" rIns="376191" bIns="188096"/>
          <a:lstStyle/>
          <a:p>
            <a:fld id="{0098E9E4-297F-4D8F-88FA-604CC3BD15A4}" type="datetime1">
              <a:rPr lang="en-US" smtClean="0"/>
              <a:pPr/>
              <a:t>4/11/2018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10668000" y="27120428"/>
            <a:ext cx="13411200" cy="1557867"/>
          </a:xfrm>
          <a:prstGeom prst="rect">
            <a:avLst/>
          </a:prstGeom>
        </p:spPr>
        <p:txBody>
          <a:bodyPr lIns="376191" tIns="188096" rIns="376191" bIns="188096"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>
          <a:xfrm>
            <a:off x="31699200" y="27120428"/>
            <a:ext cx="3048000" cy="1557867"/>
          </a:xfrm>
          <a:prstGeom prst="rect">
            <a:avLst/>
          </a:prstGeom>
        </p:spPr>
        <p:txBody>
          <a:bodyPr lIns="376191" tIns="188096" rIns="376191" bIns="188096"/>
          <a:lstStyle/>
          <a:p>
            <a:fld id="{BCC655A2-F7BB-4532-B7E4-766DD43CE8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828800" y="27120428"/>
            <a:ext cx="8534400" cy="1557867"/>
          </a:xfrm>
          <a:prstGeom prst="rect">
            <a:avLst/>
          </a:prstGeom>
        </p:spPr>
        <p:txBody>
          <a:bodyPr lIns="376191" tIns="188096" rIns="376191" bIns="188096"/>
          <a:lstStyle/>
          <a:p>
            <a:fld id="{E68425B8-46D6-4863-B44F-C8B3416CBA61}" type="datetime1">
              <a:rPr lang="en-US" smtClean="0"/>
              <a:pPr/>
              <a:t>4/11/2018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668000" y="27120428"/>
            <a:ext cx="13411200" cy="1557867"/>
          </a:xfrm>
          <a:prstGeom prst="rect">
            <a:avLst/>
          </a:prstGeom>
        </p:spPr>
        <p:txBody>
          <a:bodyPr lIns="376191" tIns="188096" rIns="376191" bIns="188096"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99200" y="27120428"/>
            <a:ext cx="3048000" cy="1557867"/>
          </a:xfrm>
          <a:prstGeom prst="rect">
            <a:avLst/>
          </a:prstGeom>
        </p:spPr>
        <p:txBody>
          <a:bodyPr lIns="376191" tIns="188096" rIns="376191" bIns="188096"/>
          <a:lstStyle/>
          <a:p>
            <a:fld id="{BCC655A2-F7BB-4532-B7E4-766DD43CE8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6517600" y="3901446"/>
            <a:ext cx="8229600" cy="2223685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28800" y="3901446"/>
            <a:ext cx="24079200" cy="2223685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828800" y="27120428"/>
            <a:ext cx="8534400" cy="1557867"/>
          </a:xfrm>
          <a:prstGeom prst="rect">
            <a:avLst/>
          </a:prstGeom>
        </p:spPr>
        <p:txBody>
          <a:bodyPr lIns="376191" tIns="188096" rIns="376191" bIns="188096"/>
          <a:lstStyle/>
          <a:p>
            <a:fld id="{6E0BB2ED-F6FB-4E5E-A4D6-57AA89C083D8}" type="datetime1">
              <a:rPr lang="en-US" smtClean="0"/>
              <a:pPr/>
              <a:t>4/11/2018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668000" y="27120428"/>
            <a:ext cx="13411200" cy="1557867"/>
          </a:xfrm>
          <a:prstGeom prst="rect">
            <a:avLst/>
          </a:prstGeom>
        </p:spPr>
        <p:txBody>
          <a:bodyPr lIns="376191" tIns="188096" rIns="376191" bIns="188096"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99200" y="27120428"/>
            <a:ext cx="3048000" cy="1557867"/>
          </a:xfrm>
          <a:prstGeom prst="rect">
            <a:avLst/>
          </a:prstGeom>
        </p:spPr>
        <p:txBody>
          <a:bodyPr lIns="376191" tIns="188096" rIns="376191" bIns="188096"/>
          <a:lstStyle/>
          <a:p>
            <a:fld id="{BCC655A2-F7BB-4532-B7E4-766DD43CE8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828800" y="27120428"/>
            <a:ext cx="8534400" cy="1557867"/>
          </a:xfrm>
          <a:prstGeom prst="rect">
            <a:avLst/>
          </a:prstGeom>
        </p:spPr>
        <p:txBody>
          <a:bodyPr lIns="376191" tIns="188096" rIns="376191" bIns="188096"/>
          <a:lstStyle/>
          <a:p>
            <a:fld id="{2E9FA8CD-50F2-4E1A-99BE-A465E7239656}" type="datetime1">
              <a:rPr lang="en-US" smtClean="0"/>
              <a:pPr/>
              <a:t>4/11/2018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668000" y="27120428"/>
            <a:ext cx="13411200" cy="1557867"/>
          </a:xfrm>
          <a:prstGeom prst="rect">
            <a:avLst/>
          </a:prstGeom>
        </p:spPr>
        <p:txBody>
          <a:bodyPr lIns="376191" tIns="188096" rIns="376191" bIns="188096"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99200" y="27120428"/>
            <a:ext cx="3048000" cy="1557867"/>
          </a:xfrm>
          <a:prstGeom prst="rect">
            <a:avLst/>
          </a:prstGeom>
        </p:spPr>
        <p:txBody>
          <a:bodyPr lIns="376191" tIns="188096" rIns="376191" bIns="188096"/>
          <a:lstStyle/>
          <a:p>
            <a:fld id="{BCC655A2-F7BB-4532-B7E4-766DD43CE8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1408" y="5618074"/>
            <a:ext cx="31089600" cy="581314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231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21408" y="11539900"/>
            <a:ext cx="31089600" cy="6441438"/>
          </a:xfrm>
        </p:spPr>
        <p:txBody>
          <a:bodyPr lIns="188096" rIns="188096" anchor="t"/>
          <a:lstStyle>
            <a:lvl1pPr marL="0" indent="0">
              <a:buNone/>
              <a:defRPr sz="9100">
                <a:solidFill>
                  <a:schemeClr val="tx1"/>
                </a:solidFill>
              </a:defRPr>
            </a:lvl1pPr>
            <a:lvl2pPr>
              <a:buNone/>
              <a:defRPr sz="74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57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57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828800" y="27120428"/>
            <a:ext cx="8534400" cy="1557867"/>
          </a:xfrm>
          <a:prstGeom prst="rect">
            <a:avLst/>
          </a:prstGeom>
        </p:spPr>
        <p:txBody>
          <a:bodyPr lIns="376191" tIns="188096" rIns="376191" bIns="188096"/>
          <a:lstStyle/>
          <a:p>
            <a:fld id="{F0EAC782-3DCE-4E35-8279-D762672AE9BE}" type="datetime1">
              <a:rPr lang="en-US" smtClean="0"/>
              <a:pPr/>
              <a:t>4/11/2018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668000" y="27120428"/>
            <a:ext cx="13411200" cy="1557867"/>
          </a:xfrm>
          <a:prstGeom prst="rect">
            <a:avLst/>
          </a:prstGeom>
        </p:spPr>
        <p:txBody>
          <a:bodyPr lIns="376191" tIns="188096" rIns="376191" bIns="188096"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99200" y="27120428"/>
            <a:ext cx="3048000" cy="1557867"/>
          </a:xfrm>
          <a:prstGeom prst="rect">
            <a:avLst/>
          </a:prstGeom>
        </p:spPr>
        <p:txBody>
          <a:bodyPr lIns="376191" tIns="188096" rIns="376191" bIns="188096"/>
          <a:lstStyle/>
          <a:p>
            <a:fld id="{BCC655A2-F7BB-4532-B7E4-766DD43CE8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3004108"/>
            <a:ext cx="32918400" cy="48768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28800" y="8192363"/>
            <a:ext cx="16154400" cy="18921984"/>
          </a:xfrm>
        </p:spPr>
        <p:txBody>
          <a:bodyPr/>
          <a:lstStyle>
            <a:lvl1pPr>
              <a:defRPr sz="10700"/>
            </a:lvl1pPr>
            <a:lvl2pPr>
              <a:defRPr sz="9900"/>
            </a:lvl2pPr>
            <a:lvl3pPr>
              <a:defRPr sz="8200"/>
            </a:lvl3pPr>
            <a:lvl4pPr>
              <a:defRPr sz="7400"/>
            </a:lvl4pPr>
            <a:lvl5pPr>
              <a:defRPr sz="74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592800" y="8192363"/>
            <a:ext cx="16154400" cy="18921984"/>
          </a:xfrm>
        </p:spPr>
        <p:txBody>
          <a:bodyPr/>
          <a:lstStyle>
            <a:lvl1pPr>
              <a:defRPr sz="10700"/>
            </a:lvl1pPr>
            <a:lvl2pPr>
              <a:defRPr sz="9900"/>
            </a:lvl2pPr>
            <a:lvl3pPr>
              <a:defRPr sz="8200"/>
            </a:lvl3pPr>
            <a:lvl4pPr>
              <a:defRPr sz="7400"/>
            </a:lvl4pPr>
            <a:lvl5pPr>
              <a:defRPr sz="74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828800" y="27120428"/>
            <a:ext cx="8534400" cy="1557867"/>
          </a:xfrm>
          <a:prstGeom prst="rect">
            <a:avLst/>
          </a:prstGeom>
        </p:spPr>
        <p:txBody>
          <a:bodyPr lIns="376191" tIns="188096" rIns="376191" bIns="188096"/>
          <a:lstStyle/>
          <a:p>
            <a:fld id="{70A9C47C-7600-4DF4-9150-FF9903B88C67}" type="datetime1">
              <a:rPr lang="en-US" smtClean="0"/>
              <a:pPr/>
              <a:t>4/11/2018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668000" y="27120428"/>
            <a:ext cx="13411200" cy="1557867"/>
          </a:xfrm>
          <a:prstGeom prst="rect">
            <a:avLst/>
          </a:prstGeom>
        </p:spPr>
        <p:txBody>
          <a:bodyPr lIns="376191" tIns="188096" rIns="376191" bIns="188096"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1699200" y="27120428"/>
            <a:ext cx="3048000" cy="1557867"/>
          </a:xfrm>
          <a:prstGeom prst="rect">
            <a:avLst/>
          </a:prstGeom>
        </p:spPr>
        <p:txBody>
          <a:bodyPr lIns="376191" tIns="188096" rIns="376191" bIns="188096"/>
          <a:lstStyle/>
          <a:p>
            <a:fld id="{BCC655A2-F7BB-4532-B7E4-766DD43CE8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3004108"/>
            <a:ext cx="32918400" cy="4876800"/>
          </a:xfrm>
        </p:spPr>
        <p:txBody>
          <a:bodyPr tIns="188096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8800" y="7915724"/>
            <a:ext cx="16160752" cy="2813236"/>
          </a:xfrm>
        </p:spPr>
        <p:txBody>
          <a:bodyPr lIns="188096" tIns="0" rIns="188096" bIns="0" anchor="ctr">
            <a:noAutofit/>
          </a:bodyPr>
          <a:lstStyle>
            <a:lvl1pPr marL="0" indent="0">
              <a:buNone/>
              <a:defRPr sz="99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8200" b="1"/>
            </a:lvl2pPr>
            <a:lvl3pPr>
              <a:buNone/>
              <a:defRPr sz="7400" b="1"/>
            </a:lvl3pPr>
            <a:lvl4pPr>
              <a:buNone/>
              <a:defRPr sz="6600" b="1"/>
            </a:lvl4pPr>
            <a:lvl5pPr>
              <a:buNone/>
              <a:defRPr sz="6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8580102" y="7934966"/>
            <a:ext cx="16167100" cy="2793996"/>
          </a:xfrm>
        </p:spPr>
        <p:txBody>
          <a:bodyPr lIns="188096" tIns="0" rIns="188096" bIns="0" anchor="ctr"/>
          <a:lstStyle>
            <a:lvl1pPr marL="0" indent="0">
              <a:buNone/>
              <a:defRPr sz="99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8200" b="1"/>
            </a:lvl2pPr>
            <a:lvl3pPr>
              <a:buNone/>
              <a:defRPr sz="7400" b="1"/>
            </a:lvl3pPr>
            <a:lvl4pPr>
              <a:buNone/>
              <a:defRPr sz="6600" b="1"/>
            </a:lvl4pPr>
            <a:lvl5pPr>
              <a:buNone/>
              <a:defRPr sz="6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1828800" y="10728960"/>
            <a:ext cx="16160752" cy="16408405"/>
          </a:xfrm>
        </p:spPr>
        <p:txBody>
          <a:bodyPr tIns="0"/>
          <a:lstStyle>
            <a:lvl1pPr>
              <a:defRPr sz="9100"/>
            </a:lvl1pPr>
            <a:lvl2pPr>
              <a:defRPr sz="8200"/>
            </a:lvl2pPr>
            <a:lvl3pPr>
              <a:defRPr sz="7400"/>
            </a:lvl3pPr>
            <a:lvl4pPr>
              <a:defRPr sz="6600"/>
            </a:lvl4pPr>
            <a:lvl5pPr>
              <a:defRPr sz="6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580102" y="10728960"/>
            <a:ext cx="16167100" cy="16408405"/>
          </a:xfrm>
        </p:spPr>
        <p:txBody>
          <a:bodyPr tIns="0"/>
          <a:lstStyle>
            <a:lvl1pPr>
              <a:defRPr sz="9100"/>
            </a:lvl1pPr>
            <a:lvl2pPr>
              <a:defRPr sz="8200"/>
            </a:lvl2pPr>
            <a:lvl3pPr>
              <a:defRPr sz="7400"/>
            </a:lvl3pPr>
            <a:lvl4pPr>
              <a:defRPr sz="6600"/>
            </a:lvl4pPr>
            <a:lvl5pPr>
              <a:defRPr sz="6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828800" y="27120428"/>
            <a:ext cx="8534400" cy="1557867"/>
          </a:xfrm>
          <a:prstGeom prst="rect">
            <a:avLst/>
          </a:prstGeom>
        </p:spPr>
        <p:txBody>
          <a:bodyPr lIns="376191" tIns="188096" rIns="376191" bIns="188096"/>
          <a:lstStyle/>
          <a:p>
            <a:fld id="{02459E25-5F3C-4DD7-8A03-A039DAA71C97}" type="datetime1">
              <a:rPr lang="en-US" smtClean="0"/>
              <a:pPr/>
              <a:t>4/11/2018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0668000" y="27120428"/>
            <a:ext cx="13411200" cy="1557867"/>
          </a:xfrm>
          <a:prstGeom prst="rect">
            <a:avLst/>
          </a:prstGeom>
        </p:spPr>
        <p:txBody>
          <a:bodyPr lIns="376191" tIns="188096" rIns="376191" bIns="188096"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31699200" y="27120428"/>
            <a:ext cx="3048000" cy="1557867"/>
          </a:xfrm>
          <a:prstGeom prst="rect">
            <a:avLst/>
          </a:prstGeom>
        </p:spPr>
        <p:txBody>
          <a:bodyPr lIns="376191" tIns="188096" rIns="376191" bIns="188096"/>
          <a:lstStyle/>
          <a:p>
            <a:fld id="{BCC655A2-F7BB-4532-B7E4-766DD43CE8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3004108"/>
            <a:ext cx="33223200" cy="4876800"/>
          </a:xfrm>
        </p:spPr>
        <p:txBody>
          <a:bodyPr vert="horz" tIns="188096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20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828800" y="27120428"/>
            <a:ext cx="8534400" cy="1557867"/>
          </a:xfrm>
          <a:prstGeom prst="rect">
            <a:avLst/>
          </a:prstGeom>
        </p:spPr>
        <p:txBody>
          <a:bodyPr lIns="376191" tIns="188096" rIns="376191" bIns="188096"/>
          <a:lstStyle/>
          <a:p>
            <a:fld id="{50D12A1A-68BF-4471-B2A0-32BCD19E19D6}" type="datetime1">
              <a:rPr lang="en-US" smtClean="0"/>
              <a:pPr/>
              <a:t>4/11/2018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0668000" y="27120428"/>
            <a:ext cx="13411200" cy="1557867"/>
          </a:xfrm>
          <a:prstGeom prst="rect">
            <a:avLst/>
          </a:prstGeom>
        </p:spPr>
        <p:txBody>
          <a:bodyPr lIns="376191" tIns="188096" rIns="376191" bIns="188096"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1699200" y="27120428"/>
            <a:ext cx="3048000" cy="1557867"/>
          </a:xfrm>
          <a:prstGeom prst="rect">
            <a:avLst/>
          </a:prstGeom>
        </p:spPr>
        <p:txBody>
          <a:bodyPr lIns="376191" tIns="188096" rIns="376191" bIns="188096"/>
          <a:lstStyle/>
          <a:p>
            <a:fld id="{BCC655A2-F7BB-4532-B7E4-766DD43CE8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1828800" y="27120428"/>
            <a:ext cx="8534400" cy="1557867"/>
          </a:xfrm>
          <a:prstGeom prst="rect">
            <a:avLst/>
          </a:prstGeom>
        </p:spPr>
        <p:txBody>
          <a:bodyPr lIns="376191" tIns="188096" rIns="376191" bIns="188096"/>
          <a:lstStyle/>
          <a:p>
            <a:fld id="{9B459511-B4AA-46C2-9513-FF2430E14266}" type="datetime1">
              <a:rPr lang="en-US" smtClean="0"/>
              <a:pPr/>
              <a:t>4/11/2018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0668000" y="27120428"/>
            <a:ext cx="13411200" cy="1557867"/>
          </a:xfrm>
          <a:prstGeom prst="rect">
            <a:avLst/>
          </a:prstGeom>
        </p:spPr>
        <p:txBody>
          <a:bodyPr lIns="376191" tIns="188096" rIns="376191" bIns="188096"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1699200" y="27120428"/>
            <a:ext cx="3048000" cy="1557867"/>
          </a:xfrm>
          <a:prstGeom prst="rect">
            <a:avLst/>
          </a:prstGeom>
        </p:spPr>
        <p:txBody>
          <a:bodyPr lIns="376191" tIns="188096" rIns="376191" bIns="188096"/>
          <a:lstStyle/>
          <a:p>
            <a:fld id="{BCC655A2-F7BB-4532-B7E4-766DD43CE8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2194569"/>
            <a:ext cx="10972800" cy="495808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107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2743200" y="7152640"/>
            <a:ext cx="10972800" cy="19507200"/>
          </a:xfrm>
        </p:spPr>
        <p:txBody>
          <a:bodyPr lIns="75238" rIns="75238"/>
          <a:lstStyle>
            <a:lvl1pPr marL="0" indent="0" algn="l">
              <a:buNone/>
              <a:defRPr sz="5700"/>
            </a:lvl1pPr>
            <a:lvl2pPr indent="0" algn="l">
              <a:buNone/>
              <a:defRPr sz="5000"/>
            </a:lvl2pPr>
            <a:lvl3pPr indent="0" algn="l">
              <a:buNone/>
              <a:defRPr sz="4100"/>
            </a:lvl3pPr>
            <a:lvl4pPr indent="0" algn="l">
              <a:buNone/>
              <a:defRPr sz="3700"/>
            </a:lvl4pPr>
            <a:lvl5pPr indent="0" algn="l">
              <a:buNone/>
              <a:defRPr sz="37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4300200" y="7152640"/>
            <a:ext cx="20447000" cy="19507200"/>
          </a:xfrm>
        </p:spPr>
        <p:txBody>
          <a:bodyPr tIns="0"/>
          <a:lstStyle>
            <a:lvl1pPr>
              <a:defRPr sz="11500"/>
            </a:lvl1pPr>
            <a:lvl2pPr>
              <a:defRPr sz="10700"/>
            </a:lvl2pPr>
            <a:lvl3pPr>
              <a:defRPr sz="9900"/>
            </a:lvl3pPr>
            <a:lvl4pPr>
              <a:defRPr sz="8200"/>
            </a:lvl4pPr>
            <a:lvl5pPr>
              <a:defRPr sz="74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828800" y="27120428"/>
            <a:ext cx="8534400" cy="1557867"/>
          </a:xfrm>
          <a:prstGeom prst="rect">
            <a:avLst/>
          </a:prstGeom>
        </p:spPr>
        <p:txBody>
          <a:bodyPr lIns="376191" tIns="188096" rIns="376191" bIns="188096"/>
          <a:lstStyle/>
          <a:p>
            <a:fld id="{369B06FC-5F0B-40FF-A43E-C6D4E4AE5E89}" type="datetime1">
              <a:rPr lang="en-US" smtClean="0"/>
              <a:pPr/>
              <a:t>4/11/2018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668000" y="27120428"/>
            <a:ext cx="13411200" cy="1557867"/>
          </a:xfrm>
          <a:prstGeom prst="rect">
            <a:avLst/>
          </a:prstGeom>
        </p:spPr>
        <p:txBody>
          <a:bodyPr lIns="376191" tIns="188096" rIns="376191" bIns="188096"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1699200" y="27120428"/>
            <a:ext cx="3048000" cy="1557867"/>
          </a:xfrm>
          <a:prstGeom prst="rect">
            <a:avLst/>
          </a:prstGeom>
        </p:spPr>
        <p:txBody>
          <a:bodyPr lIns="376191" tIns="188096" rIns="376191" bIns="188096"/>
          <a:lstStyle/>
          <a:p>
            <a:fld id="{BCC655A2-F7BB-4532-B7E4-766DD43CE8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12663012" y="4727796"/>
            <a:ext cx="21031200" cy="1755648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6191" tIns="188096" rIns="376191" bIns="188096"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32016536" y="22868348"/>
            <a:ext cx="621792" cy="663244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6191" tIns="188096" rIns="376191" bIns="188096"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5021852"/>
            <a:ext cx="8851392" cy="6752516"/>
          </a:xfrm>
        </p:spPr>
        <p:txBody>
          <a:bodyPr vert="horz" lIns="188096" tIns="188096" rIns="188096" bIns="188096" anchor="b"/>
          <a:lstStyle>
            <a:lvl1pPr algn="l">
              <a:buNone/>
              <a:defRPr sz="82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38400" y="12069483"/>
            <a:ext cx="8839200" cy="9298432"/>
          </a:xfrm>
        </p:spPr>
        <p:txBody>
          <a:bodyPr lIns="263334" rIns="188096" bIns="188096" anchor="t"/>
          <a:lstStyle>
            <a:lvl1pPr marL="0" indent="0" algn="l">
              <a:spcBef>
                <a:spcPts val="1029"/>
              </a:spcBef>
              <a:buFontTx/>
              <a:buNone/>
              <a:defRPr sz="5300"/>
            </a:lvl1pPr>
            <a:lvl2pPr>
              <a:defRPr sz="5000"/>
            </a:lvl2pPr>
            <a:lvl3pPr>
              <a:defRPr sz="4100"/>
            </a:lvl3pPr>
            <a:lvl4pPr>
              <a:defRPr sz="3700"/>
            </a:lvl4pPr>
            <a:lvl5pPr>
              <a:defRPr sz="37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828800" y="27120428"/>
            <a:ext cx="8534400" cy="1557867"/>
          </a:xfrm>
          <a:prstGeom prst="rect">
            <a:avLst/>
          </a:prstGeom>
        </p:spPr>
        <p:txBody>
          <a:bodyPr lIns="376191" tIns="188096" rIns="376191" bIns="188096"/>
          <a:lstStyle/>
          <a:p>
            <a:fld id="{8ECA185B-6F12-4182-A310-86B504C3880D}" type="datetime1">
              <a:rPr lang="en-US" smtClean="0"/>
              <a:pPr/>
              <a:t>4/11/2018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668000" y="27120428"/>
            <a:ext cx="13411200" cy="1557867"/>
          </a:xfrm>
          <a:prstGeom prst="rect">
            <a:avLst/>
          </a:prstGeom>
        </p:spPr>
        <p:txBody>
          <a:bodyPr lIns="376191" tIns="188096" rIns="376191" bIns="188096"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2308800" y="27120428"/>
            <a:ext cx="2438400" cy="1557867"/>
          </a:xfrm>
          <a:prstGeom prst="rect">
            <a:avLst/>
          </a:prstGeom>
        </p:spPr>
        <p:txBody>
          <a:bodyPr lIns="376191" tIns="188096" rIns="376191" bIns="188096"/>
          <a:lstStyle/>
          <a:p>
            <a:fld id="{BCC655A2-F7BB-4532-B7E4-766DD43CE82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13943172" y="5117940"/>
            <a:ext cx="18470880" cy="16776192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1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38100" y="24817493"/>
            <a:ext cx="36652200" cy="444330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76191" tIns="188096" rIns="376191" bIns="188096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17526000" y="26537922"/>
            <a:ext cx="19050000" cy="272288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76191" tIns="188096" rIns="376191" bIns="188096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38100" y="-30481"/>
            <a:ext cx="36652200" cy="444330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76191" tIns="188096" rIns="376191" bIns="188096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17526000" y="-30479"/>
            <a:ext cx="19050000" cy="272288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76191" tIns="188096" rIns="376191" bIns="188096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1828800" y="3004108"/>
            <a:ext cx="32918400" cy="4876800"/>
          </a:xfrm>
          <a:prstGeom prst="rect">
            <a:avLst/>
          </a:prstGeom>
        </p:spPr>
        <p:txBody>
          <a:bodyPr vert="horz" lIns="0" tIns="188096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1828800" y="8258048"/>
            <a:ext cx="32918400" cy="18726912"/>
          </a:xfrm>
          <a:prstGeom prst="rect">
            <a:avLst/>
          </a:prstGeom>
        </p:spPr>
        <p:txBody>
          <a:bodyPr vert="horz" lIns="376191" tIns="188096" rIns="376191" bIns="188096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76068" y="863609"/>
            <a:ext cx="36722192" cy="2770022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  <p:sp>
        <p:nvSpPr>
          <p:cNvPr id="14" name="Freeform 13"/>
          <p:cNvSpPr>
            <a:spLocks/>
          </p:cNvSpPr>
          <p:nvPr/>
        </p:nvSpPr>
        <p:spPr bwMode="auto">
          <a:xfrm rot="10800000">
            <a:off x="-76200" y="24817493"/>
            <a:ext cx="36652200" cy="444330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76191" tIns="188096" rIns="376191" bIns="188096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 rot="10800000">
            <a:off x="0" y="26537922"/>
            <a:ext cx="19050000" cy="272288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76191" tIns="188096" rIns="376191" bIns="188096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609600" y="26009601"/>
            <a:ext cx="36722192" cy="2770022"/>
            <a:chOff x="-19045" y="216550"/>
            <a:chExt cx="9180548" cy="649224"/>
          </a:xfrm>
        </p:grpSpPr>
        <p:sp>
          <p:nvSpPr>
            <p:cNvPr id="21" name="Freeform 20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20600" b="0" kern="1200">
          <a:ln>
            <a:noFill/>
          </a:ln>
          <a:solidFill>
            <a:schemeClr val="tx2"/>
          </a:solidFill>
          <a:effectLst/>
          <a:latin typeface="Tahoma" pitchFamily="34" charset="0"/>
          <a:ea typeface="+mj-ea"/>
          <a:cs typeface="Tahoma" pitchFamily="34" charset="0"/>
        </a:defRPr>
      </a:lvl1pPr>
    </p:titleStyle>
    <p:bodyStyle>
      <a:lvl1pPr marL="1128574" indent="-1128574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10700" kern="1200">
          <a:solidFill>
            <a:schemeClr val="tx1"/>
          </a:solidFill>
          <a:latin typeface="Tahoma" pitchFamily="34" charset="0"/>
          <a:ea typeface="+mn-ea"/>
          <a:cs typeface="Tahoma" pitchFamily="34" charset="0"/>
        </a:defRPr>
      </a:lvl1pPr>
      <a:lvl2pPr marL="2633340" indent="-1015717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9900" kern="1200">
          <a:solidFill>
            <a:schemeClr val="tx1"/>
          </a:solidFill>
          <a:latin typeface="Tahoma" pitchFamily="34" charset="0"/>
          <a:ea typeface="+mn-ea"/>
          <a:cs typeface="Tahoma" pitchFamily="34" charset="0"/>
        </a:defRPr>
      </a:lvl2pPr>
      <a:lvl3pPr marL="3761915" indent="-1015717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8700" kern="1200">
          <a:solidFill>
            <a:schemeClr val="tx1"/>
          </a:solidFill>
          <a:latin typeface="Tahoma" pitchFamily="34" charset="0"/>
          <a:ea typeface="+mn-ea"/>
          <a:cs typeface="Tahoma" pitchFamily="34" charset="0"/>
        </a:defRPr>
      </a:lvl3pPr>
      <a:lvl4pPr marL="4890489" indent="-865241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8200" kern="1200">
          <a:solidFill>
            <a:schemeClr val="tx1"/>
          </a:solidFill>
          <a:latin typeface="Tahoma" pitchFamily="34" charset="0"/>
          <a:ea typeface="+mn-ea"/>
          <a:cs typeface="Tahoma" pitchFamily="34" charset="0"/>
        </a:defRPr>
      </a:lvl4pPr>
      <a:lvl5pPr marL="6019064" indent="-865241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8200" kern="1200">
          <a:solidFill>
            <a:schemeClr val="tx1"/>
          </a:solidFill>
          <a:latin typeface="Tahoma" pitchFamily="34" charset="0"/>
          <a:ea typeface="+mn-ea"/>
          <a:cs typeface="Tahoma" pitchFamily="34" charset="0"/>
        </a:defRPr>
      </a:lvl5pPr>
      <a:lvl6pPr marL="7147638" indent="-865241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7400" kern="1200">
          <a:solidFill>
            <a:schemeClr val="tx1"/>
          </a:solidFill>
          <a:latin typeface="+mn-lt"/>
          <a:ea typeface="+mn-ea"/>
          <a:cs typeface="+mn-cs"/>
        </a:defRPr>
      </a:lvl6pPr>
      <a:lvl7pPr marL="7900021" indent="-752383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6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9028595" indent="-752383" algn="l" rtl="0" eaLnBrk="1" latinLnBrk="0" hangingPunct="1">
        <a:spcBef>
          <a:spcPct val="20000"/>
        </a:spcBef>
        <a:buClr>
          <a:schemeClr val="tx2"/>
        </a:buClr>
        <a:buChar char="•"/>
        <a:defRPr kumimoji="0" sz="6600" kern="1200">
          <a:solidFill>
            <a:schemeClr val="tx1"/>
          </a:solidFill>
          <a:latin typeface="+mn-lt"/>
          <a:ea typeface="+mn-ea"/>
          <a:cs typeface="+mn-cs"/>
        </a:defRPr>
      </a:lvl8pPr>
      <a:lvl9pPr marL="10157170" indent="-752383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57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188095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376191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564287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752383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940478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1128574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1316670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1504765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png"/><Relationship Id="rId10" Type="http://schemas.openxmlformats.org/officeDocument/2006/relationships/image" Target="../media/image9.jpeg"/><Relationship Id="rId4" Type="http://schemas.openxmlformats.org/officeDocument/2006/relationships/image" Target="../media/image3.png"/><Relationship Id="rId9" Type="http://schemas.openxmlformats.org/officeDocument/2006/relationships/image" Target="../media/image8.jpeg"/><Relationship Id="rId1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685800"/>
            <a:ext cx="36576000" cy="41148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Open/Closed Boundary and Energy Cutoff Latitude for Varying Dst Indices</a:t>
            </a:r>
            <a:br>
              <a:rPr lang="en-US" sz="6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5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David Alan Smith (W6EY)</a:t>
            </a:r>
            <a:br>
              <a:rPr lang="en-US" sz="5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5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Center for Atmospheric and Space Sciences, Utah State University,  Logan, UT USA</a:t>
            </a:r>
            <a:br>
              <a:rPr lang="en-US" sz="5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5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davidalan.smith@aggiemail.usu.edu</a:t>
            </a:r>
            <a:r>
              <a:rPr lang="en-US" sz="8000" b="1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/>
            </a:r>
            <a:br>
              <a:rPr lang="en-US" sz="8000" b="1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</a:br>
            <a:endParaRPr lang="en-US" sz="8000" b="1" dirty="0">
              <a:solidFill>
                <a:schemeClr val="tx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95400" y="4962436"/>
            <a:ext cx="10972800" cy="630942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500" b="1" dirty="0" smtClean="0">
                <a:latin typeface="Times New Roman" pitchFamily="18" charset="0"/>
                <a:cs typeface="Times New Roman" pitchFamily="18" charset="0"/>
              </a:rPr>
              <a:t>The Basics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14400" y="18897600"/>
            <a:ext cx="10972800" cy="600164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300" b="1" dirty="0" smtClean="0"/>
              <a:t>Difficulties</a:t>
            </a: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3657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0" y="1638300"/>
            <a:ext cx="3657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0" y="0"/>
            <a:ext cx="3657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885825"/>
            <a:ext cx="3657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0" y="0"/>
            <a:ext cx="3657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0" y="885825"/>
            <a:ext cx="3657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0" y="1219200"/>
            <a:ext cx="3657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87" name="Rectangle 15"/>
          <p:cNvSpPr>
            <a:spLocks noChangeArrowheads="1"/>
          </p:cNvSpPr>
          <p:nvPr/>
        </p:nvSpPr>
        <p:spPr bwMode="auto">
          <a:xfrm>
            <a:off x="0" y="1381125"/>
            <a:ext cx="3657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24536400" y="25207079"/>
            <a:ext cx="11811000" cy="3139321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300" b="1" dirty="0" smtClean="0">
                <a:latin typeface="+mj-lt"/>
                <a:cs typeface="Times New Roman" pitchFamily="18" charset="0"/>
              </a:rPr>
              <a:t>Future Work</a:t>
            </a:r>
            <a:endParaRPr lang="en-US" sz="33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  Further study will include SEP/PCA connection</a:t>
            </a:r>
          </a:p>
          <a:p>
            <a:pPr>
              <a:buFont typeface="Arial" pitchFamily="34" charset="0"/>
              <a:buChar char="•"/>
            </a:pP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  Can we improve our understanding of PCA events by examining     solar energetic protons, their interaction with the geomagnetic  field, how they precipitate down to the D-region, and their  interaction with neutral species within the D-region?</a:t>
            </a:r>
            <a:endParaRPr lang="en-US" sz="33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3657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1047750"/>
            <a:ext cx="3657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0"/>
            <a:ext cx="3657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0" y="0"/>
            <a:ext cx="3657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0" y="0"/>
            <a:ext cx="3657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6" name="Picture 3" descr="Image result for images of ham radi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76200"/>
            <a:ext cx="3048000" cy="3025197"/>
          </a:xfrm>
          <a:prstGeom prst="rect">
            <a:avLst/>
          </a:prstGeom>
          <a:noFill/>
        </p:spPr>
      </p:pic>
      <p:sp>
        <p:nvSpPr>
          <p:cNvPr id="12" name="AutoShape 7" descr="Image result for images of polar cap absorpt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Rectangle 12"/>
          <p:cNvSpPr>
            <a:spLocks noChangeArrowheads="1"/>
          </p:cNvSpPr>
          <p:nvPr/>
        </p:nvSpPr>
        <p:spPr bwMode="auto">
          <a:xfrm>
            <a:off x="0" y="0"/>
            <a:ext cx="3657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" name="Rectangle 15"/>
          <p:cNvSpPr>
            <a:spLocks noChangeArrowheads="1"/>
          </p:cNvSpPr>
          <p:nvPr/>
        </p:nvSpPr>
        <p:spPr bwMode="auto">
          <a:xfrm>
            <a:off x="0" y="0"/>
            <a:ext cx="3657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090" name="Rectangle 18"/>
          <p:cNvSpPr>
            <a:spLocks noChangeArrowheads="1"/>
          </p:cNvSpPr>
          <p:nvPr/>
        </p:nvSpPr>
        <p:spPr bwMode="auto">
          <a:xfrm>
            <a:off x="0" y="0"/>
            <a:ext cx="3657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0" y="952500"/>
            <a:ext cx="3657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86200" y="0"/>
            <a:ext cx="28194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6" name="TextBox 95"/>
          <p:cNvSpPr txBox="1"/>
          <p:nvPr/>
        </p:nvSpPr>
        <p:spPr>
          <a:xfrm>
            <a:off x="2590800" y="3124200"/>
            <a:ext cx="5410200" cy="707886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Scan the QR code for the written report and presentation associated with this poster. </a:t>
            </a:r>
            <a:endParaRPr lang="en-US" sz="2000" dirty="0"/>
          </a:p>
        </p:txBody>
      </p:sp>
      <p:sp>
        <p:nvSpPr>
          <p:cNvPr id="97" name="Rectangle 96"/>
          <p:cNvSpPr/>
          <p:nvPr/>
        </p:nvSpPr>
        <p:spPr>
          <a:xfrm>
            <a:off x="0" y="4114800"/>
            <a:ext cx="365760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762364" y="30546"/>
            <a:ext cx="5737436" cy="4008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28" name="AutoShape 4" descr="Image result for cartoon of ham radio operator listeni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0"/>
            <a:ext cx="3657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0" y="0"/>
            <a:ext cx="3657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" name="Rectangle 4"/>
          <p:cNvSpPr>
            <a:spLocks noChangeArrowheads="1"/>
          </p:cNvSpPr>
          <p:nvPr/>
        </p:nvSpPr>
        <p:spPr bwMode="auto">
          <a:xfrm>
            <a:off x="0" y="1533525"/>
            <a:ext cx="3657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1" name="Picture 100" descr="Old_Dst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85800" y="19431000"/>
            <a:ext cx="5281784" cy="3552825"/>
          </a:xfrm>
          <a:prstGeom prst="rect">
            <a:avLst/>
          </a:prstGeom>
        </p:spPr>
      </p:pic>
      <p:pic>
        <p:nvPicPr>
          <p:cNvPr id="103" name="Picture 102" descr="New_Dst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934200" y="19431000"/>
            <a:ext cx="5210983" cy="3505200"/>
          </a:xfrm>
          <a:prstGeom prst="rect">
            <a:avLst/>
          </a:prstGeom>
        </p:spPr>
      </p:pic>
      <p:sp>
        <p:nvSpPr>
          <p:cNvPr id="44" name="TextBox 43"/>
          <p:cNvSpPr txBox="1"/>
          <p:nvPr/>
        </p:nvSpPr>
        <p:spPr>
          <a:xfrm>
            <a:off x="1219200" y="5669846"/>
            <a:ext cx="12268200" cy="3093154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US" sz="3500" b="1" dirty="0" smtClean="0">
                <a:latin typeface="Times New Roman" pitchFamily="18" charset="0"/>
                <a:cs typeface="Times New Roman" pitchFamily="18" charset="0"/>
              </a:rPr>
              <a:t>From the Tsyganenko Model of the Geomagnetic Field:</a:t>
            </a:r>
          </a:p>
          <a:p>
            <a:endParaRPr lang="en-US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Approximation of the Geomagnetic Field </a:t>
            </a:r>
          </a:p>
          <a:p>
            <a:pPr>
              <a:buFont typeface="Arial" pitchFamily="34" charset="0"/>
              <a:buChar char="•"/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Estimate Open/Closed Boundary (OCB)</a:t>
            </a:r>
          </a:p>
          <a:p>
            <a:pPr>
              <a:buFont typeface="Arial" pitchFamily="34" charset="0"/>
              <a:buChar char="•"/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Reverse Engineer Proton Trajectories (Allowed vs. Forbidden)</a:t>
            </a:r>
          </a:p>
          <a:p>
            <a:pPr>
              <a:buFont typeface="Arial" pitchFamily="34" charset="0"/>
              <a:buChar char="•"/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Estimate Proton Energy Cutoff Latitudes </a:t>
            </a:r>
          </a:p>
        </p:txBody>
      </p:sp>
      <p:sp>
        <p:nvSpPr>
          <p:cNvPr id="46" name="Rectangle 45"/>
          <p:cNvSpPr/>
          <p:nvPr/>
        </p:nvSpPr>
        <p:spPr>
          <a:xfrm>
            <a:off x="533400" y="9168825"/>
            <a:ext cx="12420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US" sz="3200" dirty="0" smtClean="0"/>
              <a:t>Open/Closed Boundary as Function of Dst Index</a:t>
            </a:r>
            <a:endParaRPr lang="en-US" sz="3200" dirty="0"/>
          </a:p>
        </p:txBody>
      </p:sp>
      <p:sp>
        <p:nvSpPr>
          <p:cNvPr id="52" name="TextBox 51"/>
          <p:cNvSpPr txBox="1"/>
          <p:nvPr/>
        </p:nvSpPr>
        <p:spPr>
          <a:xfrm>
            <a:off x="304800" y="22783800"/>
            <a:ext cx="12573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When using the reverse engineering method, an important consideration is the determination of allowed vs. forbidden trajectories.  The above plots show  the effect a slight adjustment  can make in determining </a:t>
            </a:r>
          </a:p>
          <a:p>
            <a:pPr algn="ctr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energy cutoff latitudes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sp>
        <p:nvSpPr>
          <p:cNvPr id="53" name="TextBox 52"/>
          <p:cNvSpPr txBox="1"/>
          <p:nvPr/>
        </p:nvSpPr>
        <p:spPr>
          <a:xfrm>
            <a:off x="25018944" y="21336000"/>
            <a:ext cx="10213052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The above plots show 3-D renderings of geomagnetic </a:t>
            </a:r>
          </a:p>
          <a:p>
            <a:pPr algn="ctr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field lines based on the Tsyganenko model.  </a:t>
            </a:r>
          </a:p>
          <a:p>
            <a:pPr algn="ctr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The magnetotail poses an interesting </a:t>
            </a:r>
          </a:p>
          <a:p>
            <a:pPr algn="ctr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problem when attempting to determine </a:t>
            </a:r>
          </a:p>
          <a:p>
            <a:pPr algn="ctr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allowed vs. forbidden trajectories.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304800" y="27584400"/>
            <a:ext cx="697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    </a:t>
            </a:r>
            <a:endParaRPr lang="en-US" sz="3600" dirty="0"/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76200" y="25908000"/>
            <a:ext cx="13487400" cy="2862322"/>
          </a:xfrm>
          <a:prstGeom prst="rect">
            <a:avLst/>
          </a:prstGeom>
          <a:noFill/>
          <a:ln w="444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Smart, D. &amp; Shea, M., 2001. A Comparison of the Tsyganenko Model Predicted and Measured Geomagnetic cutoff Latitudes. </a:t>
            </a: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Adv. Space Res.,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28(12), pp. 1733-1738.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Smart, D., Shea, M. &amp;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Flückiger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E., 2000. Magnetospheric Models and Trajectory Computations. </a:t>
            </a: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Space Science Reviews,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Volume 93, pp. 305-333.</a:t>
            </a:r>
            <a:r>
              <a:rPr lang="en-US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Sauer, H. H. &amp; Wilkinson, D. C., 2008. Global mapping of ionospheric HF/VHF radio wave absorption due to solar energetic protons. </a:t>
            </a:r>
            <a:r>
              <a:rPr lang="en-US" sz="20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Space Weather, </a:t>
            </a:r>
            <a:r>
              <a:rPr lang="en-US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6(S12002)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Tsyganenko, N., 2016. 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Modeling the Earth's Magnetosphere Using Spacecraft Magnetometer Data. 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[Online] Available at: </a:t>
            </a:r>
            <a:r>
              <a:rPr lang="en-US" sz="2000" b="1" u="sng" dirty="0" smtClean="0">
                <a:latin typeface="Times New Roman" pitchFamily="18" charset="0"/>
                <a:cs typeface="Times New Roman" pitchFamily="18" charset="0"/>
              </a:rPr>
              <a:t>http://geo.phys.spbu.ru/~tsyganenko/modeling.html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[Accessed 28 February 2018]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76200" y="25125402"/>
            <a:ext cx="3048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References</a:t>
            </a:r>
            <a:endParaRPr lang="en-US" sz="3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3937509" y="26146542"/>
            <a:ext cx="9806211" cy="2123658"/>
          </a:xfrm>
          <a:prstGeom prst="rect">
            <a:avLst/>
          </a:prstGeom>
          <a:noFill/>
          <a:ln w="0"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3300" b="1" dirty="0" smtClean="0">
                <a:latin typeface="Times New Roman" pitchFamily="18" charset="0"/>
                <a:cs typeface="Times New Roman" pitchFamily="18" charset="0"/>
              </a:rPr>
              <a:t>The above plots illustrate the energy cutoff latitude’s </a:t>
            </a:r>
          </a:p>
          <a:p>
            <a:pPr algn="ctr"/>
            <a:r>
              <a:rPr lang="en-US" sz="3300" b="1" dirty="0" smtClean="0">
                <a:latin typeface="Times New Roman" pitchFamily="18" charset="0"/>
                <a:cs typeface="Times New Roman" pitchFamily="18" charset="0"/>
              </a:rPr>
              <a:t>dependence on geomagnetic conditions.  </a:t>
            </a:r>
          </a:p>
          <a:p>
            <a:pPr algn="ctr"/>
            <a:r>
              <a:rPr lang="en-US" sz="3300" b="1" dirty="0" smtClean="0">
                <a:latin typeface="Times New Roman" pitchFamily="18" charset="0"/>
                <a:cs typeface="Times New Roman" pitchFamily="18" charset="0"/>
              </a:rPr>
              <a:t>Each was generated with the Tsyganenko model </a:t>
            </a:r>
          </a:p>
          <a:p>
            <a:pPr algn="ctr"/>
            <a:r>
              <a:rPr lang="en-US" sz="3300" b="1" dirty="0" smtClean="0">
                <a:latin typeface="Times New Roman" pitchFamily="18" charset="0"/>
                <a:cs typeface="Times New Roman" pitchFamily="18" charset="0"/>
              </a:rPr>
              <a:t>varying only the Dst index.</a:t>
            </a:r>
          </a:p>
        </p:txBody>
      </p:sp>
      <p:sp>
        <p:nvSpPr>
          <p:cNvPr id="66" name="Rectangle 65"/>
          <p:cNvSpPr/>
          <p:nvPr/>
        </p:nvSpPr>
        <p:spPr>
          <a:xfrm>
            <a:off x="13792200" y="4800600"/>
            <a:ext cx="10058400" cy="23850600"/>
          </a:xfrm>
          <a:prstGeom prst="rect">
            <a:avLst/>
          </a:prstGeom>
          <a:noFill/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24612600" y="4800600"/>
            <a:ext cx="11049000" cy="19888200"/>
          </a:xfrm>
          <a:prstGeom prst="rect">
            <a:avLst/>
          </a:prstGeom>
          <a:noFill/>
          <a:ln w="635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/>
          <p:cNvSpPr/>
          <p:nvPr/>
        </p:nvSpPr>
        <p:spPr>
          <a:xfrm>
            <a:off x="457200" y="4800600"/>
            <a:ext cx="12496800" cy="19812000"/>
          </a:xfrm>
          <a:prstGeom prst="rect">
            <a:avLst/>
          </a:prstGeom>
          <a:noFill/>
          <a:ln w="635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/>
          <p:cNvSpPr/>
          <p:nvPr/>
        </p:nvSpPr>
        <p:spPr>
          <a:xfrm>
            <a:off x="24612600" y="4876800"/>
            <a:ext cx="1104900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400" dirty="0" smtClean="0"/>
              <a:t>3-D Projection of Geomagnetic Field Lines </a:t>
            </a:r>
            <a:endParaRPr lang="en-US" sz="3400" dirty="0"/>
          </a:p>
        </p:txBody>
      </p:sp>
      <p:pic>
        <p:nvPicPr>
          <p:cNvPr id="62" name="Picture 61" descr="355_1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3868400" y="5257800"/>
            <a:ext cx="9906000" cy="5601176"/>
          </a:xfrm>
          <a:prstGeom prst="rect">
            <a:avLst/>
          </a:prstGeom>
        </p:spPr>
      </p:pic>
      <p:pic>
        <p:nvPicPr>
          <p:cNvPr id="63" name="Picture 62" descr="355_50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13868400" y="11963400"/>
            <a:ext cx="9829800" cy="5943600"/>
          </a:xfrm>
          <a:prstGeom prst="rect">
            <a:avLst/>
          </a:prstGeom>
        </p:spPr>
      </p:pic>
      <p:pic>
        <p:nvPicPr>
          <p:cNvPr id="64" name="Picture 63" descr="355_100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13944600" y="18973800"/>
            <a:ext cx="9753600" cy="6189583"/>
          </a:xfrm>
          <a:prstGeom prst="rect">
            <a:avLst/>
          </a:prstGeom>
        </p:spPr>
      </p:pic>
      <p:pic>
        <p:nvPicPr>
          <p:cNvPr id="75" name="Picture 74" descr="355_1_Lines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25984200" y="5562600"/>
            <a:ext cx="8382000" cy="4495800"/>
          </a:xfrm>
          <a:prstGeom prst="rect">
            <a:avLst/>
          </a:prstGeom>
        </p:spPr>
      </p:pic>
      <p:pic>
        <p:nvPicPr>
          <p:cNvPr id="76" name="Picture 75" descr="355_50_Lines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25984200" y="11001416"/>
            <a:ext cx="8382000" cy="4543384"/>
          </a:xfrm>
          <a:prstGeom prst="rect">
            <a:avLst/>
          </a:prstGeom>
        </p:spPr>
      </p:pic>
      <p:pic>
        <p:nvPicPr>
          <p:cNvPr id="77" name="Picture 76" descr="355_100_Lines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25984200" y="16459200"/>
            <a:ext cx="8305800" cy="4648199"/>
          </a:xfrm>
          <a:prstGeom prst="rect">
            <a:avLst/>
          </a:prstGeom>
        </p:spPr>
      </p:pic>
      <p:sp>
        <p:nvSpPr>
          <p:cNvPr id="78" name="TextBox 77"/>
          <p:cNvSpPr txBox="1"/>
          <p:nvPr/>
        </p:nvSpPr>
        <p:spPr>
          <a:xfrm>
            <a:off x="27127200" y="6553200"/>
            <a:ext cx="20810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Dst=1.0 </a:t>
            </a:r>
            <a:r>
              <a:rPr lang="en-US" sz="320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nT</a:t>
            </a:r>
            <a:endParaRPr lang="en-US" sz="32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27127200" y="11963400"/>
            <a:ext cx="21146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Dst=-50 </a:t>
            </a:r>
            <a:r>
              <a:rPr lang="en-US" sz="320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nT</a:t>
            </a:r>
            <a:endParaRPr lang="en-US" sz="32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27127200" y="17449800"/>
            <a:ext cx="23198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Dst=-100 </a:t>
            </a:r>
            <a:r>
              <a:rPr lang="en-US" sz="320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nT</a:t>
            </a:r>
            <a:endParaRPr lang="en-US" sz="32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533401" y="15163800"/>
            <a:ext cx="123444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Open/Closed Boundary (OCB)</a:t>
            </a:r>
          </a:p>
          <a:p>
            <a:pPr lvl="0" algn="ctr">
              <a:buFont typeface="Arial" pitchFamily="34" charset="0"/>
              <a:buChar char="•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 Latitude of last closed field line when moving pole-ward.  </a:t>
            </a:r>
          </a:p>
          <a:p>
            <a:pPr lvl="0" algn="ctr">
              <a:buFont typeface="Arial" pitchFamily="34" charset="0"/>
              <a:buChar char="•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 Closed line has foot points in Northern/Southern hemispheres.</a:t>
            </a:r>
          </a:p>
          <a:p>
            <a:pPr lvl="0" algn="ctr">
              <a:buFont typeface="Arial" pitchFamily="34" charset="0"/>
              <a:buChar char="•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 Difficult to define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on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night-side due to stretching of magnetotail.</a:t>
            </a:r>
          </a:p>
          <a:p>
            <a:pPr lvl="0" algn="ctr">
              <a:buFont typeface="Arial" pitchFamily="34" charset="0"/>
              <a:buChar char="•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 Magnetotail "open" line extends past 70 Earth radii.</a:t>
            </a:r>
          </a:p>
          <a:p>
            <a:pPr lvl="0" algn="ctr">
              <a:buFont typeface="Arial" pitchFamily="34" charset="0"/>
              <a:buChar char="•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 Establishes shape of Polar Cap region.</a:t>
            </a:r>
          </a:p>
        </p:txBody>
      </p:sp>
      <p:sp>
        <p:nvSpPr>
          <p:cNvPr id="71" name="Rounded Rectangle 70"/>
          <p:cNvSpPr/>
          <p:nvPr/>
        </p:nvSpPr>
        <p:spPr>
          <a:xfrm>
            <a:off x="1295400" y="15163800"/>
            <a:ext cx="10896600" cy="2667000"/>
          </a:xfrm>
          <a:prstGeom prst="round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7" name="Chart 66"/>
          <p:cNvGraphicFramePr/>
          <p:nvPr/>
        </p:nvGraphicFramePr>
        <p:xfrm>
          <a:off x="838200" y="10134600"/>
          <a:ext cx="11887200" cy="4343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9578</TotalTime>
  <Words>453</Words>
  <Application>Microsoft Office PowerPoint</Application>
  <PresentationFormat>Custom</PresentationFormat>
  <Paragraphs>49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Flow</vt:lpstr>
      <vt:lpstr>Open/Closed Boundary and Energy Cutoff Latitude for Varying Dst Indices David Alan Smith (W6EY) Center for Atmospheric and Space Sciences, Utah State University,  Logan, UT USA davidalan.smith@aggiemail.usu.edu </vt:lpstr>
    </vt:vector>
  </TitlesOfParts>
  <Company>U.S. Air Force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bushj</dc:creator>
  <cp:lastModifiedBy>SmithFam</cp:lastModifiedBy>
  <cp:revision>426</cp:revision>
  <dcterms:created xsi:type="dcterms:W3CDTF">2010-10-07T20:13:26Z</dcterms:created>
  <dcterms:modified xsi:type="dcterms:W3CDTF">2018-04-11T16:09:51Z</dcterms:modified>
</cp:coreProperties>
</file>