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4" r:id="rId2"/>
    <p:sldId id="274" r:id="rId3"/>
    <p:sldId id="289" r:id="rId4"/>
    <p:sldId id="287" r:id="rId5"/>
    <p:sldId id="288" r:id="rId6"/>
    <p:sldId id="290" r:id="rId7"/>
    <p:sldId id="283" r:id="rId8"/>
    <p:sldId id="291" r:id="rId9"/>
    <p:sldId id="282" r:id="rId10"/>
    <p:sldId id="262" r:id="rId11"/>
    <p:sldId id="263" r:id="rId12"/>
    <p:sldId id="295" r:id="rId13"/>
    <p:sldId id="293" r:id="rId14"/>
    <p:sldId id="294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 autoAdjust="0"/>
    <p:restoredTop sz="9466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APS_4_Corners_Presentation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mithFam\Desktop\APS_4_Corners_Presentation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SmithFam\Desktop\APS_4_Corners_Presentation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SmithFam\Desktop\APS_4_Corners_Presentation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SmithFam\Desktop\Research%20Related%20Files%20and%20Folders\Disertation%20Chapters\OCB_Paper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APS_4_Corners_Present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400" dirty="0" smtClean="0"/>
              <a:t>Equinox </a:t>
            </a:r>
            <a:r>
              <a:rPr lang="en-US" sz="1400" dirty="0"/>
              <a:t>@ 1700 UT Quiet</a:t>
            </a:r>
          </a:p>
        </c:rich>
      </c:tx>
      <c:layout/>
    </c:title>
    <c:plotArea>
      <c:layout/>
      <c:radarChart>
        <c:radarStyle val="marker"/>
        <c:ser>
          <c:idx val="0"/>
          <c:order val="0"/>
          <c:tx>
            <c:v>Geomagnetic</c:v>
          </c:tx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Sheet4!$K$1:$K$24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Sheet8!$D$1:$D$24</c:f>
              <c:numCache>
                <c:formatCode>General</c:formatCode>
                <c:ptCount val="24"/>
                <c:pt idx="0">
                  <c:v>75.167000000000002</c:v>
                </c:pt>
                <c:pt idx="1">
                  <c:v>74.575999999999979</c:v>
                </c:pt>
                <c:pt idx="2">
                  <c:v>76.565000000000012</c:v>
                </c:pt>
                <c:pt idx="3">
                  <c:v>76.411000000000087</c:v>
                </c:pt>
                <c:pt idx="4">
                  <c:v>75.793000000000006</c:v>
                </c:pt>
                <c:pt idx="5">
                  <c:v>75.349999999999994</c:v>
                </c:pt>
                <c:pt idx="6">
                  <c:v>75.093999999999994</c:v>
                </c:pt>
                <c:pt idx="7">
                  <c:v>75.031999999999996</c:v>
                </c:pt>
                <c:pt idx="8">
                  <c:v>74.188999999999979</c:v>
                </c:pt>
                <c:pt idx="9">
                  <c:v>73.64</c:v>
                </c:pt>
                <c:pt idx="10">
                  <c:v>72.558999999999983</c:v>
                </c:pt>
                <c:pt idx="11">
                  <c:v>71.116</c:v>
                </c:pt>
                <c:pt idx="12">
                  <c:v>70.221000000000004</c:v>
                </c:pt>
                <c:pt idx="13">
                  <c:v>70.631999999999991</c:v>
                </c:pt>
                <c:pt idx="14">
                  <c:v>71.367999999999995</c:v>
                </c:pt>
                <c:pt idx="15">
                  <c:v>73.10199999999999</c:v>
                </c:pt>
                <c:pt idx="16">
                  <c:v>74.777999999999992</c:v>
                </c:pt>
                <c:pt idx="17">
                  <c:v>77.003</c:v>
                </c:pt>
                <c:pt idx="18">
                  <c:v>78.539000000000001</c:v>
                </c:pt>
                <c:pt idx="19">
                  <c:v>79.947000000000074</c:v>
                </c:pt>
                <c:pt idx="20">
                  <c:v>79.983999999999995</c:v>
                </c:pt>
                <c:pt idx="21">
                  <c:v>78.874999999999986</c:v>
                </c:pt>
                <c:pt idx="22">
                  <c:v>77.185999999999979</c:v>
                </c:pt>
                <c:pt idx="23">
                  <c:v>76.111000000000004</c:v>
                </c:pt>
              </c:numCache>
            </c:numRef>
          </c:val>
        </c:ser>
        <c:axId val="116745728"/>
        <c:axId val="116747648"/>
      </c:radarChart>
      <c:catAx>
        <c:axId val="116745728"/>
        <c:scaling>
          <c:orientation val="minMax"/>
        </c:scaling>
        <c:axPos val="b"/>
        <c:majorGridlines/>
        <c:numFmt formatCode="General" sourceLinked="1"/>
        <c:tickLblPos val="nextTo"/>
        <c:crossAx val="116747648"/>
        <c:crosses val="autoZero"/>
        <c:auto val="1"/>
        <c:lblAlgn val="ctr"/>
        <c:lblOffset val="100"/>
      </c:catAx>
      <c:valAx>
        <c:axId val="116747648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1674572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radarChart>
        <c:radarStyle val="marker"/>
        <c:ser>
          <c:idx val="0"/>
          <c:order val="0"/>
          <c:tx>
            <c:v>Geomagnetic</c:v>
          </c:tx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Sheet4!$K$1:$K$24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Sheet4!$J$1:$J$24</c:f>
              <c:numCache>
                <c:formatCode>General</c:formatCode>
                <c:ptCount val="24"/>
                <c:pt idx="0">
                  <c:v>72.033000000000001</c:v>
                </c:pt>
                <c:pt idx="1">
                  <c:v>72.227000000000004</c:v>
                </c:pt>
                <c:pt idx="2">
                  <c:v>71.754999999999995</c:v>
                </c:pt>
                <c:pt idx="3">
                  <c:v>72.558999999999983</c:v>
                </c:pt>
                <c:pt idx="4">
                  <c:v>73.641000000000005</c:v>
                </c:pt>
                <c:pt idx="5">
                  <c:v>76.334000000000003</c:v>
                </c:pt>
                <c:pt idx="6">
                  <c:v>77.63</c:v>
                </c:pt>
                <c:pt idx="7">
                  <c:v>78.735000000000014</c:v>
                </c:pt>
                <c:pt idx="8">
                  <c:v>79.906000000000006</c:v>
                </c:pt>
                <c:pt idx="9">
                  <c:v>80.903000000000006</c:v>
                </c:pt>
                <c:pt idx="10">
                  <c:v>79.706999999999994</c:v>
                </c:pt>
                <c:pt idx="11">
                  <c:v>75.587000000000003</c:v>
                </c:pt>
                <c:pt idx="12">
                  <c:v>70.953999999999994</c:v>
                </c:pt>
                <c:pt idx="13">
                  <c:v>71.251999999999995</c:v>
                </c:pt>
                <c:pt idx="14">
                  <c:v>74.402000000000001</c:v>
                </c:pt>
                <c:pt idx="15">
                  <c:v>77.185999999999979</c:v>
                </c:pt>
                <c:pt idx="16">
                  <c:v>77.477000000000004</c:v>
                </c:pt>
                <c:pt idx="17">
                  <c:v>77.099000000000004</c:v>
                </c:pt>
                <c:pt idx="18">
                  <c:v>75.943000000000026</c:v>
                </c:pt>
                <c:pt idx="19">
                  <c:v>75.194999999999993</c:v>
                </c:pt>
                <c:pt idx="20">
                  <c:v>74.86</c:v>
                </c:pt>
                <c:pt idx="21">
                  <c:v>74.037999999999997</c:v>
                </c:pt>
                <c:pt idx="22">
                  <c:v>73.452000000000012</c:v>
                </c:pt>
                <c:pt idx="23">
                  <c:v>73.114000000000004</c:v>
                </c:pt>
              </c:numCache>
            </c:numRef>
          </c:val>
        </c:ser>
        <c:axId val="173393024"/>
        <c:axId val="173394944"/>
      </c:radarChart>
      <c:catAx>
        <c:axId val="173393024"/>
        <c:scaling>
          <c:orientation val="minMax"/>
        </c:scaling>
        <c:axPos val="b"/>
        <c:majorGridlines/>
        <c:numFmt formatCode="General" sourceLinked="1"/>
        <c:tickLblPos val="nextTo"/>
        <c:crossAx val="173394944"/>
        <c:crosses val="autoZero"/>
        <c:auto val="1"/>
        <c:lblAlgn val="ctr"/>
        <c:lblOffset val="100"/>
      </c:catAx>
      <c:valAx>
        <c:axId val="173394944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73393024"/>
        <c:crosses val="autoZero"/>
        <c:crossBetween val="between"/>
      </c:valAx>
    </c:plotArea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radarChart>
        <c:radarStyle val="marker"/>
        <c:ser>
          <c:idx val="0"/>
          <c:order val="0"/>
          <c:tx>
            <c:v>Geomagnetic</c:v>
          </c:tx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Sheet4!$K$1:$K$24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Sheet6!$D$1:$D$24</c:f>
              <c:numCache>
                <c:formatCode>General</c:formatCode>
                <c:ptCount val="24"/>
                <c:pt idx="0">
                  <c:v>77.117999999999995</c:v>
                </c:pt>
                <c:pt idx="1">
                  <c:v>77.823999999999998</c:v>
                </c:pt>
                <c:pt idx="2">
                  <c:v>78.959000000000003</c:v>
                </c:pt>
                <c:pt idx="3">
                  <c:v>79.63</c:v>
                </c:pt>
                <c:pt idx="4">
                  <c:v>79.706999999999994</c:v>
                </c:pt>
                <c:pt idx="5">
                  <c:v>83.346000000000004</c:v>
                </c:pt>
                <c:pt idx="6">
                  <c:v>80.946000000000026</c:v>
                </c:pt>
                <c:pt idx="7">
                  <c:v>78.081000000000003</c:v>
                </c:pt>
                <c:pt idx="8">
                  <c:v>73.47</c:v>
                </c:pt>
                <c:pt idx="9">
                  <c:v>71.188999999999979</c:v>
                </c:pt>
                <c:pt idx="10">
                  <c:v>69.537000000000006</c:v>
                </c:pt>
                <c:pt idx="11">
                  <c:v>69.592000000000013</c:v>
                </c:pt>
                <c:pt idx="12">
                  <c:v>69.81</c:v>
                </c:pt>
                <c:pt idx="13">
                  <c:v>71.248000000000005</c:v>
                </c:pt>
                <c:pt idx="14">
                  <c:v>72.356999999999999</c:v>
                </c:pt>
                <c:pt idx="15">
                  <c:v>73.138999999999982</c:v>
                </c:pt>
                <c:pt idx="16">
                  <c:v>74.403999999999996</c:v>
                </c:pt>
                <c:pt idx="17">
                  <c:v>75.093999999999994</c:v>
                </c:pt>
                <c:pt idx="18">
                  <c:v>75.031999999999996</c:v>
                </c:pt>
                <c:pt idx="19">
                  <c:v>75.165999999999983</c:v>
                </c:pt>
                <c:pt idx="20">
                  <c:v>75.492000000000004</c:v>
                </c:pt>
                <c:pt idx="21">
                  <c:v>76.001999999999995</c:v>
                </c:pt>
                <c:pt idx="22">
                  <c:v>76.678999999999988</c:v>
                </c:pt>
                <c:pt idx="23">
                  <c:v>76.946000000000026</c:v>
                </c:pt>
              </c:numCache>
            </c:numRef>
          </c:val>
        </c:ser>
        <c:axId val="173719936"/>
        <c:axId val="173820160"/>
      </c:radarChart>
      <c:catAx>
        <c:axId val="173719936"/>
        <c:scaling>
          <c:orientation val="minMax"/>
        </c:scaling>
        <c:axPos val="b"/>
        <c:majorGridlines/>
        <c:numFmt formatCode="General" sourceLinked="1"/>
        <c:tickLblPos val="nextTo"/>
        <c:crossAx val="173820160"/>
        <c:crosses val="autoZero"/>
        <c:auto val="1"/>
        <c:lblAlgn val="ctr"/>
        <c:lblOffset val="100"/>
      </c:catAx>
      <c:valAx>
        <c:axId val="173820160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73719936"/>
        <c:crosses val="autoZero"/>
        <c:crossBetween val="between"/>
      </c:valAx>
    </c:plotArea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6047350500106403"/>
          <c:y val="8.3927529892096855E-2"/>
          <c:w val="0.75650102858764279"/>
          <c:h val="0.77751494604841065"/>
        </c:manualLayout>
      </c:layout>
      <c:radarChart>
        <c:radarStyle val="marker"/>
        <c:ser>
          <c:idx val="0"/>
          <c:order val="0"/>
          <c:tx>
            <c:v>Geomagnetic</c:v>
          </c:tx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Sheet4!$K$1:$K$24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Sheet7!$D$1:$D$24</c:f>
              <c:numCache>
                <c:formatCode>General</c:formatCode>
                <c:ptCount val="24"/>
                <c:pt idx="0">
                  <c:v>83.346000000000004</c:v>
                </c:pt>
                <c:pt idx="1">
                  <c:v>80.946000000000026</c:v>
                </c:pt>
                <c:pt idx="2">
                  <c:v>77.117000000000004</c:v>
                </c:pt>
                <c:pt idx="3">
                  <c:v>79.706000000000003</c:v>
                </c:pt>
                <c:pt idx="4">
                  <c:v>78.669999999999987</c:v>
                </c:pt>
                <c:pt idx="5">
                  <c:v>77.477000000000004</c:v>
                </c:pt>
                <c:pt idx="6">
                  <c:v>75.85499999999999</c:v>
                </c:pt>
                <c:pt idx="7">
                  <c:v>73.84</c:v>
                </c:pt>
                <c:pt idx="8">
                  <c:v>72.08</c:v>
                </c:pt>
                <c:pt idx="9">
                  <c:v>70.606999999999999</c:v>
                </c:pt>
                <c:pt idx="10">
                  <c:v>68.507000000000005</c:v>
                </c:pt>
                <c:pt idx="11">
                  <c:v>66.670999999999978</c:v>
                </c:pt>
                <c:pt idx="12">
                  <c:v>65.162999999999982</c:v>
                </c:pt>
                <c:pt idx="13">
                  <c:v>64.036000000000001</c:v>
                </c:pt>
                <c:pt idx="14">
                  <c:v>65.312000000000012</c:v>
                </c:pt>
                <c:pt idx="15">
                  <c:v>66.956999999999994</c:v>
                </c:pt>
                <c:pt idx="16">
                  <c:v>68.914000000000101</c:v>
                </c:pt>
                <c:pt idx="17">
                  <c:v>71.116</c:v>
                </c:pt>
                <c:pt idx="18">
                  <c:v>73.486000000000004</c:v>
                </c:pt>
                <c:pt idx="19">
                  <c:v>75.260999999999996</c:v>
                </c:pt>
                <c:pt idx="20">
                  <c:v>77.268000000000001</c:v>
                </c:pt>
                <c:pt idx="21">
                  <c:v>79.472999999999999</c:v>
                </c:pt>
                <c:pt idx="22">
                  <c:v>81.421000000000006</c:v>
                </c:pt>
                <c:pt idx="23">
                  <c:v>82.872999999999948</c:v>
                </c:pt>
              </c:numCache>
            </c:numRef>
          </c:val>
        </c:ser>
        <c:axId val="181831168"/>
        <c:axId val="181839744"/>
      </c:radarChart>
      <c:catAx>
        <c:axId val="181831168"/>
        <c:scaling>
          <c:orientation val="minMax"/>
        </c:scaling>
        <c:axPos val="b"/>
        <c:majorGridlines/>
        <c:numFmt formatCode="General" sourceLinked="1"/>
        <c:tickLblPos val="nextTo"/>
        <c:crossAx val="181839744"/>
        <c:crosses val="autoZero"/>
        <c:auto val="1"/>
        <c:lblAlgn val="ctr"/>
        <c:lblOffset val="100"/>
      </c:catAx>
      <c:valAx>
        <c:axId val="181839744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81831168"/>
        <c:crosses val="autoZero"/>
        <c:crossBetween val="between"/>
      </c:valAx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radarChart>
        <c:radarStyle val="marker"/>
        <c:ser>
          <c:idx val="0"/>
          <c:order val="0"/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Sheet17!$D$1:$D$24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Sheet17!$B$1:$B$24</c:f>
              <c:numCache>
                <c:formatCode>General</c:formatCode>
                <c:ptCount val="24"/>
                <c:pt idx="0">
                  <c:v>82</c:v>
                </c:pt>
                <c:pt idx="1">
                  <c:v>82</c:v>
                </c:pt>
                <c:pt idx="2">
                  <c:v>81</c:v>
                </c:pt>
                <c:pt idx="3">
                  <c:v>81</c:v>
                </c:pt>
                <c:pt idx="4">
                  <c:v>81</c:v>
                </c:pt>
                <c:pt idx="5">
                  <c:v>83</c:v>
                </c:pt>
                <c:pt idx="6">
                  <c:v>83</c:v>
                </c:pt>
                <c:pt idx="7">
                  <c:v>82</c:v>
                </c:pt>
                <c:pt idx="8">
                  <c:v>80</c:v>
                </c:pt>
                <c:pt idx="9">
                  <c:v>77</c:v>
                </c:pt>
                <c:pt idx="10">
                  <c:v>72</c:v>
                </c:pt>
                <c:pt idx="11">
                  <c:v>66</c:v>
                </c:pt>
                <c:pt idx="12">
                  <c:v>61</c:v>
                </c:pt>
                <c:pt idx="13">
                  <c:v>62</c:v>
                </c:pt>
                <c:pt idx="14">
                  <c:v>67</c:v>
                </c:pt>
                <c:pt idx="15">
                  <c:v>73</c:v>
                </c:pt>
                <c:pt idx="16">
                  <c:v>77</c:v>
                </c:pt>
                <c:pt idx="17">
                  <c:v>80</c:v>
                </c:pt>
                <c:pt idx="18">
                  <c:v>81</c:v>
                </c:pt>
                <c:pt idx="19">
                  <c:v>82</c:v>
                </c:pt>
                <c:pt idx="20">
                  <c:v>83</c:v>
                </c:pt>
                <c:pt idx="21">
                  <c:v>83</c:v>
                </c:pt>
                <c:pt idx="22">
                  <c:v>83</c:v>
                </c:pt>
                <c:pt idx="23">
                  <c:v>83</c:v>
                </c:pt>
              </c:numCache>
            </c:numRef>
          </c:val>
        </c:ser>
        <c:axId val="184162560"/>
        <c:axId val="184177792"/>
      </c:radarChart>
      <c:catAx>
        <c:axId val="184162560"/>
        <c:scaling>
          <c:orientation val="minMax"/>
        </c:scaling>
        <c:axPos val="b"/>
        <c:majorGridlines/>
        <c:numFmt formatCode="General" sourceLinked="1"/>
        <c:tickLblPos val="nextTo"/>
        <c:crossAx val="184177792"/>
        <c:crosses val="autoZero"/>
        <c:auto val="1"/>
        <c:lblAlgn val="ctr"/>
        <c:lblOffset val="100"/>
      </c:catAx>
      <c:valAx>
        <c:axId val="184177792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84162560"/>
        <c:crosses val="autoZero"/>
        <c:crossBetween val="between"/>
      </c:valAx>
    </c:plotArea>
    <c:plotVisOnly val="1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radarChart>
        <c:radarStyle val="marker"/>
        <c:ser>
          <c:idx val="0"/>
          <c:order val="0"/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Sheet17!$D$1:$D$24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Sheet17!$G$1:$G$24</c:f>
              <c:numCache>
                <c:formatCode>General</c:formatCode>
                <c:ptCount val="24"/>
                <c:pt idx="0">
                  <c:v>82</c:v>
                </c:pt>
                <c:pt idx="1">
                  <c:v>80</c:v>
                </c:pt>
                <c:pt idx="2">
                  <c:v>78</c:v>
                </c:pt>
                <c:pt idx="3">
                  <c:v>75</c:v>
                </c:pt>
                <c:pt idx="4">
                  <c:v>72</c:v>
                </c:pt>
                <c:pt idx="5">
                  <c:v>74</c:v>
                </c:pt>
                <c:pt idx="6">
                  <c:v>71</c:v>
                </c:pt>
                <c:pt idx="7">
                  <c:v>69</c:v>
                </c:pt>
                <c:pt idx="8">
                  <c:v>66</c:v>
                </c:pt>
                <c:pt idx="9">
                  <c:v>66</c:v>
                </c:pt>
                <c:pt idx="10">
                  <c:v>67</c:v>
                </c:pt>
                <c:pt idx="11">
                  <c:v>70</c:v>
                </c:pt>
                <c:pt idx="12">
                  <c:v>73</c:v>
                </c:pt>
                <c:pt idx="13">
                  <c:v>77</c:v>
                </c:pt>
                <c:pt idx="14">
                  <c:v>80</c:v>
                </c:pt>
                <c:pt idx="15">
                  <c:v>82</c:v>
                </c:pt>
                <c:pt idx="16">
                  <c:v>84</c:v>
                </c:pt>
                <c:pt idx="17">
                  <c:v>85</c:v>
                </c:pt>
                <c:pt idx="18">
                  <c:v>85</c:v>
                </c:pt>
                <c:pt idx="19">
                  <c:v>85</c:v>
                </c:pt>
                <c:pt idx="20">
                  <c:v>85</c:v>
                </c:pt>
                <c:pt idx="21">
                  <c:v>85</c:v>
                </c:pt>
                <c:pt idx="22">
                  <c:v>85</c:v>
                </c:pt>
                <c:pt idx="23">
                  <c:v>84</c:v>
                </c:pt>
              </c:numCache>
            </c:numRef>
          </c:val>
        </c:ser>
        <c:axId val="184677120"/>
        <c:axId val="184678656"/>
      </c:radarChart>
      <c:catAx>
        <c:axId val="184677120"/>
        <c:scaling>
          <c:orientation val="minMax"/>
        </c:scaling>
        <c:axPos val="b"/>
        <c:majorGridlines/>
        <c:numFmt formatCode="General" sourceLinked="1"/>
        <c:tickLblPos val="nextTo"/>
        <c:crossAx val="184678656"/>
        <c:crosses val="autoZero"/>
        <c:auto val="1"/>
        <c:lblAlgn val="ctr"/>
        <c:lblOffset val="100"/>
      </c:catAx>
      <c:valAx>
        <c:axId val="184678656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84677120"/>
        <c:crosses val="autoZero"/>
        <c:crossBetween val="between"/>
      </c:valAx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radarChart>
        <c:radarStyle val="marker"/>
        <c:ser>
          <c:idx val="0"/>
          <c:order val="0"/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Sheet17!$D$1:$D$24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Sheet17!$L$1:$L$24</c:f>
              <c:numCache>
                <c:formatCode>General</c:formatCode>
                <c:ptCount val="24"/>
                <c:pt idx="0">
                  <c:v>71</c:v>
                </c:pt>
                <c:pt idx="1">
                  <c:v>68</c:v>
                </c:pt>
                <c:pt idx="2">
                  <c:v>73</c:v>
                </c:pt>
                <c:pt idx="3">
                  <c:v>75</c:v>
                </c:pt>
                <c:pt idx="4">
                  <c:v>77</c:v>
                </c:pt>
                <c:pt idx="5">
                  <c:v>78</c:v>
                </c:pt>
                <c:pt idx="6">
                  <c:v>78</c:v>
                </c:pt>
                <c:pt idx="7">
                  <c:v>78</c:v>
                </c:pt>
                <c:pt idx="8">
                  <c:v>78</c:v>
                </c:pt>
                <c:pt idx="9">
                  <c:v>77</c:v>
                </c:pt>
                <c:pt idx="10">
                  <c:v>76</c:v>
                </c:pt>
                <c:pt idx="11">
                  <c:v>75</c:v>
                </c:pt>
                <c:pt idx="12">
                  <c:v>74</c:v>
                </c:pt>
                <c:pt idx="13">
                  <c:v>75</c:v>
                </c:pt>
                <c:pt idx="14">
                  <c:v>76</c:v>
                </c:pt>
                <c:pt idx="15">
                  <c:v>77</c:v>
                </c:pt>
                <c:pt idx="16">
                  <c:v>78</c:v>
                </c:pt>
                <c:pt idx="17">
                  <c:v>79</c:v>
                </c:pt>
                <c:pt idx="18">
                  <c:v>79</c:v>
                </c:pt>
                <c:pt idx="19">
                  <c:v>79</c:v>
                </c:pt>
                <c:pt idx="20">
                  <c:v>79</c:v>
                </c:pt>
                <c:pt idx="21">
                  <c:v>78</c:v>
                </c:pt>
                <c:pt idx="22">
                  <c:v>76</c:v>
                </c:pt>
                <c:pt idx="23">
                  <c:v>74</c:v>
                </c:pt>
              </c:numCache>
            </c:numRef>
          </c:val>
        </c:ser>
        <c:axId val="184711424"/>
        <c:axId val="184729984"/>
      </c:radarChart>
      <c:catAx>
        <c:axId val="184711424"/>
        <c:scaling>
          <c:orientation val="minMax"/>
        </c:scaling>
        <c:axPos val="b"/>
        <c:majorGridlines/>
        <c:numFmt formatCode="General" sourceLinked="1"/>
        <c:tickLblPos val="nextTo"/>
        <c:crossAx val="184729984"/>
        <c:crosses val="autoZero"/>
        <c:auto val="1"/>
        <c:lblAlgn val="ctr"/>
        <c:lblOffset val="100"/>
      </c:catAx>
      <c:valAx>
        <c:axId val="184729984"/>
        <c:scaling>
          <c:orientation val="maxMin"/>
          <c:max val="90"/>
          <c:min val="60"/>
        </c:scaling>
        <c:axPos val="l"/>
        <c:majorGridlines/>
        <c:numFmt formatCode="General" sourceLinked="1"/>
        <c:majorTickMark val="cross"/>
        <c:tickLblPos val="nextTo"/>
        <c:crossAx val="184711424"/>
        <c:crosses val="autoZero"/>
        <c:crossBetween val="between"/>
      </c:valAx>
    </c:plotArea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800"/>
              <a:t>OCB vs. ECL During Equinox @ 0500 UT Quiet</a:t>
            </a:r>
          </a:p>
        </c:rich>
      </c:tx>
      <c:layout/>
    </c:title>
    <c:plotArea>
      <c:layout/>
      <c:radarChart>
        <c:radarStyle val="marker"/>
        <c:ser>
          <c:idx val="0"/>
          <c:order val="0"/>
          <c:tx>
            <c:v>OCB</c:v>
          </c:tx>
          <c:spPr>
            <a:ln w="381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Sheet4!$K$1:$K$24</c:f>
              <c:numCache>
                <c:formatCode>General</c:formatCode>
                <c:ptCount val="24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23</c:v>
                </c:pt>
                <c:pt idx="14">
                  <c:v>22</c:v>
                </c:pt>
                <c:pt idx="15">
                  <c:v>21</c:v>
                </c:pt>
                <c:pt idx="16">
                  <c:v>20</c:v>
                </c:pt>
                <c:pt idx="17">
                  <c:v>19</c:v>
                </c:pt>
                <c:pt idx="18">
                  <c:v>18</c:v>
                </c:pt>
                <c:pt idx="19">
                  <c:v>17</c:v>
                </c:pt>
                <c:pt idx="20">
                  <c:v>16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</c:numCache>
            </c:numRef>
          </c:cat>
          <c:val>
            <c:numRef>
              <c:f>Sheet4!$J$1:$J$24</c:f>
              <c:numCache>
                <c:formatCode>General</c:formatCode>
                <c:ptCount val="24"/>
                <c:pt idx="0">
                  <c:v>72.033000000000001</c:v>
                </c:pt>
                <c:pt idx="1">
                  <c:v>72.227000000000004</c:v>
                </c:pt>
                <c:pt idx="2">
                  <c:v>71.754999999999995</c:v>
                </c:pt>
                <c:pt idx="3">
                  <c:v>72.558999999999983</c:v>
                </c:pt>
                <c:pt idx="4">
                  <c:v>73.641000000000005</c:v>
                </c:pt>
                <c:pt idx="5">
                  <c:v>76.334000000000003</c:v>
                </c:pt>
                <c:pt idx="6">
                  <c:v>77.63</c:v>
                </c:pt>
                <c:pt idx="7">
                  <c:v>78.735000000000014</c:v>
                </c:pt>
                <c:pt idx="8">
                  <c:v>79.906000000000006</c:v>
                </c:pt>
                <c:pt idx="9">
                  <c:v>80.903000000000006</c:v>
                </c:pt>
                <c:pt idx="10">
                  <c:v>79.706999999999994</c:v>
                </c:pt>
                <c:pt idx="11">
                  <c:v>75.587000000000003</c:v>
                </c:pt>
                <c:pt idx="12">
                  <c:v>70.953999999999994</c:v>
                </c:pt>
                <c:pt idx="13">
                  <c:v>71.251999999999995</c:v>
                </c:pt>
                <c:pt idx="14">
                  <c:v>74.402000000000001</c:v>
                </c:pt>
                <c:pt idx="15">
                  <c:v>77.185999999999979</c:v>
                </c:pt>
                <c:pt idx="16">
                  <c:v>77.477000000000004</c:v>
                </c:pt>
                <c:pt idx="17">
                  <c:v>77.099000000000004</c:v>
                </c:pt>
                <c:pt idx="18">
                  <c:v>75.943000000000026</c:v>
                </c:pt>
                <c:pt idx="19">
                  <c:v>75.194999999999993</c:v>
                </c:pt>
                <c:pt idx="20">
                  <c:v>74.86</c:v>
                </c:pt>
                <c:pt idx="21">
                  <c:v>74.037999999999997</c:v>
                </c:pt>
                <c:pt idx="22">
                  <c:v>73.452000000000012</c:v>
                </c:pt>
                <c:pt idx="23">
                  <c:v>73.114000000000004</c:v>
                </c:pt>
              </c:numCache>
            </c:numRef>
          </c:val>
        </c:ser>
        <c:ser>
          <c:idx val="1"/>
          <c:order val="1"/>
          <c:tx>
            <c:v>ECL</c:v>
          </c:tx>
          <c:spPr>
            <a:ln w="38100"/>
          </c:spPr>
          <c:marker>
            <c:symbol val="none"/>
          </c:marker>
          <c:val>
            <c:numRef>
              <c:f>Sheet5!$S$1:$S$24</c:f>
              <c:numCache>
                <c:formatCode>General</c:formatCode>
                <c:ptCount val="24"/>
                <c:pt idx="0">
                  <c:v>56.037000000000006</c:v>
                </c:pt>
                <c:pt idx="1">
                  <c:v>56.375</c:v>
                </c:pt>
                <c:pt idx="2">
                  <c:v>58.18</c:v>
                </c:pt>
                <c:pt idx="3">
                  <c:v>57.505000000000003</c:v>
                </c:pt>
                <c:pt idx="4">
                  <c:v>59.220000000000013</c:v>
                </c:pt>
                <c:pt idx="5">
                  <c:v>61.297000000000011</c:v>
                </c:pt>
                <c:pt idx="6">
                  <c:v>61.806000000000004</c:v>
                </c:pt>
                <c:pt idx="7">
                  <c:v>64.361999999999995</c:v>
                </c:pt>
                <c:pt idx="8">
                  <c:v>66.010000000000005</c:v>
                </c:pt>
                <c:pt idx="9">
                  <c:v>66.498999999999995</c:v>
                </c:pt>
                <c:pt idx="10">
                  <c:v>65.486000000000004</c:v>
                </c:pt>
                <c:pt idx="11">
                  <c:v>63.672000000000011</c:v>
                </c:pt>
                <c:pt idx="12">
                  <c:v>61.956000000000003</c:v>
                </c:pt>
                <c:pt idx="13">
                  <c:v>61.356999999999999</c:v>
                </c:pt>
                <c:pt idx="14">
                  <c:v>58.984999999999999</c:v>
                </c:pt>
                <c:pt idx="15">
                  <c:v>60.871000000000002</c:v>
                </c:pt>
                <c:pt idx="16">
                  <c:v>61.309000000000005</c:v>
                </c:pt>
                <c:pt idx="17">
                  <c:v>62.477000000000004</c:v>
                </c:pt>
                <c:pt idx="18">
                  <c:v>61.829000000000001</c:v>
                </c:pt>
                <c:pt idx="19">
                  <c:v>61.432000000000002</c:v>
                </c:pt>
                <c:pt idx="20">
                  <c:v>59.499000000000002</c:v>
                </c:pt>
                <c:pt idx="21">
                  <c:v>58.926000000000002</c:v>
                </c:pt>
                <c:pt idx="22">
                  <c:v>57.826000000000001</c:v>
                </c:pt>
                <c:pt idx="23">
                  <c:v>56.193000000000012</c:v>
                </c:pt>
              </c:numCache>
            </c:numRef>
          </c:val>
        </c:ser>
        <c:axId val="184949760"/>
        <c:axId val="184964608"/>
      </c:radarChart>
      <c:catAx>
        <c:axId val="184949760"/>
        <c:scaling>
          <c:orientation val="minMax"/>
        </c:scaling>
        <c:axPos val="b"/>
        <c:majorGridlines/>
        <c:numFmt formatCode="General" sourceLinked="1"/>
        <c:tickLblPos val="nextTo"/>
        <c:crossAx val="184964608"/>
        <c:crosses val="autoZero"/>
        <c:auto val="1"/>
        <c:lblAlgn val="ctr"/>
        <c:lblOffset val="100"/>
      </c:catAx>
      <c:valAx>
        <c:axId val="184964608"/>
        <c:scaling>
          <c:orientation val="maxMin"/>
          <c:max val="90"/>
          <c:min val="50"/>
        </c:scaling>
        <c:axPos val="l"/>
        <c:majorGridlines/>
        <c:numFmt formatCode="General" sourceLinked="1"/>
        <c:majorTickMark val="cross"/>
        <c:tickLblPos val="nextTo"/>
        <c:crossAx val="18494976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0.88889</cdr:y>
    </cdr:from>
    <cdr:to>
      <cdr:x>0.29375</cdr:x>
      <cdr:y>0.96204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438400"/>
          <a:ext cx="1074420" cy="2006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/>
            <a:t>Dipole </a:t>
          </a:r>
          <a:r>
            <a:rPr lang="en-US" sz="1100" b="1" dirty="0" smtClean="0"/>
            <a:t>offset</a:t>
          </a:r>
          <a:r>
            <a:rPr lang="en-US" sz="1100" b="1" baseline="0" dirty="0" smtClean="0"/>
            <a:t> -10 </a:t>
          </a:r>
          <a:r>
            <a:rPr lang="en-US" sz="1100" b="1" baseline="0" dirty="0"/>
            <a:t>deg.</a:t>
          </a:r>
          <a:endParaRPr lang="en-US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0.91667</cdr:y>
    </cdr:from>
    <cdr:to>
      <cdr:x>0.5625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76200" y="2514600"/>
          <a:ext cx="2057400" cy="228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/>
            <a:t>Dipole offset</a:t>
          </a:r>
          <a:r>
            <a:rPr lang="en-US" sz="1100" b="1" baseline="0" dirty="0"/>
            <a:t> </a:t>
          </a:r>
          <a:r>
            <a:rPr lang="en-US" sz="1100" b="1" baseline="0" dirty="0" smtClean="0"/>
            <a:t>0 </a:t>
          </a:r>
          <a:r>
            <a:rPr lang="en-US" sz="1100" b="1" baseline="0" dirty="0"/>
            <a:t>deg.</a:t>
          </a:r>
          <a:endParaRPr lang="en-US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0.91667</cdr:y>
    </cdr:from>
    <cdr:to>
      <cdr:x>0.72917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514600"/>
          <a:ext cx="26670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/>
            <a:t>Dipole </a:t>
          </a:r>
          <a:r>
            <a:rPr lang="en-US" sz="1100" b="1" dirty="0" smtClean="0"/>
            <a:t>offset</a:t>
          </a:r>
          <a:r>
            <a:rPr lang="en-US" sz="1100" b="1" baseline="0" dirty="0" smtClean="0"/>
            <a:t> </a:t>
          </a:r>
          <a:r>
            <a:rPr lang="en-US" sz="1100" b="1" baseline="0" dirty="0"/>
            <a:t>10 deg.</a:t>
          </a:r>
          <a:endParaRPr lang="en-US" sz="11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0.27778</cdr:x>
      <cdr:y>0.16667</cdr:y>
    </cdr:from>
    <cdr:to>
      <cdr:x>0.5</cdr:x>
      <cdr:y>0.88889</cdr:y>
    </cdr:to>
    <cdr:sp macro="" textlink="">
      <cdr:nvSpPr>
        <cdr:cNvPr id="3" name="Straight Connector 2"/>
        <cdr:cNvSpPr/>
      </cdr:nvSpPr>
      <cdr:spPr>
        <a:xfrm xmlns:a="http://schemas.openxmlformats.org/drawingml/2006/main" flipH="1" flipV="1">
          <a:off x="762000" y="457200"/>
          <a:ext cx="609600" cy="19812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0.16667</cdr:x>
      <cdr:y>0.5</cdr:y>
    </cdr:from>
    <cdr:to>
      <cdr:x>0.88889</cdr:x>
      <cdr:y>0.72222</cdr:y>
    </cdr:to>
    <cdr:sp macro="" textlink="">
      <cdr:nvSpPr>
        <cdr:cNvPr id="3" name="Straight Connector 2"/>
        <cdr:cNvSpPr/>
      </cdr:nvSpPr>
      <cdr:spPr>
        <a:xfrm xmlns:a="http://schemas.openxmlformats.org/drawingml/2006/main" flipH="1">
          <a:off x="457200" y="1371600"/>
          <a:ext cx="1981200" cy="6096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</cdr:x>
      <cdr:y>0.11111</cdr:y>
    </cdr:from>
    <cdr:to>
      <cdr:x>0.72222</cdr:x>
      <cdr:y>0.83333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1371600" y="304800"/>
          <a:ext cx="609600" cy="19812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5E3D6-0D25-4A98-B2CD-56E138B67E1D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619D8-D0C2-480B-A5CD-DEA5D12E6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this connection with the SW that allows solar</a:t>
            </a:r>
            <a:r>
              <a:rPr lang="en-US" baseline="0" dirty="0" smtClean="0"/>
              <a:t> energy to enter Earth’s geomagnetic field and upper atmosphere.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619D8-D0C2-480B-A5CD-DEA5D12E634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plot was made using T96.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619D8-D0C2-480B-A5CD-DEA5D12E634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Kink means a current flowing.  Magnetopause</a:t>
            </a:r>
            <a:r>
              <a:rPr lang="en-US" baseline="0" dirty="0" smtClean="0"/>
              <a:t> current sheet.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619D8-D0C2-480B-A5CD-DEA5D12E634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E9BD-C01A-4DCF-BD9A-A87344B21B0E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80922-D583-4C70-ACDF-746B00AD6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PolarCapBoundaryAnimation3.ppsx" TargetMode="External"/><Relationship Id="rId2" Type="http://schemas.openxmlformats.org/officeDocument/2006/relationships/hyperlink" Target="OCB_Movie.ppsx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geo.phys.spbu.ru/~tsyganenko/modeling.html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OCB_ECL%20Movie_Quiet.ppsx" TargetMode="Externa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059120"/>
            <a:ext cx="9144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Topology of Earth's Magnetic Shield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David A. Smith and Dr. Jan. J. Sojka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Center for Atmospheric and Space Sciences,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Dept. of Physics,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Utah State University, Logan, UT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352800"/>
            <a:ext cx="2895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Fall 2018 Four Corners Section Meeting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 the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American Physical Society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505200"/>
            <a:ext cx="327235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imati1_smal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990600"/>
            <a:ext cx="4572000" cy="457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http://geo.phys.spbu.ru/~tsyganenko/modeling.html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Diurnal Variation of the OCB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791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 OCB Changes, topology of open field lines changes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6103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 action="ppaction://hlinkpres?slideindex=1&amp;slidetitle="/>
              </a:rPr>
              <a:t>OCB Movie</a:t>
            </a:r>
            <a:r>
              <a:rPr lang="en-US" sz="2800" dirty="0">
                <a:hlinkClick r:id="rId2" action="ppaction://hlinkpres?slideindex=1&amp;slidetitle="/>
              </a:rPr>
              <a:t> </a:t>
            </a:r>
            <a:r>
              <a:rPr lang="en-US" sz="2800" dirty="0" smtClean="0">
                <a:hlinkClick r:id="rId2" action="ppaction://hlinkpres?slideindex=1&amp;slidetitle="/>
              </a:rPr>
              <a:t>1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52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 action="ppaction://hlinkpres?slideindex=1&amp;slidetitle="/>
              </a:rPr>
              <a:t>OCB Movie 2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Diurnal Variation of the OCB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30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0500 UT                                                1100 UT                                              1700 UT                                                    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495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York City </a:t>
            </a:r>
            <a:r>
              <a:rPr lang="en-US" dirty="0" smtClean="0">
                <a:sym typeface="Wingdings" pitchFamily="2" charset="2"/>
              </a:rPr>
              <a:t>  Tokyo via great circle route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Why the Diurnal Variation is Important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Geographic coordinates, local time for each UT</a:t>
            </a:r>
            <a:endParaRPr lang="en-US" dirty="0"/>
          </a:p>
        </p:txBody>
      </p:sp>
      <p:graphicFrame>
        <p:nvGraphicFramePr>
          <p:cNvPr id="13" name="Chart 12"/>
          <p:cNvGraphicFramePr/>
          <p:nvPr/>
        </p:nvGraphicFramePr>
        <p:xfrm>
          <a:off x="0" y="1600200"/>
          <a:ext cx="2743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276600" y="1600200"/>
          <a:ext cx="2743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6400800" y="1600200"/>
          <a:ext cx="2743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0" y="502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Flight time about 14 hours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Summary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6534" y="1600200"/>
            <a:ext cx="676781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b="1" dirty="0" smtClean="0"/>
              <a:t>OCB Shows Diurnal Variation – “UT Effect”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b="1" dirty="0" smtClean="0"/>
              <a:t>UT Effect </a:t>
            </a:r>
            <a:r>
              <a:rPr lang="en-US" sz="2800" b="1" dirty="0" smtClean="0"/>
              <a:t>an </a:t>
            </a:r>
            <a:r>
              <a:rPr lang="en-US" sz="2800" b="1" dirty="0" smtClean="0"/>
              <a:t>important consideration:</a:t>
            </a:r>
          </a:p>
          <a:p>
            <a:pPr lvl="2">
              <a:buFont typeface="Arial" pitchFamily="34" charset="0"/>
              <a:buChar char="•"/>
            </a:pPr>
            <a:r>
              <a:rPr lang="en-US" sz="2800" b="1" dirty="0" smtClean="0"/>
              <a:t> Transiting Polar Regions</a:t>
            </a:r>
            <a:r>
              <a:rPr lang="en-US" sz="2800" b="1" dirty="0" smtClean="0"/>
              <a:t> </a:t>
            </a:r>
          </a:p>
          <a:p>
            <a:pPr lvl="2">
              <a:buFont typeface="Arial" pitchFamily="34" charset="0"/>
              <a:buChar char="•"/>
            </a:pPr>
            <a:r>
              <a:rPr lang="en-US" sz="2800" b="1" dirty="0" smtClean="0"/>
              <a:t> Modeling </a:t>
            </a:r>
            <a:r>
              <a:rPr lang="en-US" sz="2800" b="1" dirty="0" smtClean="0"/>
              <a:t>D-region </a:t>
            </a:r>
            <a:r>
              <a:rPr lang="en-US" sz="2800" b="1" dirty="0" smtClean="0"/>
              <a:t>characteristics</a:t>
            </a:r>
          </a:p>
          <a:p>
            <a:pPr lvl="2">
              <a:buFont typeface="Arial" pitchFamily="34" charset="0"/>
              <a:buChar char="•"/>
            </a:pPr>
            <a:r>
              <a:rPr lang="en-US" sz="2800" b="1" dirty="0" smtClean="0"/>
              <a:t> HF </a:t>
            </a:r>
            <a:r>
              <a:rPr lang="en-US" sz="2800" b="1" dirty="0" smtClean="0"/>
              <a:t>absorption.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References</a:t>
            </a:r>
            <a:endParaRPr lang="en-US" sz="3200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914400"/>
            <a:ext cx="9144000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Chisham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G., Abel, G. &amp; Milan, S., 2004. Whose field line is it anyway?.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Astronomy and Geophysics,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45(3), pp. 3.36-3.38.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Hunsucker, R. &amp; Hargreaves, J., 2003. The F region at high latitude. In: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The High-Latitude Ionosphere and its Effects on Radio Propagation.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First ed. Cambridge: Cambridge University Press, pp. 237-239.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Kabin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K. et al., 2004. Open-closed Field Line Boundary position: A Parametric Study Using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MHD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Model.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Journal of Geophysical Research,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Volume 109, p. A05222.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Mende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S. B., Frey, H. U. &amp; Angelopoulos, V., 2016.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Sourcce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of the dayside cusp aurora.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Journal of Geophysical Research: Space Physics,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Volume 121, pp. 7728-7738.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Newell, P. T.,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Sotirelis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T. &amp; Wing, S., 2009. Diffuse, mono-energetic, and broadband aurora: The global precipitation budget.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Journal of Geophysical Research,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Volume 114, p. A09207.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Tsyganenko, N., 2016.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Modeling the Earth's Magnetosphere Using Spacecraft Magnetometer Data.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[Online] </a:t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Available at: </a:t>
            </a:r>
            <a:r>
              <a:rPr kumimoji="0" lang="en-US" sz="13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http://geo.phys.spbu.ru/~tsyganenko/modeling.html</a:t>
            </a:r>
            <a:r>
              <a:rPr lang="en-US" sz="1300" u="sng" dirty="0" smtClean="0"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[Accessed 3 October 2016].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Tsyganenko, N. A., 1995. Modeling the Earth's magnetospheric magnetic field confined within a realistic magnetopause.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Journal of Geophysical Research,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100(A4), pp. 5599-5612.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Tsyganenko, N. A., 2002. A model of the near magnetosphere with a dawn-dusk asymmetry 2. Parameterization and filling observations..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Journal of Geophysical Research,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107(A8).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Tsyganenko, N. A. &amp; Russell, C. T., 1999. Magnetic signatures of the distant polar cusps: Observations by Polar and quantitative modeling.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Journal of Geophysical Research,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104(A11), pp. 24939-24955.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Wild, J. A. et al., 2004. The Location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fo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the Open-closed Magnetic Field Line Boundary in the Dawn Sector </a:t>
            </a: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uroral Ionosphere. </a:t>
            </a:r>
            <a:r>
              <a:rPr kumimoji="0" lang="en-US" sz="13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Annales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3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Geophysicae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Volume 22, pp. 3625-3639.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295400" y="838200"/>
          <a:ext cx="6324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OCB and Energy Cutoff Latitude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638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 action="ppaction://hlinkpres?slideindex=1&amp;slidetitle="/>
              </a:rPr>
              <a:t>ECL Movie 1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1" y="990600"/>
            <a:ext cx="5486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Introduction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Tsyganenko Geomagnetic Field Model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Open/Closed Boundary (OCB)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Open vs. Closed Field Lines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Why </a:t>
            </a:r>
            <a:r>
              <a:rPr lang="en-US" sz="2400" dirty="0"/>
              <a:t>A</a:t>
            </a:r>
            <a:r>
              <a:rPr lang="en-US" sz="2400" dirty="0" smtClean="0"/>
              <a:t>re Open </a:t>
            </a:r>
            <a:r>
              <a:rPr lang="en-US" sz="2400" dirty="0"/>
              <a:t>F</a:t>
            </a:r>
            <a:r>
              <a:rPr lang="en-US" sz="2400" dirty="0" smtClean="0"/>
              <a:t>ield </a:t>
            </a:r>
            <a:r>
              <a:rPr lang="en-US" sz="2400" dirty="0"/>
              <a:t>L</a:t>
            </a:r>
            <a:r>
              <a:rPr lang="en-US" sz="2400" dirty="0" smtClean="0"/>
              <a:t>ines </a:t>
            </a:r>
            <a:r>
              <a:rPr lang="en-US" sz="2400" dirty="0"/>
              <a:t>I</a:t>
            </a:r>
            <a:r>
              <a:rPr lang="en-US" sz="2400" dirty="0" smtClean="0"/>
              <a:t>mportant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Diurnal Variation of the OCB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Summary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Outline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Introduction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1111508"/>
            <a:ext cx="5931304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“Returning Student”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PhD Candidate Utah State University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Amateur Radio Operator, W6EY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Research Interests: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 HF Propagation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 HF Absorption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 D-region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 Polar Cap Absorption (PCA) Events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Tsyganenko Geomagnetic Field Model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793133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sz="2400" dirty="0" smtClean="0"/>
              <a:t>Semi-empirical best-fit representations of geomagnetic field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Based on large number of satellite observations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Outputs include: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  Field line tracing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  Geomagnetic field vector at selected point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47700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https://ccmc.gsfc.nasa.gov/models/modelinfo.php?model=Tsyganenko%20Magnetic%20Field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Open/Closed Boundary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600200"/>
            <a:ext cx="671280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dirty="0" smtClean="0"/>
              <a:t> </a:t>
            </a:r>
            <a:r>
              <a:rPr lang="en-US" sz="2800" dirty="0" smtClean="0"/>
              <a:t>Defines region where </a:t>
            </a:r>
            <a:r>
              <a:rPr lang="en-US" sz="2800" dirty="0"/>
              <a:t>g</a:t>
            </a:r>
            <a:r>
              <a:rPr lang="en-US" sz="2800" dirty="0" smtClean="0"/>
              <a:t>eomagnetic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/>
              <a:t>f</a:t>
            </a:r>
            <a:r>
              <a:rPr lang="en-US" sz="2800" dirty="0" smtClean="0"/>
              <a:t>ield lines transition from closed to open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Experiences Diurnal Variation – “UT Effect”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3682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What is an open field line?</a:t>
            </a:r>
            <a:endParaRPr lang="en-US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0" y="57912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/>
              <a:t>Why is it important?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mf-geomagneticfiel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914400"/>
            <a:ext cx="6418628" cy="48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Why are Open Field Lines Important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http://www.q-mag.org/old-african-huts-reassure-us-about-the-geomagnetic-field.html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8790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Open field lines connect Earth’s upper atmosphere with Solar Wind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imati2_smal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989239"/>
            <a:ext cx="4572000" cy="45733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http://geo.phys.spbu.ru/~tsyganenko/modeling.html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Why are Open Field Lines Important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8674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Open field lines connect Earth’s upper atmosphere with Solar Wind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Diurnal Variation of the OCB</a:t>
            </a:r>
            <a:endParaRPr lang="en-US" sz="3200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914400" y="838200"/>
          <a:ext cx="7315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934670"/>
            <a:ext cx="24463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Geomagnetic Latitude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Local Time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Dipole Offset 0 Deg.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1981200"/>
          <a:ext cx="2743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Diurnal Variation of the OCB</a:t>
            </a:r>
            <a:endParaRPr lang="en-US" sz="3200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200400" y="1981200"/>
          <a:ext cx="2743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6324600" y="1981200"/>
          <a:ext cx="2819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Geomagnetic coordinates, local time for each 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219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Equinox, Quiet Conditions</a:t>
            </a:r>
          </a:p>
          <a:p>
            <a:r>
              <a:rPr lang="en-US" dirty="0" smtClean="0"/>
              <a:t>                  </a:t>
            </a:r>
            <a:r>
              <a:rPr lang="en-US" sz="1600" b="1" dirty="0" smtClean="0"/>
              <a:t>0500 UT                                                       1100 UT                                                      1700 UT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669</Words>
  <Application>Microsoft Office PowerPoint</Application>
  <PresentationFormat>On-screen Show (4:3)</PresentationFormat>
  <Paragraphs>115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SmithFam</dc:creator>
  <cp:lastModifiedBy>SmithFam</cp:lastModifiedBy>
  <cp:revision>116</cp:revision>
  <dcterms:created xsi:type="dcterms:W3CDTF">2018-10-08T19:53:13Z</dcterms:created>
  <dcterms:modified xsi:type="dcterms:W3CDTF">2018-10-11T19:58:42Z</dcterms:modified>
</cp:coreProperties>
</file>