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36576000" cy="29260800"/>
  <p:notesSz cx="7102475" cy="9369425"/>
  <p:defaultTextStyle>
    <a:defPPr>
      <a:defRPr lang="en-US"/>
    </a:defPPr>
    <a:lvl1pPr marL="0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1pPr>
    <a:lvl2pPr marL="1880957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2pPr>
    <a:lvl3pPr marL="3761915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3pPr>
    <a:lvl4pPr marL="5642872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4pPr>
    <a:lvl5pPr marL="7523830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5pPr>
    <a:lvl6pPr marL="9404787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6pPr>
    <a:lvl7pPr marL="11285744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7pPr>
    <a:lvl8pPr marL="13166702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8pPr>
    <a:lvl9pPr marL="15047659" algn="l" defTabSz="3761915" rtl="0" eaLnBrk="1" latinLnBrk="0" hangingPunct="1">
      <a:defRPr sz="7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32496" autoAdjust="0"/>
    <p:restoredTop sz="96806" autoAdjust="0"/>
  </p:normalViewPr>
  <p:slideViewPr>
    <p:cSldViewPr>
      <p:cViewPr>
        <p:scale>
          <a:sx n="180" d="100"/>
          <a:sy n="180" d="100"/>
        </p:scale>
        <p:origin x="32508" y="4110"/>
      </p:cViewPr>
      <p:guideLst>
        <p:guide orient="horz" pos="9216"/>
        <p:guide pos="115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00" d="100"/>
          <a:sy n="100" d="100"/>
        </p:scale>
        <p:origin x="-1548" y="1140"/>
      </p:cViewPr>
      <p:guideLst>
        <p:guide orient="horz" pos="2951"/>
        <p:guide pos="2237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2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SmithFam\Desktop\Research%20Related%20Files%20and%20Folders\HF%20Radio%20Wave%20Absorption\PlotsForAbsorptionPape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Plasma Frequency Profile</a:t>
            </a:r>
          </a:p>
        </c:rich>
      </c:tx>
      <c:layout>
        <c:manualLayout>
          <c:xMode val="edge"/>
          <c:yMode val="edge"/>
          <c:x val="0.36788194444444472"/>
          <c:y val="1.4285714285714289E-2"/>
        </c:manualLayout>
      </c:layout>
    </c:title>
    <c:plotArea>
      <c:layout/>
      <c:scatterChart>
        <c:scatterStyle val="smoothMarker"/>
        <c:ser>
          <c:idx val="0"/>
          <c:order val="0"/>
          <c:spPr>
            <a:ln w="38100">
              <a:solidFill>
                <a:schemeClr val="tx1"/>
              </a:solidFill>
            </a:ln>
          </c:spPr>
          <c:marker>
            <c:symbol val="none"/>
          </c:marker>
          <c:xVal>
            <c:numRef>
              <c:f>Sheet1!$E$2:$E$52</c:f>
              <c:numCache>
                <c:formatCode>0.00</c:formatCode>
                <c:ptCount val="51"/>
                <c:pt idx="0">
                  <c:v>1.06496951E-2</c:v>
                </c:pt>
                <c:pt idx="1">
                  <c:v>1.50609426E-2</c:v>
                </c:pt>
                <c:pt idx="2">
                  <c:v>2.1261589600000002E-2</c:v>
                </c:pt>
                <c:pt idx="3">
                  <c:v>2.9337255300000007E-2</c:v>
                </c:pt>
                <c:pt idx="4">
                  <c:v>3.9196226700000003E-2</c:v>
                </c:pt>
                <c:pt idx="5">
                  <c:v>4.9854781500000139E-2</c:v>
                </c:pt>
                <c:pt idx="6">
                  <c:v>6.1355080499999985E-2</c:v>
                </c:pt>
                <c:pt idx="7">
                  <c:v>7.2084821800000212E-2</c:v>
                </c:pt>
                <c:pt idx="8">
                  <c:v>7.9916752900000207E-2</c:v>
                </c:pt>
                <c:pt idx="9">
                  <c:v>8.465769140000011E-2</c:v>
                </c:pt>
                <c:pt idx="10">
                  <c:v>8.1806771500000028E-2</c:v>
                </c:pt>
                <c:pt idx="11">
                  <c:v>7.7203445100000004E-2</c:v>
                </c:pt>
                <c:pt idx="12">
                  <c:v>7.124301049999994E-2</c:v>
                </c:pt>
                <c:pt idx="13">
                  <c:v>6.4237155000000004E-2</c:v>
                </c:pt>
                <c:pt idx="14">
                  <c:v>5.9288203700000014E-2</c:v>
                </c:pt>
                <c:pt idx="15">
                  <c:v>6.2780626100000222E-2</c:v>
                </c:pt>
                <c:pt idx="16">
                  <c:v>8.3702161900000252E-2</c:v>
                </c:pt>
                <c:pt idx="17">
                  <c:v>0.123949356</c:v>
                </c:pt>
                <c:pt idx="18">
                  <c:v>0.14544723900000087</c:v>
                </c:pt>
                <c:pt idx="19">
                  <c:v>0.16898252100000005</c:v>
                </c:pt>
                <c:pt idx="20">
                  <c:v>0.19172807000000006</c:v>
                </c:pt>
                <c:pt idx="21">
                  <c:v>0.21033373499999999</c:v>
                </c:pt>
                <c:pt idx="22">
                  <c:v>0.22795222700000006</c:v>
                </c:pt>
                <c:pt idx="23">
                  <c:v>0.24708619700000048</c:v>
                </c:pt>
                <c:pt idx="24">
                  <c:v>0.26771113299999999</c:v>
                </c:pt>
                <c:pt idx="25">
                  <c:v>0.29061782400000002</c:v>
                </c:pt>
                <c:pt idx="26">
                  <c:v>0.30014878500000114</c:v>
                </c:pt>
                <c:pt idx="27">
                  <c:v>0.3067753910000009</c:v>
                </c:pt>
                <c:pt idx="28">
                  <c:v>0.31068351900000102</c:v>
                </c:pt>
                <c:pt idx="29">
                  <c:v>0.31454306800000031</c:v>
                </c:pt>
                <c:pt idx="30">
                  <c:v>0.31835585800000032</c:v>
                </c:pt>
                <c:pt idx="31">
                  <c:v>0.32212352800000038</c:v>
                </c:pt>
                <c:pt idx="32">
                  <c:v>0.32584762600000078</c:v>
                </c:pt>
                <c:pt idx="33">
                  <c:v>0.32952961300000155</c:v>
                </c:pt>
                <c:pt idx="34">
                  <c:v>0.33317095000000102</c:v>
                </c:pt>
                <c:pt idx="35">
                  <c:v>0.33317095000000102</c:v>
                </c:pt>
                <c:pt idx="36">
                  <c:v>0.35649719800000002</c:v>
                </c:pt>
                <c:pt idx="37">
                  <c:v>0.44932901900000055</c:v>
                </c:pt>
                <c:pt idx="38">
                  <c:v>0.7124301199999995</c:v>
                </c:pt>
                <c:pt idx="39">
                  <c:v>0.949153841</c:v>
                </c:pt>
                <c:pt idx="40">
                  <c:v>1.1020875000000052</c:v>
                </c:pt>
                <c:pt idx="41">
                  <c:v>1.26836014</c:v>
                </c:pt>
                <c:pt idx="42">
                  <c:v>1.4544722999999968</c:v>
                </c:pt>
                <c:pt idx="43">
                  <c:v>1.6706764700000001</c:v>
                </c:pt>
                <c:pt idx="44">
                  <c:v>1.9172806699999998</c:v>
                </c:pt>
                <c:pt idx="45">
                  <c:v>2.2023496599999999</c:v>
                </c:pt>
                <c:pt idx="46">
                  <c:v>2.5271897300000012</c:v>
                </c:pt>
                <c:pt idx="47">
                  <c:v>2.8033340000000067</c:v>
                </c:pt>
                <c:pt idx="48">
                  <c:v>3.0014879699999999</c:v>
                </c:pt>
                <c:pt idx="49">
                  <c:v>3.1454310400000072</c:v>
                </c:pt>
                <c:pt idx="50">
                  <c:v>3.2584762600000001</c:v>
                </c:pt>
              </c:numCache>
            </c:numRef>
          </c:xVal>
          <c:yVal>
            <c:numRef>
              <c:f>Sheet1!$B$2:$B$52</c:f>
              <c:numCache>
                <c:formatCode>0.00</c:formatCode>
                <c:ptCount val="51"/>
                <c:pt idx="0">
                  <c:v>50</c:v>
                </c:pt>
                <c:pt idx="1">
                  <c:v>51</c:v>
                </c:pt>
                <c:pt idx="2">
                  <c:v>52</c:v>
                </c:pt>
                <c:pt idx="3">
                  <c:v>53</c:v>
                </c:pt>
                <c:pt idx="4">
                  <c:v>54</c:v>
                </c:pt>
                <c:pt idx="5">
                  <c:v>55</c:v>
                </c:pt>
                <c:pt idx="6">
                  <c:v>56</c:v>
                </c:pt>
                <c:pt idx="7">
                  <c:v>57</c:v>
                </c:pt>
                <c:pt idx="8">
                  <c:v>58</c:v>
                </c:pt>
                <c:pt idx="9">
                  <c:v>59</c:v>
                </c:pt>
                <c:pt idx="10">
                  <c:v>60</c:v>
                </c:pt>
                <c:pt idx="11">
                  <c:v>61</c:v>
                </c:pt>
                <c:pt idx="12">
                  <c:v>62</c:v>
                </c:pt>
                <c:pt idx="13">
                  <c:v>63</c:v>
                </c:pt>
                <c:pt idx="14">
                  <c:v>64</c:v>
                </c:pt>
                <c:pt idx="15">
                  <c:v>65</c:v>
                </c:pt>
                <c:pt idx="16">
                  <c:v>66</c:v>
                </c:pt>
                <c:pt idx="17">
                  <c:v>67</c:v>
                </c:pt>
                <c:pt idx="18">
                  <c:v>68</c:v>
                </c:pt>
                <c:pt idx="19">
                  <c:v>69</c:v>
                </c:pt>
                <c:pt idx="20">
                  <c:v>70</c:v>
                </c:pt>
                <c:pt idx="21">
                  <c:v>71</c:v>
                </c:pt>
                <c:pt idx="22">
                  <c:v>72</c:v>
                </c:pt>
                <c:pt idx="23">
                  <c:v>73</c:v>
                </c:pt>
                <c:pt idx="24">
                  <c:v>74</c:v>
                </c:pt>
                <c:pt idx="25">
                  <c:v>75</c:v>
                </c:pt>
                <c:pt idx="26">
                  <c:v>76</c:v>
                </c:pt>
                <c:pt idx="27">
                  <c:v>77</c:v>
                </c:pt>
                <c:pt idx="28">
                  <c:v>78</c:v>
                </c:pt>
                <c:pt idx="29">
                  <c:v>79</c:v>
                </c:pt>
                <c:pt idx="30">
                  <c:v>80</c:v>
                </c:pt>
                <c:pt idx="31">
                  <c:v>81</c:v>
                </c:pt>
                <c:pt idx="32">
                  <c:v>82</c:v>
                </c:pt>
                <c:pt idx="33">
                  <c:v>83</c:v>
                </c:pt>
                <c:pt idx="34">
                  <c:v>84</c:v>
                </c:pt>
                <c:pt idx="35">
                  <c:v>85</c:v>
                </c:pt>
                <c:pt idx="36">
                  <c:v>86</c:v>
                </c:pt>
                <c:pt idx="37">
                  <c:v>87</c:v>
                </c:pt>
                <c:pt idx="38">
                  <c:v>88</c:v>
                </c:pt>
                <c:pt idx="39">
                  <c:v>89</c:v>
                </c:pt>
                <c:pt idx="40">
                  <c:v>90</c:v>
                </c:pt>
                <c:pt idx="41">
                  <c:v>91</c:v>
                </c:pt>
                <c:pt idx="42">
                  <c:v>92</c:v>
                </c:pt>
                <c:pt idx="43">
                  <c:v>93</c:v>
                </c:pt>
                <c:pt idx="44">
                  <c:v>94</c:v>
                </c:pt>
                <c:pt idx="45">
                  <c:v>95</c:v>
                </c:pt>
                <c:pt idx="46">
                  <c:v>96</c:v>
                </c:pt>
                <c:pt idx="47">
                  <c:v>97</c:v>
                </c:pt>
                <c:pt idx="48">
                  <c:v>98</c:v>
                </c:pt>
                <c:pt idx="49">
                  <c:v>99</c:v>
                </c:pt>
                <c:pt idx="50">
                  <c:v>100</c:v>
                </c:pt>
              </c:numCache>
            </c:numRef>
          </c:yVal>
          <c:smooth val="1"/>
        </c:ser>
        <c:axId val="66913024"/>
        <c:axId val="66914944"/>
      </c:scatterChart>
      <c:valAx>
        <c:axId val="66913024"/>
        <c:scaling>
          <c:logBase val="10"/>
          <c:orientation val="minMax"/>
          <c:max val="100"/>
          <c:min val="1.0000000000000007E-3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 smtClean="0">
                    <a:latin typeface="Times New Roman" pitchFamily="18" charset="0"/>
                    <a:cs typeface="Times New Roman" pitchFamily="18" charset="0"/>
                  </a:rPr>
                  <a:t>Scaled Plasma </a:t>
                </a: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Frequency (MHz)</a:t>
                </a:r>
              </a:p>
            </c:rich>
          </c:tx>
          <c:layout/>
        </c:title>
        <c:numFmt formatCode="0.00" sourceLinked="1"/>
        <c:tickLblPos val="nextTo"/>
        <c:crossAx val="66914944"/>
        <c:crosses val="autoZero"/>
        <c:crossBetween val="midCat"/>
      </c:valAx>
      <c:valAx>
        <c:axId val="66914944"/>
        <c:scaling>
          <c:orientation val="minMax"/>
          <c:max val="100"/>
          <c:min val="5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600" b="1" dirty="0">
                    <a:latin typeface="Times New Roman" pitchFamily="18" charset="0"/>
                    <a:cs typeface="Times New Roman" pitchFamily="18" charset="0"/>
                  </a:rPr>
                  <a:t>Altitude (km)</a:t>
                </a:r>
              </a:p>
            </c:rich>
          </c:tx>
          <c:layout>
            <c:manualLayout>
              <c:xMode val="edge"/>
              <c:yMode val="edge"/>
              <c:x val="8.1018518518518514E-3"/>
              <c:y val="0.34292650918635204"/>
            </c:manualLayout>
          </c:layout>
        </c:title>
        <c:numFmt formatCode="0.00" sourceLinked="1"/>
        <c:tickLblPos val="nextTo"/>
        <c:txPr>
          <a:bodyPr/>
          <a:lstStyle/>
          <a:p>
            <a:pPr>
              <a:defRPr sz="11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66913024"/>
        <c:crossesAt val="1.0000000000000007E-3"/>
        <c:crossBetween val="midCat"/>
      </c:valAx>
    </c:plotArea>
    <c:plotVisOnly val="1"/>
  </c:chart>
  <c:spPr>
    <a:noFill/>
    <a:ln w="38100">
      <a:noFill/>
    </a:ln>
  </c:spPr>
  <c:externalData r:id="rId1"/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HF Absorption by Frequency per Region</a:t>
            </a:r>
          </a:p>
        </c:rich>
      </c:tx>
      <c:layout>
        <c:manualLayout>
          <c:xMode val="edge"/>
          <c:yMode val="edge"/>
          <c:x val="0.33410168690413067"/>
          <c:y val="2.564976252968381E-2"/>
        </c:manualLayout>
      </c:layout>
      <c:overlay val="1"/>
    </c:title>
    <c:plotArea>
      <c:layout>
        <c:manualLayout>
          <c:layoutTarget val="inner"/>
          <c:xMode val="edge"/>
          <c:yMode val="edge"/>
          <c:x val="8.4783498783134015E-2"/>
          <c:y val="2.8174603174603186E-2"/>
          <c:w val="0.90318478019156678"/>
          <c:h val="0.84017997750281248"/>
        </c:manualLayout>
      </c:layout>
      <c:barChart>
        <c:barDir val="col"/>
        <c:grouping val="stacked"/>
        <c:ser>
          <c:idx val="0"/>
          <c:order val="0"/>
          <c:tx>
            <c:v>D-Region</c:v>
          </c:tx>
          <c:spPr>
            <a:solidFill>
              <a:srgbClr val="00B050"/>
            </a:solidFill>
          </c:spPr>
          <c:cat>
            <c:numRef>
              <c:f>Sheet8!$D$1:$D$28</c:f>
              <c:numCache>
                <c:formatCode>General</c:formatCode>
                <c:ptCount val="28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  <c:pt idx="8">
                  <c:v>11</c:v>
                </c:pt>
                <c:pt idx="9">
                  <c:v>12</c:v>
                </c:pt>
                <c:pt idx="10">
                  <c:v>13</c:v>
                </c:pt>
                <c:pt idx="11">
                  <c:v>14</c:v>
                </c:pt>
                <c:pt idx="12">
                  <c:v>15</c:v>
                </c:pt>
                <c:pt idx="13">
                  <c:v>16</c:v>
                </c:pt>
                <c:pt idx="14">
                  <c:v>17</c:v>
                </c:pt>
                <c:pt idx="15">
                  <c:v>18</c:v>
                </c:pt>
                <c:pt idx="16">
                  <c:v>19</c:v>
                </c:pt>
                <c:pt idx="17">
                  <c:v>20</c:v>
                </c:pt>
                <c:pt idx="18">
                  <c:v>21</c:v>
                </c:pt>
                <c:pt idx="19">
                  <c:v>22</c:v>
                </c:pt>
                <c:pt idx="20">
                  <c:v>23</c:v>
                </c:pt>
                <c:pt idx="21">
                  <c:v>24</c:v>
                </c:pt>
                <c:pt idx="22">
                  <c:v>25</c:v>
                </c:pt>
                <c:pt idx="23">
                  <c:v>26</c:v>
                </c:pt>
                <c:pt idx="24">
                  <c:v>27</c:v>
                </c:pt>
                <c:pt idx="25">
                  <c:v>28</c:v>
                </c:pt>
                <c:pt idx="26">
                  <c:v>29</c:v>
                </c:pt>
                <c:pt idx="27">
                  <c:v>30</c:v>
                </c:pt>
              </c:numCache>
            </c:numRef>
          </c:cat>
          <c:val>
            <c:numRef>
              <c:f>Sheet8!$F$1:$F$28</c:f>
              <c:numCache>
                <c:formatCode>0.00</c:formatCode>
                <c:ptCount val="28"/>
                <c:pt idx="0">
                  <c:v>29.907232633930985</c:v>
                </c:pt>
                <c:pt idx="1">
                  <c:v>20.836829602561984</c:v>
                </c:pt>
                <c:pt idx="2">
                  <c:v>13.742265633205001</c:v>
                </c:pt>
                <c:pt idx="3">
                  <c:v>9.781040113445</c:v>
                </c:pt>
                <c:pt idx="4">
                  <c:v>7.3405851495899963</c:v>
                </c:pt>
                <c:pt idx="5">
                  <c:v>5.7277407120150006</c:v>
                </c:pt>
                <c:pt idx="6">
                  <c:v>4.6041873776769942</c:v>
                </c:pt>
                <c:pt idx="7">
                  <c:v>3.7887200753040018</c:v>
                </c:pt>
                <c:pt idx="8">
                  <c:v>3.1771143459480018</c:v>
                </c:pt>
                <c:pt idx="9">
                  <c:v>2.7059324738820005</c:v>
                </c:pt>
                <c:pt idx="10">
                  <c:v>2.3347395752589999</c:v>
                </c:pt>
                <c:pt idx="11">
                  <c:v>2.0367550133819985</c:v>
                </c:pt>
                <c:pt idx="12">
                  <c:v>1.7936574077439997</c:v>
                </c:pt>
                <c:pt idx="13">
                  <c:v>1.5925594901099991</c:v>
                </c:pt>
                <c:pt idx="14">
                  <c:v>1.424175856732</c:v>
                </c:pt>
                <c:pt idx="15">
                  <c:v>1.2816740910379998</c:v>
                </c:pt>
                <c:pt idx="16">
                  <c:v>1.1599326161879995</c:v>
                </c:pt>
                <c:pt idx="17">
                  <c:v>1.0550485717780007</c:v>
                </c:pt>
                <c:pt idx="18">
                  <c:v>0.96400373961700014</c:v>
                </c:pt>
                <c:pt idx="19">
                  <c:v>0.88443296760599965</c:v>
                </c:pt>
                <c:pt idx="20">
                  <c:v>0.81446057358800028</c:v>
                </c:pt>
                <c:pt idx="21">
                  <c:v>0.75258283730699993</c:v>
                </c:pt>
                <c:pt idx="22">
                  <c:v>0.69758227747500012</c:v>
                </c:pt>
                <c:pt idx="23">
                  <c:v>0.64846423577400014</c:v>
                </c:pt>
                <c:pt idx="24">
                  <c:v>0.60440930717400021</c:v>
                </c:pt>
                <c:pt idx="25">
                  <c:v>0.56473729102600001</c:v>
                </c:pt>
                <c:pt idx="26">
                  <c:v>0.52887954100900003</c:v>
                </c:pt>
                <c:pt idx="27">
                  <c:v>0.49635759063000001</c:v>
                </c:pt>
              </c:numCache>
            </c:numRef>
          </c:val>
        </c:ser>
        <c:ser>
          <c:idx val="1"/>
          <c:order val="1"/>
          <c:tx>
            <c:v>E-Region</c:v>
          </c:tx>
          <c:spPr>
            <a:solidFill>
              <a:srgbClr val="FF0000"/>
            </a:solidFill>
          </c:spPr>
          <c:cat>
            <c:numRef>
              <c:f>Sheet8!$D$1:$D$28</c:f>
              <c:numCache>
                <c:formatCode>General</c:formatCode>
                <c:ptCount val="28"/>
                <c:pt idx="0">
                  <c:v>3</c:v>
                </c:pt>
                <c:pt idx="1">
                  <c:v>4</c:v>
                </c:pt>
                <c:pt idx="2">
                  <c:v>5</c:v>
                </c:pt>
                <c:pt idx="3">
                  <c:v>6</c:v>
                </c:pt>
                <c:pt idx="4">
                  <c:v>7</c:v>
                </c:pt>
                <c:pt idx="5">
                  <c:v>8</c:v>
                </c:pt>
                <c:pt idx="6">
                  <c:v>9</c:v>
                </c:pt>
                <c:pt idx="7">
                  <c:v>10</c:v>
                </c:pt>
                <c:pt idx="8">
                  <c:v>11</c:v>
                </c:pt>
                <c:pt idx="9">
                  <c:v>12</c:v>
                </c:pt>
                <c:pt idx="10">
                  <c:v>13</c:v>
                </c:pt>
                <c:pt idx="11">
                  <c:v>14</c:v>
                </c:pt>
                <c:pt idx="12">
                  <c:v>15</c:v>
                </c:pt>
                <c:pt idx="13">
                  <c:v>16</c:v>
                </c:pt>
                <c:pt idx="14">
                  <c:v>17</c:v>
                </c:pt>
                <c:pt idx="15">
                  <c:v>18</c:v>
                </c:pt>
                <c:pt idx="16">
                  <c:v>19</c:v>
                </c:pt>
                <c:pt idx="17">
                  <c:v>20</c:v>
                </c:pt>
                <c:pt idx="18">
                  <c:v>21</c:v>
                </c:pt>
                <c:pt idx="19">
                  <c:v>22</c:v>
                </c:pt>
                <c:pt idx="20">
                  <c:v>23</c:v>
                </c:pt>
                <c:pt idx="21">
                  <c:v>24</c:v>
                </c:pt>
                <c:pt idx="22">
                  <c:v>25</c:v>
                </c:pt>
                <c:pt idx="23">
                  <c:v>26</c:v>
                </c:pt>
                <c:pt idx="24">
                  <c:v>27</c:v>
                </c:pt>
                <c:pt idx="25">
                  <c:v>28</c:v>
                </c:pt>
                <c:pt idx="26">
                  <c:v>29</c:v>
                </c:pt>
                <c:pt idx="27">
                  <c:v>30</c:v>
                </c:pt>
              </c:numCache>
            </c:numRef>
          </c:cat>
          <c:val>
            <c:numRef>
              <c:f>Sheet8!$G$1:$G$28</c:f>
              <c:numCache>
                <c:formatCode>0.00</c:formatCode>
                <c:ptCount val="28"/>
                <c:pt idx="0">
                  <c:v>0</c:v>
                </c:pt>
                <c:pt idx="1">
                  <c:v>2.1340882613999996</c:v>
                </c:pt>
                <c:pt idx="2">
                  <c:v>1.3658179093000005</c:v>
                </c:pt>
                <c:pt idx="3">
                  <c:v>0.94848521040000022</c:v>
                </c:pt>
                <c:pt idx="4">
                  <c:v>0.69684647560000024</c:v>
                </c:pt>
                <c:pt idx="5">
                  <c:v>0.53352323589999973</c:v>
                </c:pt>
                <c:pt idx="6">
                  <c:v>0.42154927520000013</c:v>
                </c:pt>
                <c:pt idx="7">
                  <c:v>0.3414549528000001</c:v>
                </c:pt>
                <c:pt idx="8">
                  <c:v>0.2821942006</c:v>
                </c:pt>
                <c:pt idx="9">
                  <c:v>0.23712152840999995</c:v>
                </c:pt>
                <c:pt idx="10">
                  <c:v>0.20204438543000011</c:v>
                </c:pt>
                <c:pt idx="11">
                  <c:v>0.17421175338000006</c:v>
                </c:pt>
                <c:pt idx="12">
                  <c:v>0.15175780309000003</c:v>
                </c:pt>
                <c:pt idx="13">
                  <c:v>0.13338087623999995</c:v>
                </c:pt>
                <c:pt idx="14">
                  <c:v>0.11815053598000003</c:v>
                </c:pt>
                <c:pt idx="15">
                  <c:v>0.10538736353999999</c:v>
                </c:pt>
                <c:pt idx="16">
                  <c:v>9.4585887640000005E-2</c:v>
                </c:pt>
                <c:pt idx="17">
                  <c:v>8.5363768050000025E-2</c:v>
                </c:pt>
                <c:pt idx="18">
                  <c:v>7.7427453550000039E-2</c:v>
                </c:pt>
                <c:pt idx="19">
                  <c:v>7.0548568899999969E-2</c:v>
                </c:pt>
                <c:pt idx="20">
                  <c:v>6.4547274030000032E-2</c:v>
                </c:pt>
                <c:pt idx="21">
                  <c:v>5.9280396860000015E-2</c:v>
                </c:pt>
                <c:pt idx="22">
                  <c:v>5.4632815059999999E-2</c:v>
                </c:pt>
                <c:pt idx="23">
                  <c:v>5.0511107569999977E-2</c:v>
                </c:pt>
                <c:pt idx="24">
                  <c:v>4.6838834189999998E-2</c:v>
                </c:pt>
                <c:pt idx="25">
                  <c:v>4.3552945749999981E-2</c:v>
                </c:pt>
                <c:pt idx="26">
                  <c:v>4.0601082579999975E-2</c:v>
                </c:pt>
                <c:pt idx="27">
                  <c:v>3.7939454569999996E-2</c:v>
                </c:pt>
              </c:numCache>
            </c:numRef>
          </c:val>
        </c:ser>
        <c:ser>
          <c:idx val="2"/>
          <c:order val="2"/>
          <c:tx>
            <c:v>F-Region</c:v>
          </c:tx>
          <c:spPr>
            <a:solidFill>
              <a:schemeClr val="tx1"/>
            </a:solidFill>
          </c:spPr>
          <c:val>
            <c:numRef>
              <c:f>Sheet8!$H$1:$H$28</c:f>
              <c:numCache>
                <c:formatCode>0.00</c:formatCode>
                <c:ptCount val="28"/>
                <c:pt idx="0">
                  <c:v>0</c:v>
                </c:pt>
                <c:pt idx="1">
                  <c:v>0</c:v>
                </c:pt>
                <c:pt idx="2">
                  <c:v>3.7007033800000012E-2</c:v>
                </c:pt>
                <c:pt idx="3">
                  <c:v>2.569933050000001E-2</c:v>
                </c:pt>
                <c:pt idx="4">
                  <c:v>3.5209033700000017E-2</c:v>
                </c:pt>
                <c:pt idx="5">
                  <c:v>3.7464144600000006E-2</c:v>
                </c:pt>
                <c:pt idx="6">
                  <c:v>3.7486257194000012E-2</c:v>
                </c:pt>
                <c:pt idx="7">
                  <c:v>3.1018616284000006E-2</c:v>
                </c:pt>
                <c:pt idx="8">
                  <c:v>3.5903948750000012E-2</c:v>
                </c:pt>
                <c:pt idx="9">
                  <c:v>3.6059617892000011E-2</c:v>
                </c:pt>
                <c:pt idx="10">
                  <c:v>3.072535450000001E-2</c:v>
                </c:pt>
                <c:pt idx="11">
                  <c:v>2.6492780475000009E-2</c:v>
                </c:pt>
                <c:pt idx="12">
                  <c:v>2.3078155381000005E-2</c:v>
                </c:pt>
                <c:pt idx="13">
                  <c:v>2.0283534950999996E-2</c:v>
                </c:pt>
                <c:pt idx="14">
                  <c:v>1.7967422098000008E-2</c:v>
                </c:pt>
                <c:pt idx="15">
                  <c:v>1.6026496611000005E-2</c:v>
                </c:pt>
                <c:pt idx="16">
                  <c:v>1.4383891907000007E-2</c:v>
                </c:pt>
                <c:pt idx="17">
                  <c:v>1.2981462173999998E-2</c:v>
                </c:pt>
                <c:pt idx="18">
                  <c:v>1.1774568987999999E-2</c:v>
                </c:pt>
                <c:pt idx="19">
                  <c:v>1.0728481102000005E-2</c:v>
                </c:pt>
                <c:pt idx="20">
                  <c:v>9.8158505890000077E-3</c:v>
                </c:pt>
                <c:pt idx="21">
                  <c:v>9.0149044778000051E-3</c:v>
                </c:pt>
                <c:pt idx="22">
                  <c:v>8.3081358945000065E-3</c:v>
                </c:pt>
                <c:pt idx="23">
                  <c:v>7.6813386299000022E-3</c:v>
                </c:pt>
                <c:pt idx="24">
                  <c:v>7.1228873948000013E-3</c:v>
                </c:pt>
                <c:pt idx="25">
                  <c:v>6.6231951276000001E-3</c:v>
                </c:pt>
                <c:pt idx="26">
                  <c:v>6.1742983857000049E-3</c:v>
                </c:pt>
                <c:pt idx="27">
                  <c:v>5.7695388421999975E-3</c:v>
                </c:pt>
              </c:numCache>
            </c:numRef>
          </c:val>
        </c:ser>
        <c:overlap val="100"/>
        <c:axId val="67452928"/>
        <c:axId val="67454848"/>
      </c:barChart>
      <c:catAx>
        <c:axId val="674529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Frequency (MHz)</a:t>
                </a:r>
              </a:p>
            </c:rich>
          </c:tx>
          <c:layout>
            <c:manualLayout>
              <c:xMode val="edge"/>
              <c:yMode val="edge"/>
              <c:x val="0.42705676543587157"/>
              <c:y val="0.93860579927509091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67454848"/>
        <c:crosses val="autoZero"/>
        <c:auto val="1"/>
        <c:lblAlgn val="ctr"/>
        <c:lblOffset val="100"/>
      </c:catAx>
      <c:valAx>
        <c:axId val="67454848"/>
        <c:scaling>
          <c:orientation val="minMax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600" dirty="0">
                    <a:latin typeface="Times New Roman" pitchFamily="18" charset="0"/>
                    <a:cs typeface="Times New Roman" pitchFamily="18" charset="0"/>
                  </a:rPr>
                  <a:t>Absorption (dB)</a:t>
                </a:r>
              </a:p>
            </c:rich>
          </c:tx>
          <c:layout>
            <c:manualLayout>
              <c:xMode val="edge"/>
              <c:yMode val="edge"/>
              <c:x val="2.5975426350967605E-4"/>
              <c:y val="0.34391513560804898"/>
            </c:manualLayout>
          </c:layout>
        </c:title>
        <c:numFmt formatCode="0.00" sourceLinked="1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67452928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0.49877331565810062"/>
          <c:y val="0.6923348643919508"/>
          <c:w val="0.34362526347918787"/>
          <c:h val="5.1062679665041889E-2"/>
        </c:manualLayout>
      </c:layout>
      <c:txPr>
        <a:bodyPr/>
        <a:lstStyle/>
        <a:p>
          <a:pPr>
            <a:defRPr sz="200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</c:chart>
  <c:externalData r:id="rId1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0.70139</cdr:x>
      <cdr:y>0.1</cdr:y>
    </cdr:from>
    <cdr:to>
      <cdr:x>0.875</cdr:x>
      <cdr:y>0.87143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7696200" y="533400"/>
          <a:ext cx="1905000" cy="4114800"/>
        </a:xfrm>
        <a:prstGeom xmlns:a="http://schemas.openxmlformats.org/drawingml/2006/main" prst="rect">
          <a:avLst/>
        </a:prstGeom>
        <a:solidFill xmlns:a="http://schemas.openxmlformats.org/drawingml/2006/main">
          <a:srgbClr val="7030A0">
            <a:alpha val="44000"/>
          </a:srgb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0.08333</cdr:x>
      <cdr:y>0.24286</cdr:y>
    </cdr:from>
    <cdr:to>
      <cdr:x>0.97222</cdr:x>
      <cdr:y>0.87143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914400" y="1295400"/>
          <a:ext cx="9753600" cy="3352800"/>
        </a:xfrm>
        <a:prstGeom xmlns:a="http://schemas.openxmlformats.org/drawingml/2006/main" prst="rect">
          <a:avLst/>
        </a:prstGeom>
        <a:solidFill xmlns:a="http://schemas.openxmlformats.org/drawingml/2006/main">
          <a:srgbClr val="00B050">
            <a:alpha val="25000"/>
          </a:srgbClr>
        </a:solidFill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 dirty="0"/>
        </a:p>
      </cdr:txBody>
    </cdr:sp>
  </cdr:relSizeAnchor>
  <cdr:relSizeAnchor xmlns:cdr="http://schemas.openxmlformats.org/drawingml/2006/chartDrawing">
    <cdr:from>
      <cdr:x>0.70139</cdr:x>
      <cdr:y>0.25714</cdr:y>
    </cdr:from>
    <cdr:to>
      <cdr:x>0.875</cdr:x>
      <cdr:y>0.87143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7696200" y="1371600"/>
          <a:ext cx="1905000" cy="3276600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 w="38100">
          <a:solidFill>
            <a:srgbClr val="7030A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0.27778</cdr:x>
      <cdr:y>0.32857</cdr:y>
    </cdr:from>
    <cdr:to>
      <cdr:x>0.38194</cdr:x>
      <cdr:y>0.42857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3048000" y="1752600"/>
          <a:ext cx="1143000" cy="533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0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rPr>
            <a:t>D-region</a:t>
          </a:r>
          <a:endParaRPr lang="en-US" sz="2000" b="1" i="1" dirty="0">
            <a:solidFill>
              <a:srgbClr val="00B05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0.76389</cdr:x>
      <cdr:y>0.32857</cdr:y>
    </cdr:from>
    <cdr:to>
      <cdr:x>0.84722</cdr:x>
      <cdr:y>0.41429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8382000" y="1752600"/>
          <a:ext cx="9144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HF</a:t>
          </a:r>
          <a:endParaRPr lang="en-US" sz="2400" b="1" i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cdr:txBody>
    </cdr:sp>
  </cdr:relSizeAnchor>
  <cdr:relSizeAnchor xmlns:cdr="http://schemas.openxmlformats.org/drawingml/2006/chartDrawing">
    <cdr:from>
      <cdr:x>0.68056</cdr:x>
      <cdr:y>0.05714</cdr:y>
    </cdr:from>
    <cdr:to>
      <cdr:x>0.72917</cdr:x>
      <cdr:y>0.15714</cdr:y>
    </cdr:to>
    <cdr:sp macro="" textlink="">
      <cdr:nvSpPr>
        <cdr:cNvPr id="8" name="Oval 7"/>
        <cdr:cNvSpPr/>
      </cdr:nvSpPr>
      <cdr:spPr>
        <a:xfrm xmlns:a="http://schemas.openxmlformats.org/drawingml/2006/main">
          <a:off x="7467600" y="304800"/>
          <a:ext cx="533400" cy="5334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38100">
          <a:solidFill>
            <a:srgbClr val="0070C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468471"/>
          </a:xfrm>
          <a:prstGeom prst="rect">
            <a:avLst/>
          </a:prstGeom>
        </p:spPr>
        <p:txBody>
          <a:bodyPr vert="horz" lIns="94106" tIns="47053" rIns="94106" bIns="47053" rtlCol="0"/>
          <a:lstStyle>
            <a:lvl1pPr algn="l">
              <a:defRPr sz="1200"/>
            </a:lvl1pPr>
          </a:lstStyle>
          <a:p>
            <a:r>
              <a:rPr lang="en-US" dirty="0" smtClean="0"/>
              <a:t>SAB Poster Prep Information for Content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3" y="1"/>
            <a:ext cx="3077739" cy="468471"/>
          </a:xfrm>
          <a:prstGeom prst="rect">
            <a:avLst/>
          </a:prstGeom>
        </p:spPr>
        <p:txBody>
          <a:bodyPr vert="horz" lIns="94106" tIns="47053" rIns="94106" bIns="47053" rtlCol="0"/>
          <a:lstStyle>
            <a:lvl1pPr algn="r">
              <a:defRPr sz="1200"/>
            </a:lvl1pPr>
          </a:lstStyle>
          <a:p>
            <a:r>
              <a:rPr lang="en-US" dirty="0" smtClean="0"/>
              <a:t>8/27/2008 Update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9329"/>
            <a:ext cx="3077739" cy="468471"/>
          </a:xfrm>
          <a:prstGeom prst="rect">
            <a:avLst/>
          </a:prstGeom>
        </p:spPr>
        <p:txBody>
          <a:bodyPr vert="horz" lIns="94106" tIns="47053" rIns="94106" bIns="47053" rtlCol="0" anchor="b"/>
          <a:lstStyle>
            <a:lvl1pPr algn="l">
              <a:defRPr sz="1200"/>
            </a:lvl1pPr>
          </a:lstStyle>
          <a:p>
            <a:r>
              <a:rPr lang="en-US" dirty="0" smtClean="0"/>
              <a:t>Jan Bush 3-6280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3" y="8899329"/>
            <a:ext cx="3077739" cy="468471"/>
          </a:xfrm>
          <a:prstGeom prst="rect">
            <a:avLst/>
          </a:prstGeom>
        </p:spPr>
        <p:txBody>
          <a:bodyPr vert="horz" lIns="94106" tIns="47053" rIns="94106" bIns="47053" rtlCol="0" anchor="b"/>
          <a:lstStyle>
            <a:lvl1pPr algn="r">
              <a:defRPr sz="1200"/>
            </a:lvl1pPr>
          </a:lstStyle>
          <a:p>
            <a:fld id="{35160C0D-2CDA-4087-8C2C-413BEB39F77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7737305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468471"/>
          </a:xfrm>
          <a:prstGeom prst="rect">
            <a:avLst/>
          </a:prstGeom>
        </p:spPr>
        <p:txBody>
          <a:bodyPr vert="horz" lIns="94106" tIns="47053" rIns="94106" bIns="47053" rtlCol="0"/>
          <a:lstStyle>
            <a:lvl1pPr algn="l">
              <a:defRPr sz="1200"/>
            </a:lvl1pPr>
          </a:lstStyle>
          <a:p>
            <a:r>
              <a:rPr lang="en-US" dirty="0" smtClean="0"/>
              <a:t>SAB Poster Prep Information for Content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39" cy="468471"/>
          </a:xfrm>
          <a:prstGeom prst="rect">
            <a:avLst/>
          </a:prstGeom>
        </p:spPr>
        <p:txBody>
          <a:bodyPr vert="horz" lIns="94106" tIns="47053" rIns="94106" bIns="47053" rtlCol="0"/>
          <a:lstStyle>
            <a:lvl1pPr algn="r">
              <a:defRPr sz="1200"/>
            </a:lvl1pPr>
          </a:lstStyle>
          <a:p>
            <a:r>
              <a:rPr lang="en-US" dirty="0" smtClean="0"/>
              <a:t>8/27/2008 Update</a:t>
            </a:r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55725" y="701675"/>
            <a:ext cx="4391025" cy="35131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106" tIns="47053" rIns="94106" bIns="4705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450478"/>
            <a:ext cx="5681980" cy="4216241"/>
          </a:xfrm>
          <a:prstGeom prst="rect">
            <a:avLst/>
          </a:prstGeom>
        </p:spPr>
        <p:txBody>
          <a:bodyPr vert="horz" lIns="94106" tIns="47053" rIns="94106" bIns="4705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9329"/>
            <a:ext cx="3077739" cy="468471"/>
          </a:xfrm>
          <a:prstGeom prst="rect">
            <a:avLst/>
          </a:prstGeom>
        </p:spPr>
        <p:txBody>
          <a:bodyPr vert="horz" lIns="94106" tIns="47053" rIns="94106" bIns="47053" rtlCol="0" anchor="b"/>
          <a:lstStyle>
            <a:lvl1pPr algn="l">
              <a:defRPr sz="1200"/>
            </a:lvl1pPr>
          </a:lstStyle>
          <a:p>
            <a:r>
              <a:rPr lang="en-US" dirty="0" smtClean="0"/>
              <a:t>Jan Bush 3-6280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8899329"/>
            <a:ext cx="3077739" cy="468471"/>
          </a:xfrm>
          <a:prstGeom prst="rect">
            <a:avLst/>
          </a:prstGeom>
        </p:spPr>
        <p:txBody>
          <a:bodyPr vert="horz" lIns="94106" tIns="47053" rIns="94106" bIns="47053" rtlCol="0" anchor="b"/>
          <a:lstStyle>
            <a:lvl1pPr algn="r">
              <a:defRPr sz="1200"/>
            </a:lvl1pPr>
          </a:lstStyle>
          <a:p>
            <a:fld id="{343B0A65-8FAD-4116-A99F-8765EB2220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84972128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1pPr>
    <a:lvl2pPr marL="1880957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2pPr>
    <a:lvl3pPr marL="3761915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3pPr>
    <a:lvl4pPr marL="5642872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4pPr>
    <a:lvl5pPr marL="7523830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5pPr>
    <a:lvl6pPr marL="9404787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6pPr>
    <a:lvl7pPr marL="11285744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7pPr>
    <a:lvl8pPr marL="13166702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8pPr>
    <a:lvl9pPr marL="15047659" algn="l" defTabSz="3761915" rtl="0" eaLnBrk="1" latinLnBrk="0" hangingPunct="1">
      <a:defRPr sz="50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55725" y="701675"/>
            <a:ext cx="4391025" cy="35131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latin typeface="Tahoma" pitchFamily="34" charset="0"/>
                <a:cs typeface="Tahoma" pitchFamily="34" charset="0"/>
              </a:rPr>
              <a:t>Please contact Michele Sager (6-1897)</a:t>
            </a:r>
            <a:r>
              <a:rPr lang="en-US" baseline="0" dirty="0" smtClean="0">
                <a:latin typeface="Tahoma" pitchFamily="34" charset="0"/>
                <a:cs typeface="Tahoma" pitchFamily="34" charset="0"/>
              </a:rPr>
              <a:t> with any format questions</a:t>
            </a:r>
            <a:endParaRPr lang="en-US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3B0A65-8FAD-4116-A99F-8765EB22201C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dirty="0" smtClean="0"/>
              <a:t>8/27/2008 Update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dirty="0" smtClean="0"/>
              <a:t>Jan Bush 3-6280</a:t>
            </a:r>
            <a:endParaRPr lang="en-US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dirty="0" smtClean="0"/>
              <a:t>SAB Poster Prep Information for Content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2133600" y="5852160"/>
            <a:ext cx="31406592" cy="7802880"/>
          </a:xfrm>
          <a:ln>
            <a:noFill/>
          </a:ln>
        </p:spPr>
        <p:txBody>
          <a:bodyPr vert="horz" tIns="0" rIns="7523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231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2133601" y="13775087"/>
            <a:ext cx="31418784" cy="7477760"/>
          </a:xfrm>
        </p:spPr>
        <p:txBody>
          <a:bodyPr lIns="0" rIns="75238"/>
          <a:lstStyle>
            <a:lvl1pPr marL="0" marR="188096" indent="0" algn="r">
              <a:buNone/>
              <a:defRPr>
                <a:solidFill>
                  <a:schemeClr val="tx1"/>
                </a:solidFill>
              </a:defRPr>
            </a:lvl1pPr>
            <a:lvl2pPr marL="1880957" indent="0" algn="ctr">
              <a:buNone/>
            </a:lvl2pPr>
            <a:lvl3pPr marL="3761915" indent="0" algn="ctr">
              <a:buNone/>
            </a:lvl3pPr>
            <a:lvl4pPr marL="5642872" indent="0" algn="ctr">
              <a:buNone/>
            </a:lvl4pPr>
            <a:lvl5pPr marL="7523830" indent="0" algn="ctr">
              <a:buNone/>
            </a:lvl5pPr>
            <a:lvl6pPr marL="9404787" indent="0" algn="ctr">
              <a:buNone/>
            </a:lvl6pPr>
            <a:lvl7pPr marL="11285744" indent="0" algn="ctr">
              <a:buNone/>
            </a:lvl7pPr>
            <a:lvl8pPr marL="13166702" indent="0" algn="ctr">
              <a:buNone/>
            </a:lvl8pPr>
            <a:lvl9pPr marL="15047659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0098E9E4-297F-4D8F-88FA-604CC3BD15A4}" type="datetime1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E68425B8-46D6-4863-B44F-C8B3416CBA61}" type="datetime1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517600" y="3901446"/>
            <a:ext cx="8229600" cy="2223685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28800" y="3901446"/>
            <a:ext cx="24079200" cy="2223685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6E0BB2ED-F6FB-4E5E-A4D6-57AA89C083D8}" type="datetime1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2E9FA8CD-50F2-4E1A-99BE-A465E7239656}" type="datetime1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21408" y="5618074"/>
            <a:ext cx="31089600" cy="581314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231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21408" y="11539900"/>
            <a:ext cx="31089600" cy="6441438"/>
          </a:xfrm>
        </p:spPr>
        <p:txBody>
          <a:bodyPr lIns="188096" rIns="188096" anchor="t"/>
          <a:lstStyle>
            <a:lvl1pPr marL="0" indent="0">
              <a:buNone/>
              <a:defRPr sz="9100">
                <a:solidFill>
                  <a:schemeClr val="tx1"/>
                </a:solidFill>
              </a:defRPr>
            </a:lvl1pPr>
            <a:lvl2pPr>
              <a:buNone/>
              <a:defRPr sz="74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6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57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F0EAC782-3DCE-4E35-8279-D762672AE9BE}" type="datetime1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04108"/>
            <a:ext cx="32918400" cy="4876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28800" y="8192363"/>
            <a:ext cx="16154400" cy="18921984"/>
          </a:xfrm>
        </p:spPr>
        <p:txBody>
          <a:bodyPr/>
          <a:lstStyle>
            <a:lvl1pPr>
              <a:defRPr sz="10700"/>
            </a:lvl1pPr>
            <a:lvl2pPr>
              <a:defRPr sz="99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92800" y="8192363"/>
            <a:ext cx="16154400" cy="18921984"/>
          </a:xfrm>
        </p:spPr>
        <p:txBody>
          <a:bodyPr/>
          <a:lstStyle>
            <a:lvl1pPr>
              <a:defRPr sz="10700"/>
            </a:lvl1pPr>
            <a:lvl2pPr>
              <a:defRPr sz="9900"/>
            </a:lvl2pPr>
            <a:lvl3pPr>
              <a:defRPr sz="8200"/>
            </a:lvl3pPr>
            <a:lvl4pPr>
              <a:defRPr sz="7400"/>
            </a:lvl4pPr>
            <a:lvl5pPr>
              <a:defRPr sz="7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70A9C47C-7600-4DF4-9150-FF9903B88C67}" type="datetime1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04108"/>
            <a:ext cx="32918400" cy="4876800"/>
          </a:xfrm>
        </p:spPr>
        <p:txBody>
          <a:bodyPr tIns="188096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7915724"/>
            <a:ext cx="16160752" cy="2813236"/>
          </a:xfrm>
        </p:spPr>
        <p:txBody>
          <a:bodyPr lIns="188096" tIns="0" rIns="188096" bIns="0" anchor="ctr">
            <a:noAutofit/>
          </a:bodyPr>
          <a:lstStyle>
            <a:lvl1pPr marL="0" indent="0">
              <a:buNone/>
              <a:defRPr sz="99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8200" b="1"/>
            </a:lvl2pPr>
            <a:lvl3pPr>
              <a:buNone/>
              <a:defRPr sz="7400" b="1"/>
            </a:lvl3pPr>
            <a:lvl4pPr>
              <a:buNone/>
              <a:defRPr sz="6600" b="1"/>
            </a:lvl4pPr>
            <a:lvl5pPr>
              <a:buNone/>
              <a:defRPr sz="6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8580102" y="7934966"/>
            <a:ext cx="16167100" cy="2793996"/>
          </a:xfrm>
        </p:spPr>
        <p:txBody>
          <a:bodyPr lIns="188096" tIns="0" rIns="188096" bIns="0" anchor="ctr"/>
          <a:lstStyle>
            <a:lvl1pPr marL="0" indent="0">
              <a:buNone/>
              <a:defRPr sz="99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8200" b="1"/>
            </a:lvl2pPr>
            <a:lvl3pPr>
              <a:buNone/>
              <a:defRPr sz="7400" b="1"/>
            </a:lvl3pPr>
            <a:lvl4pPr>
              <a:buNone/>
              <a:defRPr sz="6600" b="1"/>
            </a:lvl4pPr>
            <a:lvl5pPr>
              <a:buNone/>
              <a:defRPr sz="6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1828800" y="10728960"/>
            <a:ext cx="16160752" cy="16408405"/>
          </a:xfrm>
        </p:spPr>
        <p:txBody>
          <a:bodyPr tIns="0"/>
          <a:lstStyle>
            <a:lvl1pPr>
              <a:defRPr sz="91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80102" y="10728960"/>
            <a:ext cx="16167100" cy="16408405"/>
          </a:xfrm>
        </p:spPr>
        <p:txBody>
          <a:bodyPr tIns="0"/>
          <a:lstStyle>
            <a:lvl1pPr>
              <a:defRPr sz="9100"/>
            </a:lvl1pPr>
            <a:lvl2pPr>
              <a:defRPr sz="8200"/>
            </a:lvl2pPr>
            <a:lvl3pPr>
              <a:defRPr sz="7400"/>
            </a:lvl3pPr>
            <a:lvl4pPr>
              <a:defRPr sz="6600"/>
            </a:lvl4pPr>
            <a:lvl5pPr>
              <a:defRPr sz="6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02459E25-5F3C-4DD7-8A03-A039DAA71C97}" type="datetime1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3004108"/>
            <a:ext cx="33223200" cy="4876800"/>
          </a:xfrm>
        </p:spPr>
        <p:txBody>
          <a:bodyPr vert="horz" tIns="188096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20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50D12A1A-68BF-4471-B2A0-32BCD19E19D6}" type="datetime1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9B459511-B4AA-46C2-9513-FF2430E14266}" type="datetime1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2194569"/>
            <a:ext cx="10972800" cy="495808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107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2743200" y="7152640"/>
            <a:ext cx="10972800" cy="19507200"/>
          </a:xfrm>
        </p:spPr>
        <p:txBody>
          <a:bodyPr lIns="75238" rIns="75238"/>
          <a:lstStyle>
            <a:lvl1pPr marL="0" indent="0" algn="l">
              <a:buNone/>
              <a:defRPr sz="5700"/>
            </a:lvl1pPr>
            <a:lvl2pPr indent="0" algn="l">
              <a:buNone/>
              <a:defRPr sz="5000"/>
            </a:lvl2pPr>
            <a:lvl3pPr indent="0" algn="l">
              <a:buNone/>
              <a:defRPr sz="4100"/>
            </a:lvl3pPr>
            <a:lvl4pPr indent="0" algn="l">
              <a:buNone/>
              <a:defRPr sz="3700"/>
            </a:lvl4pPr>
            <a:lvl5pPr indent="0" algn="l">
              <a:buNone/>
              <a:defRPr sz="3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4300200" y="7152640"/>
            <a:ext cx="20447000" cy="19507200"/>
          </a:xfrm>
        </p:spPr>
        <p:txBody>
          <a:bodyPr tIns="0"/>
          <a:lstStyle>
            <a:lvl1pPr>
              <a:defRPr sz="11500"/>
            </a:lvl1pPr>
            <a:lvl2pPr>
              <a:defRPr sz="10700"/>
            </a:lvl2pPr>
            <a:lvl3pPr>
              <a:defRPr sz="9900"/>
            </a:lvl3pPr>
            <a:lvl4pPr>
              <a:defRPr sz="8200"/>
            </a:lvl4pPr>
            <a:lvl5pPr>
              <a:defRPr sz="7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369B06FC-5F0B-40FF-A43E-C6D4E4AE5E89}" type="datetime1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1699200" y="27120428"/>
            <a:ext cx="30480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12663012" y="4727796"/>
            <a:ext cx="21031200" cy="1755648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6191" tIns="188096" rIns="376191" bIns="188096"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32016536" y="22868348"/>
            <a:ext cx="621792" cy="663244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76191" tIns="188096" rIns="376191" bIns="188096"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5021852"/>
            <a:ext cx="8851392" cy="6752516"/>
          </a:xfrm>
        </p:spPr>
        <p:txBody>
          <a:bodyPr vert="horz" lIns="188096" tIns="188096" rIns="188096" bIns="188096" anchor="b"/>
          <a:lstStyle>
            <a:lvl1pPr algn="l">
              <a:buNone/>
              <a:defRPr sz="82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438400" y="12069483"/>
            <a:ext cx="8839200" cy="9298432"/>
          </a:xfrm>
        </p:spPr>
        <p:txBody>
          <a:bodyPr lIns="263334" rIns="188096" bIns="188096" anchor="t"/>
          <a:lstStyle>
            <a:lvl1pPr marL="0" indent="0" algn="l">
              <a:spcBef>
                <a:spcPts val="1029"/>
              </a:spcBef>
              <a:buFontTx/>
              <a:buNone/>
              <a:defRPr sz="5300"/>
            </a:lvl1pPr>
            <a:lvl2pPr>
              <a:defRPr sz="5000"/>
            </a:lvl2pPr>
            <a:lvl3pPr>
              <a:defRPr sz="4100"/>
            </a:lvl3pPr>
            <a:lvl4pPr>
              <a:defRPr sz="3700"/>
            </a:lvl4pPr>
            <a:lvl5pPr>
              <a:defRPr sz="37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828800" y="27120428"/>
            <a:ext cx="8534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8ECA185B-6F12-4182-A310-86B504C3880D}" type="datetime1">
              <a:rPr lang="en-US" smtClean="0"/>
              <a:pPr/>
              <a:t>4/25/2017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0668000" y="27120428"/>
            <a:ext cx="134112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2308800" y="27120428"/>
            <a:ext cx="2438400" cy="1557867"/>
          </a:xfrm>
          <a:prstGeom prst="rect">
            <a:avLst/>
          </a:prstGeom>
        </p:spPr>
        <p:txBody>
          <a:bodyPr lIns="376191" tIns="188096" rIns="376191" bIns="188096"/>
          <a:lstStyle/>
          <a:p>
            <a:fld id="{BCC655A2-F7BB-4532-B7E4-766DD43CE82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13943172" y="5117940"/>
            <a:ext cx="18470880" cy="16776192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1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38100" y="24817493"/>
            <a:ext cx="36652200" cy="44433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17526000" y="26537922"/>
            <a:ext cx="19050000" cy="272288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38100" y="-30481"/>
            <a:ext cx="36652200" cy="44433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17526000" y="-30479"/>
            <a:ext cx="19050000" cy="272288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1828800" y="3004108"/>
            <a:ext cx="32918400" cy="4876800"/>
          </a:xfrm>
          <a:prstGeom prst="rect">
            <a:avLst/>
          </a:prstGeom>
        </p:spPr>
        <p:txBody>
          <a:bodyPr vert="horz" lIns="0" tIns="188096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1828800" y="8258048"/>
            <a:ext cx="32918400" cy="18726912"/>
          </a:xfrm>
          <a:prstGeom prst="rect">
            <a:avLst/>
          </a:prstGeom>
        </p:spPr>
        <p:txBody>
          <a:bodyPr vert="horz" lIns="376191" tIns="188096" rIns="376191" bIns="188096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76068" y="863609"/>
            <a:ext cx="36722192" cy="2770022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  <p:sp>
        <p:nvSpPr>
          <p:cNvPr id="14" name="Freeform 13"/>
          <p:cNvSpPr>
            <a:spLocks/>
          </p:cNvSpPr>
          <p:nvPr/>
        </p:nvSpPr>
        <p:spPr bwMode="auto">
          <a:xfrm rot="10800000">
            <a:off x="-76200" y="24817493"/>
            <a:ext cx="36652200" cy="444330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 rot="10800000">
            <a:off x="0" y="26537922"/>
            <a:ext cx="19050000" cy="272288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76191" tIns="188096" rIns="376191" bIns="188096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609600" y="26009601"/>
            <a:ext cx="36722192" cy="2770022"/>
            <a:chOff x="-19045" y="216550"/>
            <a:chExt cx="9180548" cy="649224"/>
          </a:xfrm>
        </p:grpSpPr>
        <p:sp>
          <p:nvSpPr>
            <p:cNvPr id="21" name="Freeform 20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20600" b="0" kern="1200">
          <a:ln>
            <a:noFill/>
          </a:ln>
          <a:solidFill>
            <a:schemeClr val="tx2"/>
          </a:solidFill>
          <a:effectLst/>
          <a:latin typeface="Tahoma" pitchFamily="34" charset="0"/>
          <a:ea typeface="+mj-ea"/>
          <a:cs typeface="Tahoma" pitchFamily="34" charset="0"/>
        </a:defRPr>
      </a:lvl1pPr>
    </p:titleStyle>
    <p:bodyStyle>
      <a:lvl1pPr marL="1128574" indent="-1128574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107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1pPr>
      <a:lvl2pPr marL="2633340" indent="-10157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99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2pPr>
      <a:lvl3pPr marL="3761915" indent="-10157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87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3pPr>
      <a:lvl4pPr marL="4890489" indent="-865241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82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4pPr>
      <a:lvl5pPr marL="6019064" indent="-865241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8200" kern="1200">
          <a:solidFill>
            <a:schemeClr val="tx1"/>
          </a:solidFill>
          <a:latin typeface="Tahoma" pitchFamily="34" charset="0"/>
          <a:ea typeface="+mn-ea"/>
          <a:cs typeface="Tahoma" pitchFamily="34" charset="0"/>
        </a:defRPr>
      </a:lvl5pPr>
      <a:lvl6pPr marL="7147638" indent="-865241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7400" kern="1200">
          <a:solidFill>
            <a:schemeClr val="tx1"/>
          </a:solidFill>
          <a:latin typeface="+mn-lt"/>
          <a:ea typeface="+mn-ea"/>
          <a:cs typeface="+mn-cs"/>
        </a:defRPr>
      </a:lvl6pPr>
      <a:lvl7pPr marL="7900021" indent="-752383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6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9028595" indent="-752383" algn="l" rtl="0" eaLnBrk="1" latinLnBrk="0" hangingPunct="1">
        <a:spcBef>
          <a:spcPct val="20000"/>
        </a:spcBef>
        <a:buClr>
          <a:schemeClr val="tx2"/>
        </a:buClr>
        <a:buChar char="•"/>
        <a:defRPr kumimoji="0" sz="6600" kern="1200">
          <a:solidFill>
            <a:schemeClr val="tx1"/>
          </a:solidFill>
          <a:latin typeface="+mn-lt"/>
          <a:ea typeface="+mn-ea"/>
          <a:cs typeface="+mn-cs"/>
        </a:defRPr>
      </a:lvl8pPr>
      <a:lvl9pPr marL="10157170" indent="-752383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57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188095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376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56428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752383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94047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1128574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1316670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150476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3.png"/><Relationship Id="rId3" Type="http://schemas.openxmlformats.org/officeDocument/2006/relationships/image" Target="../media/image2.gif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5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chart" Target="../charts/chart1.xml"/><Relationship Id="rId5" Type="http://schemas.openxmlformats.org/officeDocument/2006/relationships/image" Target="../media/image4.pn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10" Type="http://schemas.openxmlformats.org/officeDocument/2006/relationships/image" Target="../media/image9.jpe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jpe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36576000" cy="4572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review of high-frequency radio wave absorption</a:t>
            </a:r>
            <a:r>
              <a:rPr lang="en-US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9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5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David Alan Smith (W6EY)</a:t>
            </a:r>
            <a:br>
              <a:rPr lang="en-US" sz="5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5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Center for Atmospheric and Space Sciences, Utah State University,  Logan, UT USA</a:t>
            </a:r>
            <a:br>
              <a:rPr lang="en-US" sz="5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5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davidalan.smith@aggiemail.usu.edu</a:t>
            </a:r>
            <a:r>
              <a:rPr lang="en-US" sz="80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  <a:t/>
            </a:r>
            <a:br>
              <a:rPr lang="en-US" sz="8000" b="1" dirty="0">
                <a:solidFill>
                  <a:schemeClr val="tx1"/>
                </a:solidFill>
                <a:latin typeface="+mj-lt"/>
                <a:cs typeface="Arial" panose="020B0604020202020204" pitchFamily="34" charset="0"/>
              </a:rPr>
            </a:br>
            <a:endParaRPr lang="en-US" sz="8000" b="1" dirty="0">
              <a:solidFill>
                <a:schemeClr val="tx1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000" y="4785479"/>
            <a:ext cx="10972800" cy="313932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 smtClean="0"/>
              <a:t>The Basic Question</a:t>
            </a:r>
          </a:p>
          <a:p>
            <a:pPr algn="ctr"/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How do storm-related energetic precipitation </a:t>
            </a:r>
          </a:p>
          <a:p>
            <a:pPr algn="ctr"/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events impact the ionosphere?</a:t>
            </a:r>
          </a:p>
          <a:p>
            <a:pPr algn="ctr"/>
            <a:r>
              <a:rPr lang="en-US" sz="3300" b="1" dirty="0" smtClean="0">
                <a:cs typeface="Times New Roman" pitchFamily="18" charset="0"/>
              </a:rPr>
              <a:t>The Specific Question</a:t>
            </a:r>
          </a:p>
          <a:p>
            <a:pPr algn="ctr"/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How do these impacts effect </a:t>
            </a:r>
          </a:p>
          <a:p>
            <a:pPr algn="ctr"/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high-frequency communications?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8153400"/>
            <a:ext cx="10972800" cy="313932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 smtClean="0"/>
              <a:t>Motivation/Findings</a:t>
            </a:r>
          </a:p>
          <a:p>
            <a:pPr algn="ctr"/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Thorough review of high-frequency radio wave absorption</a:t>
            </a:r>
          </a:p>
          <a:p>
            <a:pPr lvl="1">
              <a:buFont typeface="Arial" pitchFamily="34" charset="0"/>
              <a:buChar char="•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HF spectrum 3-30 MHz</a:t>
            </a:r>
          </a:p>
          <a:p>
            <a:pPr lvl="1">
              <a:buFont typeface="Arial" pitchFamily="34" charset="0"/>
              <a:buChar char="•"/>
            </a:pPr>
            <a:r>
              <a:rPr lang="en-US" sz="33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Frequency dependent</a:t>
            </a:r>
          </a:p>
          <a:p>
            <a:pPr lvl="1">
              <a:buFont typeface="Arial" pitchFamily="34" charset="0"/>
              <a:buChar char="•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3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Most HF absorption occurs in D-region</a:t>
            </a:r>
          </a:p>
          <a:p>
            <a:pPr lvl="1">
              <a:buFont typeface="Arial" pitchFamily="34" charset="0"/>
              <a:buChar char="•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3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Two types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2344400" y="4724400"/>
            <a:ext cx="10896600" cy="11264622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 smtClean="0"/>
              <a:t>The Absorption Equation</a:t>
            </a:r>
          </a:p>
          <a:p>
            <a:pPr algn="ctr"/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300" b="1" dirty="0" smtClean="0"/>
          </a:p>
          <a:p>
            <a:pPr algn="ctr"/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Electron density, Collision frequency</a:t>
            </a:r>
          </a:p>
          <a:p>
            <a:pPr algn="ctr"/>
            <a:r>
              <a:rPr lang="en-US" sz="33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Angular frequency of radio wave</a:t>
            </a:r>
          </a:p>
          <a:p>
            <a:pPr algn="ctr"/>
            <a:endParaRPr lang="en-US" sz="33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81000" y="16494204"/>
            <a:ext cx="10972800" cy="110799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 smtClean="0"/>
              <a:t>Radio Wave Propagation</a:t>
            </a:r>
          </a:p>
          <a:p>
            <a:pPr algn="ctr"/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Ionosphere - Sufficient number of free electrons - </a:t>
            </a:r>
            <a:r>
              <a:rPr lang="en-US" sz="33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3 regions</a:t>
            </a:r>
          </a:p>
        </p:txBody>
      </p:sp>
      <p:pic>
        <p:nvPicPr>
          <p:cNvPr id="41" name="Picture 40" descr="ionospherediagram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8078450"/>
            <a:ext cx="7391400" cy="5543550"/>
          </a:xfrm>
          <a:prstGeom prst="rect">
            <a:avLst/>
          </a:prstGeom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638300"/>
            <a:ext cx="3657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63600" y="5410200"/>
            <a:ext cx="8412480" cy="609600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885825"/>
            <a:ext cx="3657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4630400" y="5410200"/>
            <a:ext cx="2971800" cy="6096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18973800" y="5410200"/>
            <a:ext cx="3124200" cy="609600"/>
          </a:xfrm>
          <a:prstGeom prst="rect">
            <a:avLst/>
          </a:prstGeom>
          <a:noFill/>
          <a:ln w="127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17983200" y="5410200"/>
            <a:ext cx="533400" cy="6096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15163800" y="6211669"/>
            <a:ext cx="1835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Transmit</a:t>
            </a:r>
            <a:endParaRPr lang="en-US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9735800" y="6248400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Receive</a:t>
            </a:r>
            <a:endParaRPr lang="en-US" sz="36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7754600" y="6248400"/>
            <a:ext cx="10054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Path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561733" y="7239000"/>
            <a:ext cx="4555067" cy="762000"/>
          </a:xfrm>
          <a:prstGeom prst="rect">
            <a:avLst/>
          </a:prstGeom>
          <a:noFill/>
        </p:spPr>
      </p:pic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0" y="885825"/>
            <a:ext cx="3657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8059400" y="7162800"/>
            <a:ext cx="914400" cy="9144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20878800" y="7772400"/>
            <a:ext cx="22621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Absorption</a:t>
            </a:r>
            <a:endParaRPr lang="en-US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0" y="8686800"/>
            <a:ext cx="3667125" cy="1066800"/>
          </a:xfrm>
          <a:prstGeom prst="rect">
            <a:avLst/>
          </a:prstGeom>
          <a:noFill/>
        </p:spPr>
      </p:pic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0" y="1219200"/>
            <a:ext cx="3657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" name="Picture 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639800" y="10058400"/>
            <a:ext cx="8362335" cy="457200"/>
          </a:xfrm>
          <a:prstGeom prst="rect">
            <a:avLst/>
          </a:prstGeom>
          <a:noFill/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392400" y="10972800"/>
            <a:ext cx="4831237" cy="1143000"/>
          </a:xfrm>
          <a:prstGeom prst="rect">
            <a:avLst/>
          </a:prstGeom>
          <a:noFill/>
        </p:spPr>
      </p:pic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0" y="1381125"/>
            <a:ext cx="3657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5" name="Picture 8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097000" y="12573000"/>
            <a:ext cx="7437120" cy="1219200"/>
          </a:xfrm>
          <a:prstGeom prst="rect">
            <a:avLst/>
          </a:prstGeom>
          <a:noFill/>
        </p:spPr>
      </p:pic>
      <p:sp>
        <p:nvSpPr>
          <p:cNvPr id="67" name="Rectangle 66"/>
          <p:cNvSpPr/>
          <p:nvPr/>
        </p:nvSpPr>
        <p:spPr>
          <a:xfrm>
            <a:off x="19431000" y="12649200"/>
            <a:ext cx="914400" cy="45720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8" name="Rectangle 67"/>
          <p:cNvSpPr/>
          <p:nvPr/>
        </p:nvSpPr>
        <p:spPr>
          <a:xfrm>
            <a:off x="18973800" y="13258800"/>
            <a:ext cx="762000" cy="457200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0" name="Picture 2" descr="C:\Users\SmithFam\Desktop\Scan0001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926800" y="10744200"/>
            <a:ext cx="8991600" cy="6062518"/>
          </a:xfrm>
          <a:prstGeom prst="rect">
            <a:avLst/>
          </a:prstGeom>
          <a:noFill/>
        </p:spPr>
      </p:pic>
      <p:sp>
        <p:nvSpPr>
          <p:cNvPr id="71" name="Oval 70"/>
          <p:cNvSpPr/>
          <p:nvPr/>
        </p:nvSpPr>
        <p:spPr>
          <a:xfrm>
            <a:off x="30861000" y="13639800"/>
            <a:ext cx="91440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25527000" y="16764000"/>
            <a:ext cx="5943600" cy="533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Lied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[1967]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4" name="Picture 4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898600" y="6400800"/>
            <a:ext cx="6705600" cy="701749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Rectangle 74"/>
          <p:cNvSpPr/>
          <p:nvPr/>
        </p:nvSpPr>
        <p:spPr>
          <a:xfrm>
            <a:off x="24307800" y="7731710"/>
            <a:ext cx="11887200" cy="2631490"/>
          </a:xfrm>
          <a:prstGeom prst="rect">
            <a:avLst/>
          </a:prstGeom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300" b="1" dirty="0" smtClean="0">
                <a:cs typeface="Times New Roman" pitchFamily="18" charset="0"/>
              </a:rPr>
              <a:t>Electron Density</a:t>
            </a:r>
          </a:p>
          <a:p>
            <a:pPr>
              <a:buFont typeface="Arial" pitchFamily="34" charset="0"/>
              <a:buChar char="•"/>
            </a:pP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  Most critical component of the absorption equation  </a:t>
            </a:r>
          </a:p>
          <a:p>
            <a:pPr>
              <a:buFont typeface="Arial" pitchFamily="34" charset="0"/>
              <a:buChar char="•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Altitude dependent </a:t>
            </a:r>
          </a:p>
          <a:p>
            <a:pPr>
              <a:buFont typeface="Arial" pitchFamily="34" charset="0"/>
              <a:buChar char="•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Significant diurnal variations </a:t>
            </a:r>
          </a:p>
          <a:p>
            <a:pPr>
              <a:buFont typeface="Arial" pitchFamily="34" charset="0"/>
              <a:buChar char="•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Enhanced by solar flare/CME emissions</a:t>
            </a:r>
          </a:p>
        </p:txBody>
      </p:sp>
      <p:cxnSp>
        <p:nvCxnSpPr>
          <p:cNvPr id="85" name="Straight Arrow Connector 84"/>
          <p:cNvCxnSpPr>
            <a:stCxn id="57" idx="1"/>
          </p:cNvCxnSpPr>
          <p:nvPr/>
        </p:nvCxnSpPr>
        <p:spPr>
          <a:xfrm flipH="1" flipV="1">
            <a:off x="18973800" y="7924800"/>
            <a:ext cx="1905000" cy="170766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24307800" y="24801016"/>
            <a:ext cx="11811000" cy="4154984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 smtClean="0">
                <a:latin typeface="+mj-lt"/>
                <a:cs typeface="Times New Roman" pitchFamily="18" charset="0"/>
              </a:rPr>
              <a:t>Future Work</a:t>
            </a:r>
          </a:p>
          <a:p>
            <a:pPr>
              <a:buFont typeface="Arial" pitchFamily="34" charset="0"/>
              <a:buChar char="•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Currently investigating solar flares/absorption</a:t>
            </a:r>
          </a:p>
          <a:p>
            <a:pPr>
              <a:buFont typeface="Arial" pitchFamily="34" charset="0"/>
              <a:buChar char="•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Hard x-ray emissions, energetic protons </a:t>
            </a:r>
          </a:p>
          <a:p>
            <a:pPr>
              <a:buFont typeface="Arial" pitchFamily="34" charset="0"/>
              <a:buChar char="•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Further study will include SEP/PCA connection</a:t>
            </a:r>
          </a:p>
          <a:p>
            <a:pPr>
              <a:buFont typeface="Arial" pitchFamily="34" charset="0"/>
              <a:buChar char="•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300" b="1" i="1" dirty="0" smtClean="0">
                <a:latin typeface="Times New Roman" pitchFamily="18" charset="0"/>
                <a:cs typeface="Times New Roman" pitchFamily="18" charset="0"/>
              </a:rPr>
              <a:t>Can we improve our understanding of PCA events by examining     solar energetic protons, their interaction with the geomagnetic  field, how they precipitate down to the D-region, and their  interaction with neutral species within the D-region?</a:t>
            </a:r>
            <a:endParaRPr lang="en-US" sz="33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2344400" y="16154400"/>
            <a:ext cx="10972801" cy="16158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 smtClean="0"/>
              <a:t>Types of Absorption</a:t>
            </a:r>
          </a:p>
          <a:p>
            <a:endParaRPr lang="en-US" sz="3300" b="1" dirty="0" smtClean="0"/>
          </a:p>
          <a:p>
            <a:endParaRPr lang="en-US" sz="3300" b="1" dirty="0" smtClean="0"/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1047750"/>
            <a:ext cx="3657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2" name="TextBox 61"/>
          <p:cNvSpPr txBox="1"/>
          <p:nvPr/>
        </p:nvSpPr>
        <p:spPr>
          <a:xfrm>
            <a:off x="24307800" y="4836110"/>
            <a:ext cx="11887200" cy="263149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 smtClean="0">
                <a:cs typeface="Times New Roman" pitchFamily="18" charset="0"/>
              </a:rPr>
              <a:t>Collision Frequency</a:t>
            </a:r>
          </a:p>
          <a:p>
            <a:pPr>
              <a:buFont typeface="Arial" pitchFamily="34" charset="0"/>
              <a:buChar char="•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Density of neutrals much greater than ions</a:t>
            </a:r>
          </a:p>
          <a:p>
            <a:pPr>
              <a:buFont typeface="Arial" pitchFamily="34" charset="0"/>
              <a:buChar char="•"/>
            </a:pP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 Neglect electron/ion collisions</a:t>
            </a:r>
          </a:p>
          <a:p>
            <a:pPr>
              <a:buFont typeface="Arial" pitchFamily="34" charset="0"/>
              <a:buChar char="•"/>
            </a:pPr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33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50000" y="16764000"/>
            <a:ext cx="4124325" cy="600075"/>
          </a:xfrm>
          <a:prstGeom prst="rect">
            <a:avLst/>
          </a:prstGeom>
          <a:noFill/>
        </p:spPr>
      </p:pic>
      <p:pic>
        <p:nvPicPr>
          <p:cNvPr id="15" name="Picture 13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496800" y="16764000"/>
            <a:ext cx="5800725" cy="600075"/>
          </a:xfrm>
          <a:prstGeom prst="rect">
            <a:avLst/>
          </a:prstGeom>
          <a:noFill/>
        </p:spPr>
      </p:pic>
      <p:pic>
        <p:nvPicPr>
          <p:cNvPr id="63" name="Picture 62" descr="Radio Wave Path.jpg"/>
          <p:cNvPicPr/>
          <p:nvPr/>
        </p:nvPicPr>
        <p:blipFill>
          <a:blip r:embed="rId14" cstate="print"/>
          <a:stretch>
            <a:fillRect/>
          </a:stretch>
        </p:blipFill>
        <p:spPr>
          <a:xfrm>
            <a:off x="6400800" y="11811000"/>
            <a:ext cx="5181600" cy="3810000"/>
          </a:xfrm>
          <a:prstGeom prst="rect">
            <a:avLst/>
          </a:prstGeom>
        </p:spPr>
      </p:pic>
      <p:pic>
        <p:nvPicPr>
          <p:cNvPr id="6" name="Picture 3" descr="Image result for images of ham radio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6200" y="76200"/>
            <a:ext cx="3048000" cy="3025197"/>
          </a:xfrm>
          <a:prstGeom prst="rect">
            <a:avLst/>
          </a:prstGeom>
          <a:noFill/>
        </p:spPr>
      </p:pic>
      <p:sp>
        <p:nvSpPr>
          <p:cNvPr id="12" name="AutoShape 7" descr="Image result for images of polar cap absorpti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4" name="Picture 63" descr="download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685800" y="23698200"/>
            <a:ext cx="10896600" cy="5365376"/>
          </a:xfrm>
          <a:prstGeom prst="rect">
            <a:avLst/>
          </a:prstGeom>
        </p:spPr>
      </p:pic>
      <p:sp>
        <p:nvSpPr>
          <p:cNvPr id="69" name="TextBox 68"/>
          <p:cNvSpPr txBox="1"/>
          <p:nvPr/>
        </p:nvSpPr>
        <p:spPr>
          <a:xfrm>
            <a:off x="9111812" y="22250400"/>
            <a:ext cx="2927788" cy="11079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3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Increase due to</a:t>
            </a:r>
          </a:p>
          <a:p>
            <a:pPr algn="ctr"/>
            <a:r>
              <a:rPr lang="en-US" sz="3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X-ray/SEP</a:t>
            </a:r>
            <a:endParaRPr lang="en-US" sz="33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9" name="Oval 78"/>
          <p:cNvSpPr/>
          <p:nvPr/>
        </p:nvSpPr>
        <p:spPr>
          <a:xfrm>
            <a:off x="9601200" y="23926800"/>
            <a:ext cx="990600" cy="38862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Oval 82"/>
          <p:cNvSpPr/>
          <p:nvPr/>
        </p:nvSpPr>
        <p:spPr>
          <a:xfrm>
            <a:off x="12268200" y="16687800"/>
            <a:ext cx="6400800" cy="762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9" name="Straight Arrow Connector 118"/>
          <p:cNvCxnSpPr>
            <a:stCxn id="83" idx="3"/>
          </p:cNvCxnSpPr>
          <p:nvPr/>
        </p:nvCxnSpPr>
        <p:spPr>
          <a:xfrm>
            <a:off x="13205576" y="17338208"/>
            <a:ext cx="6682624" cy="285479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stCxn id="69" idx="2"/>
          </p:cNvCxnSpPr>
          <p:nvPr/>
        </p:nvCxnSpPr>
        <p:spPr>
          <a:xfrm flipH="1">
            <a:off x="10134600" y="23358396"/>
            <a:ext cx="441106" cy="64460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2" name="TextBox 131"/>
          <p:cNvSpPr txBox="1"/>
          <p:nvPr/>
        </p:nvSpPr>
        <p:spPr>
          <a:xfrm>
            <a:off x="12344400" y="24586317"/>
            <a:ext cx="10972800" cy="429348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300" b="1" dirty="0" smtClean="0"/>
              <a:t>References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Bain, W. C. &amp; Harrison, M. D., 1972. Model ionosphere for D-region at Summer noon during sunspot maximum.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Proc. IEEE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119(7), pp 790-796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Davies, K., 1965.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Ionospheric Radio Propagation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National Bureau of Standards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Lied, F. 1967.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High Frequency Radio Communications with Emphasis on Polar Problems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The Advisory Group for Aerospace Research and Development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Rawer, K., 1952. Calculation of Sky-wave Field Strength.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The Wireless Engineer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Vol. 19, pp. 287-301</a:t>
            </a:r>
          </a:p>
        </p:txBody>
      </p:sp>
      <p:sp>
        <p:nvSpPr>
          <p:cNvPr id="137" name="TextBox 136"/>
          <p:cNvSpPr txBox="1"/>
          <p:nvPr/>
        </p:nvSpPr>
        <p:spPr>
          <a:xfrm>
            <a:off x="7315200" y="18288000"/>
            <a:ext cx="4267200" cy="1815882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Why can’t we hear distant AM broadcast stations during local daylight hours?</a:t>
            </a:r>
            <a:endParaRPr lang="en-US" sz="28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9" descr="Image result for drawings of  antenna towers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763000" y="20345400"/>
            <a:ext cx="1524000" cy="1524000"/>
          </a:xfrm>
          <a:prstGeom prst="rect">
            <a:avLst/>
          </a:prstGeom>
          <a:noFill/>
        </p:spPr>
      </p:pic>
      <p:sp>
        <p:nvSpPr>
          <p:cNvPr id="17" name="Rectangle 12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39" name="TextBox 138"/>
          <p:cNvSpPr txBox="1"/>
          <p:nvPr/>
        </p:nvSpPr>
        <p:spPr>
          <a:xfrm>
            <a:off x="33147000" y="17430690"/>
            <a:ext cx="3200400" cy="40011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1 dB min perceptible change</a:t>
            </a:r>
            <a:endParaRPr lang="en-US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2385000" y="10591800"/>
            <a:ext cx="3886200" cy="830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Max at upper 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range of D-region.  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0" y="952500"/>
            <a:ext cx="3657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4" name="Straight Arrow Connector 83"/>
          <p:cNvCxnSpPr>
            <a:stCxn id="80" idx="1"/>
            <a:endCxn id="71" idx="7"/>
          </p:cNvCxnSpPr>
          <p:nvPr/>
        </p:nvCxnSpPr>
        <p:spPr>
          <a:xfrm flipH="1">
            <a:off x="31641489" y="11007299"/>
            <a:ext cx="743511" cy="276641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32385000" y="13944600"/>
            <a:ext cx="3962400" cy="954107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How does max change during solar flare/CME?</a:t>
            </a:r>
            <a:endParaRPr lang="en-US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2268200" y="23774400"/>
            <a:ext cx="1089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At HF within D-region non-deviative absorption dominates</a:t>
            </a:r>
            <a:endParaRPr lang="en-US" sz="2800" dirty="0"/>
          </a:p>
        </p:txBody>
      </p:sp>
      <p:pic>
        <p:nvPicPr>
          <p:cNvPr id="93" name="Picture 7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14306550"/>
            <a:ext cx="3286125" cy="323850"/>
          </a:xfrm>
          <a:prstGeom prst="rect">
            <a:avLst/>
          </a:prstGeom>
          <a:noFill/>
        </p:spPr>
      </p:pic>
      <p:pic>
        <p:nvPicPr>
          <p:cNvPr id="94" name="Picture 1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9200" y="14782800"/>
            <a:ext cx="3905250" cy="323850"/>
          </a:xfrm>
          <a:prstGeom prst="rect">
            <a:avLst/>
          </a:prstGeom>
          <a:noFill/>
        </p:spPr>
      </p:pic>
      <p:pic>
        <p:nvPicPr>
          <p:cNvPr id="95" name="Picture 16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9600" y="15220950"/>
            <a:ext cx="5343525" cy="323850"/>
          </a:xfrm>
          <a:prstGeom prst="rect">
            <a:avLst/>
          </a:prstGeom>
          <a:noFill/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886200" y="0"/>
            <a:ext cx="28194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6" name="TextBox 95"/>
          <p:cNvSpPr txBox="1"/>
          <p:nvPr/>
        </p:nvSpPr>
        <p:spPr>
          <a:xfrm>
            <a:off x="2590800" y="3124200"/>
            <a:ext cx="5410200" cy="707886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Scan the QR code for the written report and presentation associated with this poster. </a:t>
            </a:r>
            <a:endParaRPr lang="en-US" sz="2000" dirty="0"/>
          </a:p>
        </p:txBody>
      </p:sp>
      <p:sp>
        <p:nvSpPr>
          <p:cNvPr id="97" name="Rectangle 96"/>
          <p:cNvSpPr/>
          <p:nvPr/>
        </p:nvSpPr>
        <p:spPr>
          <a:xfrm>
            <a:off x="0" y="4114800"/>
            <a:ext cx="36576000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0762364" y="30546"/>
            <a:ext cx="5737436" cy="4008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AutoShape 4" descr="Image result for cartoon of ham radio operator listeni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0" name="Picture 6" descr="Image result for cartoon of ham radio operator listenin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3604200" y="15544800"/>
            <a:ext cx="2362200" cy="1854327"/>
          </a:xfrm>
          <a:prstGeom prst="rect">
            <a:avLst/>
          </a:prstGeom>
          <a:noFill/>
        </p:spPr>
      </p:pic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2" name="Chart 101"/>
          <p:cNvGraphicFramePr/>
          <p:nvPr/>
        </p:nvGraphicFramePr>
        <p:xfrm>
          <a:off x="12420600" y="18288000"/>
          <a:ext cx="10972800" cy="533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4"/>
          </a:graphicData>
        </a:graphic>
      </p:graphicFrame>
      <p:sp>
        <p:nvSpPr>
          <p:cNvPr id="109" name="Oval 108"/>
          <p:cNvSpPr/>
          <p:nvPr/>
        </p:nvSpPr>
        <p:spPr>
          <a:xfrm>
            <a:off x="18821400" y="16687800"/>
            <a:ext cx="4495800" cy="762000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1" name="Straight Arrow Connector 110"/>
          <p:cNvCxnSpPr>
            <a:stCxn id="109" idx="4"/>
          </p:cNvCxnSpPr>
          <p:nvPr/>
        </p:nvCxnSpPr>
        <p:spPr>
          <a:xfrm flipH="1">
            <a:off x="20345400" y="17449800"/>
            <a:ext cx="723900" cy="106680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4" name="Chart 113"/>
          <p:cNvGraphicFramePr/>
          <p:nvPr/>
        </p:nvGraphicFramePr>
        <p:xfrm>
          <a:off x="24384000" y="17983200"/>
          <a:ext cx="11610974" cy="640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5"/>
          </a:graphicData>
        </a:graphic>
      </p:graphicFrame>
      <p:graphicFrame>
        <p:nvGraphicFramePr>
          <p:cNvPr id="115" name="Table 114"/>
          <p:cNvGraphicFramePr>
            <a:graphicFrameLocks noGrp="1"/>
          </p:cNvGraphicFramePr>
          <p:nvPr/>
        </p:nvGraphicFramePr>
        <p:xfrm>
          <a:off x="27355800" y="19202400"/>
          <a:ext cx="8229600" cy="2667000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762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Frequency 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en-US" sz="20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MHz</a:t>
                      </a:r>
                      <a:r>
                        <a:rPr lang="en-US" sz="20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D-region Absorption 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en-US" sz="2000" i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dB</a:t>
                      </a:r>
                      <a:r>
                        <a:rPr lang="en-US" sz="20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Percent of </a:t>
                      </a:r>
                      <a:r>
                        <a:rPr lang="en-US" sz="20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Total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i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(%)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29.9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6.0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9.78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91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10.0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3.79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91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20.0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1.06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91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30.0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0.50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92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3657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9950" y="12649200"/>
            <a:ext cx="2184850" cy="1371600"/>
          </a:xfrm>
          <a:prstGeom prst="rect">
            <a:avLst/>
          </a:prstGeom>
          <a:noFill/>
        </p:spPr>
      </p:pic>
      <p:sp>
        <p:nvSpPr>
          <p:cNvPr id="19" name="Rectangle 4"/>
          <p:cNvSpPr>
            <a:spLocks noChangeArrowheads="1"/>
          </p:cNvSpPr>
          <p:nvPr/>
        </p:nvSpPr>
        <p:spPr bwMode="auto">
          <a:xfrm>
            <a:off x="0" y="1533525"/>
            <a:ext cx="36576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Rectangle 115"/>
          <p:cNvSpPr/>
          <p:nvPr/>
        </p:nvSpPr>
        <p:spPr>
          <a:xfrm>
            <a:off x="381000" y="11582400"/>
            <a:ext cx="5715000" cy="4191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extBox 116"/>
          <p:cNvSpPr txBox="1"/>
          <p:nvPr/>
        </p:nvSpPr>
        <p:spPr>
          <a:xfrm>
            <a:off x="1295400" y="11811000"/>
            <a:ext cx="371127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Index of Refraction</a:t>
            </a:r>
            <a:endParaRPr lang="en-US" sz="33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6062</TotalTime>
  <Words>432</Words>
  <Application>Microsoft Office PowerPoint</Application>
  <PresentationFormat>Custom</PresentationFormat>
  <Paragraphs>108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Flow</vt:lpstr>
      <vt:lpstr>A review of high-frequency radio wave absorption David Alan Smith (W6EY) Center for Atmospheric and Space Sciences, Utah State University,  Logan, UT USA davidalan.smith@aggiemail.usu.edu </vt:lpstr>
    </vt:vector>
  </TitlesOfParts>
  <Company>U.S. Air Force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bushj</dc:creator>
  <cp:lastModifiedBy>SmithFam</cp:lastModifiedBy>
  <cp:revision>367</cp:revision>
  <dcterms:created xsi:type="dcterms:W3CDTF">2010-10-07T20:13:26Z</dcterms:created>
  <dcterms:modified xsi:type="dcterms:W3CDTF">2017-04-25T17:56:54Z</dcterms:modified>
</cp:coreProperties>
</file>