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303" r:id="rId2"/>
    <p:sldId id="348" r:id="rId3"/>
    <p:sldId id="304" r:id="rId4"/>
    <p:sldId id="376" r:id="rId5"/>
    <p:sldId id="336" r:id="rId6"/>
    <p:sldId id="377" r:id="rId7"/>
    <p:sldId id="312" r:id="rId8"/>
    <p:sldId id="349" r:id="rId9"/>
    <p:sldId id="294" r:id="rId10"/>
    <p:sldId id="307" r:id="rId11"/>
    <p:sldId id="350" r:id="rId12"/>
    <p:sldId id="360" r:id="rId13"/>
    <p:sldId id="356" r:id="rId14"/>
    <p:sldId id="358" r:id="rId15"/>
    <p:sldId id="359" r:id="rId16"/>
    <p:sldId id="338" r:id="rId17"/>
    <p:sldId id="328" r:id="rId18"/>
    <p:sldId id="363" r:id="rId19"/>
    <p:sldId id="317" r:id="rId20"/>
    <p:sldId id="373" r:id="rId21"/>
    <p:sldId id="342" r:id="rId22"/>
    <p:sldId id="321" r:id="rId23"/>
    <p:sldId id="380" r:id="rId24"/>
    <p:sldId id="365" r:id="rId25"/>
    <p:sldId id="366" r:id="rId26"/>
    <p:sldId id="367" r:id="rId27"/>
    <p:sldId id="316" r:id="rId28"/>
    <p:sldId id="372" r:id="rId29"/>
    <p:sldId id="315" r:id="rId30"/>
    <p:sldId id="368" r:id="rId31"/>
    <p:sldId id="331" r:id="rId32"/>
    <p:sldId id="339" r:id="rId33"/>
    <p:sldId id="346" r:id="rId34"/>
    <p:sldId id="371" r:id="rId35"/>
    <p:sldId id="370" r:id="rId36"/>
    <p:sldId id="341" r:id="rId37"/>
    <p:sldId id="374" r:id="rId38"/>
    <p:sldId id="378" r:id="rId39"/>
    <p:sldId id="344" r:id="rId40"/>
    <p:sldId id="375" r:id="rId41"/>
    <p:sldId id="379" r:id="rId42"/>
    <p:sldId id="308" r:id="rId43"/>
  </p:sldIdLst>
  <p:sldSz cx="9144000" cy="6858000" type="screen4x3"/>
  <p:notesSz cx="6858000" cy="9144000"/>
  <p:photoAlbum/>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7DBB"/>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77" autoAdjust="0"/>
    <p:restoredTop sz="82077" autoAdjust="0"/>
  </p:normalViewPr>
  <p:slideViewPr>
    <p:cSldViewPr>
      <p:cViewPr varScale="1">
        <p:scale>
          <a:sx n="26" d="100"/>
          <a:sy n="26" d="100"/>
        </p:scale>
        <p:origin x="1292" y="2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EB9F63-3DB9-4246-B3FE-8547D261682D}" type="datetimeFigureOut">
              <a:rPr lang="en-US" smtClean="0"/>
              <a:pPr/>
              <a:t>7/31/2014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A23FB7-E0A8-4F67-BB24-D528A442CC67}" type="slidenum">
              <a:rPr lang="en-US" smtClean="0"/>
              <a:pPr/>
              <a:t>‹#›</a:t>
            </a:fld>
            <a:endParaRPr lang="en-US"/>
          </a:p>
        </p:txBody>
      </p:sp>
    </p:spTree>
    <p:extLst>
      <p:ext uri="{BB962C8B-B14F-4D97-AF65-F5344CB8AC3E}">
        <p14:creationId xmlns:p14="http://schemas.microsoft.com/office/powerpoint/2010/main" val="251150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would like to ask you to think about the </a:t>
            </a:r>
            <a:r>
              <a:rPr lang="en-US" baseline="0" dirty="0" smtClean="0"/>
              <a:t>factors in the educational process that advance learning.</a:t>
            </a:r>
          </a:p>
          <a:p>
            <a:r>
              <a:rPr lang="en-US" baseline="0" dirty="0" smtClean="0"/>
              <a:t>We have models and icons of success: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1</a:t>
            </a:fld>
            <a:endParaRPr lang="en-US"/>
          </a:p>
        </p:txBody>
      </p:sp>
    </p:spTree>
    <p:extLst>
      <p:ext uri="{BB962C8B-B14F-4D97-AF65-F5344CB8AC3E}">
        <p14:creationId xmlns:p14="http://schemas.microsoft.com/office/powerpoint/2010/main" val="27311366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Chinese</a:t>
            </a:r>
            <a:r>
              <a:rPr lang="en-US" baseline="0" dirty="0" smtClean="0"/>
              <a:t> abacus, or counting frame, earliest documentation dates to the 2</a:t>
            </a:r>
            <a:r>
              <a:rPr lang="en-US" baseline="30000" dirty="0" smtClean="0"/>
              <a:t>nd</a:t>
            </a:r>
            <a:r>
              <a:rPr lang="en-US" baseline="0" dirty="0" smtClean="0"/>
              <a:t> century BC. Greeks and Romans used a not-too-distant form of this tool.</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10</a:t>
            </a:fld>
            <a:endParaRPr lang="en-US"/>
          </a:p>
        </p:txBody>
      </p:sp>
    </p:spTree>
    <p:extLst>
      <p:ext uri="{BB962C8B-B14F-4D97-AF65-F5344CB8AC3E}">
        <p14:creationId xmlns:p14="http://schemas.microsoft.com/office/powerpoint/2010/main" val="22348946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Antonie</a:t>
            </a:r>
            <a:r>
              <a:rPr lang="en-US" dirty="0" smtClean="0"/>
              <a:t> van Leeuwenhoek’s microscope,</a:t>
            </a:r>
            <a:r>
              <a:rPr lang="en-US" baseline="0" dirty="0" smtClean="0"/>
              <a:t> 1670s</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11</a:t>
            </a:fld>
            <a:endParaRPr lang="en-US"/>
          </a:p>
        </p:txBody>
      </p:sp>
    </p:spTree>
    <p:extLst>
      <p:ext uri="{BB962C8B-B14F-4D97-AF65-F5344CB8AC3E}">
        <p14:creationId xmlns:p14="http://schemas.microsoft.com/office/powerpoint/2010/main" val="19359350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Pascaline</a:t>
            </a:r>
            <a:r>
              <a:rPr lang="en-US" dirty="0" smtClean="0"/>
              <a:t>, mechanical calculator, </a:t>
            </a:r>
            <a:r>
              <a:rPr lang="en-US" dirty="0" err="1" smtClean="0"/>
              <a:t>Blaise</a:t>
            </a:r>
            <a:r>
              <a:rPr lang="en-US" dirty="0" smtClean="0"/>
              <a:t> Pascal,</a:t>
            </a:r>
            <a:r>
              <a:rPr lang="en-US" baseline="0" dirty="0" smtClean="0"/>
              <a:t> 1652.  </a:t>
            </a:r>
            <a:r>
              <a:rPr lang="en-US" baseline="0" dirty="0" err="1" smtClean="0"/>
              <a:t>Musee</a:t>
            </a:r>
            <a:r>
              <a:rPr lang="en-US" baseline="0" dirty="0" smtClean="0"/>
              <a:t> des Arts et </a:t>
            </a:r>
            <a:r>
              <a:rPr lang="en-US" baseline="0" dirty="0" err="1" smtClean="0"/>
              <a:t>Metiers</a:t>
            </a:r>
            <a:r>
              <a:rPr lang="en-US" baseline="0" dirty="0" smtClean="0"/>
              <a:t>, Paris.</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12</a:t>
            </a:fld>
            <a:endParaRPr lang="en-US"/>
          </a:p>
        </p:txBody>
      </p:sp>
    </p:spTree>
    <p:extLst>
      <p:ext uri="{BB962C8B-B14F-4D97-AF65-F5344CB8AC3E}">
        <p14:creationId xmlns:p14="http://schemas.microsoft.com/office/powerpoint/2010/main" val="11394764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ENIAC – Electronic Numerical Integrator</a:t>
            </a:r>
            <a:r>
              <a:rPr lang="en-US" baseline="0" dirty="0" smtClean="0"/>
              <a:t> and Computer, 1946, University of Pennsylvania</a:t>
            </a:r>
          </a:p>
          <a:p>
            <a:r>
              <a:rPr lang="en-US" sz="1200" b="0" i="0" kern="1200" dirty="0" smtClean="0">
                <a:solidFill>
                  <a:schemeClr val="tx1"/>
                </a:solidFill>
                <a:latin typeface="+mn-lt"/>
                <a:ea typeface="+mn-ea"/>
                <a:cs typeface="+mn-cs"/>
              </a:rPr>
              <a:t>When the ENIAC was completed in 1946 it weighed over 27 tons and took up 680 square feet. The logic components of the computer consisted of 17,468 vacuum tubes, 72,000 diodes, 1,500 relays, 70,000 resistors, 10,000 capacitors, and 5 million hand-soldered joints. Input into the computer was done with switches and cards, some of the more complex programs requiring over a million cards. Each card would have to be input by hand into the machine, a process that could take weeks depending on the complexity of the program. The ENIAC was not the first computer built but it was one of the first to utilize a programmable, electronic architecture.</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13</a:t>
            </a:fld>
            <a:endParaRPr lang="en-US"/>
          </a:p>
        </p:txBody>
      </p:sp>
    </p:spTree>
    <p:extLst>
      <p:ext uri="{BB962C8B-B14F-4D97-AF65-F5344CB8AC3E}">
        <p14:creationId xmlns:p14="http://schemas.microsoft.com/office/powerpoint/2010/main" val="29406326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Hubble Telescope, launched</a:t>
            </a:r>
            <a:r>
              <a:rPr lang="en-US" baseline="0" dirty="0" smtClean="0"/>
              <a:t> 1990 by NASA on the Space Shuttle</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14</a:t>
            </a:fld>
            <a:endParaRPr lang="en-US"/>
          </a:p>
        </p:txBody>
      </p:sp>
    </p:spTree>
    <p:extLst>
      <p:ext uri="{BB962C8B-B14F-4D97-AF65-F5344CB8AC3E}">
        <p14:creationId xmlns:p14="http://schemas.microsoft.com/office/powerpoint/2010/main" val="20470144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celebrate</a:t>
            </a:r>
            <a:r>
              <a:rPr lang="en-US" baseline="0" dirty="0" smtClean="0"/>
              <a:t> </a:t>
            </a:r>
            <a:r>
              <a:rPr lang="en-US" sz="1200" kern="1200" dirty="0" smtClean="0">
                <a:solidFill>
                  <a:schemeClr val="tx1"/>
                </a:solidFill>
                <a:latin typeface="+mn-lt"/>
                <a:ea typeface="+mn-ea"/>
                <a:cs typeface="+mn-cs"/>
              </a:rPr>
              <a:t>our brightest men</a:t>
            </a:r>
            <a:r>
              <a:rPr lang="en-US" baseline="0" dirty="0" smtClean="0"/>
              <a:t> who become famous for excellence in their field.  We admire the products of their effort and imagination that push learning forward.</a:t>
            </a:r>
          </a:p>
        </p:txBody>
      </p:sp>
      <p:sp>
        <p:nvSpPr>
          <p:cNvPr id="4" name="Slide Number Placeholder 3"/>
          <p:cNvSpPr>
            <a:spLocks noGrp="1"/>
          </p:cNvSpPr>
          <p:nvPr>
            <p:ph type="sldNum" sz="quarter" idx="10"/>
          </p:nvPr>
        </p:nvSpPr>
        <p:spPr/>
        <p:txBody>
          <a:bodyPr/>
          <a:lstStyle/>
          <a:p>
            <a:fld id="{B7A23FB7-E0A8-4F67-BB24-D528A442CC67}" type="slidenum">
              <a:rPr lang="en-US" smtClean="0"/>
              <a:pPr/>
              <a:t>15</a:t>
            </a:fld>
            <a:endParaRPr lang="en-US"/>
          </a:p>
        </p:txBody>
      </p:sp>
    </p:spTree>
    <p:extLst>
      <p:ext uri="{BB962C8B-B14F-4D97-AF65-F5344CB8AC3E}">
        <p14:creationId xmlns:p14="http://schemas.microsoft.com/office/powerpoint/2010/main" val="26673074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But, I suggest</a:t>
            </a:r>
            <a:r>
              <a:rPr lang="en-US" baseline="0" dirty="0" smtClean="0"/>
              <a:t> we </a:t>
            </a:r>
            <a:r>
              <a:rPr lang="en-US" dirty="0" smtClean="0"/>
              <a:t>have overlooked</a:t>
            </a:r>
            <a:r>
              <a:rPr lang="en-US" baseline="0" dirty="0" smtClean="0"/>
              <a:t> someone – someone who is influential in many ways in the advancement of learning.</a:t>
            </a:r>
            <a:endParaRPr lang="en-US" dirty="0" smtClean="0"/>
          </a:p>
          <a:p>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16</a:t>
            </a:fld>
            <a:endParaRPr lang="en-US"/>
          </a:p>
        </p:txBody>
      </p:sp>
    </p:spTree>
    <p:extLst>
      <p:ext uri="{BB962C8B-B14F-4D97-AF65-F5344CB8AC3E}">
        <p14:creationId xmlns:p14="http://schemas.microsoft.com/office/powerpoint/2010/main" val="3921342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librarian.  I</a:t>
            </a:r>
            <a:r>
              <a:rPr lang="en-US" baseline="0" dirty="0" smtClean="0"/>
              <a:t> think this oversight is unfortunate.</a:t>
            </a:r>
            <a:endParaRPr lang="en-US" dirty="0" smtClean="0"/>
          </a:p>
          <a:p>
            <a:r>
              <a:rPr lang="en-US" dirty="0" smtClean="0"/>
              <a:t>You may</a:t>
            </a:r>
            <a:r>
              <a:rPr lang="en-US" baseline="0" dirty="0" smtClean="0"/>
              <a:t> wonder what is a librarian good for in an age when we are rapidly leaving paper behind and moving toward electronic information access.</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17</a:t>
            </a:fld>
            <a:endParaRPr lang="en-US"/>
          </a:p>
        </p:txBody>
      </p:sp>
    </p:spTree>
    <p:extLst>
      <p:ext uri="{BB962C8B-B14F-4D97-AF65-F5344CB8AC3E}">
        <p14:creationId xmlns:p14="http://schemas.microsoft.com/office/powerpoint/2010/main" val="34447405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a:t>
            </a:r>
            <a:r>
              <a:rPr lang="en-US" baseline="0" dirty="0" smtClean="0"/>
              <a:t> are core functions of librarians since time immemorial.</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18</a:t>
            </a:fld>
            <a:endParaRPr lang="en-US"/>
          </a:p>
        </p:txBody>
      </p:sp>
    </p:spTree>
    <p:extLst>
      <p:ext uri="{BB962C8B-B14F-4D97-AF65-F5344CB8AC3E}">
        <p14:creationId xmlns:p14="http://schemas.microsoft.com/office/powerpoint/2010/main" val="25764534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Until about thirty years ago, librarians</a:t>
            </a:r>
            <a:r>
              <a:rPr lang="en-US" baseline="0" dirty="0" smtClean="0"/>
              <a:t> kept control of the information in the academic library.  </a:t>
            </a:r>
          </a:p>
          <a:p>
            <a:r>
              <a:rPr lang="en-US" baseline="0" dirty="0" smtClean="0"/>
              <a:t>George Peabody Library – Baltimore, Maryland</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19</a:t>
            </a:fld>
            <a:endParaRPr lang="en-US"/>
          </a:p>
        </p:txBody>
      </p:sp>
    </p:spTree>
    <p:extLst>
      <p:ext uri="{BB962C8B-B14F-4D97-AF65-F5344CB8AC3E}">
        <p14:creationId xmlns:p14="http://schemas.microsoft.com/office/powerpoint/2010/main" val="9386492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2</a:t>
            </a:fld>
            <a:endParaRPr lang="en-US"/>
          </a:p>
        </p:txBody>
      </p:sp>
    </p:spTree>
    <p:extLst>
      <p:ext uri="{BB962C8B-B14F-4D97-AF65-F5344CB8AC3E}">
        <p14:creationId xmlns:p14="http://schemas.microsoft.com/office/powerpoint/2010/main" val="11669555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Bookworm, by </a:t>
            </a:r>
            <a:r>
              <a:rPr lang="en-US" sz="1200" b="0" i="0" kern="1200" dirty="0" smtClean="0">
                <a:solidFill>
                  <a:schemeClr val="tx1"/>
                </a:solidFill>
                <a:latin typeface="+mn-lt"/>
                <a:ea typeface="+mn-ea"/>
                <a:cs typeface="+mn-cs"/>
              </a:rPr>
              <a:t>CARL SPITZWEG 1808-1885. Milwaukee</a:t>
            </a:r>
            <a:r>
              <a:rPr lang="en-US" sz="1200" b="0" i="0" kern="1200" baseline="0" dirty="0" smtClean="0">
                <a:solidFill>
                  <a:schemeClr val="tx1"/>
                </a:solidFill>
                <a:latin typeface="+mn-lt"/>
                <a:ea typeface="+mn-ea"/>
                <a:cs typeface="+mn-cs"/>
              </a:rPr>
              <a:t> Public Library</a:t>
            </a:r>
          </a:p>
          <a:p>
            <a:r>
              <a:rPr lang="en-US" baseline="0" dirty="0" smtClean="0"/>
              <a:t>In a paper-based information society, they selected information for collections, they classified it and they kept it in order.  A good librarian knew his or her collections.</a:t>
            </a:r>
          </a:p>
        </p:txBody>
      </p:sp>
      <p:sp>
        <p:nvSpPr>
          <p:cNvPr id="4" name="Slide Number Placeholder 3"/>
          <p:cNvSpPr>
            <a:spLocks noGrp="1"/>
          </p:cNvSpPr>
          <p:nvPr>
            <p:ph type="sldNum" sz="quarter" idx="10"/>
          </p:nvPr>
        </p:nvSpPr>
        <p:spPr/>
        <p:txBody>
          <a:bodyPr/>
          <a:lstStyle/>
          <a:p>
            <a:fld id="{B7A23FB7-E0A8-4F67-BB24-D528A442CC67}" type="slidenum">
              <a:rPr lang="en-US" smtClean="0"/>
              <a:pPr/>
              <a:t>20</a:t>
            </a:fld>
            <a:endParaRPr lang="en-US"/>
          </a:p>
        </p:txBody>
      </p:sp>
    </p:spTree>
    <p:extLst>
      <p:ext uri="{BB962C8B-B14F-4D97-AF65-F5344CB8AC3E}">
        <p14:creationId xmlns:p14="http://schemas.microsoft.com/office/powerpoint/2010/main" val="38695252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advent of personal computers, coupled with the ability to post</a:t>
            </a:r>
            <a:r>
              <a:rPr lang="en-US" baseline="0" dirty="0" smtClean="0"/>
              <a:t> and retrieve information from the internet</a:t>
            </a:r>
            <a:r>
              <a:rPr lang="en-US" dirty="0" smtClean="0"/>
              <a:t> unleashed </a:t>
            </a:r>
            <a:r>
              <a:rPr lang="en-US" baseline="0" dirty="0" smtClean="0"/>
              <a:t>a tsunami of user-created information.</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21</a:t>
            </a:fld>
            <a:endParaRPr lang="en-US"/>
          </a:p>
        </p:txBody>
      </p:sp>
    </p:spTree>
    <p:extLst>
      <p:ext uri="{BB962C8B-B14F-4D97-AF65-F5344CB8AC3E}">
        <p14:creationId xmlns:p14="http://schemas.microsoft.com/office/powerpoint/2010/main" val="23078528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...that dramatically changed the</a:t>
            </a:r>
            <a:r>
              <a:rPr lang="en-US" baseline="0" dirty="0" smtClean="0"/>
              <a:t> landscape and the availability of information. Japan, March 11, 2011</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22</a:t>
            </a:fld>
            <a:endParaRPr lang="en-US"/>
          </a:p>
        </p:txBody>
      </p:sp>
    </p:spTree>
    <p:extLst>
      <p:ext uri="{BB962C8B-B14F-4D97-AF65-F5344CB8AC3E}">
        <p14:creationId xmlns:p14="http://schemas.microsoft.com/office/powerpoint/2010/main" val="41950470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a:t>
            </a:r>
            <a:r>
              <a:rPr lang="en-US" baseline="0" dirty="0" smtClean="0"/>
              <a:t> the neat organization of information </a:t>
            </a:r>
            <a:r>
              <a:rPr lang="en-US" baseline="0" dirty="0" smtClean="0"/>
              <a:t>as </a:t>
            </a:r>
            <a:r>
              <a:rPr lang="en-US" baseline="0" dirty="0" smtClean="0"/>
              <a:t>we had known it was largely bypassed and ignored.</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23</a:t>
            </a:fld>
            <a:endParaRPr lang="en-US"/>
          </a:p>
        </p:txBody>
      </p:sp>
    </p:spTree>
    <p:extLst>
      <p:ext uri="{BB962C8B-B14F-4D97-AF65-F5344CB8AC3E}">
        <p14:creationId xmlns:p14="http://schemas.microsoft.com/office/powerpoint/2010/main" val="26042040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library had lost its lock on information.  </a:t>
            </a:r>
            <a:r>
              <a:rPr lang="en-US" dirty="0" err="1" smtClean="0"/>
              <a:t>Celsus</a:t>
            </a:r>
            <a:r>
              <a:rPr lang="en-US" dirty="0" smtClean="0"/>
              <a:t> library at Ephesus,</a:t>
            </a:r>
            <a:r>
              <a:rPr lang="en-US" baseline="0" dirty="0" smtClean="0"/>
              <a:t> Turkey</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24</a:t>
            </a:fld>
            <a:endParaRPr lang="en-US"/>
          </a:p>
        </p:txBody>
      </p:sp>
    </p:spTree>
    <p:extLst>
      <p:ext uri="{BB962C8B-B14F-4D97-AF65-F5344CB8AC3E}">
        <p14:creationId xmlns:p14="http://schemas.microsoft.com/office/powerpoint/2010/main" val="27603938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response to the vast quantities of untested</a:t>
            </a:r>
            <a:r>
              <a:rPr lang="en-US" baseline="0" dirty="0" smtClean="0"/>
              <a:t> and questionable information that was suddenly available, t</a:t>
            </a:r>
            <a:r>
              <a:rPr lang="en-US" dirty="0" smtClean="0"/>
              <a:t>he librarian’s role changed: Librarians</a:t>
            </a:r>
            <a:r>
              <a:rPr lang="en-US" baseline="0" dirty="0" smtClean="0"/>
              <a:t> went from </a:t>
            </a:r>
            <a:r>
              <a:rPr lang="en-US" baseline="0" dirty="0" smtClean="0"/>
              <a:t>gate keepers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25</a:t>
            </a:fld>
            <a:endParaRPr lang="en-US"/>
          </a:p>
        </p:txBody>
      </p:sp>
    </p:spTree>
    <p:extLst>
      <p:ext uri="{BB962C8B-B14F-4D97-AF65-F5344CB8AC3E}">
        <p14:creationId xmlns:p14="http://schemas.microsoft.com/office/powerpoint/2010/main" val="18890335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teachers.</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26</a:t>
            </a:fld>
            <a:endParaRPr lang="en-US"/>
          </a:p>
        </p:txBody>
      </p:sp>
    </p:spTree>
    <p:extLst>
      <p:ext uri="{BB962C8B-B14F-4D97-AF65-F5344CB8AC3E}">
        <p14:creationId xmlns:p14="http://schemas.microsoft.com/office/powerpoint/2010/main" val="42709054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ever-expanding</a:t>
            </a:r>
            <a:r>
              <a:rPr lang="en-US" baseline="0" dirty="0" smtClean="0"/>
              <a:t> </a:t>
            </a:r>
            <a:r>
              <a:rPr lang="en-US" dirty="0" smtClean="0"/>
              <a:t>world of Google,</a:t>
            </a:r>
            <a:r>
              <a:rPr lang="en-US" baseline="0" dirty="0" smtClean="0"/>
              <a:t> </a:t>
            </a:r>
            <a:r>
              <a:rPr lang="en-US" dirty="0" smtClean="0"/>
              <a:t>anyone may pose a question and get a variety of answers. </a:t>
            </a:r>
            <a:r>
              <a:rPr lang="en-US" dirty="0" smtClean="0"/>
              <a:t>Librarians </a:t>
            </a:r>
            <a:r>
              <a:rPr lang="en-US" dirty="0" smtClean="0"/>
              <a:t>have</a:t>
            </a:r>
            <a:r>
              <a:rPr lang="en-US" baseline="0" dirty="0" smtClean="0"/>
              <a:t> taken-</a:t>
            </a:r>
            <a:r>
              <a:rPr lang="en-US" dirty="0" smtClean="0"/>
              <a:t>on a new role:  to teach students</a:t>
            </a:r>
            <a:r>
              <a:rPr lang="en-US" baseline="0" dirty="0" smtClean="0"/>
              <a:t> to examine critically the information that is so readily at hand.  Neil </a:t>
            </a:r>
            <a:r>
              <a:rPr lang="en-US" baseline="0" dirty="0" err="1" smtClean="0"/>
              <a:t>Gaiman</a:t>
            </a:r>
            <a:r>
              <a:rPr lang="en-US" baseline="0" dirty="0" smtClean="0"/>
              <a:t>, ne 1960.  British author</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27</a:t>
            </a:fld>
            <a:endParaRPr lang="en-US"/>
          </a:p>
        </p:txBody>
      </p:sp>
    </p:spTree>
    <p:extLst>
      <p:ext uri="{BB962C8B-B14F-4D97-AF65-F5344CB8AC3E}">
        <p14:creationId xmlns:p14="http://schemas.microsoft.com/office/powerpoint/2010/main" val="36167750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teachers, we</a:t>
            </a:r>
            <a:r>
              <a:rPr lang="en-US" baseline="0" dirty="0" smtClean="0"/>
              <a:t> teach students how to look for information in books and online</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29</a:t>
            </a:fld>
            <a:endParaRPr lang="en-US"/>
          </a:p>
        </p:txBody>
      </p:sp>
    </p:spTree>
    <p:extLst>
      <p:ext uri="{BB962C8B-B14F-4D97-AF65-F5344CB8AC3E}">
        <p14:creationId xmlns:p14="http://schemas.microsoft.com/office/powerpoint/2010/main" val="29958253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a:t>
            </a:r>
            <a:r>
              <a:rPr lang="en-US" baseline="0" dirty="0" smtClean="0"/>
              <a:t> </a:t>
            </a:r>
            <a:r>
              <a:rPr lang="en-US" dirty="0" smtClean="0"/>
              <a:t>how</a:t>
            </a:r>
            <a:r>
              <a:rPr lang="en-US" baseline="0" dirty="0" smtClean="0"/>
              <a:t> to evaluate the stuff they find so they can determine whether is valuable and worth keeping</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30</a:t>
            </a:fld>
            <a:endParaRPr lang="en-US"/>
          </a:p>
        </p:txBody>
      </p:sp>
    </p:spTree>
    <p:extLst>
      <p:ext uri="{BB962C8B-B14F-4D97-AF65-F5344CB8AC3E}">
        <p14:creationId xmlns:p14="http://schemas.microsoft.com/office/powerpoint/2010/main" val="3191995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Great thinkers-Rodin’s The Thinker/Le</a:t>
            </a:r>
            <a:r>
              <a:rPr lang="en-US" baseline="0" dirty="0" smtClean="0"/>
              <a:t> </a:t>
            </a:r>
            <a:r>
              <a:rPr lang="en-US" baseline="0" dirty="0" err="1" smtClean="0"/>
              <a:t>Penseur</a:t>
            </a:r>
            <a:r>
              <a:rPr lang="en-US" baseline="0" dirty="0" smtClean="0"/>
              <a:t>, 1902. </a:t>
            </a:r>
            <a:r>
              <a:rPr lang="en-US" baseline="0" dirty="0" err="1" smtClean="0"/>
              <a:t>Musee</a:t>
            </a:r>
            <a:r>
              <a:rPr lang="en-US" baseline="0" dirty="0" smtClean="0"/>
              <a:t> Rodin in Paris</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3</a:t>
            </a:fld>
            <a:endParaRPr lang="en-US"/>
          </a:p>
        </p:txBody>
      </p:sp>
    </p:spTree>
    <p:extLst>
      <p:ext uri="{BB962C8B-B14F-4D97-AF65-F5344CB8AC3E}">
        <p14:creationId xmlns:p14="http://schemas.microsoft.com/office/powerpoint/2010/main" val="27343749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…or </a:t>
            </a:r>
            <a:r>
              <a:rPr lang="en-US" dirty="0" smtClean="0"/>
              <a:t>whether it is toxic.</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31</a:t>
            </a:fld>
            <a:endParaRPr lang="en-US"/>
          </a:p>
        </p:txBody>
      </p:sp>
    </p:spTree>
    <p:extLst>
      <p:ext uri="{BB962C8B-B14F-4D97-AF65-F5344CB8AC3E}">
        <p14:creationId xmlns:p14="http://schemas.microsoft.com/office/powerpoint/2010/main" val="30045057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Librarians are still in the information business, but now we teach users to be independent and self-sufficient learners amidst the oceans of information swirling around on the internet.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A23FB7-E0A8-4F67-BB24-D528A442CC67}" type="slidenum">
              <a:rPr lang="en-US" smtClean="0"/>
              <a:pPr/>
              <a:t>32</a:t>
            </a:fld>
            <a:endParaRPr lang="en-US"/>
          </a:p>
        </p:txBody>
      </p:sp>
    </p:spTree>
    <p:extLst>
      <p:ext uri="{BB962C8B-B14F-4D97-AF65-F5344CB8AC3E}">
        <p14:creationId xmlns:p14="http://schemas.microsoft.com/office/powerpoint/2010/main" val="18403710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At my university.... </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33</a:t>
            </a:fld>
            <a:endParaRPr lang="en-US"/>
          </a:p>
        </p:txBody>
      </p:sp>
    </p:spTree>
    <p:extLst>
      <p:ext uri="{BB962C8B-B14F-4D97-AF65-F5344CB8AC3E}">
        <p14:creationId xmlns:p14="http://schemas.microsoft.com/office/powerpoint/2010/main" val="40961726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even today most librarians are ladies…</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34</a:t>
            </a:fld>
            <a:endParaRPr lang="en-US"/>
          </a:p>
        </p:txBody>
      </p:sp>
    </p:spTree>
    <p:extLst>
      <p:ext uri="{BB962C8B-B14F-4D97-AF65-F5344CB8AC3E}">
        <p14:creationId xmlns:p14="http://schemas.microsoft.com/office/powerpoint/2010/main" val="41509179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librarians </a:t>
            </a:r>
            <a:r>
              <a:rPr lang="en-US" dirty="0" smtClean="0"/>
              <a:t>are also scholars.</a:t>
            </a:r>
            <a:r>
              <a:rPr lang="en-US" baseline="0" dirty="0" smtClean="0"/>
              <a:t> </a:t>
            </a:r>
            <a:endParaRPr lang="en-US" dirty="0" smtClean="0"/>
          </a:p>
          <a:p>
            <a:r>
              <a:rPr lang="en-US" baseline="0" dirty="0" smtClean="0"/>
              <a:t>We are assigned to various departments and expected to develop a knowledge base in order to work with faculty and students, from undergrads through post-docs.</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35</a:t>
            </a:fld>
            <a:endParaRPr lang="en-US"/>
          </a:p>
        </p:txBody>
      </p:sp>
    </p:spTree>
    <p:extLst>
      <p:ext uri="{BB962C8B-B14F-4D97-AF65-F5344CB8AC3E}">
        <p14:creationId xmlns:p14="http://schemas.microsoft.com/office/powerpoint/2010/main" val="13891223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is normal</a:t>
            </a:r>
            <a:r>
              <a:rPr lang="en-US" baseline="0" dirty="0" smtClean="0"/>
              <a:t> for librarians to have expertise in an academic field, and to have some proficiency in another languages. </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36</a:t>
            </a:fld>
            <a:endParaRPr lang="en-US"/>
          </a:p>
        </p:txBody>
      </p:sp>
    </p:spTree>
    <p:extLst>
      <p:ext uri="{BB962C8B-B14F-4D97-AF65-F5344CB8AC3E}">
        <p14:creationId xmlns:p14="http://schemas.microsoft.com/office/powerpoint/2010/main" val="15820115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Librarians collaborate with</a:t>
            </a:r>
            <a:r>
              <a:rPr lang="en-US" baseline="0" dirty="0" smtClean="0"/>
              <a:t> other scholars in various fields; we publish in ranked scholarly journals in both librarianship and in other disciplines.  We conduct and evaluate research, just like other faculty members.</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37</a:t>
            </a:fld>
            <a:endParaRPr lang="en-US"/>
          </a:p>
        </p:txBody>
      </p:sp>
    </p:spTree>
    <p:extLst>
      <p:ext uri="{BB962C8B-B14F-4D97-AF65-F5344CB8AC3E}">
        <p14:creationId xmlns:p14="http://schemas.microsoft.com/office/powerpoint/2010/main" val="139989214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At my</a:t>
            </a:r>
            <a:r>
              <a:rPr lang="en-US" sz="1200" kern="1200" baseline="0" dirty="0" smtClean="0">
                <a:solidFill>
                  <a:schemeClr val="tx1"/>
                </a:solidFill>
                <a:latin typeface="+mn-lt"/>
                <a:ea typeface="+mn-ea"/>
                <a:cs typeface="+mn-cs"/>
              </a:rPr>
              <a:t> university, l</a:t>
            </a:r>
            <a:r>
              <a:rPr lang="en-US" sz="1200" kern="1200" dirty="0" smtClean="0">
                <a:solidFill>
                  <a:schemeClr val="tx1"/>
                </a:solidFill>
                <a:latin typeface="+mn-lt"/>
                <a:ea typeface="+mn-ea"/>
                <a:cs typeface="+mn-cs"/>
              </a:rPr>
              <a:t>ibrarians</a:t>
            </a:r>
            <a:r>
              <a:rPr lang="en-US" sz="1200" kern="1200" baseline="0" dirty="0" smtClean="0">
                <a:solidFill>
                  <a:schemeClr val="tx1"/>
                </a:solidFill>
                <a:latin typeface="+mn-lt"/>
                <a:ea typeface="+mn-ea"/>
                <a:cs typeface="+mn-cs"/>
              </a:rPr>
              <a:t> work as </a:t>
            </a:r>
            <a:r>
              <a:rPr lang="en-US" sz="1200" kern="1200" dirty="0" smtClean="0">
                <a:solidFill>
                  <a:schemeClr val="tx1"/>
                </a:solidFill>
                <a:latin typeface="+mn-lt"/>
                <a:ea typeface="+mn-ea"/>
                <a:cs typeface="+mn-cs"/>
              </a:rPr>
              <a:t>gate keepers</a:t>
            </a:r>
            <a:r>
              <a:rPr lang="en-US" sz="1200" kern="1200" dirty="0" smtClean="0">
                <a:solidFill>
                  <a:schemeClr val="tx1"/>
                </a:solidFill>
                <a:latin typeface="+mn-lt"/>
                <a:ea typeface="+mn-ea"/>
                <a:cs typeface="+mn-cs"/>
              </a:rPr>
              <a:t>, teachers, scholars, and collaborators </a:t>
            </a:r>
            <a:r>
              <a:rPr lang="en-US" sz="1200" kern="1200" baseline="0" dirty="0" smtClean="0">
                <a:solidFill>
                  <a:schemeClr val="tx1"/>
                </a:solidFill>
                <a:latin typeface="+mn-lt"/>
                <a:ea typeface="+mn-ea"/>
                <a:cs typeface="+mn-cs"/>
              </a:rPr>
              <a:t>with faculty and with students, across the traditional campus divisions</a:t>
            </a:r>
            <a:r>
              <a:rPr lang="en-US" sz="1200" kern="1200" dirty="0" smtClean="0">
                <a:solidFill>
                  <a:schemeClr val="tx1"/>
                </a:solidFill>
                <a:latin typeface="+mn-lt"/>
                <a:ea typeface="+mn-ea"/>
                <a:cs typeface="+mn-cs"/>
              </a:rPr>
              <a:t>.  Our expertise is in the location,</a:t>
            </a:r>
            <a:r>
              <a:rPr lang="en-US" sz="1200" kern="1200" baseline="0" dirty="0" smtClean="0">
                <a:solidFill>
                  <a:schemeClr val="tx1"/>
                </a:solidFill>
                <a:latin typeface="+mn-lt"/>
                <a:ea typeface="+mn-ea"/>
                <a:cs typeface="+mn-cs"/>
              </a:rPr>
              <a:t> evaluation, and responsible use of information in </a:t>
            </a:r>
            <a:r>
              <a:rPr lang="en-US" sz="1200" kern="1200" baseline="0" dirty="0" smtClean="0">
                <a:solidFill>
                  <a:schemeClr val="tx1"/>
                </a:solidFill>
                <a:latin typeface="+mn-lt"/>
                <a:ea typeface="+mn-ea"/>
                <a:cs typeface="+mn-cs"/>
              </a:rPr>
              <a:t>an academically-oriented manner, </a:t>
            </a:r>
            <a:r>
              <a:rPr lang="en-US" sz="1200" kern="1200" baseline="0" dirty="0" smtClean="0">
                <a:solidFill>
                  <a:schemeClr val="tx1"/>
                </a:solidFill>
                <a:latin typeface="+mn-lt"/>
                <a:ea typeface="+mn-ea"/>
                <a:cs typeface="+mn-cs"/>
              </a:rPr>
              <a:t>in </a:t>
            </a:r>
            <a:r>
              <a:rPr lang="en-US" sz="1200" kern="1200" baseline="0" dirty="0" smtClean="0">
                <a:solidFill>
                  <a:schemeClr val="tx1"/>
                </a:solidFill>
                <a:latin typeface="+mn-lt"/>
                <a:ea typeface="+mn-ea"/>
                <a:cs typeface="+mn-cs"/>
              </a:rPr>
              <a:t>order </a:t>
            </a:r>
            <a:r>
              <a:rPr lang="en-US" sz="1200" kern="1200" baseline="0" dirty="0" smtClean="0">
                <a:solidFill>
                  <a:schemeClr val="tx1"/>
                </a:solidFill>
                <a:latin typeface="+mn-lt"/>
                <a:ea typeface="+mn-ea"/>
                <a:cs typeface="+mn-cs"/>
              </a:rPr>
              <a:t>to solve complex problems.</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38</a:t>
            </a:fld>
            <a:endParaRPr lang="en-US"/>
          </a:p>
        </p:txBody>
      </p:sp>
    </p:spTree>
    <p:extLst>
      <p:ext uri="{BB962C8B-B14F-4D97-AF65-F5344CB8AC3E}">
        <p14:creationId xmlns:p14="http://schemas.microsoft.com/office/powerpoint/2010/main" val="402893892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 want to emphasize that all of these functions are bundled into my academic role as faculty,</a:t>
            </a:r>
            <a:r>
              <a:rPr lang="en-US" sz="1200" kern="1200" baseline="0" dirty="0" smtClean="0">
                <a:solidFill>
                  <a:schemeClr val="tx1"/>
                </a:solidFill>
                <a:latin typeface="+mn-lt"/>
                <a:ea typeface="+mn-ea"/>
                <a:cs typeface="+mn-cs"/>
              </a:rPr>
              <a:t> to advance and support student learning.</a:t>
            </a:r>
            <a:r>
              <a:rPr lang="en-US" sz="1200"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A23FB7-E0A8-4F67-BB24-D528A442CC67}" type="slidenum">
              <a:rPr lang="en-US" smtClean="0"/>
              <a:pPr/>
              <a:t>39</a:t>
            </a:fld>
            <a:endParaRPr lang="en-US"/>
          </a:p>
        </p:txBody>
      </p:sp>
    </p:spTree>
    <p:extLst>
      <p:ext uri="{BB962C8B-B14F-4D97-AF65-F5344CB8AC3E}">
        <p14:creationId xmlns:p14="http://schemas.microsoft.com/office/powerpoint/2010/main" val="21791583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would like</a:t>
            </a:r>
            <a:r>
              <a:rPr lang="en-US" baseline="0" dirty="0" smtClean="0"/>
              <a:t> to suggest that a librarian be invited to the table to discuss curricula, program development, and academic goals, w</a:t>
            </a:r>
            <a:r>
              <a:rPr lang="en-US" dirty="0" smtClean="0"/>
              <a:t>henever educators and professionals meet. G</a:t>
            </a:r>
            <a:r>
              <a:rPr lang="en-US" baseline="0" dirty="0" smtClean="0"/>
              <a:t>ood library skills are essential to academic success, and the librarian is charged with both developing the university collections and teaching students effective ways to find, evaluate, and properly use information in a responsible manner.  Current </a:t>
            </a:r>
            <a:r>
              <a:rPr lang="en-US" baseline="0" dirty="0" smtClean="0"/>
              <a:t>trends include </a:t>
            </a:r>
            <a:r>
              <a:rPr lang="en-US" baseline="0" dirty="0" smtClean="0"/>
              <a:t>embedded librarian, planning a curriculum to incorporate the structured learning of research and writing skills essential to a particular field, online instructional videos tailored to a department’s students...</a:t>
            </a:r>
          </a:p>
          <a:p>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40</a:t>
            </a:fld>
            <a:endParaRPr lang="en-US"/>
          </a:p>
        </p:txBody>
      </p:sp>
    </p:spTree>
    <p:extLst>
      <p:ext uri="{BB962C8B-B14F-4D97-AF65-F5344CB8AC3E}">
        <p14:creationId xmlns:p14="http://schemas.microsoft.com/office/powerpoint/2010/main" val="1569111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Philosophers – Death of Socrates</a:t>
            </a:r>
            <a:r>
              <a:rPr lang="en-US" baseline="0" dirty="0" smtClean="0"/>
              <a:t> by Jacques-Louis David (1748-1825), Metropolitan Museum of Art, NYC</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4</a:t>
            </a:fld>
            <a:endParaRPr lang="en-US"/>
          </a:p>
        </p:txBody>
      </p:sp>
    </p:spTree>
    <p:extLst>
      <p:ext uri="{BB962C8B-B14F-4D97-AF65-F5344CB8AC3E}">
        <p14:creationId xmlns:p14="http://schemas.microsoft.com/office/powerpoint/2010/main" val="30221196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Teachers</a:t>
            </a:r>
            <a:r>
              <a:rPr lang="en-US" baseline="0" dirty="0" smtClean="0"/>
              <a:t> – Randy </a:t>
            </a:r>
            <a:r>
              <a:rPr lang="en-US" baseline="0" dirty="0" err="1" smtClean="0"/>
              <a:t>Pausch</a:t>
            </a:r>
            <a:r>
              <a:rPr lang="en-US" baseline="0" dirty="0" smtClean="0"/>
              <a:t>, Computer Scientist, Carnegie Mellon University, Pittsburg, PA.  The Last Lecture, 2007.</a:t>
            </a:r>
          </a:p>
          <a:p>
            <a:r>
              <a:rPr lang="en-US" baseline="0" dirty="0" smtClean="0"/>
              <a:t>Died of pancreatic cancer. 1960-2008.</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5</a:t>
            </a:fld>
            <a:endParaRPr lang="en-US"/>
          </a:p>
        </p:txBody>
      </p:sp>
    </p:spTree>
    <p:extLst>
      <p:ext uri="{BB962C8B-B14F-4D97-AF65-F5344CB8AC3E}">
        <p14:creationId xmlns:p14="http://schemas.microsoft.com/office/powerpoint/2010/main" val="7233387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Theoreticians,</a:t>
            </a:r>
            <a:r>
              <a:rPr lang="en-US" baseline="0" dirty="0" smtClean="0"/>
              <a:t> Albert Einstein circa 1922</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6</a:t>
            </a:fld>
            <a:endParaRPr lang="en-US"/>
          </a:p>
        </p:txBody>
      </p:sp>
    </p:spTree>
    <p:extLst>
      <p:ext uri="{BB962C8B-B14F-4D97-AF65-F5344CB8AC3E}">
        <p14:creationId xmlns:p14="http://schemas.microsoft.com/office/powerpoint/2010/main" val="28524938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Engineers and inventors</a:t>
            </a:r>
            <a:r>
              <a:rPr lang="en-US" baseline="0" dirty="0" smtClean="0"/>
              <a:t>. </a:t>
            </a:r>
            <a:r>
              <a:rPr lang="en-US" dirty="0" smtClean="0"/>
              <a:t>Thomas Alva Edison</a:t>
            </a:r>
            <a:r>
              <a:rPr lang="en-US" baseline="0" dirty="0" smtClean="0"/>
              <a:t> and Henry Ford, in Ford Myers Florida, the Winter Retreat circa 1930</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7</a:t>
            </a:fld>
            <a:endParaRPr lang="en-US"/>
          </a:p>
        </p:txBody>
      </p:sp>
    </p:spTree>
    <p:extLst>
      <p:ext uri="{BB962C8B-B14F-4D97-AF65-F5344CB8AC3E}">
        <p14:creationId xmlns:p14="http://schemas.microsoft.com/office/powerpoint/2010/main" val="11570191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Doctors</a:t>
            </a:r>
            <a:r>
              <a:rPr lang="en-US" baseline="0" dirty="0" smtClean="0"/>
              <a:t> and scientists</a:t>
            </a:r>
            <a:r>
              <a:rPr lang="en-US" dirty="0" smtClean="0"/>
              <a:t>  Rembrandt</a:t>
            </a:r>
            <a:r>
              <a:rPr lang="en-US" baseline="0" dirty="0" smtClean="0"/>
              <a:t> von Rijn, The Anatomy Lesson of Dr. </a:t>
            </a:r>
            <a:r>
              <a:rPr lang="en-US" baseline="0" dirty="0" err="1" smtClean="0"/>
              <a:t>Nicolaes</a:t>
            </a:r>
            <a:r>
              <a:rPr lang="en-US" baseline="0" dirty="0" smtClean="0"/>
              <a:t> </a:t>
            </a:r>
            <a:r>
              <a:rPr lang="en-US" baseline="0" dirty="0" err="1" smtClean="0"/>
              <a:t>Tulp</a:t>
            </a:r>
            <a:r>
              <a:rPr lang="en-US" baseline="0" dirty="0" smtClean="0"/>
              <a:t>, 1632.  </a:t>
            </a:r>
            <a:r>
              <a:rPr lang="en-US" baseline="0" dirty="0" err="1" smtClean="0"/>
              <a:t>Mauritshuis</a:t>
            </a:r>
            <a:r>
              <a:rPr lang="en-US" baseline="0" dirty="0" smtClean="0"/>
              <a:t>, The Hague</a:t>
            </a:r>
            <a:endParaRPr lang="en-US" dirty="0" smtClean="0"/>
          </a:p>
          <a:p>
            <a:r>
              <a:rPr lang="en-US" dirty="0" smtClean="0"/>
              <a:t>We may think about  inventions --</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8</a:t>
            </a:fld>
            <a:endParaRPr lang="en-US"/>
          </a:p>
        </p:txBody>
      </p:sp>
    </p:spTree>
    <p:extLst>
      <p:ext uri="{BB962C8B-B14F-4D97-AF65-F5344CB8AC3E}">
        <p14:creationId xmlns:p14="http://schemas.microsoft.com/office/powerpoint/2010/main" val="542355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Let’s consider tools</a:t>
            </a:r>
            <a:r>
              <a:rPr lang="en-US" baseline="0" dirty="0" smtClean="0"/>
              <a:t> that advanced  learning </a:t>
            </a:r>
            <a:endParaRPr lang="en-US" dirty="0"/>
          </a:p>
        </p:txBody>
      </p:sp>
      <p:sp>
        <p:nvSpPr>
          <p:cNvPr id="4" name="Slide Number Placeholder 3"/>
          <p:cNvSpPr>
            <a:spLocks noGrp="1"/>
          </p:cNvSpPr>
          <p:nvPr>
            <p:ph type="sldNum" sz="quarter" idx="10"/>
          </p:nvPr>
        </p:nvSpPr>
        <p:spPr/>
        <p:txBody>
          <a:bodyPr/>
          <a:lstStyle/>
          <a:p>
            <a:fld id="{B7A23FB7-E0A8-4F67-BB24-D528A442CC67}" type="slidenum">
              <a:rPr lang="en-US" smtClean="0"/>
              <a:pPr/>
              <a:t>9</a:t>
            </a:fld>
            <a:endParaRPr lang="en-US"/>
          </a:p>
        </p:txBody>
      </p:sp>
    </p:spTree>
    <p:extLst>
      <p:ext uri="{BB962C8B-B14F-4D97-AF65-F5344CB8AC3E}">
        <p14:creationId xmlns:p14="http://schemas.microsoft.com/office/powerpoint/2010/main" val="5355005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8F04A3E-6BEC-4B9E-B8B5-F6888DCB41D8}" type="datetimeFigureOut">
              <a:rPr lang="en-US" smtClean="0"/>
              <a:pPr/>
              <a:t>7/31/2014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41639B-47BA-42C9-8533-1FD3D4CB09A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F04A3E-6BEC-4B9E-B8B5-F6888DCB41D8}" type="datetimeFigureOut">
              <a:rPr lang="en-US" smtClean="0"/>
              <a:pPr/>
              <a:t>7/31/2014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41639B-47BA-42C9-8533-1FD3D4CB09A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F04A3E-6BEC-4B9E-B8B5-F6888DCB41D8}" type="datetimeFigureOut">
              <a:rPr lang="en-US" smtClean="0"/>
              <a:pPr/>
              <a:t>7/31/2014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41639B-47BA-42C9-8533-1FD3D4CB09A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F04A3E-6BEC-4B9E-B8B5-F6888DCB41D8}" type="datetimeFigureOut">
              <a:rPr lang="en-US" smtClean="0"/>
              <a:pPr/>
              <a:t>7/31/2014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41639B-47BA-42C9-8533-1FD3D4CB09A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F04A3E-6BEC-4B9E-B8B5-F6888DCB41D8}" type="datetimeFigureOut">
              <a:rPr lang="en-US" smtClean="0"/>
              <a:pPr/>
              <a:t>7/31/2014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41639B-47BA-42C9-8533-1FD3D4CB09A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8F04A3E-6BEC-4B9E-B8B5-F6888DCB41D8}" type="datetimeFigureOut">
              <a:rPr lang="en-US" smtClean="0"/>
              <a:pPr/>
              <a:t>7/31/2014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41639B-47BA-42C9-8533-1FD3D4CB09A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8F04A3E-6BEC-4B9E-B8B5-F6888DCB41D8}" type="datetimeFigureOut">
              <a:rPr lang="en-US" smtClean="0"/>
              <a:pPr/>
              <a:t>7/31/2014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41639B-47BA-42C9-8533-1FD3D4CB09A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F04A3E-6BEC-4B9E-B8B5-F6888DCB41D8}" type="datetimeFigureOut">
              <a:rPr lang="en-US" smtClean="0"/>
              <a:pPr/>
              <a:t>7/31/2014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41639B-47BA-42C9-8533-1FD3D4CB09A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F04A3E-6BEC-4B9E-B8B5-F6888DCB41D8}" type="datetimeFigureOut">
              <a:rPr lang="en-US" smtClean="0"/>
              <a:pPr/>
              <a:t>7/31/2014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41639B-47BA-42C9-8533-1FD3D4CB09A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F04A3E-6BEC-4B9E-B8B5-F6888DCB41D8}" type="datetimeFigureOut">
              <a:rPr lang="en-US" smtClean="0"/>
              <a:pPr/>
              <a:t>7/31/2014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41639B-47BA-42C9-8533-1FD3D4CB09A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F04A3E-6BEC-4B9E-B8B5-F6888DCB41D8}" type="datetimeFigureOut">
              <a:rPr lang="en-US" smtClean="0"/>
              <a:pPr/>
              <a:t>7/31/2014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41639B-47BA-42C9-8533-1FD3D4CB09A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F04A3E-6BEC-4B9E-B8B5-F6888DCB41D8}" type="datetimeFigureOut">
              <a:rPr lang="en-US" smtClean="0"/>
              <a:pPr/>
              <a:t>7/31/2014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41639B-47BA-42C9-8533-1FD3D4CB09A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ook_pages_crop.jpg"/>
          <p:cNvPicPr>
            <a:picLocks noGrp="1" noChangeAspect="1"/>
          </p:cNvPicPr>
          <p:nvPr isPhoto="1"/>
        </p:nvPicPr>
        <p:blipFill>
          <a:blip r:embed="rId3" cstate="print">
            <a:lum/>
          </a:blip>
          <a:stretch>
            <a:fillRect/>
          </a:stretch>
        </p:blipFill>
        <p:spPr>
          <a:xfrm>
            <a:off x="609600" y="0"/>
            <a:ext cx="8001000" cy="6858000"/>
          </a:xfrm>
          <a:prstGeom prst="rect">
            <a:avLst/>
          </a:prstGeom>
          <a:noFill/>
          <a:ln>
            <a:noFill/>
          </a:ln>
        </p:spPr>
      </p:pic>
      <p:sp>
        <p:nvSpPr>
          <p:cNvPr id="3" name="TextBox 2"/>
          <p:cNvSpPr txBox="1"/>
          <p:nvPr/>
        </p:nvSpPr>
        <p:spPr>
          <a:xfrm>
            <a:off x="228600" y="6096000"/>
            <a:ext cx="8686800" cy="461665"/>
          </a:xfrm>
          <a:prstGeom prst="rect">
            <a:avLst/>
          </a:prstGeom>
          <a:noFill/>
        </p:spPr>
        <p:txBody>
          <a:bodyPr wrap="square" rtlCol="0">
            <a:spAutoFit/>
          </a:bodyPr>
          <a:lstStyle/>
          <a:p>
            <a:r>
              <a:rPr lang="en-US" sz="2400" dirty="0" smtClean="0">
                <a:latin typeface="Cambria" pitchFamily="18" charset="0"/>
              </a:rPr>
              <a:t>What</a:t>
            </a:r>
            <a:r>
              <a:rPr lang="en-US" sz="2400" baseline="0" dirty="0" smtClean="0">
                <a:latin typeface="Cambria" pitchFamily="18" charset="0"/>
              </a:rPr>
              <a:t> factors into the educational process to advance learning?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40px-Abacus_2B.jpg"/>
          <p:cNvPicPr>
            <a:picLocks noGrp="1" noChangeAspect="1"/>
          </p:cNvPicPr>
          <p:nvPr isPhoto="1"/>
        </p:nvPicPr>
        <p:blipFill>
          <a:blip r:embed="rId3" cstate="print">
            <a:lum/>
          </a:blip>
          <a:stretch>
            <a:fillRect/>
          </a:stretch>
        </p:blipFill>
        <p:spPr>
          <a:xfrm>
            <a:off x="0" y="0"/>
            <a:ext cx="9144000" cy="68580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eeuwenhoek'sMScope.jpg"/>
          <p:cNvPicPr>
            <a:picLocks noChangeAspect="1"/>
          </p:cNvPicPr>
          <p:nvPr/>
        </p:nvPicPr>
        <p:blipFill>
          <a:blip r:embed="rId3" cstate="print"/>
          <a:stretch>
            <a:fillRect/>
          </a:stretch>
        </p:blipFill>
        <p:spPr>
          <a:xfrm>
            <a:off x="1" y="1295400"/>
            <a:ext cx="9144000" cy="4048182"/>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descr="http://upload.wikimedia.org/wikipedia/commons/8/80/Arts_et_Metiers_Pascaline_dsc03869.jpg"/>
          <p:cNvPicPr>
            <a:picLocks noChangeAspect="1" noChangeArrowheads="1"/>
          </p:cNvPicPr>
          <p:nvPr/>
        </p:nvPicPr>
        <p:blipFill>
          <a:blip r:embed="rId3" cstate="print"/>
          <a:srcRect/>
          <a:stretch>
            <a:fillRect/>
          </a:stretch>
        </p:blipFill>
        <p:spPr bwMode="auto">
          <a:xfrm>
            <a:off x="0" y="990600"/>
            <a:ext cx="9144000" cy="501084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descr="http://ftp.arl.army.mil/ftp/historic-computers/png/eniac1.png"/>
          <p:cNvPicPr>
            <a:picLocks noChangeAspect="1" noChangeArrowheads="1"/>
          </p:cNvPicPr>
          <p:nvPr/>
        </p:nvPicPr>
        <p:blipFill>
          <a:blip r:embed="rId3" cstate="print">
            <a:lum bright="-31000" contrast="53000"/>
          </a:blip>
          <a:srcRect/>
          <a:stretch>
            <a:fillRect/>
          </a:stretch>
        </p:blipFill>
        <p:spPr bwMode="auto">
          <a:xfrm>
            <a:off x="0" y="0"/>
            <a:ext cx="9144000" cy="68580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4" name="Picture 6" descr="http://blog.al.com/space-news/2009/04/hubble-space-telescope.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6" name="Picture 6" descr="http://www.rebodybuilding.com/wp-content/uploads/2012/01/sunrise-running.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cture frame.jpg"/>
          <p:cNvPicPr>
            <a:picLocks noGrp="1" noChangeAspect="1"/>
          </p:cNvPicPr>
          <p:nvPr isPhoto="1"/>
        </p:nvPicPr>
        <p:blipFill>
          <a:blip r:embed="rId3" cstate="print">
            <a:lum/>
          </a:blip>
          <a:stretch>
            <a:fillRect/>
          </a:stretch>
        </p:blipFill>
        <p:spPr>
          <a:xfrm>
            <a:off x="1651000" y="0"/>
            <a:ext cx="5842000" cy="68580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ibrarian_Hamster_by_ursulav.jpg"/>
          <p:cNvPicPr>
            <a:picLocks noGrp="1" noChangeAspect="1"/>
          </p:cNvPicPr>
          <p:nvPr isPhoto="1"/>
        </p:nvPicPr>
        <p:blipFill>
          <a:blip r:embed="rId3" cstate="print">
            <a:lum/>
          </a:blip>
          <a:stretch>
            <a:fillRect/>
          </a:stretch>
        </p:blipFill>
        <p:spPr>
          <a:xfrm>
            <a:off x="0" y="0"/>
            <a:ext cx="3075570" cy="43434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ibrarian_Hamster_by_ursulav.jpg"/>
          <p:cNvPicPr>
            <a:picLocks noGrp="1" noChangeAspect="1"/>
          </p:cNvPicPr>
          <p:nvPr isPhoto="1"/>
        </p:nvPicPr>
        <p:blipFill>
          <a:blip r:embed="rId3" cstate="print">
            <a:lum/>
          </a:blip>
          <a:stretch>
            <a:fillRect/>
          </a:stretch>
        </p:blipFill>
        <p:spPr>
          <a:xfrm>
            <a:off x="0" y="0"/>
            <a:ext cx="3075570" cy="4343400"/>
          </a:xfrm>
          <a:prstGeom prst="rect">
            <a:avLst/>
          </a:prstGeom>
          <a:noFill/>
          <a:ln>
            <a:noFill/>
          </a:ln>
        </p:spPr>
      </p:pic>
      <p:sp>
        <p:nvSpPr>
          <p:cNvPr id="3" name="TextBox 2"/>
          <p:cNvSpPr txBox="1"/>
          <p:nvPr/>
        </p:nvSpPr>
        <p:spPr>
          <a:xfrm>
            <a:off x="2590800" y="914400"/>
            <a:ext cx="6019800" cy="5632311"/>
          </a:xfrm>
          <a:prstGeom prst="rect">
            <a:avLst/>
          </a:prstGeom>
          <a:noFill/>
        </p:spPr>
        <p:txBody>
          <a:bodyPr wrap="square" rtlCol="0">
            <a:spAutoFit/>
          </a:bodyPr>
          <a:lstStyle/>
          <a:p>
            <a:pPr>
              <a:buFont typeface="Wingdings" pitchFamily="2" charset="2"/>
              <a:buChar char="ü"/>
            </a:pPr>
            <a:endParaRPr lang="en-US" sz="3600" dirty="0" smtClean="0"/>
          </a:p>
          <a:p>
            <a:r>
              <a:rPr lang="en-US" sz="3600" dirty="0" smtClean="0"/>
              <a:t>Librarian:</a:t>
            </a:r>
          </a:p>
          <a:p>
            <a:endParaRPr lang="en-US" sz="3600" dirty="0" smtClean="0"/>
          </a:p>
          <a:p>
            <a:pPr lvl="1">
              <a:buFont typeface="Wingdings" pitchFamily="2" charset="2"/>
              <a:buChar char="ü"/>
            </a:pPr>
            <a:r>
              <a:rPr lang="en-US" sz="3600" dirty="0" smtClean="0"/>
              <a:t>organizes information</a:t>
            </a:r>
          </a:p>
          <a:p>
            <a:pPr lvl="1">
              <a:buFont typeface="Wingdings" pitchFamily="2" charset="2"/>
              <a:buChar char="ü"/>
            </a:pPr>
            <a:r>
              <a:rPr lang="en-US" sz="3600" dirty="0" smtClean="0"/>
              <a:t>finds information</a:t>
            </a:r>
          </a:p>
          <a:p>
            <a:pPr lvl="1">
              <a:buFont typeface="Wingdings" pitchFamily="2" charset="2"/>
              <a:buChar char="ü"/>
            </a:pPr>
            <a:r>
              <a:rPr lang="en-US" sz="3600" dirty="0" smtClean="0"/>
              <a:t>teaches information skills</a:t>
            </a:r>
          </a:p>
          <a:p>
            <a:pPr lvl="1">
              <a:buFont typeface="Wingdings" pitchFamily="2" charset="2"/>
              <a:buChar char="ü"/>
            </a:pPr>
            <a:r>
              <a:rPr lang="en-US" sz="3600" dirty="0" smtClean="0"/>
              <a:t>builds collections</a:t>
            </a:r>
          </a:p>
          <a:p>
            <a:pPr lvl="1">
              <a:buFont typeface="Wingdings" pitchFamily="2" charset="2"/>
              <a:buChar char="ü"/>
            </a:pPr>
            <a:r>
              <a:rPr lang="en-US" sz="3600" dirty="0"/>
              <a:t>a</a:t>
            </a:r>
            <a:r>
              <a:rPr lang="en-US" sz="3600" dirty="0" smtClean="0"/>
              <a:t>ssists patrons with their 	work</a:t>
            </a:r>
            <a:endParaRPr lang="en-US" dirty="0"/>
          </a:p>
          <a:p>
            <a:pPr>
              <a:buFont typeface="Wingdings" pitchFamily="2" charset="2"/>
              <a:buChar char="ü"/>
            </a:pPr>
            <a:endParaRPr lang="en-US" dirty="0" smtClean="0"/>
          </a:p>
          <a:p>
            <a:r>
              <a:rPr lang="en-US" dirty="0"/>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eorge Peabody Library.jpg"/>
          <p:cNvPicPr>
            <a:picLocks noGrp="1" noChangeAspect="1"/>
          </p:cNvPicPr>
          <p:nvPr isPhoto="1"/>
        </p:nvPicPr>
        <p:blipFill>
          <a:blip r:embed="rId3" cstate="print">
            <a:lum/>
          </a:blip>
          <a:stretch>
            <a:fillRect/>
          </a:stretch>
        </p:blipFill>
        <p:spPr>
          <a:xfrm>
            <a:off x="1901825" y="0"/>
            <a:ext cx="5340350" cy="68580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alpha val="50000"/>
          </a:schemeClr>
        </a:solidFill>
        <a:effectLst/>
      </p:bgPr>
    </p:bg>
    <p:spTree>
      <p:nvGrpSpPr>
        <p:cNvPr id="1" name=""/>
        <p:cNvGrpSpPr/>
        <p:nvPr/>
      </p:nvGrpSpPr>
      <p:grpSpPr>
        <a:xfrm>
          <a:off x="0" y="0"/>
          <a:ext cx="0" cy="0"/>
          <a:chOff x="0" y="0"/>
          <a:chExt cx="0" cy="0"/>
        </a:xfrm>
      </p:grpSpPr>
      <p:sp>
        <p:nvSpPr>
          <p:cNvPr id="3" name="TextBox 2"/>
          <p:cNvSpPr txBox="1"/>
          <p:nvPr/>
        </p:nvSpPr>
        <p:spPr>
          <a:xfrm>
            <a:off x="1447800" y="2590800"/>
            <a:ext cx="6248400" cy="1785104"/>
          </a:xfrm>
          <a:prstGeom prst="rect">
            <a:avLst/>
          </a:prstGeom>
          <a:noFill/>
        </p:spPr>
        <p:txBody>
          <a:bodyPr wrap="square" rtlCol="0">
            <a:spAutoFit/>
          </a:bodyPr>
          <a:lstStyle/>
          <a:p>
            <a:pPr algn="ctr"/>
            <a:r>
              <a:rPr lang="en-US" sz="11000" dirty="0" smtClean="0">
                <a:latin typeface="Algerian" pitchFamily="82" charset="0"/>
              </a:rPr>
              <a:t>PEOPLE</a:t>
            </a:r>
            <a:endParaRPr lang="en-US" sz="11000" dirty="0">
              <a:latin typeface="Algerian" pitchFamily="82"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Picture 2" descr="http://www.greatmodernpictures.com/fcbw01sm.jpg"/>
          <p:cNvPicPr>
            <a:picLocks noChangeAspect="1" noChangeArrowheads="1"/>
          </p:cNvPicPr>
          <p:nvPr/>
        </p:nvPicPr>
        <p:blipFill>
          <a:blip r:embed="rId3" cstate="print"/>
          <a:srcRect/>
          <a:stretch>
            <a:fillRect/>
          </a:stretch>
        </p:blipFill>
        <p:spPr bwMode="auto">
          <a:xfrm>
            <a:off x="2286000" y="-1"/>
            <a:ext cx="3733800" cy="6818243"/>
          </a:xfrm>
          <a:prstGeom prst="rect">
            <a:avLst/>
          </a:prstGeom>
          <a:noFill/>
        </p:spPr>
      </p:pic>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sunami1.jpg"/>
          <p:cNvPicPr>
            <a:picLocks noGrp="1" noChangeAspect="1"/>
          </p:cNvPicPr>
          <p:nvPr isPhoto="1"/>
        </p:nvPicPr>
        <p:blipFill>
          <a:blip r:embed="rId3" cstate="print">
            <a:lum/>
          </a:blip>
          <a:stretch>
            <a:fillRect/>
          </a:stretch>
        </p:blipFill>
        <p:spPr>
          <a:xfrm>
            <a:off x="104775" y="0"/>
            <a:ext cx="8932863" cy="68580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japanese-tsunami.jpg"/>
          <p:cNvPicPr>
            <a:picLocks noGrp="1" noChangeAspect="1"/>
          </p:cNvPicPr>
          <p:nvPr isPhoto="1"/>
        </p:nvPicPr>
        <p:blipFill>
          <a:blip r:embed="rId3" cstate="print">
            <a:lum/>
          </a:blip>
          <a:stretch>
            <a:fillRect/>
          </a:stretch>
        </p:blipFill>
        <p:spPr>
          <a:xfrm>
            <a:off x="0" y="0"/>
            <a:ext cx="9144000" cy="6857999"/>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4" name="Picture 2" descr="http://i.dailymail.co.uk/i/pix/2011/04/21/article-1379242-0B49371E00000578-466_634x400.jpg"/>
          <p:cNvPicPr>
            <a:picLocks noChangeAspect="1" noChangeArrowheads="1"/>
          </p:cNvPicPr>
          <p:nvPr/>
        </p:nvPicPr>
        <p:blipFill>
          <a:blip r:embed="rId3" cstate="print">
            <a:lum bright="27000" contrast="26000"/>
          </a:blip>
          <a:srcRect/>
          <a:stretch>
            <a:fillRect/>
          </a:stretch>
        </p:blipFill>
        <p:spPr bwMode="auto">
          <a:xfrm>
            <a:off x="0" y="0"/>
            <a:ext cx="9144000" cy="685800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4" name="Picture 4" descr="http://faithsteps.files.wordpress.com/2009/07/library-at-ephesus-2.jpg"/>
          <p:cNvPicPr>
            <a:picLocks noChangeAspect="1" noChangeArrowheads="1"/>
          </p:cNvPicPr>
          <p:nvPr/>
        </p:nvPicPr>
        <p:blipFill>
          <a:blip r:embed="rId3" cstate="print"/>
          <a:srcRect/>
          <a:stretch>
            <a:fillRect/>
          </a:stretch>
        </p:blipFill>
        <p:spPr bwMode="auto">
          <a:xfrm>
            <a:off x="0" y="-1"/>
            <a:ext cx="9144000" cy="6858001"/>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2" descr="http://www.evoleadership-academy.com/wp-content/uploads/2012/03/gatekeeper-300x300.jpg"/>
          <p:cNvPicPr>
            <a:picLocks noChangeAspect="1" noChangeArrowheads="1"/>
          </p:cNvPicPr>
          <p:nvPr/>
        </p:nvPicPr>
        <p:blipFill>
          <a:blip r:embed="rId3" cstate="print"/>
          <a:srcRect/>
          <a:stretch>
            <a:fillRect/>
          </a:stretch>
        </p:blipFill>
        <p:spPr bwMode="auto">
          <a:xfrm>
            <a:off x="838200" y="0"/>
            <a:ext cx="6858000" cy="685800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2" descr="http://rlv.zcache.com/trust_me_im_a_teacher_mug-p168861022695783300214rh_500.jpg"/>
          <p:cNvPicPr>
            <a:picLocks noChangeAspect="1" noChangeArrowheads="1"/>
          </p:cNvPicPr>
          <p:nvPr/>
        </p:nvPicPr>
        <p:blipFill>
          <a:blip r:embed="rId3" cstate="print"/>
          <a:srcRect/>
          <a:stretch>
            <a:fillRect/>
          </a:stretch>
        </p:blipFill>
        <p:spPr bwMode="auto">
          <a:xfrm>
            <a:off x="609600" y="0"/>
            <a:ext cx="7162800" cy="685800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aimancarpetquote.jpg"/>
          <p:cNvPicPr>
            <a:picLocks noGrp="1" noChangeAspect="1"/>
          </p:cNvPicPr>
          <p:nvPr isPhoto="1"/>
        </p:nvPicPr>
        <p:blipFill>
          <a:blip r:embed="rId3" cstate="print">
            <a:lum/>
          </a:blip>
          <a:stretch>
            <a:fillRect/>
          </a:stretch>
        </p:blipFill>
        <p:spPr>
          <a:xfrm>
            <a:off x="1136650" y="0"/>
            <a:ext cx="6870700" cy="68580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2" descr="http://i1.cpcache.com/product/338029937/i_am_a_librarian_tshirt.jpg?height=380&amp;width=380"/>
          <p:cNvPicPr>
            <a:picLocks noChangeAspect="1" noChangeArrowheads="1"/>
          </p:cNvPicPr>
          <p:nvPr/>
        </p:nvPicPr>
        <p:blipFill>
          <a:blip r:embed="rId2" cstate="print"/>
          <a:srcRect/>
          <a:stretch>
            <a:fillRect/>
          </a:stretch>
        </p:blipFill>
        <p:spPr bwMode="auto">
          <a:xfrm>
            <a:off x="1295400" y="152400"/>
            <a:ext cx="6477000" cy="647700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amily fishing.jpg"/>
          <p:cNvPicPr>
            <a:picLocks noGrp="1" noChangeAspect="1"/>
          </p:cNvPicPr>
          <p:nvPr isPhoto="1"/>
        </p:nvPicPr>
        <p:blipFill>
          <a:blip r:embed="rId3" cstate="print">
            <a:lum/>
          </a:blip>
          <a:stretch>
            <a:fillRect/>
          </a:stretch>
        </p:blipFill>
        <p:spPr>
          <a:xfrm>
            <a:off x="0" y="457200"/>
            <a:ext cx="9144000" cy="5867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he_Thinker_Musee_Rodin.jpg"/>
          <p:cNvPicPr>
            <a:picLocks noGrp="1" noChangeAspect="1"/>
          </p:cNvPicPr>
          <p:nvPr isPhoto="1"/>
        </p:nvPicPr>
        <p:blipFill>
          <a:blip r:embed="rId3" cstate="print">
            <a:lum/>
          </a:blip>
          <a:stretch>
            <a:fillRect/>
          </a:stretch>
        </p:blipFill>
        <p:spPr>
          <a:xfrm>
            <a:off x="4000500" y="0"/>
            <a:ext cx="5143500" cy="685800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2" name="Picture 2" descr="http://www.lz95.net/msn/faculty/jplatt/projects/websites/minogue-fishing/images/fly-fishing-1.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oceans_impacts_seas_degradation_toxic_pollution_tropical_fish_q_48902.jpg"/>
          <p:cNvPicPr>
            <a:picLocks noGrp="1" noChangeAspect="1"/>
          </p:cNvPicPr>
          <p:nvPr isPhoto="1"/>
        </p:nvPicPr>
        <p:blipFill>
          <a:blip r:embed="rId3" cstate="print">
            <a:lum/>
          </a:blip>
          <a:stretch>
            <a:fillRect/>
          </a:stretch>
        </p:blipFill>
        <p:spPr>
          <a:xfrm>
            <a:off x="0" y="0"/>
            <a:ext cx="9144000" cy="6857999"/>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earch Engine.jpg"/>
          <p:cNvPicPr>
            <a:picLocks noGrp="1" noChangeAspect="1"/>
          </p:cNvPicPr>
          <p:nvPr isPhoto="1"/>
        </p:nvPicPr>
        <p:blipFill>
          <a:blip r:embed="rId3" cstate="print">
            <a:lum/>
          </a:blip>
          <a:stretch>
            <a:fillRect/>
          </a:stretch>
        </p:blipFill>
        <p:spPr>
          <a:xfrm>
            <a:off x="1143000" y="0"/>
            <a:ext cx="6858000" cy="685800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SF Gateway.JPG"/>
          <p:cNvPicPr>
            <a:picLocks noGrp="1" noChangeAspect="1"/>
          </p:cNvPicPr>
          <p:nvPr isPhoto="1"/>
        </p:nvPicPr>
        <p:blipFill>
          <a:blip r:embed="rId3" cstate="print">
            <a:lum/>
          </a:blip>
          <a:stretch>
            <a:fillRect/>
          </a:stretch>
        </p:blipFill>
        <p:spPr>
          <a:xfrm>
            <a:off x="0" y="850900"/>
            <a:ext cx="9144000" cy="5154613"/>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2" name="Picture 2" descr="http://upload.wikimedia.org/wikipedia/commons/c/c4/Homestead_Library_reading_room.jpg"/>
          <p:cNvPicPr>
            <a:picLocks noChangeAspect="1" noChangeArrowheads="1"/>
          </p:cNvPicPr>
          <p:nvPr/>
        </p:nvPicPr>
        <p:blipFill>
          <a:blip r:embed="rId3" cstate="print"/>
          <a:srcRect/>
          <a:stretch>
            <a:fillRect/>
          </a:stretch>
        </p:blipFill>
        <p:spPr bwMode="auto">
          <a:xfrm>
            <a:off x="357945" y="152400"/>
            <a:ext cx="8431403" cy="6705600"/>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40" name="Picture 4" descr="http://blogs.library.ucla.edu/sel/files/2012/02/librarian-on-ladder1.png"/>
          <p:cNvPicPr>
            <a:picLocks noChangeAspect="1" noChangeArrowheads="1"/>
          </p:cNvPicPr>
          <p:nvPr/>
        </p:nvPicPr>
        <p:blipFill>
          <a:blip r:embed="rId3" cstate="print"/>
          <a:srcRect/>
          <a:stretch>
            <a:fillRect/>
          </a:stretch>
        </p:blipFill>
        <p:spPr bwMode="auto">
          <a:xfrm>
            <a:off x="2133600" y="0"/>
            <a:ext cx="5118832" cy="6858000"/>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he_Master_Librarian.jpg"/>
          <p:cNvPicPr>
            <a:picLocks noGrp="1" noChangeAspect="1"/>
          </p:cNvPicPr>
          <p:nvPr isPhoto="1"/>
        </p:nvPicPr>
        <p:blipFill>
          <a:blip r:embed="rId3" cstate="print">
            <a:lum/>
          </a:blip>
          <a:stretch>
            <a:fillRect/>
          </a:stretch>
        </p:blipFill>
        <p:spPr>
          <a:xfrm>
            <a:off x="2000250" y="0"/>
            <a:ext cx="5143500" cy="685800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30" name="Picture 2" descr="http://sva.scvo.org.uk/wp-content/uploads/2011/01/CC.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70" name="Picture 2" descr="http://t2.gstatic.com/images?q=tbn:ANd9GcRl0D8ZdA_SzUTbflBqfdIe6tc_jjmEOovaO-M5tIBIuRP9Wcb37OjuDPCvOw"/>
          <p:cNvPicPr>
            <a:picLocks noChangeAspect="1" noChangeArrowheads="1"/>
          </p:cNvPicPr>
          <p:nvPr/>
        </p:nvPicPr>
        <p:blipFill>
          <a:blip r:embed="rId3" cstate="print"/>
          <a:srcRect/>
          <a:stretch>
            <a:fillRect/>
          </a:stretch>
        </p:blipFill>
        <p:spPr bwMode="auto">
          <a:xfrm>
            <a:off x="33738" y="1600200"/>
            <a:ext cx="8934596" cy="3048000"/>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sunami-wave.jpg"/>
          <p:cNvPicPr>
            <a:picLocks noGrp="1" noChangeAspect="1"/>
          </p:cNvPicPr>
          <p:nvPr isPhoto="1"/>
        </p:nvPicPr>
        <p:blipFill>
          <a:blip r:embed="rId3" cstate="print">
            <a:lum/>
          </a:blip>
          <a:stretch>
            <a:fillRect/>
          </a:stretch>
        </p:blipFill>
        <p:spPr>
          <a:xfrm>
            <a:off x="0" y="0"/>
            <a:ext cx="9144000" cy="6858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4" name="Picture 2" descr="http://www.metmuseum.org/toah/images/hb/hb_31.45.jpg"/>
          <p:cNvPicPr>
            <a:picLocks noChangeAspect="1" noChangeArrowheads="1"/>
          </p:cNvPicPr>
          <p:nvPr/>
        </p:nvPicPr>
        <p:blipFill>
          <a:blip r:embed="rId3" cstate="print">
            <a:lum bright="7000" contrast="11000"/>
          </a:blip>
          <a:srcRect/>
          <a:stretch>
            <a:fillRect/>
          </a:stretch>
        </p:blipFill>
        <p:spPr bwMode="auto">
          <a:xfrm>
            <a:off x="0" y="343956"/>
            <a:ext cx="9144000" cy="6020974"/>
          </a:xfrm>
          <a:prstGeom prst="rect">
            <a:avLst/>
          </a:prstGeom>
          <a:noFill/>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54" name="Picture 2" descr="http://community.tametheweb.com/uberblog/files/2012/05/Word-Cloud.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1">
            <a:alpha val="50000"/>
          </a:schemeClr>
        </a:solidFill>
        <a:effectLst/>
      </p:bgPr>
    </p:bg>
    <p:spTree>
      <p:nvGrpSpPr>
        <p:cNvPr id="1" name=""/>
        <p:cNvGrpSpPr/>
        <p:nvPr/>
      </p:nvGrpSpPr>
      <p:grpSpPr>
        <a:xfrm>
          <a:off x="0" y="0"/>
          <a:ext cx="0" cy="0"/>
          <a:chOff x="0" y="0"/>
          <a:chExt cx="0" cy="0"/>
        </a:xfrm>
      </p:grpSpPr>
      <p:sp>
        <p:nvSpPr>
          <p:cNvPr id="2" name="TextBox 1"/>
          <p:cNvSpPr txBox="1"/>
          <p:nvPr/>
        </p:nvSpPr>
        <p:spPr>
          <a:xfrm>
            <a:off x="609600" y="914400"/>
            <a:ext cx="8077200" cy="4832092"/>
          </a:xfrm>
          <a:prstGeom prst="rect">
            <a:avLst/>
          </a:prstGeom>
          <a:noFill/>
        </p:spPr>
        <p:txBody>
          <a:bodyPr wrap="square" rtlCol="0">
            <a:spAutoFit/>
          </a:bodyPr>
          <a:lstStyle/>
          <a:p>
            <a:pPr algn="ctr"/>
            <a:r>
              <a:rPr lang="en-US" sz="4400" dirty="0"/>
              <a:t>Therefore, in answer to </a:t>
            </a:r>
            <a:endParaRPr lang="en-US" sz="4400" dirty="0" smtClean="0"/>
          </a:p>
          <a:p>
            <a:pPr algn="ctr"/>
            <a:r>
              <a:rPr lang="en-US" sz="4400" dirty="0" smtClean="0"/>
              <a:t>the </a:t>
            </a:r>
            <a:r>
              <a:rPr lang="en-US" sz="4400" dirty="0"/>
              <a:t>initial question, </a:t>
            </a:r>
            <a:endParaRPr lang="en-US" sz="4400" dirty="0" smtClean="0"/>
          </a:p>
          <a:p>
            <a:pPr algn="ctr"/>
            <a:r>
              <a:rPr lang="en-US" sz="4400" b="1" dirty="0" smtClean="0"/>
              <a:t>“</a:t>
            </a:r>
            <a:r>
              <a:rPr lang="en-US" sz="4400" b="1" dirty="0"/>
              <a:t>What is a librarian good for</a:t>
            </a:r>
            <a:r>
              <a:rPr lang="en-US" sz="4400" b="1" dirty="0" smtClean="0"/>
              <a:t>?,”</a:t>
            </a:r>
          </a:p>
          <a:p>
            <a:pPr algn="ctr"/>
            <a:r>
              <a:rPr lang="en-US" sz="4400" dirty="0" smtClean="0"/>
              <a:t> I ask you to consider </a:t>
            </a:r>
          </a:p>
          <a:p>
            <a:pPr algn="ctr"/>
            <a:r>
              <a:rPr lang="en-US" sz="4400" dirty="0" smtClean="0"/>
              <a:t>navigating </a:t>
            </a:r>
            <a:r>
              <a:rPr lang="en-US" sz="4400" dirty="0"/>
              <a:t>the world </a:t>
            </a:r>
            <a:endParaRPr lang="en-US" sz="4400" dirty="0" smtClean="0"/>
          </a:p>
          <a:p>
            <a:pPr algn="ctr"/>
            <a:r>
              <a:rPr lang="en-US" sz="4400" dirty="0" smtClean="0"/>
              <a:t>without </a:t>
            </a:r>
            <a:r>
              <a:rPr lang="en-US" sz="4400" dirty="0"/>
              <a:t>an understanding of useful information.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bandonnedLibary.jpg"/>
          <p:cNvPicPr>
            <a:picLocks noGrp="1" noChangeAspect="1"/>
          </p:cNvPicPr>
          <p:nvPr isPhoto="1"/>
        </p:nvPicPr>
        <p:blipFill>
          <a:blip r:embed="rId2" cstate="print">
            <a:lum/>
          </a:blip>
          <a:stretch>
            <a:fillRect/>
          </a:stretch>
        </p:blipFill>
        <p:spPr>
          <a:xfrm>
            <a:off x="0" y="1"/>
            <a:ext cx="9144000" cy="6858000"/>
          </a:xfrm>
          <a:prstGeom prst="rect">
            <a:avLst/>
          </a:prstGeom>
          <a:solidFill>
            <a:schemeClr val="bg1">
              <a:lumMod val="75000"/>
            </a:schemeClr>
          </a:solidFill>
          <a:ln>
            <a:noFill/>
          </a:ln>
        </p:spPr>
      </p:pic>
      <p:sp>
        <p:nvSpPr>
          <p:cNvPr id="4" name="TextBox 3"/>
          <p:cNvSpPr txBox="1"/>
          <p:nvPr/>
        </p:nvSpPr>
        <p:spPr>
          <a:xfrm>
            <a:off x="685800" y="609600"/>
            <a:ext cx="7239000" cy="646331"/>
          </a:xfrm>
          <a:prstGeom prst="rect">
            <a:avLst/>
          </a:prstGeom>
          <a:solidFill>
            <a:schemeClr val="bg1">
              <a:lumMod val="75000"/>
            </a:schemeClr>
          </a:solidFill>
        </p:spPr>
        <p:txBody>
          <a:bodyPr wrap="square" rtlCol="0">
            <a:spAutoFit/>
          </a:bodyPr>
          <a:lstStyle/>
          <a:p>
            <a:r>
              <a:rPr lang="en-US" sz="3600" dirty="0"/>
              <a:t>Life without a </a:t>
            </a:r>
            <a:r>
              <a:rPr lang="en-US" sz="3600" dirty="0">
                <a:effectLst>
                  <a:outerShdw blurRad="50800" dist="50800" dir="5400000" algn="ctr" rotWithShape="0">
                    <a:schemeClr val="bg1">
                      <a:alpha val="49000"/>
                    </a:schemeClr>
                  </a:outerShdw>
                </a:effectLst>
              </a:rPr>
              <a:t>librarian</a:t>
            </a:r>
            <a:r>
              <a:rPr lang="en-US" sz="3600" dirty="0"/>
              <a:t> is </a:t>
            </a:r>
            <a:r>
              <a:rPr lang="en-US" sz="3600" dirty="0">
                <a:solidFill>
                  <a:srgbClr val="C00000"/>
                </a:solidFill>
              </a:rPr>
              <a:t>unthinkable.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usch.jpg"/>
          <p:cNvPicPr>
            <a:picLocks noGrp="1" noChangeAspect="1"/>
          </p:cNvPicPr>
          <p:nvPr isPhoto="1"/>
        </p:nvPicPr>
        <p:blipFill>
          <a:blip r:embed="rId3" cstate="print">
            <a:lum/>
          </a:blip>
          <a:stretch>
            <a:fillRect/>
          </a:stretch>
        </p:blipFill>
        <p:spPr>
          <a:xfrm>
            <a:off x="0" y="4763"/>
            <a:ext cx="9144000" cy="68484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146" name="Picture 2" descr="http://bonya.files.wordpress.com/2007/09/albert-einstein-circa-1922-giclee-print-c12060448.jpeg?w=590"/>
          <p:cNvPicPr>
            <a:picLocks noChangeAspect="1" noChangeArrowheads="1"/>
          </p:cNvPicPr>
          <p:nvPr/>
        </p:nvPicPr>
        <p:blipFill>
          <a:blip r:embed="rId3" cstate="print"/>
          <a:srcRect/>
          <a:stretch>
            <a:fillRect/>
          </a:stretch>
        </p:blipFill>
        <p:spPr bwMode="auto">
          <a:xfrm>
            <a:off x="1981200" y="0"/>
            <a:ext cx="5133703" cy="68580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dison_with_Ford.jpg"/>
          <p:cNvPicPr>
            <a:picLocks noGrp="1" noChangeAspect="1"/>
          </p:cNvPicPr>
          <p:nvPr isPhoto="1"/>
        </p:nvPicPr>
        <p:blipFill>
          <a:blip r:embed="rId3" cstate="print">
            <a:lum/>
          </a:blip>
          <a:stretch>
            <a:fillRect/>
          </a:stretch>
        </p:blipFill>
        <p:spPr>
          <a:xfrm>
            <a:off x="374650" y="0"/>
            <a:ext cx="8394700" cy="68580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natomy-lesson-of-rembrandt.jpg"/>
          <p:cNvPicPr>
            <a:picLocks noChangeAspect="1"/>
          </p:cNvPicPr>
          <p:nvPr/>
        </p:nvPicPr>
        <p:blipFill>
          <a:blip r:embed="rId3" cstate="print"/>
          <a:stretch>
            <a:fillRect/>
          </a:stretch>
        </p:blipFill>
        <p:spPr>
          <a:xfrm>
            <a:off x="1" y="-15240"/>
            <a:ext cx="9123770" cy="687324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alpha val="72000"/>
          </a:schemeClr>
        </a:solidFill>
        <a:effectLst/>
      </p:bgPr>
    </p:bg>
    <p:spTree>
      <p:nvGrpSpPr>
        <p:cNvPr id="1" name=""/>
        <p:cNvGrpSpPr/>
        <p:nvPr/>
      </p:nvGrpSpPr>
      <p:grpSpPr>
        <a:xfrm>
          <a:off x="0" y="0"/>
          <a:ext cx="0" cy="0"/>
          <a:chOff x="0" y="0"/>
          <a:chExt cx="0" cy="0"/>
        </a:xfrm>
      </p:grpSpPr>
      <p:sp>
        <p:nvSpPr>
          <p:cNvPr id="3" name="TextBox 2"/>
          <p:cNvSpPr txBox="1"/>
          <p:nvPr/>
        </p:nvSpPr>
        <p:spPr>
          <a:xfrm>
            <a:off x="1447800" y="2590800"/>
            <a:ext cx="6248400" cy="1785104"/>
          </a:xfrm>
          <a:prstGeom prst="rect">
            <a:avLst/>
          </a:prstGeom>
          <a:noFill/>
        </p:spPr>
        <p:txBody>
          <a:bodyPr wrap="square" rtlCol="0">
            <a:spAutoFit/>
          </a:bodyPr>
          <a:lstStyle/>
          <a:p>
            <a:pPr algn="ctr"/>
            <a:r>
              <a:rPr lang="en-US" sz="11000" dirty="0" smtClean="0">
                <a:latin typeface="Algerian" pitchFamily="82" charset="0"/>
              </a:rPr>
              <a:t>TOOLS</a:t>
            </a:r>
            <a:endParaRPr lang="en-US" sz="11000" dirty="0">
              <a:latin typeface="Algerian" pitchFamily="82"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1584</TotalTime>
  <Words>1121</Words>
  <Application>Microsoft Office PowerPoint</Application>
  <PresentationFormat>On-screen Show (4:3)</PresentationFormat>
  <Paragraphs>105</Paragraphs>
  <Slides>42</Slides>
  <Notes>39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42</vt:i4>
      </vt:variant>
    </vt:vector>
  </HeadingPairs>
  <TitlesOfParts>
    <vt:vector size="48" baseType="lpstr">
      <vt:lpstr>Algerian</vt:lpstr>
      <vt:lpstr>Arial</vt:lpstr>
      <vt:lpstr>Calibri</vt:lpstr>
      <vt:lpstr>Cambria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usf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Album</dc:title>
  <dc:creator>cdold</dc:creator>
  <cp:lastModifiedBy>Dold, Claudia</cp:lastModifiedBy>
  <cp:revision>64</cp:revision>
  <dcterms:created xsi:type="dcterms:W3CDTF">2012-11-06T15:23:29Z</dcterms:created>
  <dcterms:modified xsi:type="dcterms:W3CDTF">2014-07-31T18:04:05Z</dcterms:modified>
</cp:coreProperties>
</file>