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charts/chart3.xml" ContentType="application/vnd.openxmlformats-officedocument.drawingml.chart+xml"/>
  <Override PartName="/ppt/notesSlides/notesSlide11.xml" ContentType="application/vnd.openxmlformats-officedocument.presentationml.notesSlide+xml"/>
  <Override PartName="/ppt/charts/chart4.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5.xml" ContentType="application/vnd.openxmlformats-officedocument.drawingml.chart+xml"/>
  <Override PartName="/ppt/notesSlides/notesSlide15.xml" ContentType="application/vnd.openxmlformats-officedocument.presentationml.notesSlide+xml"/>
  <Override PartName="/ppt/charts/chart6.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7.xml" ContentType="application/vnd.openxmlformats-officedocument.drawingml.chart+xml"/>
  <Override PartName="/ppt/notesSlides/notesSlide18.xml" ContentType="application/vnd.openxmlformats-officedocument.presentationml.notesSlide+xml"/>
  <Override PartName="/ppt/charts/chart8.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9.xml" ContentType="application/vnd.openxmlformats-officedocument.drawingml.chart+xml"/>
  <Override PartName="/ppt/notesSlides/notesSlide21.xml" ContentType="application/vnd.openxmlformats-officedocument.presentationml.notesSlide+xml"/>
  <Override PartName="/ppt/charts/chart10.xml" ContentType="application/vnd.openxmlformats-officedocument.drawingml.chart+xml"/>
  <Override PartName="/ppt/notesSlides/notesSlide22.xml" ContentType="application/vnd.openxmlformats-officedocument.presentationml.notesSlide+xml"/>
  <Override PartName="/ppt/charts/chart11.xml" ContentType="application/vnd.openxmlformats-officedocument.drawingml.chart+xml"/>
  <Override PartName="/ppt/notesSlides/notesSlide23.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notesSlides/notesSlide24.xml" ContentType="application/vnd.openxmlformats-officedocument.presentationml.notesSlide+xml"/>
  <Override PartName="/ppt/charts/chart14.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40"/>
  </p:notesMasterIdLst>
  <p:sldIdLst>
    <p:sldId id="256" r:id="rId2"/>
    <p:sldId id="275" r:id="rId3"/>
    <p:sldId id="276" r:id="rId4"/>
    <p:sldId id="280" r:id="rId5"/>
    <p:sldId id="285" r:id="rId6"/>
    <p:sldId id="282" r:id="rId7"/>
    <p:sldId id="277" r:id="rId8"/>
    <p:sldId id="286" r:id="rId9"/>
    <p:sldId id="283" r:id="rId10"/>
    <p:sldId id="287" r:id="rId11"/>
    <p:sldId id="289" r:id="rId12"/>
    <p:sldId id="288" r:id="rId13"/>
    <p:sldId id="294" r:id="rId14"/>
    <p:sldId id="284" r:id="rId15"/>
    <p:sldId id="290" r:id="rId16"/>
    <p:sldId id="291" r:id="rId17"/>
    <p:sldId id="292" r:id="rId18"/>
    <p:sldId id="264" r:id="rId19"/>
    <p:sldId id="271" r:id="rId20"/>
    <p:sldId id="265" r:id="rId21"/>
    <p:sldId id="295" r:id="rId22"/>
    <p:sldId id="272" r:id="rId23"/>
    <p:sldId id="262" r:id="rId24"/>
    <p:sldId id="273" r:id="rId25"/>
    <p:sldId id="274" r:id="rId26"/>
    <p:sldId id="260" r:id="rId27"/>
    <p:sldId id="263" r:id="rId28"/>
    <p:sldId id="266" r:id="rId29"/>
    <p:sldId id="279" r:id="rId30"/>
    <p:sldId id="296" r:id="rId31"/>
    <p:sldId id="278" r:id="rId32"/>
    <p:sldId id="297" r:id="rId33"/>
    <p:sldId id="281" r:id="rId34"/>
    <p:sldId id="298" r:id="rId35"/>
    <p:sldId id="299" r:id="rId36"/>
    <p:sldId id="300" r:id="rId37"/>
    <p:sldId id="259" r:id="rId38"/>
    <p:sldId id="301"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3F66B76-E04F-4C35-98F8-A245E29A1522}">
          <p14:sldIdLst>
            <p14:sldId id="256"/>
            <p14:sldId id="275"/>
            <p14:sldId id="276"/>
            <p14:sldId id="280"/>
            <p14:sldId id="285"/>
            <p14:sldId id="282"/>
            <p14:sldId id="277"/>
            <p14:sldId id="286"/>
            <p14:sldId id="283"/>
            <p14:sldId id="287"/>
            <p14:sldId id="289"/>
            <p14:sldId id="288"/>
            <p14:sldId id="294"/>
            <p14:sldId id="284"/>
            <p14:sldId id="290"/>
            <p14:sldId id="291"/>
            <p14:sldId id="292"/>
            <p14:sldId id="264"/>
            <p14:sldId id="271"/>
            <p14:sldId id="265"/>
            <p14:sldId id="295"/>
            <p14:sldId id="272"/>
            <p14:sldId id="262"/>
            <p14:sldId id="273"/>
            <p14:sldId id="274"/>
            <p14:sldId id="260"/>
            <p14:sldId id="263"/>
            <p14:sldId id="266"/>
            <p14:sldId id="279"/>
            <p14:sldId id="296"/>
            <p14:sldId id="278"/>
            <p14:sldId id="297"/>
            <p14:sldId id="281"/>
            <p14:sldId id="298"/>
            <p14:sldId id="299"/>
            <p14:sldId id="300"/>
            <p14:sldId id="259"/>
            <p14:sldId id="30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71" autoAdjust="0"/>
    <p:restoredTop sz="79712" autoAdjust="0"/>
  </p:normalViewPr>
  <p:slideViewPr>
    <p:cSldViewPr>
      <p:cViewPr>
        <p:scale>
          <a:sx n="76" d="100"/>
          <a:sy n="76" d="100"/>
        </p:scale>
        <p:origin x="-216" y="-348"/>
      </p:cViewPr>
      <p:guideLst>
        <p:guide orient="horz" pos="2160"/>
        <p:guide pos="2880"/>
      </p:guideLst>
    </p:cSldViewPr>
  </p:slideViewPr>
  <p:notesTextViewPr>
    <p:cViewPr>
      <p:scale>
        <a:sx n="1" d="1"/>
        <a:sy n="1" d="1"/>
      </p:scale>
      <p:origin x="0" y="1254"/>
    </p:cViewPr>
  </p:notesTextViewPr>
  <p:notesViewPr>
    <p:cSldViewPr>
      <p:cViewPr varScale="1">
        <p:scale>
          <a:sx n="55" d="100"/>
          <a:sy n="55" d="100"/>
        </p:scale>
        <p:origin x="-88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litera.lib.uwo.pri\homes$\cdoran2\documents\Vendor%20Assessment\QC%20Stats.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litera.lib.uwo.pri\homes$\cdoran2\documents\Vendor%20Assessment\QC%20Stats.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litera.lib.uwo.pri\homes$\cdoran2\documents\Vendor%20Assessment\QC%20Stats.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litera.lib.uwo.pri\homes$\cdoran2\documents\Vendor%20Assessment\QC%20Stats.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D:\Users\Claire\Downloads\QC%20Stats.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D:\Users\Claire\Downloads\QC%20Sta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litera.lib.uwo.pri\homes$\cdoran2\documents\Vendor%20Assessment\QC%20Stat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litera.lib.uwo.pri\homes$\cdoran2\documents\Vendor%20Assessment\QC%20Sta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litera.lib.uwo.pri\homes$\cdoran2\documents\Vendor%20Assessment\QC%20Sta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litera.lib.uwo.pri\homes$\cdoran2\documents\Vendor%20Assessment\QC%20Stat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litera.lib.uwo.pri\homes$\cdoran2\documents\Vendor%20Assessment\QC%20Stat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litera.lib.uwo.pri\homes$\cdoran2\documents\Vendor%20Assessment\QC%20Stats.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litera.lib.uwo.pri\homes$\cdoran2\documents\Vendor%20Assessment\QC%20Stat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litera.lib.uwo.pri\homes$\cdoran2\documents\Vendor%20Assessment\QC%20Sta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'Overall Data'!$H$3</c:f>
              <c:strCache>
                <c:ptCount val="1"/>
                <c:pt idx="0">
                  <c:v>Errors</c:v>
                </c:pt>
              </c:strCache>
            </c:strRef>
          </c:tx>
          <c:invertIfNegative val="0"/>
          <c:cat>
            <c:strRef>
              <c:f>'Overall Data'!$F$4:$F$12</c:f>
              <c:strCache>
                <c:ptCount val="9"/>
                <c:pt idx="0">
                  <c:v>K - Law (LC)</c:v>
                </c:pt>
                <c:pt idx="1">
                  <c:v>PQ - Non-English Literature (LC)</c:v>
                </c:pt>
                <c:pt idx="2">
                  <c:v>PR - English Literature (LC)</c:v>
                </c:pt>
                <c:pt idx="3">
                  <c:v>PS - American Literature (LC)</c:v>
                </c:pt>
                <c:pt idx="4">
                  <c:v>PZ - Juvenile literature (LC)</c:v>
                </c:pt>
                <c:pt idx="5">
                  <c:v>Q - Science (LC &amp; NLM)</c:v>
                </c:pt>
                <c:pt idx="6">
                  <c:v>R - Medicine (LC)</c:v>
                </c:pt>
                <c:pt idx="7">
                  <c:v>T - Technology (LC)</c:v>
                </c:pt>
                <c:pt idx="8">
                  <c:v>W - Medicine (NLM)</c:v>
                </c:pt>
              </c:strCache>
            </c:strRef>
          </c:cat>
          <c:val>
            <c:numRef>
              <c:f>'Overall Data'!$H$4:$H$12</c:f>
              <c:numCache>
                <c:formatCode>General</c:formatCode>
                <c:ptCount val="9"/>
                <c:pt idx="0">
                  <c:v>42</c:v>
                </c:pt>
                <c:pt idx="1">
                  <c:v>80</c:v>
                </c:pt>
                <c:pt idx="2">
                  <c:v>199</c:v>
                </c:pt>
                <c:pt idx="3">
                  <c:v>18</c:v>
                </c:pt>
                <c:pt idx="4">
                  <c:v>37</c:v>
                </c:pt>
                <c:pt idx="5">
                  <c:v>58</c:v>
                </c:pt>
                <c:pt idx="6">
                  <c:v>0</c:v>
                </c:pt>
                <c:pt idx="7">
                  <c:v>20</c:v>
                </c:pt>
                <c:pt idx="8">
                  <c:v>29</c:v>
                </c:pt>
              </c:numCache>
            </c:numRef>
          </c:val>
        </c:ser>
        <c:dLbls>
          <c:showLegendKey val="0"/>
          <c:showVal val="0"/>
          <c:showCatName val="0"/>
          <c:showSerName val="0"/>
          <c:showPercent val="0"/>
          <c:showBubbleSize val="0"/>
        </c:dLbls>
        <c:gapWidth val="150"/>
        <c:axId val="21332736"/>
        <c:axId val="21334272"/>
      </c:barChart>
      <c:catAx>
        <c:axId val="21332736"/>
        <c:scaling>
          <c:orientation val="minMax"/>
        </c:scaling>
        <c:delete val="0"/>
        <c:axPos val="b"/>
        <c:majorTickMark val="out"/>
        <c:minorTickMark val="none"/>
        <c:tickLblPos val="nextTo"/>
        <c:txPr>
          <a:bodyPr/>
          <a:lstStyle/>
          <a:p>
            <a:pPr>
              <a:defRPr sz="1200"/>
            </a:pPr>
            <a:endParaRPr lang="en-US"/>
          </a:p>
        </c:txPr>
        <c:crossAx val="21334272"/>
        <c:crosses val="autoZero"/>
        <c:auto val="1"/>
        <c:lblAlgn val="ctr"/>
        <c:lblOffset val="100"/>
        <c:noMultiLvlLbl val="0"/>
      </c:catAx>
      <c:valAx>
        <c:axId val="21334272"/>
        <c:scaling>
          <c:orientation val="minMax"/>
          <c:max val="200"/>
        </c:scaling>
        <c:delete val="0"/>
        <c:axPos val="l"/>
        <c:majorGridlines/>
        <c:title>
          <c:tx>
            <c:rich>
              <a:bodyPr rot="-5400000" vert="horz"/>
              <a:lstStyle/>
              <a:p>
                <a:pPr>
                  <a:defRPr sz="1400"/>
                </a:pPr>
                <a:r>
                  <a:rPr lang="en-US" sz="1400"/>
                  <a:t>Errors Reported</a:t>
                </a:r>
              </a:p>
            </c:rich>
          </c:tx>
          <c:layout/>
          <c:overlay val="0"/>
        </c:title>
        <c:numFmt formatCode="General" sourceLinked="1"/>
        <c:majorTickMark val="out"/>
        <c:minorTickMark val="none"/>
        <c:tickLblPos val="nextTo"/>
        <c:crossAx val="21332736"/>
        <c:crosses val="autoZero"/>
        <c:crossBetween val="between"/>
      </c:valAx>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txPr>
              <a:bodyPr/>
              <a:lstStyle/>
              <a:p>
                <a:pPr>
                  <a:defRPr sz="1600" b="1">
                    <a:solidFill>
                      <a:schemeClr val="bg1"/>
                    </a:solidFill>
                  </a:defRPr>
                </a:pPr>
                <a:endParaRPr lang="en-US"/>
              </a:p>
            </c:txPr>
            <c:dLblPos val="ctr"/>
            <c:showLegendKey val="0"/>
            <c:showVal val="1"/>
            <c:showCatName val="0"/>
            <c:showSerName val="0"/>
            <c:showPercent val="0"/>
            <c:showBubbleSize val="0"/>
            <c:showLeaderLines val="1"/>
          </c:dLbls>
          <c:cat>
            <c:strRef>
              <c:f>'Law Library'!$F$3:$F$8</c:f>
              <c:strCache>
                <c:ptCount val="6"/>
                <c:pt idx="0">
                  <c:v>Misuse of KF Modified</c:v>
                </c:pt>
                <c:pt idx="1">
                  <c:v>Incorrect cutter for subject</c:v>
                </c:pt>
                <c:pt idx="2">
                  <c:v>Incorrect cutter for author</c:v>
                </c:pt>
                <c:pt idx="3">
                  <c:v>Duplicate Call #</c:v>
                </c:pt>
                <c:pt idx="4">
                  <c:v>Incorrect cutter for title</c:v>
                </c:pt>
                <c:pt idx="5">
                  <c:v>Misclassified</c:v>
                </c:pt>
              </c:strCache>
            </c:strRef>
          </c:cat>
          <c:val>
            <c:numRef>
              <c:f>'Law Library'!$G$3:$G$8</c:f>
              <c:numCache>
                <c:formatCode>General</c:formatCode>
                <c:ptCount val="6"/>
                <c:pt idx="0">
                  <c:v>5</c:v>
                </c:pt>
                <c:pt idx="1">
                  <c:v>4</c:v>
                </c:pt>
                <c:pt idx="2">
                  <c:v>3</c:v>
                </c:pt>
                <c:pt idx="3">
                  <c:v>2</c:v>
                </c:pt>
                <c:pt idx="4">
                  <c:v>2</c:v>
                </c:pt>
                <c:pt idx="5">
                  <c:v>2</c:v>
                </c:pt>
              </c:numCache>
            </c:numRef>
          </c:val>
        </c:ser>
        <c:dLbls>
          <c:dLblPos val="ctr"/>
          <c:showLegendKey val="0"/>
          <c:showVal val="1"/>
          <c:showCatName val="0"/>
          <c:showSerName val="0"/>
          <c:showPercent val="0"/>
          <c:showBubbleSize val="0"/>
          <c:showLeaderLines val="1"/>
        </c:dLbls>
        <c:firstSliceAng val="0"/>
      </c:pieChart>
    </c:plotArea>
    <c:legend>
      <c:legendPos val="r"/>
      <c:layout/>
      <c:overlay val="0"/>
      <c:txPr>
        <a:bodyPr/>
        <a:lstStyle/>
        <a:p>
          <a:pPr>
            <a:defRPr sz="1400"/>
          </a:pPr>
          <a:endParaRPr lang="en-US"/>
        </a:p>
      </c:txPr>
    </c:legend>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dLbl>
              <c:idx val="0"/>
              <c:layout>
                <c:manualLayout>
                  <c:x val="-0.21530608757377781"/>
                  <c:y val="1.1121128286482616E-2"/>
                </c:manualLayout>
              </c:layout>
              <c:showLegendKey val="0"/>
              <c:showVal val="1"/>
              <c:showCatName val="0"/>
              <c:showSerName val="0"/>
              <c:showPercent val="0"/>
              <c:showBubbleSize val="0"/>
            </c:dLbl>
            <c:dLbl>
              <c:idx val="1"/>
              <c:layout>
                <c:manualLayout>
                  <c:x val="9.8819817806580515E-2"/>
                  <c:y val="-0.18463141738732289"/>
                </c:manualLayout>
              </c:layout>
              <c:showLegendKey val="0"/>
              <c:showVal val="1"/>
              <c:showCatName val="0"/>
              <c:showSerName val="0"/>
              <c:showPercent val="0"/>
              <c:showBubbleSize val="0"/>
            </c:dLbl>
            <c:dLbl>
              <c:idx val="2"/>
              <c:layout>
                <c:manualLayout>
                  <c:x val="0.22838615540336257"/>
                  <c:y val="0.11015573913211708"/>
                </c:manualLayout>
              </c:layout>
              <c:showLegendKey val="0"/>
              <c:showVal val="1"/>
              <c:showCatName val="0"/>
              <c:showSerName val="0"/>
              <c:showPercent val="0"/>
              <c:showBubbleSize val="0"/>
            </c:dLbl>
            <c:txPr>
              <a:bodyPr/>
              <a:lstStyle/>
              <a:p>
                <a:pPr>
                  <a:defRPr sz="1600" b="1">
                    <a:solidFill>
                      <a:schemeClr val="bg1"/>
                    </a:solidFill>
                  </a:defRPr>
                </a:pPr>
                <a:endParaRPr lang="en-US"/>
              </a:p>
            </c:txPr>
            <c:showLegendKey val="0"/>
            <c:showVal val="1"/>
            <c:showCatName val="0"/>
            <c:showSerName val="0"/>
            <c:showPercent val="0"/>
            <c:showBubbleSize val="0"/>
            <c:showLeaderLines val="1"/>
          </c:dLbls>
          <c:cat>
            <c:strRef>
              <c:f>'Taylor Library'!$B$31:$B$33</c:f>
              <c:strCache>
                <c:ptCount val="3"/>
                <c:pt idx="0">
                  <c:v>Q</c:v>
                </c:pt>
                <c:pt idx="1">
                  <c:v>T</c:v>
                </c:pt>
                <c:pt idx="2">
                  <c:v>W</c:v>
                </c:pt>
              </c:strCache>
            </c:strRef>
          </c:cat>
          <c:val>
            <c:numRef>
              <c:f>'Taylor Library'!$C$31:$C$33</c:f>
              <c:numCache>
                <c:formatCode>General</c:formatCode>
                <c:ptCount val="3"/>
                <c:pt idx="0">
                  <c:v>28</c:v>
                </c:pt>
                <c:pt idx="1">
                  <c:v>12</c:v>
                </c:pt>
                <c:pt idx="2">
                  <c:v>21</c:v>
                </c:pt>
              </c:numCache>
            </c:numRef>
          </c:val>
        </c:ser>
        <c:dLbls>
          <c:showLegendKey val="0"/>
          <c:showVal val="1"/>
          <c:showCatName val="0"/>
          <c:showSerName val="0"/>
          <c:showPercent val="0"/>
          <c:showBubbleSize val="0"/>
          <c:showLeaderLines val="1"/>
        </c:dLbls>
        <c:firstSliceAng val="0"/>
      </c:pieChart>
    </c:plotArea>
    <c:legend>
      <c:legendPos val="r"/>
      <c:layout/>
      <c:overlay val="0"/>
    </c:legend>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txPr>
              <a:bodyPr/>
              <a:lstStyle/>
              <a:p>
                <a:pPr>
                  <a:defRPr sz="1100" b="1">
                    <a:solidFill>
                      <a:schemeClr val="bg1"/>
                    </a:solidFill>
                  </a:defRPr>
                </a:pPr>
                <a:endParaRPr lang="en-US"/>
              </a:p>
            </c:txPr>
            <c:dLblPos val="ctr"/>
            <c:showLegendKey val="0"/>
            <c:showVal val="1"/>
            <c:showCatName val="0"/>
            <c:showSerName val="0"/>
            <c:showPercent val="0"/>
            <c:showBubbleSize val="0"/>
            <c:showLeaderLines val="1"/>
          </c:dLbls>
          <c:cat>
            <c:strRef>
              <c:f>'Taylor Library'!$E$3:$E$8</c:f>
              <c:strCache>
                <c:ptCount val="6"/>
                <c:pt idx="0">
                  <c:v>Duplicate call #</c:v>
                </c:pt>
                <c:pt idx="1">
                  <c:v>Incorrect cutter for author</c:v>
                </c:pt>
                <c:pt idx="2">
                  <c:v>Incorrect cutter for subject</c:v>
                </c:pt>
                <c:pt idx="3">
                  <c:v>Incorrect cutter for title</c:v>
                </c:pt>
                <c:pt idx="4">
                  <c:v>Misclassified</c:v>
                </c:pt>
                <c:pt idx="5">
                  <c:v>Misuse of NLM</c:v>
                </c:pt>
              </c:strCache>
            </c:strRef>
          </c:cat>
          <c:val>
            <c:numRef>
              <c:f>'Taylor Library'!$F$3:$F$8</c:f>
              <c:numCache>
                <c:formatCode>General</c:formatCode>
                <c:ptCount val="6"/>
                <c:pt idx="0">
                  <c:v>1</c:v>
                </c:pt>
                <c:pt idx="1">
                  <c:v>3</c:v>
                </c:pt>
                <c:pt idx="2">
                  <c:v>3</c:v>
                </c:pt>
                <c:pt idx="3">
                  <c:v>5</c:v>
                </c:pt>
                <c:pt idx="4">
                  <c:v>3</c:v>
                </c:pt>
                <c:pt idx="5">
                  <c:v>21</c:v>
                </c:pt>
              </c:numCache>
            </c:numRef>
          </c:val>
        </c:ser>
        <c:dLbls>
          <c:dLblPos val="ctr"/>
          <c:showLegendKey val="0"/>
          <c:showVal val="1"/>
          <c:showCatName val="0"/>
          <c:showSerName val="0"/>
          <c:showPercent val="0"/>
          <c:showBubbleSize val="0"/>
          <c:showLeaderLines val="1"/>
        </c:dLbls>
        <c:firstSliceAng val="0"/>
      </c:pieChart>
    </c:plotArea>
    <c:legend>
      <c:legendPos val="r"/>
      <c:layout>
        <c:manualLayout>
          <c:xMode val="edge"/>
          <c:yMode val="edge"/>
          <c:x val="0.51443216835556282"/>
          <c:y val="8.8811368629292092E-2"/>
          <c:w val="0.47442871844648843"/>
          <c:h val="0.82237681476251745"/>
        </c:manualLayout>
      </c:layout>
      <c:overlay val="0"/>
      <c:txPr>
        <a:bodyPr/>
        <a:lstStyle/>
        <a:p>
          <a:pPr>
            <a:defRPr sz="1400"/>
          </a:pPr>
          <a:endParaRPr lang="en-US"/>
        </a:p>
      </c:txPr>
    </c:legend>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'[QC Stats.xlsx]Taylor Library'!$J$2</c:f>
              <c:strCache>
                <c:ptCount val="1"/>
                <c:pt idx="0">
                  <c:v>MeSH headings</c:v>
                </c:pt>
              </c:strCache>
            </c:strRef>
          </c:tx>
          <c:marker>
            <c:symbol val="none"/>
          </c:marker>
          <c:cat>
            <c:strRef>
              <c:f>'[QC Stats.xlsx]Taylor Library'!$I$3:$I$11</c:f>
              <c:strCache>
                <c:ptCount val="9"/>
                <c:pt idx="0">
                  <c:v>Jan-Mar 2012</c:v>
                </c:pt>
                <c:pt idx="1">
                  <c:v>Apr-Jun 2012</c:v>
                </c:pt>
                <c:pt idx="2">
                  <c:v>Jul-Sep 2012</c:v>
                </c:pt>
                <c:pt idx="3">
                  <c:v>Oct-Dec 2012</c:v>
                </c:pt>
                <c:pt idx="4">
                  <c:v>Jan-Mar 2013</c:v>
                </c:pt>
                <c:pt idx="5">
                  <c:v>Apr-Jun 2013</c:v>
                </c:pt>
                <c:pt idx="6">
                  <c:v>Jul-Sep 2013</c:v>
                </c:pt>
                <c:pt idx="7">
                  <c:v>Oct-Dec 2013</c:v>
                </c:pt>
                <c:pt idx="8">
                  <c:v>Jan-Apr 2014</c:v>
                </c:pt>
              </c:strCache>
            </c:strRef>
          </c:cat>
          <c:val>
            <c:numRef>
              <c:f>'[QC Stats.xlsx]Taylor Library'!$J$3:$J$11</c:f>
              <c:numCache>
                <c:formatCode>General</c:formatCode>
                <c:ptCount val="9"/>
                <c:pt idx="0">
                  <c:v>10</c:v>
                </c:pt>
                <c:pt idx="1">
                  <c:v>4</c:v>
                </c:pt>
                <c:pt idx="2">
                  <c:v>0</c:v>
                </c:pt>
                <c:pt idx="3">
                  <c:v>0</c:v>
                </c:pt>
                <c:pt idx="4">
                  <c:v>0</c:v>
                </c:pt>
                <c:pt idx="5">
                  <c:v>0</c:v>
                </c:pt>
                <c:pt idx="6">
                  <c:v>0</c:v>
                </c:pt>
                <c:pt idx="7">
                  <c:v>3</c:v>
                </c:pt>
                <c:pt idx="8">
                  <c:v>3</c:v>
                </c:pt>
              </c:numCache>
            </c:numRef>
          </c:val>
          <c:smooth val="0"/>
        </c:ser>
        <c:ser>
          <c:idx val="1"/>
          <c:order val="1"/>
          <c:tx>
            <c:strRef>
              <c:f>'[QC Stats.xlsx]Taylor Library'!$K$2</c:f>
              <c:strCache>
                <c:ptCount val="1"/>
                <c:pt idx="0">
                  <c:v>NLM</c:v>
                </c:pt>
              </c:strCache>
            </c:strRef>
          </c:tx>
          <c:marker>
            <c:symbol val="none"/>
          </c:marker>
          <c:cat>
            <c:strRef>
              <c:f>'[QC Stats.xlsx]Taylor Library'!$I$3:$I$11</c:f>
              <c:strCache>
                <c:ptCount val="9"/>
                <c:pt idx="0">
                  <c:v>Jan-Mar 2012</c:v>
                </c:pt>
                <c:pt idx="1">
                  <c:v>Apr-Jun 2012</c:v>
                </c:pt>
                <c:pt idx="2">
                  <c:v>Jul-Sep 2012</c:v>
                </c:pt>
                <c:pt idx="3">
                  <c:v>Oct-Dec 2012</c:v>
                </c:pt>
                <c:pt idx="4">
                  <c:v>Jan-Mar 2013</c:v>
                </c:pt>
                <c:pt idx="5">
                  <c:v>Apr-Jun 2013</c:v>
                </c:pt>
                <c:pt idx="6">
                  <c:v>Jul-Sep 2013</c:v>
                </c:pt>
                <c:pt idx="7">
                  <c:v>Oct-Dec 2013</c:v>
                </c:pt>
                <c:pt idx="8">
                  <c:v>Jan-Apr 2014</c:v>
                </c:pt>
              </c:strCache>
            </c:strRef>
          </c:cat>
          <c:val>
            <c:numRef>
              <c:f>'[QC Stats.xlsx]Taylor Library'!$K$3:$K$11</c:f>
              <c:numCache>
                <c:formatCode>General</c:formatCode>
                <c:ptCount val="9"/>
                <c:pt idx="0">
                  <c:v>9</c:v>
                </c:pt>
                <c:pt idx="1">
                  <c:v>6</c:v>
                </c:pt>
                <c:pt idx="2">
                  <c:v>3</c:v>
                </c:pt>
                <c:pt idx="3">
                  <c:v>3</c:v>
                </c:pt>
                <c:pt idx="4">
                  <c:v>0</c:v>
                </c:pt>
                <c:pt idx="5">
                  <c:v>0</c:v>
                </c:pt>
                <c:pt idx="6">
                  <c:v>0</c:v>
                </c:pt>
                <c:pt idx="7">
                  <c:v>0</c:v>
                </c:pt>
                <c:pt idx="8">
                  <c:v>0</c:v>
                </c:pt>
              </c:numCache>
            </c:numRef>
          </c:val>
          <c:smooth val="0"/>
        </c:ser>
        <c:dLbls>
          <c:showLegendKey val="0"/>
          <c:showVal val="0"/>
          <c:showCatName val="0"/>
          <c:showSerName val="0"/>
          <c:showPercent val="0"/>
          <c:showBubbleSize val="0"/>
        </c:dLbls>
        <c:marker val="1"/>
        <c:smooth val="0"/>
        <c:axId val="24565632"/>
        <c:axId val="24567168"/>
      </c:lineChart>
      <c:catAx>
        <c:axId val="24565632"/>
        <c:scaling>
          <c:orientation val="minMax"/>
        </c:scaling>
        <c:delete val="0"/>
        <c:axPos val="b"/>
        <c:majorTickMark val="out"/>
        <c:minorTickMark val="none"/>
        <c:tickLblPos val="nextTo"/>
        <c:txPr>
          <a:bodyPr/>
          <a:lstStyle/>
          <a:p>
            <a:pPr>
              <a:defRPr sz="1200"/>
            </a:pPr>
            <a:endParaRPr lang="en-US"/>
          </a:p>
        </c:txPr>
        <c:crossAx val="24567168"/>
        <c:crosses val="autoZero"/>
        <c:auto val="1"/>
        <c:lblAlgn val="ctr"/>
        <c:lblOffset val="100"/>
        <c:noMultiLvlLbl val="0"/>
      </c:catAx>
      <c:valAx>
        <c:axId val="24567168"/>
        <c:scaling>
          <c:orientation val="minMax"/>
        </c:scaling>
        <c:delete val="0"/>
        <c:axPos val="l"/>
        <c:majorGridlines/>
        <c:numFmt formatCode="General" sourceLinked="1"/>
        <c:majorTickMark val="out"/>
        <c:minorTickMark val="none"/>
        <c:tickLblPos val="nextTo"/>
        <c:txPr>
          <a:bodyPr/>
          <a:lstStyle/>
          <a:p>
            <a:pPr>
              <a:defRPr sz="1200"/>
            </a:pPr>
            <a:endParaRPr lang="en-US"/>
          </a:p>
        </c:txPr>
        <c:crossAx val="24565632"/>
        <c:crosses val="autoZero"/>
        <c:crossBetween val="between"/>
      </c:valAx>
    </c:plotArea>
    <c:legend>
      <c:legendPos val="r"/>
      <c:layout>
        <c:manualLayout>
          <c:xMode val="edge"/>
          <c:yMode val="edge"/>
          <c:x val="0.845755733554447"/>
          <c:y val="0.37250662624787723"/>
          <c:w val="0.15424428789205338"/>
          <c:h val="0.1786307576821036"/>
        </c:manualLayout>
      </c:layout>
      <c:overlay val="1"/>
      <c:spPr>
        <a:solidFill>
          <a:schemeClr val="bg1"/>
        </a:solidFill>
        <a:ln>
          <a:solidFill>
            <a:schemeClr val="accent1"/>
          </a:solidFill>
        </a:ln>
      </c:spPr>
      <c:txPr>
        <a:bodyPr/>
        <a:lstStyle/>
        <a:p>
          <a:pPr>
            <a:defRPr sz="1200"/>
          </a:pPr>
          <a:endParaRPr lang="en-US"/>
        </a:p>
      </c:txPr>
    </c:legend>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txPr>
              <a:bodyPr/>
              <a:lstStyle/>
              <a:p>
                <a:pPr>
                  <a:defRPr sz="1100"/>
                </a:pPr>
                <a:endParaRPr lang="en-US"/>
              </a:p>
            </c:txPr>
            <c:showLegendKey val="0"/>
            <c:showVal val="0"/>
            <c:showCatName val="1"/>
            <c:showSerName val="0"/>
            <c:showPercent val="0"/>
            <c:showBubbleSize val="0"/>
            <c:showLeaderLines val="1"/>
          </c:dLbls>
          <c:cat>
            <c:strRef>
              <c:f>'[QC Stats.xlsx]Spot-Checking'!$J$3:$J$7</c:f>
              <c:strCache>
                <c:ptCount val="5"/>
                <c:pt idx="0">
                  <c:v>Business</c:v>
                </c:pt>
                <c:pt idx="1">
                  <c:v>CRC</c:v>
                </c:pt>
                <c:pt idx="2">
                  <c:v>Education</c:v>
                </c:pt>
                <c:pt idx="3">
                  <c:v>Music</c:v>
                </c:pt>
                <c:pt idx="4">
                  <c:v>Weldon</c:v>
                </c:pt>
              </c:strCache>
            </c:strRef>
          </c:cat>
          <c:val>
            <c:numRef>
              <c:f>'[QC Stats.xlsx]Spot-Checking'!$K$3:$K$7</c:f>
              <c:numCache>
                <c:formatCode>General</c:formatCode>
                <c:ptCount val="5"/>
                <c:pt idx="0">
                  <c:v>1</c:v>
                </c:pt>
                <c:pt idx="1">
                  <c:v>1</c:v>
                </c:pt>
                <c:pt idx="2">
                  <c:v>3</c:v>
                </c:pt>
                <c:pt idx="3">
                  <c:v>1</c:v>
                </c:pt>
                <c:pt idx="4">
                  <c:v>18</c:v>
                </c:pt>
              </c:numCache>
            </c:numRef>
          </c:val>
        </c:ser>
        <c:dLbls>
          <c:showLegendKey val="0"/>
          <c:showVal val="1"/>
          <c:showCatName val="0"/>
          <c:showSerName val="0"/>
          <c:showPercent val="0"/>
          <c:showBubbleSize val="0"/>
          <c:showLeaderLines val="1"/>
        </c:dLbls>
        <c:firstSliceAng val="0"/>
      </c:pieChart>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'Overall Data'!$Q$2</c:f>
              <c:strCache>
                <c:ptCount val="1"/>
                <c:pt idx="0">
                  <c:v>Frequency</c:v>
                </c:pt>
              </c:strCache>
            </c:strRef>
          </c:tx>
          <c:invertIfNegative val="0"/>
          <c:cat>
            <c:strRef>
              <c:f>'Overall Data'!$P$3:$P$7</c:f>
              <c:strCache>
                <c:ptCount val="5"/>
                <c:pt idx="0">
                  <c:v>1 - Minor; filing/access not affected</c:v>
                </c:pt>
                <c:pt idx="1">
                  <c:v>2 - Minor, filing minimally affected</c:v>
                </c:pt>
                <c:pt idx="2">
                  <c:v>3 - Medium, mismatches or missing info</c:v>
                </c:pt>
                <c:pt idx="3">
                  <c:v>4 - High; missing or incorrect core info</c:v>
                </c:pt>
                <c:pt idx="4">
                  <c:v>5 - Severe; misclassified or impeding access</c:v>
                </c:pt>
              </c:strCache>
            </c:strRef>
          </c:cat>
          <c:val>
            <c:numRef>
              <c:f>'Overall Data'!$Q$3:$Q$7</c:f>
              <c:numCache>
                <c:formatCode>General</c:formatCode>
                <c:ptCount val="5"/>
                <c:pt idx="0">
                  <c:v>55</c:v>
                </c:pt>
                <c:pt idx="1">
                  <c:v>95</c:v>
                </c:pt>
                <c:pt idx="2">
                  <c:v>88</c:v>
                </c:pt>
                <c:pt idx="3">
                  <c:v>120</c:v>
                </c:pt>
                <c:pt idx="4">
                  <c:v>125</c:v>
                </c:pt>
              </c:numCache>
            </c:numRef>
          </c:val>
        </c:ser>
        <c:dLbls>
          <c:showLegendKey val="0"/>
          <c:showVal val="0"/>
          <c:showCatName val="0"/>
          <c:showSerName val="0"/>
          <c:showPercent val="0"/>
          <c:showBubbleSize val="0"/>
        </c:dLbls>
        <c:gapWidth val="150"/>
        <c:axId val="21735680"/>
        <c:axId val="21745664"/>
      </c:barChart>
      <c:catAx>
        <c:axId val="21735680"/>
        <c:scaling>
          <c:orientation val="minMax"/>
        </c:scaling>
        <c:delete val="0"/>
        <c:axPos val="l"/>
        <c:majorTickMark val="out"/>
        <c:minorTickMark val="none"/>
        <c:tickLblPos val="nextTo"/>
        <c:txPr>
          <a:bodyPr/>
          <a:lstStyle/>
          <a:p>
            <a:pPr>
              <a:defRPr sz="1400"/>
            </a:pPr>
            <a:endParaRPr lang="en-US"/>
          </a:p>
        </c:txPr>
        <c:crossAx val="21745664"/>
        <c:crosses val="autoZero"/>
        <c:auto val="1"/>
        <c:lblAlgn val="ctr"/>
        <c:lblOffset val="100"/>
        <c:noMultiLvlLbl val="0"/>
      </c:catAx>
      <c:valAx>
        <c:axId val="21745664"/>
        <c:scaling>
          <c:orientation val="minMax"/>
        </c:scaling>
        <c:delete val="0"/>
        <c:axPos val="b"/>
        <c:majorGridlines/>
        <c:title>
          <c:tx>
            <c:rich>
              <a:bodyPr/>
              <a:lstStyle/>
              <a:p>
                <a:pPr>
                  <a:defRPr sz="1400"/>
                </a:pPr>
                <a:r>
                  <a:rPr lang="en-CA" sz="1400"/>
                  <a:t>Number of Errors Reported</a:t>
                </a:r>
              </a:p>
            </c:rich>
          </c:tx>
          <c:layout/>
          <c:overlay val="0"/>
        </c:title>
        <c:numFmt formatCode="General" sourceLinked="1"/>
        <c:majorTickMark val="out"/>
        <c:minorTickMark val="none"/>
        <c:tickLblPos val="nextTo"/>
        <c:crossAx val="21735680"/>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cat>
            <c:strRef>
              <c:f>'Overall Data'!$L$3:$L$17</c:f>
              <c:strCache>
                <c:ptCount val="15"/>
                <c:pt idx="0">
                  <c:v>0 - Fixed Fields</c:v>
                </c:pt>
                <c:pt idx="1">
                  <c:v>008 - General Information</c:v>
                </c:pt>
                <c:pt idx="2">
                  <c:v>039 - Cataloguing Source</c:v>
                </c:pt>
                <c:pt idx="3">
                  <c:v>099 - Call Number</c:v>
                </c:pt>
                <c:pt idx="4">
                  <c:v>100 - Author</c:v>
                </c:pt>
                <c:pt idx="5">
                  <c:v>24X - Title</c:v>
                </c:pt>
                <c:pt idx="6">
                  <c:v>250 - Edition</c:v>
                </c:pt>
                <c:pt idx="7">
                  <c:v>260 - Imprint</c:v>
                </c:pt>
                <c:pt idx="8">
                  <c:v>3XX - Description</c:v>
                </c:pt>
                <c:pt idx="9">
                  <c:v>490/8XX - Series</c:v>
                </c:pt>
                <c:pt idx="10">
                  <c:v>5XX - Notes</c:v>
                </c:pt>
                <c:pt idx="11">
                  <c:v>521 - Target Audience</c:v>
                </c:pt>
                <c:pt idx="12">
                  <c:v>6XX - Subject</c:v>
                </c:pt>
                <c:pt idx="13">
                  <c:v>700 - Added Entries</c:v>
                </c:pt>
                <c:pt idx="14">
                  <c:v>856 - URL</c:v>
                </c:pt>
              </c:strCache>
            </c:strRef>
          </c:cat>
          <c:val>
            <c:numRef>
              <c:f>'Overall Data'!$M$3:$M$17</c:f>
              <c:numCache>
                <c:formatCode>General</c:formatCode>
                <c:ptCount val="15"/>
                <c:pt idx="0">
                  <c:v>7</c:v>
                </c:pt>
                <c:pt idx="1">
                  <c:v>1</c:v>
                </c:pt>
                <c:pt idx="2">
                  <c:v>1</c:v>
                </c:pt>
                <c:pt idx="3">
                  <c:v>274</c:v>
                </c:pt>
                <c:pt idx="4">
                  <c:v>16</c:v>
                </c:pt>
                <c:pt idx="5">
                  <c:v>15</c:v>
                </c:pt>
                <c:pt idx="6">
                  <c:v>6</c:v>
                </c:pt>
                <c:pt idx="7">
                  <c:v>6</c:v>
                </c:pt>
                <c:pt idx="8">
                  <c:v>8</c:v>
                </c:pt>
                <c:pt idx="9">
                  <c:v>59</c:v>
                </c:pt>
                <c:pt idx="10">
                  <c:v>12</c:v>
                </c:pt>
                <c:pt idx="11">
                  <c:v>9</c:v>
                </c:pt>
                <c:pt idx="12">
                  <c:v>61</c:v>
                </c:pt>
                <c:pt idx="13">
                  <c:v>6</c:v>
                </c:pt>
                <c:pt idx="14">
                  <c:v>2</c:v>
                </c:pt>
              </c:numCache>
            </c:numRef>
          </c:val>
        </c:ser>
        <c:dLbls>
          <c:showLegendKey val="0"/>
          <c:showVal val="0"/>
          <c:showCatName val="0"/>
          <c:showSerName val="0"/>
          <c:showPercent val="0"/>
          <c:showBubbleSize val="0"/>
          <c:showLeaderLines val="1"/>
        </c:dLbls>
        <c:firstSliceAng val="0"/>
      </c:pieChart>
    </c:plotArea>
    <c:legend>
      <c:legendPos val="r"/>
      <c:layout/>
      <c:overlay val="0"/>
      <c:txPr>
        <a:bodyPr/>
        <a:lstStyle/>
        <a:p>
          <a:pPr>
            <a:defRPr sz="1600"/>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cat>
            <c:strRef>
              <c:f>'Overall Data'!$W$3:$W$5</c:f>
              <c:strCache>
                <c:ptCount val="3"/>
                <c:pt idx="0">
                  <c:v>Call Number Exception Errors</c:v>
                </c:pt>
                <c:pt idx="1">
                  <c:v>Errors Due to Local Rules</c:v>
                </c:pt>
                <c:pt idx="2">
                  <c:v>Errors Due to Global Rules</c:v>
                </c:pt>
              </c:strCache>
            </c:strRef>
          </c:cat>
          <c:val>
            <c:numRef>
              <c:f>'Overall Data'!$X$3:$X$5</c:f>
              <c:numCache>
                <c:formatCode>General</c:formatCode>
                <c:ptCount val="3"/>
                <c:pt idx="0">
                  <c:v>125</c:v>
                </c:pt>
                <c:pt idx="1">
                  <c:v>198</c:v>
                </c:pt>
                <c:pt idx="2">
                  <c:v>160</c:v>
                </c:pt>
              </c:numCache>
            </c:numRef>
          </c:val>
        </c:ser>
        <c:dLbls>
          <c:showLegendKey val="0"/>
          <c:showVal val="0"/>
          <c:showCatName val="0"/>
          <c:showSerName val="0"/>
          <c:showPercent val="0"/>
          <c:showBubbleSize val="0"/>
          <c:showLeaderLines val="1"/>
        </c:dLbls>
        <c:firstSliceAng val="0"/>
      </c:pieChart>
    </c:plotArea>
    <c:legend>
      <c:legendPos val="r"/>
      <c:layout/>
      <c:overlay val="0"/>
      <c:txPr>
        <a:bodyPr/>
        <a:lstStyle/>
        <a:p>
          <a:pPr>
            <a:defRPr sz="1400"/>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Trends!$I$4</c:f>
              <c:strCache>
                <c:ptCount val="1"/>
                <c:pt idx="0">
                  <c:v>QC Reports</c:v>
                </c:pt>
              </c:strCache>
            </c:strRef>
          </c:tx>
          <c:marker>
            <c:symbol val="none"/>
          </c:marker>
          <c:cat>
            <c:numRef>
              <c:f>Trends!$J$2:$AK$2</c:f>
              <c:numCache>
                <c:formatCode>mmm\-yy</c:formatCode>
                <c:ptCount val="28"/>
                <c:pt idx="0">
                  <c:v>40909</c:v>
                </c:pt>
                <c:pt idx="1">
                  <c:v>40940</c:v>
                </c:pt>
                <c:pt idx="2">
                  <c:v>40969</c:v>
                </c:pt>
                <c:pt idx="3">
                  <c:v>41000</c:v>
                </c:pt>
                <c:pt idx="4">
                  <c:v>41030</c:v>
                </c:pt>
                <c:pt idx="5">
                  <c:v>41061</c:v>
                </c:pt>
                <c:pt idx="6">
                  <c:v>41091</c:v>
                </c:pt>
                <c:pt idx="7">
                  <c:v>41122</c:v>
                </c:pt>
                <c:pt idx="8">
                  <c:v>41153</c:v>
                </c:pt>
                <c:pt idx="9">
                  <c:v>41183</c:v>
                </c:pt>
                <c:pt idx="10">
                  <c:v>41214</c:v>
                </c:pt>
                <c:pt idx="11">
                  <c:v>41244</c:v>
                </c:pt>
                <c:pt idx="12">
                  <c:v>41275</c:v>
                </c:pt>
                <c:pt idx="13">
                  <c:v>41306</c:v>
                </c:pt>
                <c:pt idx="14">
                  <c:v>41334</c:v>
                </c:pt>
                <c:pt idx="15">
                  <c:v>41365</c:v>
                </c:pt>
                <c:pt idx="16">
                  <c:v>41395</c:v>
                </c:pt>
                <c:pt idx="17">
                  <c:v>41426</c:v>
                </c:pt>
                <c:pt idx="18">
                  <c:v>41456</c:v>
                </c:pt>
                <c:pt idx="19">
                  <c:v>41487</c:v>
                </c:pt>
                <c:pt idx="20">
                  <c:v>41518</c:v>
                </c:pt>
                <c:pt idx="21">
                  <c:v>41548</c:v>
                </c:pt>
                <c:pt idx="22">
                  <c:v>41579</c:v>
                </c:pt>
                <c:pt idx="23">
                  <c:v>41609</c:v>
                </c:pt>
                <c:pt idx="24">
                  <c:v>41640</c:v>
                </c:pt>
                <c:pt idx="25">
                  <c:v>41671</c:v>
                </c:pt>
                <c:pt idx="26">
                  <c:v>41699</c:v>
                </c:pt>
                <c:pt idx="27">
                  <c:v>41730</c:v>
                </c:pt>
              </c:numCache>
            </c:numRef>
          </c:cat>
          <c:val>
            <c:numRef>
              <c:f>Trends!$J$4:$AK$4</c:f>
              <c:numCache>
                <c:formatCode>General</c:formatCode>
                <c:ptCount val="28"/>
                <c:pt idx="0">
                  <c:v>33</c:v>
                </c:pt>
                <c:pt idx="1">
                  <c:v>29</c:v>
                </c:pt>
                <c:pt idx="2">
                  <c:v>19</c:v>
                </c:pt>
                <c:pt idx="3">
                  <c:v>31</c:v>
                </c:pt>
                <c:pt idx="4">
                  <c:v>39</c:v>
                </c:pt>
                <c:pt idx="5">
                  <c:v>21</c:v>
                </c:pt>
                <c:pt idx="6">
                  <c:v>14</c:v>
                </c:pt>
                <c:pt idx="10">
                  <c:v>7</c:v>
                </c:pt>
                <c:pt idx="11">
                  <c:v>23</c:v>
                </c:pt>
                <c:pt idx="12">
                  <c:v>13</c:v>
                </c:pt>
                <c:pt idx="13">
                  <c:v>18</c:v>
                </c:pt>
                <c:pt idx="14">
                  <c:v>20</c:v>
                </c:pt>
                <c:pt idx="15">
                  <c:v>17</c:v>
                </c:pt>
                <c:pt idx="16">
                  <c:v>24</c:v>
                </c:pt>
                <c:pt idx="17">
                  <c:v>11</c:v>
                </c:pt>
                <c:pt idx="18">
                  <c:v>19</c:v>
                </c:pt>
                <c:pt idx="19">
                  <c:v>3</c:v>
                </c:pt>
                <c:pt idx="20">
                  <c:v>13</c:v>
                </c:pt>
                <c:pt idx="21">
                  <c:v>14</c:v>
                </c:pt>
                <c:pt idx="22">
                  <c:v>21</c:v>
                </c:pt>
                <c:pt idx="23">
                  <c:v>5</c:v>
                </c:pt>
                <c:pt idx="24">
                  <c:v>9</c:v>
                </c:pt>
                <c:pt idx="25">
                  <c:v>3</c:v>
                </c:pt>
                <c:pt idx="26">
                  <c:v>7</c:v>
                </c:pt>
                <c:pt idx="27">
                  <c:v>12</c:v>
                </c:pt>
              </c:numCache>
            </c:numRef>
          </c:val>
          <c:smooth val="0"/>
        </c:ser>
        <c:dLbls>
          <c:showLegendKey val="0"/>
          <c:showVal val="0"/>
          <c:showCatName val="0"/>
          <c:showSerName val="0"/>
          <c:showPercent val="0"/>
          <c:showBubbleSize val="0"/>
        </c:dLbls>
        <c:marker val="1"/>
        <c:smooth val="0"/>
        <c:axId val="24029824"/>
        <c:axId val="24043904"/>
      </c:lineChart>
      <c:dateAx>
        <c:axId val="24029824"/>
        <c:scaling>
          <c:orientation val="minMax"/>
        </c:scaling>
        <c:delete val="0"/>
        <c:axPos val="b"/>
        <c:numFmt formatCode="mmm\-yy" sourceLinked="1"/>
        <c:majorTickMark val="out"/>
        <c:minorTickMark val="none"/>
        <c:tickLblPos val="nextTo"/>
        <c:txPr>
          <a:bodyPr/>
          <a:lstStyle/>
          <a:p>
            <a:pPr>
              <a:defRPr sz="1200"/>
            </a:pPr>
            <a:endParaRPr lang="en-US"/>
          </a:p>
        </c:txPr>
        <c:crossAx val="24043904"/>
        <c:crosses val="autoZero"/>
        <c:auto val="1"/>
        <c:lblOffset val="100"/>
        <c:baseTimeUnit val="months"/>
      </c:dateAx>
      <c:valAx>
        <c:axId val="24043904"/>
        <c:scaling>
          <c:orientation val="minMax"/>
        </c:scaling>
        <c:delete val="0"/>
        <c:axPos val="l"/>
        <c:majorGridlines/>
        <c:numFmt formatCode="General" sourceLinked="1"/>
        <c:majorTickMark val="out"/>
        <c:minorTickMark val="none"/>
        <c:tickLblPos val="nextTo"/>
        <c:txPr>
          <a:bodyPr/>
          <a:lstStyle/>
          <a:p>
            <a:pPr>
              <a:defRPr sz="1100"/>
            </a:pPr>
            <a:endParaRPr lang="en-US"/>
          </a:p>
        </c:txPr>
        <c:crossAx val="24029824"/>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31"/>
    </mc:Choice>
    <mc:Fallback>
      <c:style val="31"/>
    </mc:Fallback>
  </mc:AlternateContent>
  <c:chart>
    <c:autoTitleDeleted val="0"/>
    <c:plotArea>
      <c:layout/>
      <c:barChart>
        <c:barDir val="col"/>
        <c:grouping val="stacked"/>
        <c:varyColors val="0"/>
        <c:ser>
          <c:idx val="0"/>
          <c:order val="0"/>
          <c:tx>
            <c:strRef>
              <c:f>Trends!$AO$3</c:f>
              <c:strCache>
                <c:ptCount val="1"/>
                <c:pt idx="0">
                  <c:v>5</c:v>
                </c:pt>
              </c:strCache>
            </c:strRef>
          </c:tx>
          <c:invertIfNegative val="0"/>
          <c:cat>
            <c:strRef>
              <c:f>Trends!$AN$4:$AN$13</c:f>
              <c:strCache>
                <c:ptCount val="9"/>
                <c:pt idx="0">
                  <c:v>Jan-Mar 2012</c:v>
                </c:pt>
                <c:pt idx="1">
                  <c:v>Apr-Jun 2012</c:v>
                </c:pt>
                <c:pt idx="2">
                  <c:v>Jul-Sep 2012</c:v>
                </c:pt>
                <c:pt idx="3">
                  <c:v>Oct-Dec 2012</c:v>
                </c:pt>
                <c:pt idx="4">
                  <c:v>Jan-Mar 2013</c:v>
                </c:pt>
                <c:pt idx="5">
                  <c:v>Apr-Jun 2013</c:v>
                </c:pt>
                <c:pt idx="6">
                  <c:v>Jul-Sep 2013</c:v>
                </c:pt>
                <c:pt idx="7">
                  <c:v>Oct-Dec 2013</c:v>
                </c:pt>
                <c:pt idx="8">
                  <c:v>Jan-Apr 2014</c:v>
                </c:pt>
              </c:strCache>
            </c:strRef>
          </c:cat>
          <c:val>
            <c:numRef>
              <c:f>Trends!$AO$4:$AO$13</c:f>
              <c:numCache>
                <c:formatCode>General</c:formatCode>
                <c:ptCount val="10"/>
                <c:pt idx="0">
                  <c:v>27</c:v>
                </c:pt>
                <c:pt idx="1">
                  <c:v>25</c:v>
                </c:pt>
                <c:pt idx="2">
                  <c:v>6</c:v>
                </c:pt>
                <c:pt idx="3">
                  <c:v>9</c:v>
                </c:pt>
                <c:pt idx="4">
                  <c:v>4</c:v>
                </c:pt>
                <c:pt idx="5">
                  <c:v>5</c:v>
                </c:pt>
                <c:pt idx="6">
                  <c:v>5</c:v>
                </c:pt>
                <c:pt idx="7">
                  <c:v>28</c:v>
                </c:pt>
                <c:pt idx="8">
                  <c:v>8</c:v>
                </c:pt>
              </c:numCache>
            </c:numRef>
          </c:val>
        </c:ser>
        <c:ser>
          <c:idx val="1"/>
          <c:order val="1"/>
          <c:tx>
            <c:strRef>
              <c:f>Trends!$AP$3</c:f>
              <c:strCache>
                <c:ptCount val="1"/>
                <c:pt idx="0">
                  <c:v>4</c:v>
                </c:pt>
              </c:strCache>
            </c:strRef>
          </c:tx>
          <c:invertIfNegative val="0"/>
          <c:cat>
            <c:strRef>
              <c:f>Trends!$AN$4:$AN$13</c:f>
              <c:strCache>
                <c:ptCount val="9"/>
                <c:pt idx="0">
                  <c:v>Jan-Mar 2012</c:v>
                </c:pt>
                <c:pt idx="1">
                  <c:v>Apr-Jun 2012</c:v>
                </c:pt>
                <c:pt idx="2">
                  <c:v>Jul-Sep 2012</c:v>
                </c:pt>
                <c:pt idx="3">
                  <c:v>Oct-Dec 2012</c:v>
                </c:pt>
                <c:pt idx="4">
                  <c:v>Jan-Mar 2013</c:v>
                </c:pt>
                <c:pt idx="5">
                  <c:v>Apr-Jun 2013</c:v>
                </c:pt>
                <c:pt idx="6">
                  <c:v>Jul-Sep 2013</c:v>
                </c:pt>
                <c:pt idx="7">
                  <c:v>Oct-Dec 2013</c:v>
                </c:pt>
                <c:pt idx="8">
                  <c:v>Jan-Apr 2014</c:v>
                </c:pt>
              </c:strCache>
            </c:strRef>
          </c:cat>
          <c:val>
            <c:numRef>
              <c:f>Trends!$AP$4:$AP$13</c:f>
              <c:numCache>
                <c:formatCode>General</c:formatCode>
                <c:ptCount val="10"/>
                <c:pt idx="0">
                  <c:v>17</c:v>
                </c:pt>
                <c:pt idx="1">
                  <c:v>24</c:v>
                </c:pt>
                <c:pt idx="2">
                  <c:v>3</c:v>
                </c:pt>
                <c:pt idx="3">
                  <c:v>6</c:v>
                </c:pt>
                <c:pt idx="4">
                  <c:v>14</c:v>
                </c:pt>
                <c:pt idx="5">
                  <c:v>17</c:v>
                </c:pt>
                <c:pt idx="6">
                  <c:v>17</c:v>
                </c:pt>
                <c:pt idx="7">
                  <c:v>14</c:v>
                </c:pt>
                <c:pt idx="8">
                  <c:v>8</c:v>
                </c:pt>
              </c:numCache>
            </c:numRef>
          </c:val>
        </c:ser>
        <c:ser>
          <c:idx val="2"/>
          <c:order val="2"/>
          <c:tx>
            <c:strRef>
              <c:f>Trends!$AQ$3</c:f>
              <c:strCache>
                <c:ptCount val="1"/>
                <c:pt idx="0">
                  <c:v>3</c:v>
                </c:pt>
              </c:strCache>
            </c:strRef>
          </c:tx>
          <c:invertIfNegative val="0"/>
          <c:cat>
            <c:strRef>
              <c:f>Trends!$AN$4:$AN$13</c:f>
              <c:strCache>
                <c:ptCount val="9"/>
                <c:pt idx="0">
                  <c:v>Jan-Mar 2012</c:v>
                </c:pt>
                <c:pt idx="1">
                  <c:v>Apr-Jun 2012</c:v>
                </c:pt>
                <c:pt idx="2">
                  <c:v>Jul-Sep 2012</c:v>
                </c:pt>
                <c:pt idx="3">
                  <c:v>Oct-Dec 2012</c:v>
                </c:pt>
                <c:pt idx="4">
                  <c:v>Jan-Mar 2013</c:v>
                </c:pt>
                <c:pt idx="5">
                  <c:v>Apr-Jun 2013</c:v>
                </c:pt>
                <c:pt idx="6">
                  <c:v>Jul-Sep 2013</c:v>
                </c:pt>
                <c:pt idx="7">
                  <c:v>Oct-Dec 2013</c:v>
                </c:pt>
                <c:pt idx="8">
                  <c:v>Jan-Apr 2014</c:v>
                </c:pt>
              </c:strCache>
            </c:strRef>
          </c:cat>
          <c:val>
            <c:numRef>
              <c:f>Trends!$AQ$4:$AQ$13</c:f>
              <c:numCache>
                <c:formatCode>General</c:formatCode>
                <c:ptCount val="10"/>
                <c:pt idx="0">
                  <c:v>13</c:v>
                </c:pt>
                <c:pt idx="1">
                  <c:v>14</c:v>
                </c:pt>
                <c:pt idx="2">
                  <c:v>4</c:v>
                </c:pt>
                <c:pt idx="3">
                  <c:v>5</c:v>
                </c:pt>
                <c:pt idx="4">
                  <c:v>9</c:v>
                </c:pt>
                <c:pt idx="5">
                  <c:v>7</c:v>
                </c:pt>
                <c:pt idx="6">
                  <c:v>7</c:v>
                </c:pt>
                <c:pt idx="7">
                  <c:v>5</c:v>
                </c:pt>
                <c:pt idx="8">
                  <c:v>8</c:v>
                </c:pt>
              </c:numCache>
            </c:numRef>
          </c:val>
        </c:ser>
        <c:ser>
          <c:idx val="3"/>
          <c:order val="3"/>
          <c:tx>
            <c:strRef>
              <c:f>Trends!$AR$3</c:f>
              <c:strCache>
                <c:ptCount val="1"/>
                <c:pt idx="0">
                  <c:v>2</c:v>
                </c:pt>
              </c:strCache>
            </c:strRef>
          </c:tx>
          <c:invertIfNegative val="0"/>
          <c:cat>
            <c:strRef>
              <c:f>Trends!$AN$4:$AN$13</c:f>
              <c:strCache>
                <c:ptCount val="9"/>
                <c:pt idx="0">
                  <c:v>Jan-Mar 2012</c:v>
                </c:pt>
                <c:pt idx="1">
                  <c:v>Apr-Jun 2012</c:v>
                </c:pt>
                <c:pt idx="2">
                  <c:v>Jul-Sep 2012</c:v>
                </c:pt>
                <c:pt idx="3">
                  <c:v>Oct-Dec 2012</c:v>
                </c:pt>
                <c:pt idx="4">
                  <c:v>Jan-Mar 2013</c:v>
                </c:pt>
                <c:pt idx="5">
                  <c:v>Apr-Jun 2013</c:v>
                </c:pt>
                <c:pt idx="6">
                  <c:v>Jul-Sep 2013</c:v>
                </c:pt>
                <c:pt idx="7">
                  <c:v>Oct-Dec 2013</c:v>
                </c:pt>
                <c:pt idx="8">
                  <c:v>Jan-Apr 2014</c:v>
                </c:pt>
              </c:strCache>
            </c:strRef>
          </c:cat>
          <c:val>
            <c:numRef>
              <c:f>Trends!$AR$4:$AR$13</c:f>
              <c:numCache>
                <c:formatCode>General</c:formatCode>
                <c:ptCount val="10"/>
                <c:pt idx="0">
                  <c:v>16</c:v>
                </c:pt>
                <c:pt idx="1">
                  <c:v>29</c:v>
                </c:pt>
                <c:pt idx="2">
                  <c:v>2</c:v>
                </c:pt>
                <c:pt idx="3">
                  <c:v>13</c:v>
                </c:pt>
                <c:pt idx="4">
                  <c:v>3</c:v>
                </c:pt>
                <c:pt idx="5">
                  <c:v>5</c:v>
                </c:pt>
                <c:pt idx="6">
                  <c:v>5</c:v>
                </c:pt>
                <c:pt idx="7">
                  <c:v>3</c:v>
                </c:pt>
                <c:pt idx="8">
                  <c:v>9</c:v>
                </c:pt>
              </c:numCache>
            </c:numRef>
          </c:val>
        </c:ser>
        <c:ser>
          <c:idx val="4"/>
          <c:order val="4"/>
          <c:tx>
            <c:strRef>
              <c:f>Trends!$AS$3</c:f>
              <c:strCache>
                <c:ptCount val="1"/>
                <c:pt idx="0">
                  <c:v>1</c:v>
                </c:pt>
              </c:strCache>
            </c:strRef>
          </c:tx>
          <c:invertIfNegative val="0"/>
          <c:cat>
            <c:strRef>
              <c:f>Trends!$AN$4:$AN$13</c:f>
              <c:strCache>
                <c:ptCount val="9"/>
                <c:pt idx="0">
                  <c:v>Jan-Mar 2012</c:v>
                </c:pt>
                <c:pt idx="1">
                  <c:v>Apr-Jun 2012</c:v>
                </c:pt>
                <c:pt idx="2">
                  <c:v>Jul-Sep 2012</c:v>
                </c:pt>
                <c:pt idx="3">
                  <c:v>Oct-Dec 2012</c:v>
                </c:pt>
                <c:pt idx="4">
                  <c:v>Jan-Mar 2013</c:v>
                </c:pt>
                <c:pt idx="5">
                  <c:v>Apr-Jun 2013</c:v>
                </c:pt>
                <c:pt idx="6">
                  <c:v>Jul-Sep 2013</c:v>
                </c:pt>
                <c:pt idx="7">
                  <c:v>Oct-Dec 2013</c:v>
                </c:pt>
                <c:pt idx="8">
                  <c:v>Jan-Apr 2014</c:v>
                </c:pt>
              </c:strCache>
            </c:strRef>
          </c:cat>
          <c:val>
            <c:numRef>
              <c:f>Trends!$AS$4:$AS$13</c:f>
              <c:numCache>
                <c:formatCode>General</c:formatCode>
                <c:ptCount val="10"/>
                <c:pt idx="0">
                  <c:v>12</c:v>
                </c:pt>
                <c:pt idx="1">
                  <c:v>10</c:v>
                </c:pt>
                <c:pt idx="2">
                  <c:v>4</c:v>
                </c:pt>
                <c:pt idx="3">
                  <c:v>5</c:v>
                </c:pt>
                <c:pt idx="4">
                  <c:v>2</c:v>
                </c:pt>
                <c:pt idx="5">
                  <c:v>4</c:v>
                </c:pt>
                <c:pt idx="6">
                  <c:v>2</c:v>
                </c:pt>
                <c:pt idx="7">
                  <c:v>6</c:v>
                </c:pt>
                <c:pt idx="8">
                  <c:v>3</c:v>
                </c:pt>
              </c:numCache>
            </c:numRef>
          </c:val>
        </c:ser>
        <c:dLbls>
          <c:showLegendKey val="0"/>
          <c:showVal val="0"/>
          <c:showCatName val="0"/>
          <c:showSerName val="0"/>
          <c:showPercent val="0"/>
          <c:showBubbleSize val="0"/>
        </c:dLbls>
        <c:gapWidth val="150"/>
        <c:overlap val="100"/>
        <c:axId val="23840256"/>
        <c:axId val="23841792"/>
      </c:barChart>
      <c:catAx>
        <c:axId val="23840256"/>
        <c:scaling>
          <c:orientation val="minMax"/>
        </c:scaling>
        <c:delete val="0"/>
        <c:axPos val="b"/>
        <c:majorTickMark val="out"/>
        <c:minorTickMark val="none"/>
        <c:tickLblPos val="nextTo"/>
        <c:crossAx val="23841792"/>
        <c:crosses val="autoZero"/>
        <c:auto val="1"/>
        <c:lblAlgn val="ctr"/>
        <c:lblOffset val="100"/>
        <c:noMultiLvlLbl val="0"/>
      </c:catAx>
      <c:valAx>
        <c:axId val="23841792"/>
        <c:scaling>
          <c:orientation val="minMax"/>
        </c:scaling>
        <c:delete val="0"/>
        <c:axPos val="l"/>
        <c:majorGridlines/>
        <c:numFmt formatCode="General" sourceLinked="1"/>
        <c:majorTickMark val="out"/>
        <c:minorTickMark val="none"/>
        <c:tickLblPos val="nextTo"/>
        <c:crossAx val="23840256"/>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txPr>
              <a:bodyPr/>
              <a:lstStyle/>
              <a:p>
                <a:pPr>
                  <a:defRPr sz="1600" b="1">
                    <a:solidFill>
                      <a:schemeClr val="bg1"/>
                    </a:solidFill>
                  </a:defRPr>
                </a:pPr>
                <a:endParaRPr lang="en-US"/>
              </a:p>
            </c:txPr>
            <c:dLblPos val="ctr"/>
            <c:showLegendKey val="0"/>
            <c:showVal val="1"/>
            <c:showCatName val="0"/>
            <c:showSerName val="0"/>
            <c:showPercent val="0"/>
            <c:showBubbleSize val="0"/>
            <c:showLeaderLines val="1"/>
          </c:dLbls>
          <c:cat>
            <c:strRef>
              <c:f>Weldon!$L$3:$L$9</c:f>
              <c:strCache>
                <c:ptCount val="7"/>
                <c:pt idx="0">
                  <c:v>Incorrect cutter for author</c:v>
                </c:pt>
                <c:pt idx="1">
                  <c:v>PR9000 Expansion</c:v>
                </c:pt>
                <c:pt idx="2">
                  <c:v>Incorrect cutter for subject</c:v>
                </c:pt>
                <c:pt idx="3">
                  <c:v>Misclassified</c:v>
                </c:pt>
                <c:pt idx="4">
                  <c:v>Incorrect cutter for title</c:v>
                </c:pt>
                <c:pt idx="5">
                  <c:v>TR to NR conversion</c:v>
                </c:pt>
                <c:pt idx="6">
                  <c:v>Duplicate Call #</c:v>
                </c:pt>
              </c:strCache>
            </c:strRef>
          </c:cat>
          <c:val>
            <c:numRef>
              <c:f>Weldon!$M$3:$M$9</c:f>
              <c:numCache>
                <c:formatCode>General</c:formatCode>
                <c:ptCount val="7"/>
                <c:pt idx="0">
                  <c:v>54</c:v>
                </c:pt>
                <c:pt idx="1">
                  <c:v>53</c:v>
                </c:pt>
                <c:pt idx="2">
                  <c:v>42</c:v>
                </c:pt>
                <c:pt idx="3">
                  <c:v>17</c:v>
                </c:pt>
                <c:pt idx="4">
                  <c:v>16</c:v>
                </c:pt>
                <c:pt idx="5">
                  <c:v>7</c:v>
                </c:pt>
                <c:pt idx="6">
                  <c:v>6</c:v>
                </c:pt>
              </c:numCache>
            </c:numRef>
          </c:val>
        </c:ser>
        <c:dLbls>
          <c:dLblPos val="ctr"/>
          <c:showLegendKey val="0"/>
          <c:showVal val="1"/>
          <c:showCatName val="0"/>
          <c:showSerName val="0"/>
          <c:showPercent val="0"/>
          <c:showBubbleSize val="0"/>
          <c:showLeaderLines val="1"/>
        </c:dLbls>
        <c:firstSliceAng val="0"/>
      </c:pieChart>
    </c:plotArea>
    <c:legend>
      <c:legendPos val="r"/>
      <c:layout/>
      <c:overlay val="0"/>
      <c:txPr>
        <a:bodyPr/>
        <a:lstStyle/>
        <a:p>
          <a:pPr>
            <a:defRPr sz="1600"/>
          </a:pPr>
          <a:endParaRPr lang="en-US"/>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marker>
            <c:symbol val="none"/>
          </c:marker>
          <c:cat>
            <c:numRef>
              <c:f>Weldon!$O$2:$O$29</c:f>
              <c:numCache>
                <c:formatCode>mmm\-yy</c:formatCode>
                <c:ptCount val="28"/>
                <c:pt idx="0">
                  <c:v>40909</c:v>
                </c:pt>
                <c:pt idx="1">
                  <c:v>40940</c:v>
                </c:pt>
                <c:pt idx="2">
                  <c:v>40969</c:v>
                </c:pt>
                <c:pt idx="3">
                  <c:v>41000</c:v>
                </c:pt>
                <c:pt idx="4">
                  <c:v>41030</c:v>
                </c:pt>
                <c:pt idx="5">
                  <c:v>41061</c:v>
                </c:pt>
                <c:pt idx="6">
                  <c:v>41091</c:v>
                </c:pt>
                <c:pt idx="7">
                  <c:v>41122</c:v>
                </c:pt>
                <c:pt idx="8">
                  <c:v>41153</c:v>
                </c:pt>
                <c:pt idx="9">
                  <c:v>41183</c:v>
                </c:pt>
                <c:pt idx="10">
                  <c:v>41214</c:v>
                </c:pt>
                <c:pt idx="11">
                  <c:v>41244</c:v>
                </c:pt>
                <c:pt idx="12">
                  <c:v>41275</c:v>
                </c:pt>
                <c:pt idx="13">
                  <c:v>41306</c:v>
                </c:pt>
                <c:pt idx="14">
                  <c:v>41334</c:v>
                </c:pt>
                <c:pt idx="15">
                  <c:v>41365</c:v>
                </c:pt>
                <c:pt idx="16">
                  <c:v>41395</c:v>
                </c:pt>
                <c:pt idx="17">
                  <c:v>41426</c:v>
                </c:pt>
                <c:pt idx="18">
                  <c:v>41456</c:v>
                </c:pt>
                <c:pt idx="19">
                  <c:v>41487</c:v>
                </c:pt>
                <c:pt idx="20">
                  <c:v>41518</c:v>
                </c:pt>
                <c:pt idx="21">
                  <c:v>41548</c:v>
                </c:pt>
                <c:pt idx="22">
                  <c:v>41579</c:v>
                </c:pt>
                <c:pt idx="23">
                  <c:v>41609</c:v>
                </c:pt>
                <c:pt idx="24">
                  <c:v>41640</c:v>
                </c:pt>
                <c:pt idx="25">
                  <c:v>41671</c:v>
                </c:pt>
                <c:pt idx="26">
                  <c:v>41699</c:v>
                </c:pt>
                <c:pt idx="27">
                  <c:v>41730</c:v>
                </c:pt>
              </c:numCache>
            </c:numRef>
          </c:cat>
          <c:val>
            <c:numRef>
              <c:f>Weldon!$P$2:$P$29</c:f>
              <c:numCache>
                <c:formatCode>General</c:formatCode>
                <c:ptCount val="28"/>
                <c:pt idx="0">
                  <c:v>5</c:v>
                </c:pt>
                <c:pt idx="1">
                  <c:v>2</c:v>
                </c:pt>
                <c:pt idx="2">
                  <c:v>1</c:v>
                </c:pt>
                <c:pt idx="3">
                  <c:v>2</c:v>
                </c:pt>
                <c:pt idx="4">
                  <c:v>5</c:v>
                </c:pt>
                <c:pt idx="5">
                  <c:v>2</c:v>
                </c:pt>
                <c:pt idx="6">
                  <c:v>0</c:v>
                </c:pt>
                <c:pt idx="10">
                  <c:v>1</c:v>
                </c:pt>
                <c:pt idx="11">
                  <c:v>4</c:v>
                </c:pt>
                <c:pt idx="12">
                  <c:v>3</c:v>
                </c:pt>
                <c:pt idx="13">
                  <c:v>2</c:v>
                </c:pt>
                <c:pt idx="14">
                  <c:v>1</c:v>
                </c:pt>
                <c:pt idx="15">
                  <c:v>2</c:v>
                </c:pt>
                <c:pt idx="16">
                  <c:v>7</c:v>
                </c:pt>
                <c:pt idx="17">
                  <c:v>3</c:v>
                </c:pt>
                <c:pt idx="18">
                  <c:v>4</c:v>
                </c:pt>
                <c:pt idx="19">
                  <c:v>0</c:v>
                </c:pt>
                <c:pt idx="20">
                  <c:v>1</c:v>
                </c:pt>
                <c:pt idx="21">
                  <c:v>2</c:v>
                </c:pt>
                <c:pt idx="22">
                  <c:v>3</c:v>
                </c:pt>
                <c:pt idx="23">
                  <c:v>0</c:v>
                </c:pt>
                <c:pt idx="24">
                  <c:v>1</c:v>
                </c:pt>
                <c:pt idx="25">
                  <c:v>0</c:v>
                </c:pt>
                <c:pt idx="26">
                  <c:v>1</c:v>
                </c:pt>
                <c:pt idx="27">
                  <c:v>2</c:v>
                </c:pt>
              </c:numCache>
            </c:numRef>
          </c:val>
          <c:smooth val="0"/>
        </c:ser>
        <c:dLbls>
          <c:showLegendKey val="0"/>
          <c:showVal val="0"/>
          <c:showCatName val="0"/>
          <c:showSerName val="0"/>
          <c:showPercent val="0"/>
          <c:showBubbleSize val="0"/>
        </c:dLbls>
        <c:marker val="1"/>
        <c:smooth val="0"/>
        <c:axId val="24126592"/>
        <c:axId val="24128128"/>
      </c:lineChart>
      <c:dateAx>
        <c:axId val="24126592"/>
        <c:scaling>
          <c:orientation val="minMax"/>
        </c:scaling>
        <c:delete val="0"/>
        <c:axPos val="b"/>
        <c:numFmt formatCode="mmm\-yy" sourceLinked="1"/>
        <c:majorTickMark val="out"/>
        <c:minorTickMark val="none"/>
        <c:tickLblPos val="nextTo"/>
        <c:txPr>
          <a:bodyPr/>
          <a:lstStyle/>
          <a:p>
            <a:pPr>
              <a:defRPr sz="1200"/>
            </a:pPr>
            <a:endParaRPr lang="en-US"/>
          </a:p>
        </c:txPr>
        <c:crossAx val="24128128"/>
        <c:crosses val="autoZero"/>
        <c:auto val="1"/>
        <c:lblOffset val="100"/>
        <c:baseTimeUnit val="months"/>
      </c:dateAx>
      <c:valAx>
        <c:axId val="24128128"/>
        <c:scaling>
          <c:orientation val="minMax"/>
        </c:scaling>
        <c:delete val="0"/>
        <c:axPos val="l"/>
        <c:majorGridlines/>
        <c:numFmt formatCode="General" sourceLinked="1"/>
        <c:majorTickMark val="out"/>
        <c:minorTickMark val="none"/>
        <c:tickLblPos val="nextTo"/>
        <c:txPr>
          <a:bodyPr/>
          <a:lstStyle/>
          <a:p>
            <a:pPr>
              <a:defRPr sz="1200"/>
            </a:pPr>
            <a:endParaRPr lang="en-US"/>
          </a:p>
        </c:txPr>
        <c:crossAx val="24126592"/>
        <c:crosses val="autoZero"/>
        <c:crossBetween val="between"/>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txPr>
              <a:bodyPr/>
              <a:lstStyle/>
              <a:p>
                <a:pPr>
                  <a:defRPr sz="1600" b="1">
                    <a:solidFill>
                      <a:schemeClr val="bg1"/>
                    </a:solidFill>
                  </a:defRPr>
                </a:pPr>
                <a:endParaRPr lang="en-US"/>
              </a:p>
            </c:txPr>
            <c:dLblPos val="ctr"/>
            <c:showLegendKey val="0"/>
            <c:showVal val="1"/>
            <c:showCatName val="0"/>
            <c:showSerName val="0"/>
            <c:showPercent val="0"/>
            <c:showBubbleSize val="0"/>
            <c:showLeaderLines val="1"/>
          </c:dLbls>
          <c:cat>
            <c:strRef>
              <c:f>Education!$M$3:$M$8</c:f>
              <c:strCache>
                <c:ptCount val="6"/>
                <c:pt idx="0">
                  <c:v>Misuse of PZ</c:v>
                </c:pt>
                <c:pt idx="1">
                  <c:v>Misclassified</c:v>
                </c:pt>
                <c:pt idx="2">
                  <c:v>Incorrect cutter for author</c:v>
                </c:pt>
                <c:pt idx="3">
                  <c:v>Incorrect cutter for subject</c:v>
                </c:pt>
                <c:pt idx="4">
                  <c:v>Incorrect cutter for title</c:v>
                </c:pt>
                <c:pt idx="5">
                  <c:v>PR9000 Expansion</c:v>
                </c:pt>
              </c:strCache>
            </c:strRef>
          </c:cat>
          <c:val>
            <c:numRef>
              <c:f>Education!$N$3:$N$8</c:f>
              <c:numCache>
                <c:formatCode>General</c:formatCode>
                <c:ptCount val="6"/>
                <c:pt idx="0">
                  <c:v>10</c:v>
                </c:pt>
                <c:pt idx="1">
                  <c:v>5</c:v>
                </c:pt>
                <c:pt idx="2">
                  <c:v>2</c:v>
                </c:pt>
                <c:pt idx="3">
                  <c:v>2</c:v>
                </c:pt>
                <c:pt idx="4">
                  <c:v>2</c:v>
                </c:pt>
                <c:pt idx="5">
                  <c:v>1</c:v>
                </c:pt>
              </c:numCache>
            </c:numRef>
          </c:val>
        </c:ser>
        <c:dLbls>
          <c:dLblPos val="ctr"/>
          <c:showLegendKey val="0"/>
          <c:showVal val="1"/>
          <c:showCatName val="0"/>
          <c:showSerName val="0"/>
          <c:showPercent val="0"/>
          <c:showBubbleSize val="0"/>
          <c:showLeaderLines val="1"/>
        </c:dLbls>
        <c:firstSliceAng val="0"/>
      </c:pieChart>
    </c:plotArea>
    <c:legend>
      <c:legendPos val="r"/>
      <c:layout/>
      <c:overlay val="0"/>
      <c:txPr>
        <a:bodyPr/>
        <a:lstStyle/>
        <a:p>
          <a:pPr>
            <a:defRPr sz="1600"/>
          </a:pPr>
          <a:endParaRPr lang="en-US"/>
        </a:p>
      </c:txPr>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A7A70A-7E35-4689-A9BB-36D7E804CD75}" type="datetimeFigureOut">
              <a:rPr lang="en-CA" smtClean="0"/>
              <a:t>30/04/2014</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381637-02D3-4321-A2C2-B3F680D9F4A3}" type="slidenum">
              <a:rPr lang="en-CA" smtClean="0"/>
              <a:t>‹#›</a:t>
            </a:fld>
            <a:endParaRPr lang="en-CA"/>
          </a:p>
        </p:txBody>
      </p:sp>
    </p:spTree>
    <p:extLst>
      <p:ext uri="{BB962C8B-B14F-4D97-AF65-F5344CB8AC3E}">
        <p14:creationId xmlns:p14="http://schemas.microsoft.com/office/powerpoint/2010/main" val="440352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Western implemented an outsourced cataloguing strategy using Ingram Coutts Information Services in 2010.</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Ideally, we should have had a formal  assessment  at the end of implementation, but in a way, implementation is always going on because we’re always identifying ways we can make things better</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Enough time has passed that we’ve gathered quite a bit of information about how well outsourcing has worked for us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But when we were making the decision to switch to outsourced cataloguing, we didn’t have much to go on. Most scholarly works about outsourced cataloguing are written before the fact and involve discussing the pros and cons of giving up in-house cataloguing to outsource. Not assessing after the fact whether it was a good idea.</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There is a lot of anecdotal evidence about Coutts’s performance (for example, they have a lot of trouble with French materials or they often forget geographical subdivisions), but these are difficult to prove unless you’re diligently keeping track and tend to be influenced by circumstance. For example, if in one day you find 4 errors because Coutts misspelled the name of an author, it will seem like a lot because it’s all at once, but we might only get 5 occurrences of that error over the course of 3 years, which isn’t much in total. This kind of error pattern could also be chalked up to a new trainee at Coutts who is making mistakes.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One of the projects I was hired to do for my co-op was to investigate our cataloguing from Coutts and figure out a technique for gathering, analysing, and presenting an evaluation of their work in concrete terms.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questions I have attempted to answer in this project are: </a:t>
            </a:r>
          </a:p>
          <a:p>
            <a:pPr marL="1085850" lvl="2" indent="-171450">
              <a:buFont typeface="Arial" panose="020B0604020202020204" pitchFamily="34" charset="0"/>
              <a:buChar char="•"/>
            </a:pPr>
            <a:r>
              <a:rPr lang="en-CA" sz="1200" kern="1200" dirty="0" smtClean="0">
                <a:solidFill>
                  <a:schemeClr val="tx1"/>
                </a:solidFill>
                <a:effectLst/>
                <a:latin typeface="+mn-lt"/>
                <a:ea typeface="+mn-ea"/>
                <a:cs typeface="+mn-cs"/>
              </a:rPr>
              <a:t>What is the quality of cataloguing we have been getting from Coutts, and is it sufficient for us?</a:t>
            </a:r>
          </a:p>
          <a:p>
            <a:pPr marL="1085850" lvl="2" indent="-171450">
              <a:buFont typeface="Arial" panose="020B0604020202020204" pitchFamily="34" charset="0"/>
              <a:buChar char="•"/>
            </a:pPr>
            <a:r>
              <a:rPr lang="en-CA" sz="1200" kern="1200" dirty="0" smtClean="0">
                <a:solidFill>
                  <a:schemeClr val="tx1"/>
                </a:solidFill>
                <a:effectLst/>
                <a:latin typeface="+mn-lt"/>
                <a:ea typeface="+mn-ea"/>
                <a:cs typeface="+mn-cs"/>
              </a:rPr>
              <a:t>Did we get a good return of investment from outsourcing?</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2</a:t>
            </a:fld>
            <a:endParaRPr lang="en-CA"/>
          </a:p>
        </p:txBody>
      </p:sp>
    </p:spTree>
    <p:extLst>
      <p:ext uri="{BB962C8B-B14F-4D97-AF65-F5344CB8AC3E}">
        <p14:creationId xmlns:p14="http://schemas.microsoft.com/office/powerpoint/2010/main" val="2594469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Well over half the errors we are correcting are call number problems. Not all of these are actually severe errors (for example, </a:t>
            </a:r>
            <a:r>
              <a:rPr lang="en-CA" sz="1200" kern="1200" dirty="0" err="1" smtClean="0">
                <a:solidFill>
                  <a:schemeClr val="tx1"/>
                </a:solidFill>
                <a:effectLst/>
                <a:latin typeface="+mn-lt"/>
                <a:ea typeface="+mn-ea"/>
                <a:cs typeface="+mn-cs"/>
              </a:rPr>
              <a:t>cuttering</a:t>
            </a:r>
            <a:r>
              <a:rPr lang="en-CA" sz="1200" kern="1200" dirty="0" smtClean="0">
                <a:solidFill>
                  <a:schemeClr val="tx1"/>
                </a:solidFill>
                <a:effectLst/>
                <a:latin typeface="+mn-lt"/>
                <a:ea typeface="+mn-ea"/>
                <a:cs typeface="+mn-cs"/>
              </a:rPr>
              <a:t> an author’s name so that the book is misfiled by one or two places does not significantly affect access).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Errors in series statements and with subject headings are the next two well-represented fields. None of the other fields make up more than 5% of the errors.</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12</a:t>
            </a:fld>
            <a:endParaRPr lang="en-CA"/>
          </a:p>
        </p:txBody>
      </p:sp>
    </p:spTree>
    <p:extLst>
      <p:ext uri="{BB962C8B-B14F-4D97-AF65-F5344CB8AC3E}">
        <p14:creationId xmlns:p14="http://schemas.microsoft.com/office/powerpoint/2010/main" val="18321041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One question that I heard a lot was whether Coutts is tripping up a lot on our local cataloguing rules and exceptions.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In this chart, “call number exceptions” refers to things like forgetting to use PZ for children’s fiction, “local rules” refers to things like cataloguing an item as part of an untraced series or </a:t>
            </a:r>
            <a:r>
              <a:rPr lang="en-CA" sz="1200" kern="1200" dirty="0" err="1" smtClean="0">
                <a:solidFill>
                  <a:schemeClr val="tx1"/>
                </a:solidFill>
                <a:effectLst/>
                <a:latin typeface="+mn-lt"/>
                <a:ea typeface="+mn-ea"/>
                <a:cs typeface="+mn-cs"/>
              </a:rPr>
              <a:t>cuttering</a:t>
            </a:r>
            <a:r>
              <a:rPr lang="en-CA" sz="1200" kern="1200" dirty="0" smtClean="0">
                <a:solidFill>
                  <a:schemeClr val="tx1"/>
                </a:solidFill>
                <a:effectLst/>
                <a:latin typeface="+mn-lt"/>
                <a:ea typeface="+mn-ea"/>
                <a:cs typeface="+mn-cs"/>
              </a:rPr>
              <a:t> for an author so that the item is out of order alphabetically, and “global rules” refers to things like misspelling the author’s name or </a:t>
            </a:r>
            <a:r>
              <a:rPr lang="en-CA" sz="1200" kern="1200" dirty="0" err="1" smtClean="0">
                <a:solidFill>
                  <a:schemeClr val="tx1"/>
                </a:solidFill>
                <a:effectLst/>
                <a:latin typeface="+mn-lt"/>
                <a:ea typeface="+mn-ea"/>
                <a:cs typeface="+mn-cs"/>
              </a:rPr>
              <a:t>cuttering</a:t>
            </a:r>
            <a:r>
              <a:rPr lang="en-CA" sz="1200" kern="1200" dirty="0" smtClean="0">
                <a:solidFill>
                  <a:schemeClr val="tx1"/>
                </a:solidFill>
                <a:effectLst/>
                <a:latin typeface="+mn-lt"/>
                <a:ea typeface="+mn-ea"/>
                <a:cs typeface="+mn-cs"/>
              </a:rPr>
              <a:t> for an item’s subject outside of the range specified by LC.</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It is true that Coutts has more trouble with local rules than global rules, but this isn’t a bad thing.</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If the number of global errors were greater than the number of local errors, this would be troubling. It would mean that Coutts didn’t have a good enough grasp on cataloguing to provide us with quality records, and I would recommend that we consider switching to a different vendor. Fortunately, this is not the case. Two-thirds of the errors that we find are due to them making mistakes on rules and precedents that are specific to our library. </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13</a:t>
            </a:fld>
            <a:endParaRPr lang="en-CA"/>
          </a:p>
        </p:txBody>
      </p:sp>
    </p:spTree>
    <p:extLst>
      <p:ext uri="{BB962C8B-B14F-4D97-AF65-F5344CB8AC3E}">
        <p14:creationId xmlns:p14="http://schemas.microsoft.com/office/powerpoint/2010/main" val="14734738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Changes over time – in which I’m trying to answer the question “is Coutts getting better?”</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14</a:t>
            </a:fld>
            <a:endParaRPr lang="en-CA"/>
          </a:p>
        </p:txBody>
      </p:sp>
    </p:spTree>
    <p:extLst>
      <p:ext uri="{BB962C8B-B14F-4D97-AF65-F5344CB8AC3E}">
        <p14:creationId xmlns:p14="http://schemas.microsoft.com/office/powerpoint/2010/main" val="17314196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error frequency has decreased steadily through the past 3 fiscal years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Even though three fiscal years are represented in the Quality Control reports, I only have reports for the last 4 months’ worth of 2011-12. Even so, we were reporting a much higher number of errors per items received back in 2012.</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15</a:t>
            </a:fld>
            <a:endParaRPr lang="en-CA"/>
          </a:p>
        </p:txBody>
      </p:sp>
    </p:spTree>
    <p:extLst>
      <p:ext uri="{BB962C8B-B14F-4D97-AF65-F5344CB8AC3E}">
        <p14:creationId xmlns:p14="http://schemas.microsoft.com/office/powerpoint/2010/main" val="4212772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This represents the reports that were submitted each month. There is a </a:t>
            </a:r>
            <a:r>
              <a:rPr lang="en-CA" sz="1200" kern="1200" dirty="0" err="1" smtClean="0">
                <a:solidFill>
                  <a:schemeClr val="tx1"/>
                </a:solidFill>
                <a:effectLst/>
                <a:latin typeface="+mn-lt"/>
                <a:ea typeface="+mn-ea"/>
                <a:cs typeface="+mn-cs"/>
              </a:rPr>
              <a:t>noticable</a:t>
            </a:r>
            <a:r>
              <a:rPr lang="en-CA" sz="1200" kern="1200" dirty="0" smtClean="0">
                <a:solidFill>
                  <a:schemeClr val="tx1"/>
                </a:solidFill>
                <a:effectLst/>
                <a:latin typeface="+mn-lt"/>
                <a:ea typeface="+mn-ea"/>
                <a:cs typeface="+mn-cs"/>
              </a:rPr>
              <a:t> downward trend in these numbers which could either indicate that Coutts is making fewer errors, or more errors are being corrected without being reported.</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We’re missing all the reports between mid-July to mid-November 2013, which created an unfortunate gap in the data.</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Beginning in 2013, we encountered two problems: </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First, review files for quality control wouldn’t work in Sierra so we had to check quality control items physically. This didn’t seem to have an effect on the number of reports.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Secondly  and our shelf-listing wasn’t working so every call number had to be checked. This may have been responsible for the small dip in the number of reports filed in early 2013</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 good question to ask at this point is “did the number of reports decrease because everyone was reporting minor errors at the beginning here, and now we only report major errors?” To answer that question…</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16</a:t>
            </a:fld>
            <a:endParaRPr lang="en-CA"/>
          </a:p>
        </p:txBody>
      </p:sp>
    </p:spTree>
    <p:extLst>
      <p:ext uri="{BB962C8B-B14F-4D97-AF65-F5344CB8AC3E}">
        <p14:creationId xmlns:p14="http://schemas.microsoft.com/office/powerpoint/2010/main" val="1975978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I’ve plotted the different degrees of severity of the errors we received through time. I chose to display it in 3-month increments because there were a lot of months where we didn’t file enough reports to create any useful data.</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This would show us whether we had shifted to just reporting serious errors over time if the pink areas had shrunk or disappeared.  I don’t see any appreciable trends in how severe the errors have become that </a:t>
            </a:r>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17</a:t>
            </a:fld>
            <a:endParaRPr lang="en-CA"/>
          </a:p>
        </p:txBody>
      </p:sp>
    </p:spTree>
    <p:extLst>
      <p:ext uri="{BB962C8B-B14F-4D97-AF65-F5344CB8AC3E}">
        <p14:creationId xmlns:p14="http://schemas.microsoft.com/office/powerpoint/2010/main" val="32340788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This library has such a large collection, if we assume that Coutts doesn’t make any errors in subject areas outside of what we check for quality control, we can predict that there will be an error in 1 out of every 100 items they catalogue</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disparity between number of reports and number of errors shows that there are a lot of reports containing multiple errors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Almost two-thirds of the errors for Weldon items involved call numbers, which is a larger ratio than for any other library</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local exceptions that apply to Weldon libraries are the PR9000 Expansion for English Literature outside Great Britain, and changing TR items about artistic photography to NR.</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There were only 7 errors involving the TR to NR conversion, so let’s focus on…</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19</a:t>
            </a:fld>
            <a:endParaRPr lang="en-CA"/>
          </a:p>
        </p:txBody>
      </p:sp>
    </p:spTree>
    <p:extLst>
      <p:ext uri="{BB962C8B-B14F-4D97-AF65-F5344CB8AC3E}">
        <p14:creationId xmlns:p14="http://schemas.microsoft.com/office/powerpoint/2010/main" val="18326700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27 percent, over a quarter, of the call number errors in Weldon items were due to mistakes with the PR9000 Expansion. Coutts clearly has trouble remembering to use it, or applying it correctly.</a:t>
            </a:r>
          </a:p>
        </p:txBody>
      </p:sp>
      <p:sp>
        <p:nvSpPr>
          <p:cNvPr id="4" name="Slide Number Placeholder 3"/>
          <p:cNvSpPr>
            <a:spLocks noGrp="1"/>
          </p:cNvSpPr>
          <p:nvPr>
            <p:ph type="sldNum" sz="quarter" idx="10"/>
          </p:nvPr>
        </p:nvSpPr>
        <p:spPr/>
        <p:txBody>
          <a:bodyPr/>
          <a:lstStyle/>
          <a:p>
            <a:fld id="{CD381637-02D3-4321-A2C2-B3F680D9F4A3}" type="slidenum">
              <a:rPr lang="en-CA" smtClean="0"/>
              <a:t>20</a:t>
            </a:fld>
            <a:endParaRPr lang="en-CA"/>
          </a:p>
        </p:txBody>
      </p:sp>
    </p:spTree>
    <p:extLst>
      <p:ext uri="{BB962C8B-B14F-4D97-AF65-F5344CB8AC3E}">
        <p14:creationId xmlns:p14="http://schemas.microsoft.com/office/powerpoint/2010/main" val="889971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kern="1200" dirty="0" smtClean="0">
                <a:solidFill>
                  <a:schemeClr val="tx1"/>
                </a:solidFill>
                <a:effectLst/>
                <a:latin typeface="+mn-lt"/>
                <a:ea typeface="+mn-ea"/>
                <a:cs typeface="+mn-cs"/>
              </a:rPr>
              <a:t>But are they getting better? This graph of errors that were reported over time shows a bit of a downward trend</a:t>
            </a:r>
            <a:endParaRPr lang="en-CA" dirty="0" smtClean="0"/>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21</a:t>
            </a:fld>
            <a:endParaRPr lang="en-CA"/>
          </a:p>
        </p:txBody>
      </p:sp>
    </p:spTree>
    <p:extLst>
      <p:ext uri="{BB962C8B-B14F-4D97-AF65-F5344CB8AC3E}">
        <p14:creationId xmlns:p14="http://schemas.microsoft.com/office/powerpoint/2010/main" val="19498475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Many items in the education library cannot be catalogued by </a:t>
            </a:r>
            <a:r>
              <a:rPr lang="en-CA" sz="1200" kern="1200" dirty="0" err="1" smtClean="0">
                <a:solidFill>
                  <a:schemeClr val="tx1"/>
                </a:solidFill>
                <a:effectLst/>
                <a:latin typeface="+mn-lt"/>
                <a:ea typeface="+mn-ea"/>
                <a:cs typeface="+mn-cs"/>
              </a:rPr>
              <a:t>coutts</a:t>
            </a:r>
            <a:r>
              <a:rPr lang="en-CA" sz="1200" kern="1200" dirty="0" smtClean="0">
                <a:solidFill>
                  <a:schemeClr val="tx1"/>
                </a:solidFill>
                <a:effectLst/>
                <a:latin typeface="+mn-lt"/>
                <a:ea typeface="+mn-ea"/>
                <a:cs typeface="+mn-cs"/>
              </a:rPr>
              <a:t>, and the majority of the items they do catalogue are not within our problem subject areas that get quality control.</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2 percent error rate is higher than in Weldon, but still nothing to worry about</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Much larger disparity between number of reports and number of errors than with Weldon materials.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Out of 470 PZ items we’ve received since January 2012, there have been 37 reported errors. This is an 8% error rate, which is quite high, as I mentioned earlier in this presentation. But are all of these errors from Coutts not following our specifications and misclassifying them under PE?</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22</a:t>
            </a:fld>
            <a:endParaRPr lang="en-CA"/>
          </a:p>
        </p:txBody>
      </p:sp>
    </p:spTree>
    <p:extLst>
      <p:ext uri="{BB962C8B-B14F-4D97-AF65-F5344CB8AC3E}">
        <p14:creationId xmlns:p14="http://schemas.microsoft.com/office/powerpoint/2010/main" val="2215495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We used to send firm-order items to Coutts and to Blackwell for cataloguing. We moved to a complete approval program and cataloguing service with Coutts because Blackwell wouldn’t check our shelf list.</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We started with Coutts around the end of 2010. Coutts took a while to get used to our specifications and were only cataloguing books at first. We spent some time rethinking our policies to make things simpler for them; for example, we made our parameters for Oversize designations consistent across different libraries.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We’re still making adjustments and actively communicating with Coutts.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For the first 3 months after making the transition, we performed quality control on all books that we received. After that, we checked review files in </a:t>
            </a:r>
            <a:r>
              <a:rPr lang="en-CA" sz="1200" kern="1200" dirty="0" err="1" smtClean="0">
                <a:solidFill>
                  <a:schemeClr val="tx1"/>
                </a:solidFill>
                <a:effectLst/>
                <a:latin typeface="+mn-lt"/>
                <a:ea typeface="+mn-ea"/>
                <a:cs typeface="+mn-cs"/>
              </a:rPr>
              <a:t>Millenium</a:t>
            </a:r>
            <a:endParaRPr lang="en-CA"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When we moved to Sierra at the beginning of 2013, it didn’t allow us to do review files anymore. So we went back to checking physical books for errors until just last month.</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When I started working here in January, I found out that the Quality Control reports from the last few years contained a fairly good record of the frequency and variety of errors that Coutts has made in cataloguing our materials. I decided to focus my investigation on them.</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3</a:t>
            </a:fld>
            <a:endParaRPr lang="en-CA"/>
          </a:p>
        </p:txBody>
      </p:sp>
    </p:spTree>
    <p:extLst>
      <p:ext uri="{BB962C8B-B14F-4D97-AF65-F5344CB8AC3E}">
        <p14:creationId xmlns:p14="http://schemas.microsoft.com/office/powerpoint/2010/main" val="4022930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kern="1200" dirty="0" smtClean="0">
                <a:solidFill>
                  <a:schemeClr val="tx1"/>
                </a:solidFill>
                <a:effectLst/>
                <a:latin typeface="+mn-lt"/>
                <a:ea typeface="+mn-ea"/>
                <a:cs typeface="+mn-cs"/>
              </a:rPr>
              <a:t>No, there were only 10 instances of Coutts misclassifying books that should have been in PZ. That’s only a 2.1% error rate. Most of the errors that were made in PZ materials involved minor errors, such as the misapplication of a target age range.</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23</a:t>
            </a:fld>
            <a:endParaRPr lang="en-CA"/>
          </a:p>
        </p:txBody>
      </p:sp>
    </p:spTree>
    <p:extLst>
      <p:ext uri="{BB962C8B-B14F-4D97-AF65-F5344CB8AC3E}">
        <p14:creationId xmlns:p14="http://schemas.microsoft.com/office/powerpoint/2010/main" val="10816799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Unlike Education and Weldon, all the Law library materials are in the same subject area.</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36 reports filed means that 1 in 50 law library items will have a mistake</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Small disparity between number of reports and number of errors means that few of the items had more than one error</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classification exception of note in this library is KF Modified. Only 5 errors of this kind were found, which is not large enough to cause worry </a:t>
            </a:r>
          </a:p>
          <a:p>
            <a:pPr marL="171450" indent="-171450">
              <a:buFont typeface="Arial" panose="020B0604020202020204" pitchFamily="34" charset="0"/>
              <a:buChar char="•"/>
            </a:pPr>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24</a:t>
            </a:fld>
            <a:endParaRPr lang="en-CA"/>
          </a:p>
        </p:txBody>
      </p:sp>
    </p:spTree>
    <p:extLst>
      <p:ext uri="{BB962C8B-B14F-4D97-AF65-F5344CB8AC3E}">
        <p14:creationId xmlns:p14="http://schemas.microsoft.com/office/powerpoint/2010/main" val="31982544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Taylor’s stats are pretty standard and positive: 1% error frequency, so we can assume that 1 in 100 Taylor items from Coutts has an error. Not very many Taylor items have multiple errors.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As I mentioned before, R isn’t represented here, but there were a small number of items misclassified as R when they should have been in W.</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Something that stood out to me was that </a:t>
            </a:r>
            <a:r>
              <a:rPr lang="en-CA" sz="1200" kern="1200" dirty="0" err="1" smtClean="0">
                <a:solidFill>
                  <a:schemeClr val="tx1"/>
                </a:solidFill>
                <a:effectLst/>
                <a:latin typeface="+mn-lt"/>
                <a:ea typeface="+mn-ea"/>
                <a:cs typeface="+mn-cs"/>
              </a:rPr>
              <a:t>MeSH</a:t>
            </a:r>
            <a:r>
              <a:rPr lang="en-CA" sz="1200" kern="1200" dirty="0" smtClean="0">
                <a:solidFill>
                  <a:schemeClr val="tx1"/>
                </a:solidFill>
                <a:effectLst/>
                <a:latin typeface="+mn-lt"/>
                <a:ea typeface="+mn-ea"/>
                <a:cs typeface="+mn-cs"/>
              </a:rPr>
              <a:t> subject heading issues were the only reason why 6XX field errors were reported for Taylor materials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As for problems with classifying Taylor materials in NLM….</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D381637-02D3-4321-A2C2-B3F680D9F4A3}" type="slidenum">
              <a:rPr lang="en-CA" smtClean="0"/>
              <a:t>25</a:t>
            </a:fld>
            <a:endParaRPr lang="en-CA"/>
          </a:p>
        </p:txBody>
      </p:sp>
    </p:spTree>
    <p:extLst>
      <p:ext uri="{BB962C8B-B14F-4D97-AF65-F5344CB8AC3E}">
        <p14:creationId xmlns:p14="http://schemas.microsoft.com/office/powerpoint/2010/main" val="39438683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58% of the call number errors for Taylor materials involved NLM classification. But that’s only 21 errors.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Has Coutts gotten better with classifying in NLM? This lower graph indicates that yes, there have actually been no reported errors in the last year. Early on in the data, they were even classifying some things in NLM that should have been in LC according to our specs. This is one local exception where Coutts has definitely improved.</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26</a:t>
            </a:fld>
            <a:endParaRPr lang="en-CA"/>
          </a:p>
        </p:txBody>
      </p:sp>
    </p:spTree>
    <p:extLst>
      <p:ext uri="{BB962C8B-B14F-4D97-AF65-F5344CB8AC3E}">
        <p14:creationId xmlns:p14="http://schemas.microsoft.com/office/powerpoint/2010/main" val="33734837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We chose classes for Quality Control that are likely to contain the most errors since they are the most complicated to catalogue, most local classification exceptions, and so on. So we assume that the bulk of errors occur there.</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By this logic, we assume that the other categories are generally benign, so I’ve left spot-checked errors out of the rest of my data.</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Out of all the shelf-ready items that fall outside of the normal quality control subject areas, only 24 reports were filed, giving us a .07% error frequency, which is very satisfactory.</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Most of the items originated in Weldon, which could be because Weldon has such a large collection</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Similarly, most of the items were in P (literature in various languages), which could be because Western collects a lot of literary items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Roughly half the errors were problems with call numbers, which matches the standard distribution for Quality Control errors.</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28</a:t>
            </a:fld>
            <a:endParaRPr lang="en-CA"/>
          </a:p>
        </p:txBody>
      </p:sp>
    </p:spTree>
    <p:extLst>
      <p:ext uri="{BB962C8B-B14F-4D97-AF65-F5344CB8AC3E}">
        <p14:creationId xmlns:p14="http://schemas.microsoft.com/office/powerpoint/2010/main" val="34033219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kern="1200" dirty="0" smtClean="0">
                <a:solidFill>
                  <a:schemeClr val="tx1"/>
                </a:solidFill>
                <a:effectLst/>
                <a:latin typeface="+mn-lt"/>
                <a:ea typeface="+mn-ea"/>
                <a:cs typeface="+mn-cs"/>
              </a:rPr>
              <a:t>Now I’d like to speak very briefly about how quality control is perceived and performed by the people who do it.</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29</a:t>
            </a:fld>
            <a:endParaRPr lang="en-CA"/>
          </a:p>
        </p:txBody>
      </p:sp>
    </p:spTree>
    <p:extLst>
      <p:ext uri="{BB962C8B-B14F-4D97-AF65-F5344CB8AC3E}">
        <p14:creationId xmlns:p14="http://schemas.microsoft.com/office/powerpoint/2010/main" val="35297306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kern="1200" dirty="0" smtClean="0">
                <a:solidFill>
                  <a:schemeClr val="tx1"/>
                </a:solidFill>
                <a:effectLst/>
                <a:latin typeface="+mn-lt"/>
                <a:ea typeface="+mn-ea"/>
                <a:cs typeface="+mn-cs"/>
              </a:rPr>
              <a:t>There were a lot of questions I wanted to ask the Metadata Specialists about Coutts and Quality Control, but I didn’t have much time to conduct individual interviews about it. The questions are as follows:</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30</a:t>
            </a:fld>
            <a:endParaRPr lang="en-CA"/>
          </a:p>
        </p:txBody>
      </p:sp>
    </p:spTree>
    <p:extLst>
      <p:ext uri="{BB962C8B-B14F-4D97-AF65-F5344CB8AC3E}">
        <p14:creationId xmlns:p14="http://schemas.microsoft.com/office/powerpoint/2010/main" val="19767833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kern="1200" dirty="0" smtClean="0">
                <a:solidFill>
                  <a:schemeClr val="tx1"/>
                </a:solidFill>
                <a:effectLst/>
                <a:latin typeface="+mn-lt"/>
                <a:ea typeface="+mn-ea"/>
                <a:cs typeface="+mn-cs"/>
              </a:rPr>
              <a:t>The basics of the responses are as follows:</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31</a:t>
            </a:fld>
            <a:endParaRPr lang="en-CA"/>
          </a:p>
        </p:txBody>
      </p:sp>
    </p:spTree>
    <p:extLst>
      <p:ext uri="{BB962C8B-B14F-4D97-AF65-F5344CB8AC3E}">
        <p14:creationId xmlns:p14="http://schemas.microsoft.com/office/powerpoint/2010/main" val="29031123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kern="1200" dirty="0" smtClean="0">
                <a:solidFill>
                  <a:schemeClr val="tx1"/>
                </a:solidFill>
                <a:effectLst/>
                <a:latin typeface="+mn-lt"/>
                <a:ea typeface="+mn-ea"/>
                <a:cs typeface="+mn-cs"/>
              </a:rPr>
              <a:t>Recommendations are as follows:</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32</a:t>
            </a:fld>
            <a:endParaRPr lang="en-CA"/>
          </a:p>
        </p:txBody>
      </p:sp>
    </p:spTree>
    <p:extLst>
      <p:ext uri="{BB962C8B-B14F-4D97-AF65-F5344CB8AC3E}">
        <p14:creationId xmlns:p14="http://schemas.microsoft.com/office/powerpoint/2010/main" val="11545894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To answer the questions I posed at the beginning:</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quality of Coutts’s cataloguing is good. Other than a few cases, such as the 11 percent error frequency in the PR class, we usually see a less than 3% error rate, which I think is satisfactory.</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Coutts has also certainly improved in the last three years and will continue to improve.</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Whether switching to Coutts shelf-ready cataloguing has been worth the investment is more difficult to answer. I think that the effort to train staff on dealing with Coutts has certainly been worth it because the whole system with the approval plan and the shelf-ready cataloguing is all integrated. Not having to spend as much time doing copy cataloguing also frees up our cataloguing staff to do more skilled work.</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Saying any more would require further investigation into the state of our records before the transition. It would also involve the crunching of some numbers about how much it costs the university, and I don’t have high enough security clearance to see those</a:t>
            </a:r>
          </a:p>
          <a:p>
            <a:pPr marL="171450" indent="-171450">
              <a:buFont typeface="Arial" panose="020B0604020202020204" pitchFamily="34" charset="0"/>
              <a:buChar char="•"/>
            </a:pPr>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34</a:t>
            </a:fld>
            <a:endParaRPr lang="en-CA"/>
          </a:p>
        </p:txBody>
      </p:sp>
    </p:spTree>
    <p:extLst>
      <p:ext uri="{BB962C8B-B14F-4D97-AF65-F5344CB8AC3E}">
        <p14:creationId xmlns:p14="http://schemas.microsoft.com/office/powerpoint/2010/main" val="5015797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We identified which subject areas were the most problematic, and started doing Quality Control on those areas alone. There have been some changes: for example, we don’t check all records for S items anymore.</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Metadata Specialists take responsibility for one or more couple subject areas. Some of these materials are listed in review files, and for others we hang on to the physical items for quality control.</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Materials that are catalogued by Coutts but fall outside of the designated subject areas are listed in review files and spot-checked by librarians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Quality Control focuses on access points, the parts of the catalogue that affect the user (such as wrong subject headings; not wrong pagination of bibliography)</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When errors are found, the metadata specialists make a printout of the record and indicate where the error was and the change that was made, and drop it in a box on the island</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Cheryl and the other librarians use the reports to analyse the problems that came up in the reports, perform acceptable call number changes, and  send examples to Coutts to point out problems</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4</a:t>
            </a:fld>
            <a:endParaRPr lang="en-CA"/>
          </a:p>
        </p:txBody>
      </p:sp>
    </p:spTree>
    <p:extLst>
      <p:ext uri="{BB962C8B-B14F-4D97-AF65-F5344CB8AC3E}">
        <p14:creationId xmlns:p14="http://schemas.microsoft.com/office/powerpoint/2010/main" val="35852313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In addition to the recommendations made by the Metadata Specialists that I mentioned before, I have a couple suggestions for actions we can take to improve the way we do quality control and </a:t>
            </a:r>
            <a:r>
              <a:rPr lang="en-CA" sz="1200" kern="1200" dirty="0" err="1" smtClean="0">
                <a:solidFill>
                  <a:schemeClr val="tx1"/>
                </a:solidFill>
                <a:effectLst/>
                <a:latin typeface="+mn-lt"/>
                <a:ea typeface="+mn-ea"/>
                <a:cs typeface="+mn-cs"/>
              </a:rPr>
              <a:t>and</a:t>
            </a:r>
            <a:r>
              <a:rPr lang="en-CA" sz="1200" kern="1200" dirty="0" smtClean="0">
                <a:solidFill>
                  <a:schemeClr val="tx1"/>
                </a:solidFill>
                <a:effectLst/>
                <a:latin typeface="+mn-lt"/>
                <a:ea typeface="+mn-ea"/>
                <a:cs typeface="+mn-cs"/>
              </a:rPr>
              <a:t> improve the quality of our records from Coutts.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Quality Control reports are extremely useful for identifying persistent problems and demonstrating them to Coutts. I would recommend that we firm up our policy on whether to print reports for all errors or only major errors. Of course, this depends on whether Quality Control is in place to catch and fix errors, or to catch problems so that we can stop them from happening?</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I would recommend that we continue to do Quality Control and print reports, with a couple of changes to the procedure.</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Structured list of errors to look for so that we don’t bother with minor ones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Add PN to list, since over half the errors found through spot-checking were for items in this subject area</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Remove R from list, since only 3 errors were found in this subject area</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Stop indicating more than one change/minor changes in QC reports. I feel as though metadata specialists think that since they’re printing the report for the major error, they may as well indicate the small errors while they’re at it (such as adding Subject Headings because they didn’t feel there were enough). But I think this muddies the data.</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Make PR9000 Expansion more clear—We receive so many errors in this field, and I had a really hard time in many cases figuring out why Coutts was actually incorrect. This could be because I’m a novice cataloguer.</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I would also recommend that we remind Coutts that our policy is to indicate every series as traced</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35</a:t>
            </a:fld>
            <a:endParaRPr lang="en-CA"/>
          </a:p>
        </p:txBody>
      </p:sp>
    </p:spTree>
    <p:extLst>
      <p:ext uri="{BB962C8B-B14F-4D97-AF65-F5344CB8AC3E}">
        <p14:creationId xmlns:p14="http://schemas.microsoft.com/office/powerpoint/2010/main" val="36175294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Further research on this subject could be conducted in a number of ways.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Someone could analyze a similarly-sized sampling of in-house cataloguing to compare its quality with Coutts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survey that I handed out to the Metadata Specialists was written in about five minutes. A more detailed survey with better questions could be created, or someone could sit down and interview them individually. We could also include the librarians who perform spot-checking in the interview process.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We could consult with other libraries who get books from Coutts, or from other book vendors to see if the quality is comparable</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I’ve heard some complaints lately about the quality of Library of Congress records going downhill lately, so it would be an interesting project to create a similar database to evaluate the records they create. (for the record I only saw 2 examples of Quality Control reports where the error seemed to originate from LC, rather than from Coutts, but there may be more if we investigate)</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easiest and simplest thing to do would involve using the database I’ve already built to run more queries and look for more patterns and trends. </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database could use a web interface so it can be easily searched and browsed by people who don’t have familiarity with Microsoft Access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All the Quality Control reports since January 2012 have been organized into binders, so those could be read through again, maybe by someone other than me, who will notice new and different things and can include those in the database.</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And if someone is interested enough to keep the database up-to-date by adding in all the Quality Control reports created by the metadata specialists as they’re created, we can observe how the quality of Coutts’s cataloguing changes in the future</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36</a:t>
            </a:fld>
            <a:endParaRPr lang="en-CA"/>
          </a:p>
        </p:txBody>
      </p:sp>
    </p:spTree>
    <p:extLst>
      <p:ext uri="{BB962C8B-B14F-4D97-AF65-F5344CB8AC3E}">
        <p14:creationId xmlns:p14="http://schemas.microsoft.com/office/powerpoint/2010/main" val="1437817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To investigate Coutts’s cataloguing quality, I went through all the available Quality Control reports for both standard and spot-checked errors. So I’ll be discussing what I observed and the conclusions that I reached from a couple of different angles.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I also spoke to a number of librarians and metadata specialists about how they perceive the outsourced cataloguing, and wrote a short survey to find out more about how the quality control process is performed on a day-to-day basis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Lastly I’ll be talking about my recommendations for improving our collaboration with Coutts, our Quality Control procedure,  and how we could investigate further into the question of whether outsourced cataloguing is really better.</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5</a:t>
            </a:fld>
            <a:endParaRPr lang="en-CA"/>
          </a:p>
        </p:txBody>
      </p:sp>
    </p:spTree>
    <p:extLst>
      <p:ext uri="{BB962C8B-B14F-4D97-AF65-F5344CB8AC3E}">
        <p14:creationId xmlns:p14="http://schemas.microsoft.com/office/powerpoint/2010/main" val="381002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Quality Control reports that are still around were collected by Cheryl in a file and sorted into 3 groups: call numbers that needed changing, problems with series, and other errors. I liked this organization, so I kept the reports sorted in the same way.</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 lot of Quality Control reports were missing, so I don’t have COMPLETE information.</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I thought the best method of making sense of these reports would be building a database for them. Using Access, I gave a unique number to each report (so that I could find it again) and filled in entries with date it was printed, class of the item, the number of errors in the one report, and the origin library</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Went back through and gave unique number to each error and filled in entries with MARC field, a brief description of the error, whether the mistake was corrected, etc. This involved going into the bib record for many items where the nature of the mistake was not obvious. I ended up only doing bib record checks for call # errors in the end.</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To provide more detailed information relating to the Quality Control process, I gave numbers to all the subject areas that were represented and supplied information about which were standard Quality Control items, and which metadata specialists were responsible for which</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database gradually grew in complexity and I went through all the reports multiple times to add more detail &amp; when I thought of or got suggestions from Cheryl about what would be informative</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7</a:t>
            </a:fld>
            <a:endParaRPr lang="en-CA"/>
          </a:p>
        </p:txBody>
      </p:sp>
    </p:spTree>
    <p:extLst>
      <p:ext uri="{BB962C8B-B14F-4D97-AF65-F5344CB8AC3E}">
        <p14:creationId xmlns:p14="http://schemas.microsoft.com/office/powerpoint/2010/main" val="181752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Pre-sorted &amp;  Pre-screened (not only did I not have to look for errors myself, the vast majority of reports had the error highlighted so it was easy to find, and many already had notes to explain the mistake and recommend a fix)</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Consistent layout meant that I could find information at a glance</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Controlled fields and mostly controlled codes made it easy to code in the database (i.e. it’s quicker to enter “L” as it appears on the report, rather than any number of variations on the name of the law library)</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Not all errors that are fixed are reported, as I found out later—it tends to be just the major ones, so we have kept better track of these</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We only have data about the classes that are in the Quality Control list, which were selected because they tend to be the most problematic</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QC isn’t constant, there are variable amounts being done each month, such as when employees are away on holiday or have a large time-consuming project. But this is the nature of the beast in a library.</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And, as I said before, I don’t have any idea how many reports have been thrown out or gone missing, so I don’t know how complete the information is.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As a disclaimer: unless I mention it specifically, my numbers about how many shelf-ready items we receive from Coutts were found by creating review files in Sierra, which certainly has room for error.</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Also, I’ve tried to stay up-to-date, but I’ve been running review files for this report since about the beginning of April, so my figures might not account for some items received in the past few weeks</a:t>
            </a:r>
          </a:p>
          <a:p>
            <a:pPr marL="171450" indent="-171450">
              <a:buFont typeface="Arial" panose="020B0604020202020204" pitchFamily="34" charset="0"/>
              <a:buChar char="•"/>
            </a:pPr>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8</a:t>
            </a:fld>
            <a:endParaRPr lang="en-CA"/>
          </a:p>
        </p:txBody>
      </p:sp>
    </p:spTree>
    <p:extLst>
      <p:ext uri="{BB962C8B-B14F-4D97-AF65-F5344CB8AC3E}">
        <p14:creationId xmlns:p14="http://schemas.microsoft.com/office/powerpoint/2010/main" val="2672205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CA" sz="1200" kern="1200" dirty="0" smtClean="0">
                <a:solidFill>
                  <a:schemeClr val="tx1"/>
                </a:solidFill>
                <a:effectLst/>
                <a:latin typeface="+mn-lt"/>
                <a:ea typeface="+mn-ea"/>
                <a:cs typeface="+mn-cs"/>
              </a:rPr>
              <a:t>Note: averages don’t necessarily represent what typically happens on the ground, it’s just to break the numbers down so they make sense</a:t>
            </a:r>
          </a:p>
          <a:p>
            <a:pPr lvl="1"/>
            <a:r>
              <a:rPr lang="en-CA" sz="1200" kern="1200" dirty="0" smtClean="0">
                <a:solidFill>
                  <a:schemeClr val="tx1"/>
                </a:solidFill>
                <a:effectLst/>
                <a:latin typeface="+mn-lt"/>
                <a:ea typeface="+mn-ea"/>
                <a:cs typeface="+mn-cs"/>
              </a:rPr>
              <a:t>Time frame: January 2012 to today, representing 2 and a third years</a:t>
            </a:r>
          </a:p>
          <a:p>
            <a:pPr lvl="1"/>
            <a:r>
              <a:rPr lang="en-CA" sz="1200" kern="1200" dirty="0" smtClean="0">
                <a:solidFill>
                  <a:schemeClr val="tx1"/>
                </a:solidFill>
                <a:effectLst/>
                <a:latin typeface="+mn-lt"/>
                <a:ea typeface="+mn-ea"/>
                <a:cs typeface="+mn-cs"/>
              </a:rPr>
              <a:t>45,179 items catalogued by Coutts in this time</a:t>
            </a:r>
          </a:p>
          <a:p>
            <a:pPr lvl="1"/>
            <a:r>
              <a:rPr lang="en-CA" sz="1200" kern="1200" dirty="0" smtClean="0">
                <a:solidFill>
                  <a:schemeClr val="tx1"/>
                </a:solidFill>
                <a:effectLst/>
                <a:latin typeface="+mn-lt"/>
                <a:ea typeface="+mn-ea"/>
                <a:cs typeface="+mn-cs"/>
              </a:rPr>
              <a:t>11,119 of these items fall into the subject areas in which we do Quality Control</a:t>
            </a:r>
          </a:p>
          <a:p>
            <a:pPr lvl="2"/>
            <a:r>
              <a:rPr lang="en-CA" sz="1200" kern="1200" dirty="0" smtClean="0">
                <a:solidFill>
                  <a:schemeClr val="tx1"/>
                </a:solidFill>
                <a:effectLst/>
                <a:latin typeface="+mn-lt"/>
                <a:ea typeface="+mn-ea"/>
                <a:cs typeface="+mn-cs"/>
              </a:rPr>
              <a:t>Represents a quarter of the whole</a:t>
            </a:r>
          </a:p>
          <a:p>
            <a:pPr lvl="2"/>
            <a:r>
              <a:rPr lang="en-CA" sz="1200" kern="1200" dirty="0" smtClean="0">
                <a:solidFill>
                  <a:schemeClr val="tx1"/>
                </a:solidFill>
                <a:effectLst/>
                <a:latin typeface="+mn-lt"/>
                <a:ea typeface="+mn-ea"/>
                <a:cs typeface="+mn-cs"/>
              </a:rPr>
              <a:t>Average of 91 items per week</a:t>
            </a:r>
          </a:p>
          <a:p>
            <a:pPr lvl="2"/>
            <a:r>
              <a:rPr lang="en-CA" sz="1200" kern="1200" dirty="0" smtClean="0">
                <a:solidFill>
                  <a:schemeClr val="tx1"/>
                </a:solidFill>
                <a:effectLst/>
                <a:latin typeface="+mn-lt"/>
                <a:ea typeface="+mn-ea"/>
                <a:cs typeface="+mn-cs"/>
              </a:rPr>
              <a:t>6 Metadata Specialists doing Quality Control must go through an average of 15 records per week</a:t>
            </a:r>
          </a:p>
          <a:p>
            <a:pPr lvl="1"/>
            <a:r>
              <a:rPr lang="en-CA" sz="1200" kern="1200" dirty="0" smtClean="0">
                <a:solidFill>
                  <a:schemeClr val="tx1"/>
                </a:solidFill>
                <a:effectLst/>
                <a:latin typeface="+mn-lt"/>
                <a:ea typeface="+mn-ea"/>
                <a:cs typeface="+mn-cs"/>
              </a:rPr>
              <a:t>425 reports coded in total</a:t>
            </a:r>
          </a:p>
          <a:p>
            <a:pPr lvl="2"/>
            <a:r>
              <a:rPr lang="en-CA" sz="1200" kern="1200" dirty="0" smtClean="0">
                <a:solidFill>
                  <a:schemeClr val="tx1"/>
                </a:solidFill>
                <a:effectLst/>
                <a:latin typeface="+mn-lt"/>
                <a:ea typeface="+mn-ea"/>
                <a:cs typeface="+mn-cs"/>
              </a:rPr>
              <a:t>Average of 3.48 reports per week</a:t>
            </a:r>
          </a:p>
          <a:p>
            <a:pPr lvl="2"/>
            <a:r>
              <a:rPr lang="en-CA" sz="1200" kern="1200" dirty="0" smtClean="0">
                <a:solidFill>
                  <a:schemeClr val="tx1"/>
                </a:solidFill>
                <a:effectLst/>
                <a:latin typeface="+mn-lt"/>
                <a:ea typeface="+mn-ea"/>
                <a:cs typeface="+mn-cs"/>
              </a:rPr>
              <a:t>514 errors</a:t>
            </a:r>
          </a:p>
          <a:p>
            <a:pPr lvl="2"/>
            <a:r>
              <a:rPr lang="en-CA" sz="1200" kern="1200" dirty="0" smtClean="0">
                <a:solidFill>
                  <a:schemeClr val="tx1"/>
                </a:solidFill>
                <a:effectLst/>
                <a:latin typeface="+mn-lt"/>
                <a:ea typeface="+mn-ea"/>
                <a:cs typeface="+mn-cs"/>
              </a:rPr>
              <a:t>Lots of these reports have more than 1 error, maximum of 4</a:t>
            </a:r>
          </a:p>
          <a:p>
            <a:pPr lvl="3"/>
            <a:r>
              <a:rPr lang="en-CA" sz="1200" kern="1200" dirty="0" smtClean="0">
                <a:solidFill>
                  <a:schemeClr val="tx1"/>
                </a:solidFill>
                <a:effectLst/>
                <a:latin typeface="+mn-lt"/>
                <a:ea typeface="+mn-ea"/>
                <a:cs typeface="+mn-cs"/>
              </a:rPr>
              <a:t>Tends to be consistent, where several fields had not been changed into English; or compounding, where they didn’t realize the book had an editor, so they </a:t>
            </a:r>
            <a:r>
              <a:rPr lang="en-CA" sz="1200" kern="1200" dirty="0" err="1" smtClean="0">
                <a:solidFill>
                  <a:schemeClr val="tx1"/>
                </a:solidFill>
                <a:effectLst/>
                <a:latin typeface="+mn-lt"/>
                <a:ea typeface="+mn-ea"/>
                <a:cs typeface="+mn-cs"/>
              </a:rPr>
              <a:t>cuttered</a:t>
            </a:r>
            <a:r>
              <a:rPr lang="en-CA" sz="1200" kern="1200" dirty="0" smtClean="0">
                <a:solidFill>
                  <a:schemeClr val="tx1"/>
                </a:solidFill>
                <a:effectLst/>
                <a:latin typeface="+mn-lt"/>
                <a:ea typeface="+mn-ea"/>
                <a:cs typeface="+mn-cs"/>
              </a:rPr>
              <a:t> it wrong, and then had no editor after |c in the title statement, and then had no 7XX added entry for the editor</a:t>
            </a:r>
          </a:p>
          <a:p>
            <a:pPr lvl="2"/>
            <a:r>
              <a:rPr lang="en-CA" sz="1200" kern="1200" dirty="0" smtClean="0">
                <a:solidFill>
                  <a:schemeClr val="tx1"/>
                </a:solidFill>
                <a:effectLst/>
                <a:latin typeface="+mn-lt"/>
                <a:ea typeface="+mn-ea"/>
                <a:cs typeface="+mn-cs"/>
              </a:rPr>
              <a:t>24 reports were for spot-checked items. For the time being, I’m going to be talking about statistics pertaining to errors found in Quality Control-selected records, and I’ll come back to errors found through spot-checking later</a:t>
            </a:r>
          </a:p>
          <a:p>
            <a:pPr lvl="2"/>
            <a:r>
              <a:rPr lang="en-CA" sz="1200" kern="1200" dirty="0" smtClean="0">
                <a:solidFill>
                  <a:schemeClr val="tx1"/>
                </a:solidFill>
                <a:effectLst/>
                <a:latin typeface="+mn-lt"/>
                <a:ea typeface="+mn-ea"/>
                <a:cs typeface="+mn-cs"/>
              </a:rPr>
              <a:t>Errors found in 3.6% of all checked items, once spot-checked reports were removed</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9</a:t>
            </a:fld>
            <a:endParaRPr lang="en-CA"/>
          </a:p>
        </p:txBody>
      </p:sp>
    </p:spTree>
    <p:extLst>
      <p:ext uri="{BB962C8B-B14F-4D97-AF65-F5344CB8AC3E}">
        <p14:creationId xmlns:p14="http://schemas.microsoft.com/office/powerpoint/2010/main" val="3152000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As you can see, the two things that stand out are that there have been no errors in class R, and how many errors in English literature there are.</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Note: I’ve coded the errors according to the class they should’ve been, rather than the class they came to us in. So there actually were three items classified in R that should’ve been in W. Still not very significant. If there were one class that I would recommend we remove from the Quality Control list, it would be R.</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As for the PR items, we should be saying “we get a lot of English literature materials; are the errors proportional to the items we’ve received?”</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These numbers reflect the number of errors compared to all the shelf-ready items we’ve received in each class. While errors are still made the most frequently in PR, they are not as much of an outlier as they seem.</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Another thing this demonstrates is that in children’s literature, there haven’t been that many errors, but they still have a disproportionally high error rate for what we get</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 next question we should be saying to ourselves is, “That’s a lot of errors, but is it possible we’re just being too picky?”</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10</a:t>
            </a:fld>
            <a:endParaRPr lang="en-CA"/>
          </a:p>
        </p:txBody>
      </p:sp>
    </p:spTree>
    <p:extLst>
      <p:ext uri="{BB962C8B-B14F-4D97-AF65-F5344CB8AC3E}">
        <p14:creationId xmlns:p14="http://schemas.microsoft.com/office/powerpoint/2010/main" val="3423605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You can see that the number of severe errors, i.e. things that will have an impact on access, not just nitpicking, is much greater than the number of minor errors</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Of course, this could be because small errors, especially lone errors with no other errors in the record, are not being reported as frequently. But the fact remains that major errors that have an impact on access are being found in quantity.</a:t>
            </a:r>
          </a:p>
          <a:p>
            <a:endParaRPr lang="en-CA" dirty="0"/>
          </a:p>
        </p:txBody>
      </p:sp>
      <p:sp>
        <p:nvSpPr>
          <p:cNvPr id="4" name="Slide Number Placeholder 3"/>
          <p:cNvSpPr>
            <a:spLocks noGrp="1"/>
          </p:cNvSpPr>
          <p:nvPr>
            <p:ph type="sldNum" sz="quarter" idx="10"/>
          </p:nvPr>
        </p:nvSpPr>
        <p:spPr/>
        <p:txBody>
          <a:bodyPr/>
          <a:lstStyle/>
          <a:p>
            <a:fld id="{CD381637-02D3-4321-A2C2-B3F680D9F4A3}" type="slidenum">
              <a:rPr lang="en-CA" smtClean="0"/>
              <a:t>11</a:t>
            </a:fld>
            <a:endParaRPr lang="en-CA"/>
          </a:p>
        </p:txBody>
      </p:sp>
    </p:spTree>
    <p:extLst>
      <p:ext uri="{BB962C8B-B14F-4D97-AF65-F5344CB8AC3E}">
        <p14:creationId xmlns:p14="http://schemas.microsoft.com/office/powerpoint/2010/main" val="26859535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EFACC9D4-B30B-492A-95F2-8B1B32823914}" type="datetimeFigureOut">
              <a:rPr lang="en-CA" smtClean="0"/>
              <a:t>30/04/2014</a:t>
            </a:fld>
            <a:endParaRPr lang="en-CA"/>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CA"/>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08E37FF-6E4C-492A-8EA6-42BC60B0431B}" type="slidenum">
              <a:rPr lang="en-CA" smtClean="0"/>
              <a:t>‹#›</a:t>
            </a:fld>
            <a:endParaRPr lang="en-CA"/>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ACC9D4-B30B-492A-95F2-8B1B32823914}" type="datetimeFigureOut">
              <a:rPr lang="en-CA" smtClean="0"/>
              <a:t>30/04/2014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08E37FF-6E4C-492A-8EA6-42BC60B0431B}" type="slidenum">
              <a:rPr lang="en-CA" smtClean="0"/>
              <a:t>‹#›</a:t>
            </a:fld>
            <a:endParaRPr lang="en-CA"/>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ACC9D4-B30B-492A-95F2-8B1B32823914}" type="datetimeFigureOut">
              <a:rPr lang="en-CA" smtClean="0"/>
              <a:t>30/04/2014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08E37FF-6E4C-492A-8EA6-42BC60B0431B}" type="slidenum">
              <a:rPr lang="en-CA" smtClean="0"/>
              <a:t>‹#›</a:t>
            </a:fld>
            <a:endParaRPr lang="en-CA"/>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ACC9D4-B30B-492A-95F2-8B1B32823914}" type="datetimeFigureOut">
              <a:rPr lang="en-CA" smtClean="0"/>
              <a:t>30/04/2014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08E37FF-6E4C-492A-8EA6-42BC60B0431B}" type="slidenum">
              <a:rPr lang="en-CA" smtClean="0"/>
              <a:t>‹#›</a:t>
            </a:fld>
            <a:endParaRPr lang="en-CA"/>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ACC9D4-B30B-492A-95F2-8B1B32823914}" type="datetimeFigureOut">
              <a:rPr lang="en-CA" smtClean="0"/>
              <a:t>30/04/2014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08E37FF-6E4C-492A-8EA6-42BC60B0431B}" type="slidenum">
              <a:rPr lang="en-CA" smtClean="0"/>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FACC9D4-B30B-492A-95F2-8B1B32823914}" type="datetimeFigureOut">
              <a:rPr lang="en-CA" smtClean="0"/>
              <a:t>30/04/2014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08E37FF-6E4C-492A-8EA6-42BC60B0431B}" type="slidenum">
              <a:rPr lang="en-CA" smtClean="0"/>
              <a:t>‹#›</a:t>
            </a:fld>
            <a:endParaRPr lang="en-CA"/>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FACC9D4-B30B-492A-95F2-8B1B32823914}" type="datetimeFigureOut">
              <a:rPr lang="en-CA" smtClean="0"/>
              <a:t>30/04/2014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308E37FF-6E4C-492A-8EA6-42BC60B0431B}" type="slidenum">
              <a:rPr lang="en-CA" smtClean="0"/>
              <a:t>‹#›</a:t>
            </a:fld>
            <a:endParaRPr lang="en-CA"/>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ACC9D4-B30B-492A-95F2-8B1B32823914}" type="datetimeFigureOut">
              <a:rPr lang="en-CA" smtClean="0"/>
              <a:t>30/04/2014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308E37FF-6E4C-492A-8EA6-42BC60B0431B}" type="slidenum">
              <a:rPr lang="en-CA" smtClean="0"/>
              <a:t>‹#›</a:t>
            </a:fld>
            <a:endParaRPr lang="en-CA"/>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ACC9D4-B30B-492A-95F2-8B1B32823914}" type="datetimeFigureOut">
              <a:rPr lang="en-CA" smtClean="0"/>
              <a:t>30/04/2014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308E37FF-6E4C-492A-8EA6-42BC60B0431B}"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ACC9D4-B30B-492A-95F2-8B1B32823914}" type="datetimeFigureOut">
              <a:rPr lang="en-CA" smtClean="0"/>
              <a:t>30/04/2014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08E37FF-6E4C-492A-8EA6-42BC60B0431B}"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ACC9D4-B30B-492A-95F2-8B1B32823914}" type="datetimeFigureOut">
              <a:rPr lang="en-CA" smtClean="0"/>
              <a:t>30/04/2014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08E37FF-6E4C-492A-8EA6-42BC60B0431B}"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EFACC9D4-B30B-492A-95F2-8B1B32823914}" type="datetimeFigureOut">
              <a:rPr lang="en-CA" smtClean="0"/>
              <a:t>30/04/2014</a:t>
            </a:fld>
            <a:endParaRPr lang="en-CA"/>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CA"/>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308E37FF-6E4C-492A-8EA6-42BC60B0431B}"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chart" Target="../charts/char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staff.lib.uwo.ca/tserv/yearendstatistics.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dirty="0" smtClean="0"/>
              <a:t>Vendor </a:t>
            </a:r>
            <a:r>
              <a:rPr lang="en-CA" dirty="0" smtClean="0"/>
              <a:t>Evaluation:</a:t>
            </a:r>
            <a:br>
              <a:rPr lang="en-CA" dirty="0" smtClean="0"/>
            </a:br>
            <a:r>
              <a:rPr lang="en-CA" sz="3600" dirty="0" smtClean="0"/>
              <a:t>Ingram Coutts Information Services’ Record Quality at Western Libraries</a:t>
            </a:r>
            <a:endParaRPr lang="en-CA" sz="5300" dirty="0"/>
          </a:p>
        </p:txBody>
      </p:sp>
      <p:sp>
        <p:nvSpPr>
          <p:cNvPr id="3" name="Subtitle 2"/>
          <p:cNvSpPr>
            <a:spLocks noGrp="1"/>
          </p:cNvSpPr>
          <p:nvPr>
            <p:ph type="subTitle" idx="1"/>
          </p:nvPr>
        </p:nvSpPr>
        <p:spPr/>
        <p:txBody>
          <a:bodyPr/>
          <a:lstStyle/>
          <a:p>
            <a:r>
              <a:rPr lang="en-CA" dirty="0" smtClean="0"/>
              <a:t>April 30, </a:t>
            </a:r>
            <a:r>
              <a:rPr lang="en-CA" dirty="0" smtClean="0"/>
              <a:t>2014</a:t>
            </a:r>
          </a:p>
          <a:p>
            <a:endParaRPr lang="en-CA" dirty="0"/>
          </a:p>
          <a:p>
            <a:r>
              <a:rPr lang="en-CA" dirty="0" smtClean="0"/>
              <a:t>Claire Doran</a:t>
            </a:r>
            <a:endParaRPr lang="en-CA" dirty="0"/>
          </a:p>
        </p:txBody>
      </p:sp>
    </p:spTree>
    <p:extLst>
      <p:ext uri="{BB962C8B-B14F-4D97-AF65-F5344CB8AC3E}">
        <p14:creationId xmlns:p14="http://schemas.microsoft.com/office/powerpoint/2010/main" val="18164315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ext uri="{D42A27DB-BD31-4B8C-83A1-F6EECF244321}">
                <p14:modId xmlns:p14="http://schemas.microsoft.com/office/powerpoint/2010/main" val="2547522962"/>
              </p:ext>
            </p:extLst>
          </p:nvPr>
        </p:nvGraphicFramePr>
        <p:xfrm>
          <a:off x="107504" y="1268760"/>
          <a:ext cx="8928992" cy="5453065"/>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idx="4294967295"/>
          </p:nvPr>
        </p:nvSpPr>
        <p:spPr>
          <a:xfrm>
            <a:off x="625493" y="260648"/>
            <a:ext cx="7756525" cy="1054100"/>
          </a:xfrm>
        </p:spPr>
        <p:txBody>
          <a:bodyPr/>
          <a:lstStyle/>
          <a:p>
            <a:r>
              <a:rPr lang="en-CA" dirty="0"/>
              <a:t>E</a:t>
            </a:r>
            <a:r>
              <a:rPr lang="en-CA" dirty="0" smtClean="0"/>
              <a:t>rrors by Class</a:t>
            </a:r>
            <a:endParaRPr lang="en-CA" dirty="0"/>
          </a:p>
        </p:txBody>
      </p:sp>
      <p:sp>
        <p:nvSpPr>
          <p:cNvPr id="10" name="TextBox 9"/>
          <p:cNvSpPr txBox="1"/>
          <p:nvPr/>
        </p:nvSpPr>
        <p:spPr>
          <a:xfrm>
            <a:off x="1065063" y="4553991"/>
            <a:ext cx="432048" cy="307777"/>
          </a:xfrm>
          <a:prstGeom prst="rect">
            <a:avLst/>
          </a:prstGeom>
          <a:noFill/>
        </p:spPr>
        <p:txBody>
          <a:bodyPr wrap="square" rtlCol="0">
            <a:spAutoFit/>
          </a:bodyPr>
          <a:lstStyle/>
          <a:p>
            <a:r>
              <a:rPr lang="en-CA" sz="1400" b="1" dirty="0" smtClean="0"/>
              <a:t>2%</a:t>
            </a:r>
            <a:endParaRPr lang="en-CA" sz="1400" b="1" dirty="0"/>
          </a:p>
        </p:txBody>
      </p:sp>
      <p:sp>
        <p:nvSpPr>
          <p:cNvPr id="11" name="TextBox 10"/>
          <p:cNvSpPr txBox="1"/>
          <p:nvPr/>
        </p:nvSpPr>
        <p:spPr>
          <a:xfrm>
            <a:off x="7318555" y="5074322"/>
            <a:ext cx="504057" cy="307777"/>
          </a:xfrm>
          <a:prstGeom prst="rect">
            <a:avLst/>
          </a:prstGeom>
          <a:noFill/>
        </p:spPr>
        <p:txBody>
          <a:bodyPr wrap="square" rtlCol="0">
            <a:spAutoFit/>
          </a:bodyPr>
          <a:lstStyle/>
          <a:p>
            <a:r>
              <a:rPr lang="en-CA" sz="1400" b="1" dirty="0" smtClean="0"/>
              <a:t>2%</a:t>
            </a:r>
            <a:endParaRPr lang="en-CA" sz="1400" b="1" dirty="0"/>
          </a:p>
        </p:txBody>
      </p:sp>
      <p:sp>
        <p:nvSpPr>
          <p:cNvPr id="12" name="TextBox 11"/>
          <p:cNvSpPr txBox="1"/>
          <p:nvPr/>
        </p:nvSpPr>
        <p:spPr>
          <a:xfrm>
            <a:off x="8172400" y="4879903"/>
            <a:ext cx="491244" cy="307777"/>
          </a:xfrm>
          <a:prstGeom prst="rect">
            <a:avLst/>
          </a:prstGeom>
          <a:noFill/>
        </p:spPr>
        <p:txBody>
          <a:bodyPr wrap="square" rtlCol="0">
            <a:spAutoFit/>
          </a:bodyPr>
          <a:lstStyle/>
          <a:p>
            <a:r>
              <a:rPr lang="en-CA" sz="1400" b="1" dirty="0"/>
              <a:t>1</a:t>
            </a:r>
            <a:r>
              <a:rPr lang="en-CA" sz="1400" b="1" dirty="0" smtClean="0"/>
              <a:t>%</a:t>
            </a:r>
            <a:endParaRPr lang="en-CA" sz="1400" b="1" dirty="0"/>
          </a:p>
        </p:txBody>
      </p:sp>
      <p:sp>
        <p:nvSpPr>
          <p:cNvPr id="13" name="TextBox 12"/>
          <p:cNvSpPr txBox="1"/>
          <p:nvPr/>
        </p:nvSpPr>
        <p:spPr>
          <a:xfrm>
            <a:off x="6356461" y="5448806"/>
            <a:ext cx="635260" cy="307777"/>
          </a:xfrm>
          <a:prstGeom prst="rect">
            <a:avLst/>
          </a:prstGeom>
          <a:noFill/>
        </p:spPr>
        <p:txBody>
          <a:bodyPr wrap="square" rtlCol="0">
            <a:spAutoFit/>
          </a:bodyPr>
          <a:lstStyle/>
          <a:p>
            <a:r>
              <a:rPr lang="en-CA" sz="1400" b="1" dirty="0" smtClean="0"/>
              <a:t>0%</a:t>
            </a:r>
            <a:endParaRPr lang="en-CA" sz="1400" b="1" dirty="0"/>
          </a:p>
        </p:txBody>
      </p:sp>
      <p:sp>
        <p:nvSpPr>
          <p:cNvPr id="14" name="TextBox 13"/>
          <p:cNvSpPr txBox="1"/>
          <p:nvPr/>
        </p:nvSpPr>
        <p:spPr>
          <a:xfrm>
            <a:off x="5508104" y="4125217"/>
            <a:ext cx="491244" cy="307777"/>
          </a:xfrm>
          <a:prstGeom prst="rect">
            <a:avLst/>
          </a:prstGeom>
          <a:noFill/>
        </p:spPr>
        <p:txBody>
          <a:bodyPr wrap="square" rtlCol="0">
            <a:spAutoFit/>
          </a:bodyPr>
          <a:lstStyle/>
          <a:p>
            <a:r>
              <a:rPr lang="en-CA" sz="1400" b="1" dirty="0"/>
              <a:t>3</a:t>
            </a:r>
            <a:r>
              <a:rPr lang="en-CA" sz="1400" b="1" dirty="0" smtClean="0"/>
              <a:t>%</a:t>
            </a:r>
            <a:endParaRPr lang="en-CA" sz="1400" b="1" dirty="0"/>
          </a:p>
        </p:txBody>
      </p:sp>
      <p:sp>
        <p:nvSpPr>
          <p:cNvPr id="15" name="TextBox 14"/>
          <p:cNvSpPr txBox="1"/>
          <p:nvPr/>
        </p:nvSpPr>
        <p:spPr>
          <a:xfrm>
            <a:off x="4644008" y="4690819"/>
            <a:ext cx="563252" cy="307777"/>
          </a:xfrm>
          <a:prstGeom prst="rect">
            <a:avLst/>
          </a:prstGeom>
          <a:noFill/>
        </p:spPr>
        <p:txBody>
          <a:bodyPr wrap="square" rtlCol="0">
            <a:spAutoFit/>
          </a:bodyPr>
          <a:lstStyle/>
          <a:p>
            <a:r>
              <a:rPr lang="en-CA" sz="1400" b="1" dirty="0"/>
              <a:t>8</a:t>
            </a:r>
            <a:r>
              <a:rPr lang="en-CA" sz="1400" b="1" dirty="0" smtClean="0"/>
              <a:t>%</a:t>
            </a:r>
            <a:endParaRPr lang="en-CA" sz="1400" b="1" dirty="0"/>
          </a:p>
        </p:txBody>
      </p:sp>
      <p:sp>
        <p:nvSpPr>
          <p:cNvPr id="16" name="TextBox 15"/>
          <p:cNvSpPr txBox="1"/>
          <p:nvPr/>
        </p:nvSpPr>
        <p:spPr>
          <a:xfrm>
            <a:off x="3665014" y="5033792"/>
            <a:ext cx="561505" cy="307777"/>
          </a:xfrm>
          <a:prstGeom prst="rect">
            <a:avLst/>
          </a:prstGeom>
          <a:noFill/>
        </p:spPr>
        <p:txBody>
          <a:bodyPr wrap="square" rtlCol="0">
            <a:spAutoFit/>
          </a:bodyPr>
          <a:lstStyle/>
          <a:p>
            <a:r>
              <a:rPr lang="en-CA" sz="1400" b="1" dirty="0" smtClean="0"/>
              <a:t>2%</a:t>
            </a:r>
            <a:endParaRPr lang="en-CA" sz="1400" b="1" dirty="0"/>
          </a:p>
        </p:txBody>
      </p:sp>
      <p:sp>
        <p:nvSpPr>
          <p:cNvPr id="17" name="TextBox 16"/>
          <p:cNvSpPr txBox="1"/>
          <p:nvPr/>
        </p:nvSpPr>
        <p:spPr>
          <a:xfrm>
            <a:off x="1879641" y="3755942"/>
            <a:ext cx="491244" cy="307777"/>
          </a:xfrm>
          <a:prstGeom prst="rect">
            <a:avLst/>
          </a:prstGeom>
          <a:noFill/>
        </p:spPr>
        <p:txBody>
          <a:bodyPr wrap="square" rtlCol="0">
            <a:spAutoFit/>
          </a:bodyPr>
          <a:lstStyle/>
          <a:p>
            <a:r>
              <a:rPr lang="en-CA" sz="1400" b="1" dirty="0"/>
              <a:t>8</a:t>
            </a:r>
            <a:r>
              <a:rPr lang="en-CA" sz="1400" b="1" dirty="0" smtClean="0"/>
              <a:t>%</a:t>
            </a:r>
            <a:endParaRPr lang="en-CA" sz="1400" b="1" dirty="0"/>
          </a:p>
        </p:txBody>
      </p:sp>
      <p:sp>
        <p:nvSpPr>
          <p:cNvPr id="18" name="TextBox 17"/>
          <p:cNvSpPr txBox="1"/>
          <p:nvPr/>
        </p:nvSpPr>
        <p:spPr>
          <a:xfrm>
            <a:off x="3263044" y="1533533"/>
            <a:ext cx="563252" cy="307777"/>
          </a:xfrm>
          <a:prstGeom prst="rect">
            <a:avLst/>
          </a:prstGeom>
          <a:noFill/>
        </p:spPr>
        <p:txBody>
          <a:bodyPr wrap="square" rtlCol="0">
            <a:spAutoFit/>
          </a:bodyPr>
          <a:lstStyle/>
          <a:p>
            <a:r>
              <a:rPr lang="en-CA" sz="1400" b="1" dirty="0" smtClean="0"/>
              <a:t>11%</a:t>
            </a:r>
            <a:endParaRPr lang="en-CA" sz="1400" b="1" dirty="0"/>
          </a:p>
        </p:txBody>
      </p:sp>
    </p:spTree>
    <p:extLst>
      <p:ext uri="{BB962C8B-B14F-4D97-AF65-F5344CB8AC3E}">
        <p14:creationId xmlns:p14="http://schemas.microsoft.com/office/powerpoint/2010/main" val="1782588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11560" y="260648"/>
            <a:ext cx="7756525" cy="1054100"/>
          </a:xfrm>
        </p:spPr>
        <p:txBody>
          <a:bodyPr/>
          <a:lstStyle/>
          <a:p>
            <a:r>
              <a:rPr lang="en-CA" dirty="0" smtClean="0"/>
              <a:t>Severity of Errors</a:t>
            </a:r>
            <a:endParaRPr lang="en-CA" dirty="0"/>
          </a:p>
        </p:txBody>
      </p:sp>
      <p:graphicFrame>
        <p:nvGraphicFramePr>
          <p:cNvPr id="4" name="Chart 3"/>
          <p:cNvGraphicFramePr>
            <a:graphicFrameLocks/>
          </p:cNvGraphicFramePr>
          <p:nvPr>
            <p:extLst>
              <p:ext uri="{D42A27DB-BD31-4B8C-83A1-F6EECF244321}">
                <p14:modId xmlns:p14="http://schemas.microsoft.com/office/powerpoint/2010/main" val="2833678723"/>
              </p:ext>
            </p:extLst>
          </p:nvPr>
        </p:nvGraphicFramePr>
        <p:xfrm>
          <a:off x="107504" y="1268760"/>
          <a:ext cx="8928991" cy="547260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696719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a:graphicFrameLocks/>
          </p:cNvGraphicFramePr>
          <p:nvPr>
            <p:extLst>
              <p:ext uri="{D42A27DB-BD31-4B8C-83A1-F6EECF244321}">
                <p14:modId xmlns:p14="http://schemas.microsoft.com/office/powerpoint/2010/main" val="45939048"/>
              </p:ext>
            </p:extLst>
          </p:nvPr>
        </p:nvGraphicFramePr>
        <p:xfrm>
          <a:off x="107504" y="1388268"/>
          <a:ext cx="9036496" cy="546973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idx="4294967295"/>
          </p:nvPr>
        </p:nvSpPr>
        <p:spPr>
          <a:xfrm>
            <a:off x="755576" y="404664"/>
            <a:ext cx="7756525" cy="1054100"/>
          </a:xfrm>
        </p:spPr>
        <p:txBody>
          <a:bodyPr/>
          <a:lstStyle/>
          <a:p>
            <a:r>
              <a:rPr lang="en-CA" dirty="0"/>
              <a:t>E</a:t>
            </a:r>
            <a:r>
              <a:rPr lang="en-CA" dirty="0" smtClean="0"/>
              <a:t>rrors by Field</a:t>
            </a:r>
            <a:endParaRPr lang="en-CA" dirty="0"/>
          </a:p>
        </p:txBody>
      </p:sp>
      <p:sp>
        <p:nvSpPr>
          <p:cNvPr id="3" name="TextBox 2"/>
          <p:cNvSpPr txBox="1"/>
          <p:nvPr/>
        </p:nvSpPr>
        <p:spPr>
          <a:xfrm>
            <a:off x="4067944" y="4387182"/>
            <a:ext cx="620683" cy="369332"/>
          </a:xfrm>
          <a:prstGeom prst="rect">
            <a:avLst/>
          </a:prstGeom>
          <a:noFill/>
        </p:spPr>
        <p:txBody>
          <a:bodyPr wrap="none" rtlCol="0">
            <a:spAutoFit/>
          </a:bodyPr>
          <a:lstStyle/>
          <a:p>
            <a:r>
              <a:rPr lang="en-CA" b="1" dirty="0" smtClean="0">
                <a:solidFill>
                  <a:schemeClr val="bg1"/>
                </a:solidFill>
              </a:rPr>
              <a:t>57%</a:t>
            </a:r>
            <a:endParaRPr lang="en-CA" b="1" dirty="0">
              <a:solidFill>
                <a:schemeClr val="bg1"/>
              </a:solidFill>
            </a:endParaRPr>
          </a:p>
        </p:txBody>
      </p:sp>
      <p:sp>
        <p:nvSpPr>
          <p:cNvPr id="5" name="TextBox 4"/>
          <p:cNvSpPr txBox="1"/>
          <p:nvPr/>
        </p:nvSpPr>
        <p:spPr>
          <a:xfrm>
            <a:off x="1187624" y="3833184"/>
            <a:ext cx="620683" cy="369332"/>
          </a:xfrm>
          <a:prstGeom prst="rect">
            <a:avLst/>
          </a:prstGeom>
          <a:noFill/>
        </p:spPr>
        <p:txBody>
          <a:bodyPr wrap="none" rtlCol="0">
            <a:spAutoFit/>
          </a:bodyPr>
          <a:lstStyle/>
          <a:p>
            <a:r>
              <a:rPr lang="en-CA" b="1" dirty="0" smtClean="0">
                <a:solidFill>
                  <a:schemeClr val="bg1"/>
                </a:solidFill>
              </a:rPr>
              <a:t>12%</a:t>
            </a:r>
            <a:endParaRPr lang="en-CA" b="1" dirty="0">
              <a:solidFill>
                <a:schemeClr val="bg1"/>
              </a:solidFill>
            </a:endParaRPr>
          </a:p>
        </p:txBody>
      </p:sp>
      <p:sp>
        <p:nvSpPr>
          <p:cNvPr id="6" name="TextBox 5"/>
          <p:cNvSpPr txBox="1"/>
          <p:nvPr/>
        </p:nvSpPr>
        <p:spPr>
          <a:xfrm>
            <a:off x="2267744" y="2468788"/>
            <a:ext cx="620683" cy="369332"/>
          </a:xfrm>
          <a:prstGeom prst="rect">
            <a:avLst/>
          </a:prstGeom>
          <a:noFill/>
        </p:spPr>
        <p:txBody>
          <a:bodyPr wrap="none" rtlCol="0">
            <a:spAutoFit/>
          </a:bodyPr>
          <a:lstStyle/>
          <a:p>
            <a:r>
              <a:rPr lang="en-CA" b="1" dirty="0" smtClean="0">
                <a:solidFill>
                  <a:schemeClr val="bg1"/>
                </a:solidFill>
              </a:rPr>
              <a:t>13%</a:t>
            </a:r>
            <a:endParaRPr lang="en-CA" b="1" dirty="0">
              <a:solidFill>
                <a:schemeClr val="bg1"/>
              </a:solidFill>
            </a:endParaRPr>
          </a:p>
        </p:txBody>
      </p:sp>
    </p:spTree>
    <p:extLst>
      <p:ext uri="{BB962C8B-B14F-4D97-AF65-F5344CB8AC3E}">
        <p14:creationId xmlns:p14="http://schemas.microsoft.com/office/powerpoint/2010/main" val="772057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a:graphicFrameLocks/>
          </p:cNvGraphicFramePr>
          <p:nvPr>
            <p:extLst>
              <p:ext uri="{D42A27DB-BD31-4B8C-83A1-F6EECF244321}">
                <p14:modId xmlns:p14="http://schemas.microsoft.com/office/powerpoint/2010/main" val="2217952421"/>
              </p:ext>
            </p:extLst>
          </p:nvPr>
        </p:nvGraphicFramePr>
        <p:xfrm>
          <a:off x="0" y="1772816"/>
          <a:ext cx="8928992" cy="4683968"/>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idx="4294967295"/>
          </p:nvPr>
        </p:nvSpPr>
        <p:spPr>
          <a:xfrm>
            <a:off x="251520" y="188640"/>
            <a:ext cx="8569325" cy="1435100"/>
          </a:xfrm>
        </p:spPr>
        <p:txBody>
          <a:bodyPr/>
          <a:lstStyle/>
          <a:p>
            <a:r>
              <a:rPr lang="en-CA" dirty="0" smtClean="0"/>
              <a:t>Breakdown of Rules</a:t>
            </a:r>
            <a:endParaRPr lang="en-CA" dirty="0"/>
          </a:p>
        </p:txBody>
      </p:sp>
      <p:sp>
        <p:nvSpPr>
          <p:cNvPr id="5" name="TextBox 4"/>
          <p:cNvSpPr txBox="1"/>
          <p:nvPr/>
        </p:nvSpPr>
        <p:spPr>
          <a:xfrm>
            <a:off x="1837911" y="3426229"/>
            <a:ext cx="620683" cy="369332"/>
          </a:xfrm>
          <a:prstGeom prst="rect">
            <a:avLst/>
          </a:prstGeom>
          <a:noFill/>
        </p:spPr>
        <p:txBody>
          <a:bodyPr wrap="none" rtlCol="0">
            <a:spAutoFit/>
          </a:bodyPr>
          <a:lstStyle/>
          <a:p>
            <a:r>
              <a:rPr lang="en-CA" b="1" dirty="0" smtClean="0"/>
              <a:t>33%</a:t>
            </a:r>
            <a:endParaRPr lang="en-CA" b="1" dirty="0"/>
          </a:p>
        </p:txBody>
      </p:sp>
      <p:sp>
        <p:nvSpPr>
          <p:cNvPr id="6" name="TextBox 5"/>
          <p:cNvSpPr txBox="1"/>
          <p:nvPr/>
        </p:nvSpPr>
        <p:spPr>
          <a:xfrm>
            <a:off x="3833286" y="3267210"/>
            <a:ext cx="620683" cy="369332"/>
          </a:xfrm>
          <a:prstGeom prst="rect">
            <a:avLst/>
          </a:prstGeom>
          <a:noFill/>
        </p:spPr>
        <p:txBody>
          <a:bodyPr wrap="none" rtlCol="0">
            <a:spAutoFit/>
          </a:bodyPr>
          <a:lstStyle/>
          <a:p>
            <a:r>
              <a:rPr lang="en-CA" b="1" dirty="0" smtClean="0"/>
              <a:t>26%</a:t>
            </a:r>
            <a:endParaRPr lang="en-CA" b="1" dirty="0"/>
          </a:p>
        </p:txBody>
      </p:sp>
      <p:sp>
        <p:nvSpPr>
          <p:cNvPr id="7" name="TextBox 6"/>
          <p:cNvSpPr txBox="1"/>
          <p:nvPr/>
        </p:nvSpPr>
        <p:spPr>
          <a:xfrm>
            <a:off x="3181538" y="5229200"/>
            <a:ext cx="620683" cy="369332"/>
          </a:xfrm>
          <a:prstGeom prst="rect">
            <a:avLst/>
          </a:prstGeom>
          <a:noFill/>
        </p:spPr>
        <p:txBody>
          <a:bodyPr wrap="none" rtlCol="0">
            <a:spAutoFit/>
          </a:bodyPr>
          <a:lstStyle/>
          <a:p>
            <a:r>
              <a:rPr lang="en-CA" b="1" dirty="0" smtClean="0"/>
              <a:t>41%</a:t>
            </a:r>
            <a:endParaRPr lang="en-CA" b="1" dirty="0"/>
          </a:p>
        </p:txBody>
      </p:sp>
    </p:spTree>
    <p:extLst>
      <p:ext uri="{BB962C8B-B14F-4D97-AF65-F5344CB8AC3E}">
        <p14:creationId xmlns:p14="http://schemas.microsoft.com/office/powerpoint/2010/main" val="3776235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Changes over time</a:t>
            </a:r>
            <a:endParaRPr lang="en-CA" dirty="0"/>
          </a:p>
        </p:txBody>
      </p:sp>
      <p:sp>
        <p:nvSpPr>
          <p:cNvPr id="4" name="Text Placeholder 3"/>
          <p:cNvSpPr>
            <a:spLocks noGrp="1"/>
          </p:cNvSpPr>
          <p:nvPr>
            <p:ph type="body" idx="1"/>
          </p:nvPr>
        </p:nvSpPr>
        <p:spPr/>
        <p:txBody>
          <a:bodyPr/>
          <a:lstStyle/>
          <a:p>
            <a:endParaRPr lang="en-CA"/>
          </a:p>
        </p:txBody>
      </p:sp>
    </p:spTree>
    <p:extLst>
      <p:ext uri="{BB962C8B-B14F-4D97-AF65-F5344CB8AC3E}">
        <p14:creationId xmlns:p14="http://schemas.microsoft.com/office/powerpoint/2010/main" val="9952779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Frequency of Error</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40172473"/>
              </p:ext>
            </p:extLst>
          </p:nvPr>
        </p:nvGraphicFramePr>
        <p:xfrm>
          <a:off x="683568" y="2636912"/>
          <a:ext cx="7488832" cy="3024335"/>
        </p:xfrm>
        <a:graphic>
          <a:graphicData uri="http://schemas.openxmlformats.org/drawingml/2006/table">
            <a:tbl>
              <a:tblPr>
                <a:tableStyleId>{5C22544A-7EE6-4342-B048-85BDC9FD1C3A}</a:tableStyleId>
              </a:tblPr>
              <a:tblGrid>
                <a:gridCol w="2496278"/>
                <a:gridCol w="1691027"/>
                <a:gridCol w="1771552"/>
                <a:gridCol w="1529975"/>
              </a:tblGrid>
              <a:tr h="604867">
                <a:tc>
                  <a:txBody>
                    <a:bodyPr/>
                    <a:lstStyle/>
                    <a:p>
                      <a:pPr algn="l" fontAlgn="b"/>
                      <a:r>
                        <a:rPr lang="en-CA" sz="1800" u="none" strike="noStrike" dirty="0" smtClean="0">
                          <a:effectLst/>
                        </a:rPr>
                        <a:t>Fiscal Year</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u="none" strike="noStrike">
                          <a:effectLst/>
                        </a:rPr>
                        <a:t>2011-12</a:t>
                      </a:r>
                      <a:endParaRPr lang="en-CA" sz="1800" b="0" i="0" u="none" strike="noStrike">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u="none" strike="noStrike" dirty="0">
                          <a:effectLst/>
                        </a:rPr>
                        <a:t>2012-13</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u="none" strike="noStrike" dirty="0">
                          <a:effectLst/>
                        </a:rPr>
                        <a:t>2013-14</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4867">
                <a:tc>
                  <a:txBody>
                    <a:bodyPr/>
                    <a:lstStyle/>
                    <a:p>
                      <a:pPr algn="l" fontAlgn="b"/>
                      <a:r>
                        <a:rPr lang="en-CA" sz="1800" b="0" i="0" u="none" strike="noStrike" dirty="0" smtClean="0">
                          <a:solidFill>
                            <a:schemeClr val="dk1"/>
                          </a:solidFill>
                          <a:effectLst/>
                          <a:latin typeface="+mn-lt"/>
                        </a:rPr>
                        <a:t>Shelf-Ready</a:t>
                      </a:r>
                      <a:r>
                        <a:rPr lang="en-CA" sz="1800" b="0" i="0" u="none" strike="noStrike" baseline="0" dirty="0" smtClean="0">
                          <a:solidFill>
                            <a:schemeClr val="dk1"/>
                          </a:solidFill>
                          <a:effectLst/>
                          <a:latin typeface="+mn-lt"/>
                        </a:rPr>
                        <a:t> Items</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b="0" i="0" u="none" strike="noStrike" dirty="0" smtClean="0">
                          <a:solidFill>
                            <a:schemeClr val="dk1"/>
                          </a:solidFill>
                          <a:effectLst/>
                          <a:latin typeface="+mn-lt"/>
                        </a:rPr>
                        <a:t>5690</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u="none" strike="noStrike" dirty="0">
                          <a:effectLst/>
                        </a:rPr>
                        <a:t>13260</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u="none" strike="noStrike" dirty="0">
                          <a:effectLst/>
                        </a:rPr>
                        <a:t>18561</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4867">
                <a:tc>
                  <a:txBody>
                    <a:bodyPr/>
                    <a:lstStyle/>
                    <a:p>
                      <a:pPr algn="l" fontAlgn="b"/>
                      <a:r>
                        <a:rPr lang="en-CA" sz="1800" u="none" strike="noStrike" dirty="0" smtClean="0">
                          <a:effectLst/>
                        </a:rPr>
                        <a:t>QA-Eligible </a:t>
                      </a:r>
                      <a:r>
                        <a:rPr lang="en-CA" sz="1800" u="none" strike="noStrike" dirty="0">
                          <a:effectLst/>
                        </a:rPr>
                        <a:t>Items</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b="0" i="0" u="none" strike="noStrike" dirty="0" smtClean="0">
                          <a:solidFill>
                            <a:schemeClr val="dk1"/>
                          </a:solidFill>
                          <a:effectLst/>
                          <a:latin typeface="+mn-lt"/>
                        </a:rPr>
                        <a:t>1955</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u="none" strike="noStrike">
                          <a:effectLst/>
                        </a:rPr>
                        <a:t>4996</a:t>
                      </a:r>
                      <a:endParaRPr lang="en-CA" sz="1800" b="0" i="0" u="none" strike="noStrike">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u="none" strike="noStrike" dirty="0">
                          <a:effectLst/>
                        </a:rPr>
                        <a:t>4168</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4867">
                <a:tc>
                  <a:txBody>
                    <a:bodyPr/>
                    <a:lstStyle/>
                    <a:p>
                      <a:pPr algn="l" fontAlgn="b"/>
                      <a:r>
                        <a:rPr lang="en-CA" sz="1800" u="none" strike="noStrike" dirty="0">
                          <a:effectLst/>
                        </a:rPr>
                        <a:t>QA Reports</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b="0" i="0" u="none" strike="noStrike" dirty="0" smtClean="0">
                          <a:solidFill>
                            <a:schemeClr val="dk1"/>
                          </a:solidFill>
                          <a:effectLst/>
                          <a:latin typeface="+mn-lt"/>
                        </a:rPr>
                        <a:t>112</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u="none" strike="noStrike" dirty="0">
                          <a:effectLst/>
                        </a:rPr>
                        <a:t> </a:t>
                      </a:r>
                      <a:r>
                        <a:rPr lang="en-CA" sz="1800" u="none" strike="noStrike" dirty="0" smtClean="0">
                          <a:effectLst/>
                        </a:rPr>
                        <a:t>177</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u="none" strike="noStrike" dirty="0" smtClean="0">
                          <a:effectLst/>
                        </a:rPr>
                        <a:t>136</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4867">
                <a:tc>
                  <a:txBody>
                    <a:bodyPr/>
                    <a:lstStyle/>
                    <a:p>
                      <a:pPr algn="l" fontAlgn="b"/>
                      <a:r>
                        <a:rPr lang="en-CA" sz="1800" u="none" strike="noStrike" dirty="0">
                          <a:effectLst/>
                        </a:rPr>
                        <a:t>Error Percent</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b="0" i="0" u="none" strike="noStrike" dirty="0" smtClean="0">
                          <a:solidFill>
                            <a:schemeClr val="dk1"/>
                          </a:solidFill>
                          <a:effectLst/>
                          <a:latin typeface="+mn-lt"/>
                        </a:rPr>
                        <a:t>5.73%</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u="none" strike="noStrike" dirty="0" smtClean="0">
                          <a:effectLst/>
                        </a:rPr>
                        <a:t>3.54</a:t>
                      </a:r>
                      <a:r>
                        <a:rPr lang="en-CA" sz="1800" u="none" strike="noStrike" dirty="0">
                          <a:effectLst/>
                        </a:rPr>
                        <a:t>%</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CA" sz="1800" u="none" strike="noStrike" dirty="0" smtClean="0">
                          <a:effectLst/>
                        </a:rPr>
                        <a:t>3.26%</a:t>
                      </a:r>
                      <a:endParaRPr lang="en-CA" sz="1800" b="0" i="0" u="none" strike="noStrike" dirty="0">
                        <a:solidFill>
                          <a:srgbClr val="000000"/>
                        </a:solidFill>
                        <a:effectLst/>
                        <a:latin typeface="Calibri"/>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693945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683568" y="548680"/>
            <a:ext cx="7756525" cy="1054100"/>
          </a:xfrm>
        </p:spPr>
        <p:txBody>
          <a:bodyPr/>
          <a:lstStyle/>
          <a:p>
            <a:r>
              <a:rPr lang="en-CA" sz="4000" dirty="0" smtClean="0"/>
              <a:t>Number</a:t>
            </a:r>
            <a:r>
              <a:rPr lang="en-CA" sz="4400" dirty="0" smtClean="0"/>
              <a:t> of QC Reports by </a:t>
            </a:r>
            <a:r>
              <a:rPr lang="en-CA" sz="4000" dirty="0" smtClean="0"/>
              <a:t>Month</a:t>
            </a:r>
            <a:endParaRPr lang="en-CA" sz="4400" dirty="0"/>
          </a:p>
        </p:txBody>
      </p:sp>
      <p:graphicFrame>
        <p:nvGraphicFramePr>
          <p:cNvPr id="5" name="Chart 4"/>
          <p:cNvGraphicFramePr>
            <a:graphicFrameLocks/>
          </p:cNvGraphicFramePr>
          <p:nvPr>
            <p:extLst>
              <p:ext uri="{D42A27DB-BD31-4B8C-83A1-F6EECF244321}">
                <p14:modId xmlns:p14="http://schemas.microsoft.com/office/powerpoint/2010/main" val="1534122242"/>
              </p:ext>
            </p:extLst>
          </p:nvPr>
        </p:nvGraphicFramePr>
        <p:xfrm>
          <a:off x="0" y="1700808"/>
          <a:ext cx="9144000" cy="5157192"/>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3762132" y="3522494"/>
            <a:ext cx="1835759" cy="338554"/>
          </a:xfrm>
          <a:prstGeom prst="rect">
            <a:avLst/>
          </a:prstGeom>
          <a:noFill/>
        </p:spPr>
        <p:txBody>
          <a:bodyPr wrap="none" rtlCol="0">
            <a:spAutoFit/>
          </a:bodyPr>
          <a:lstStyle/>
          <a:p>
            <a:r>
              <a:rPr lang="en-CA" sz="1600" dirty="0" smtClean="0"/>
              <a:t>Shelf-listing glitch</a:t>
            </a:r>
            <a:endParaRPr lang="en-CA" sz="1600" dirty="0"/>
          </a:p>
        </p:txBody>
      </p:sp>
      <p:sp>
        <p:nvSpPr>
          <p:cNvPr id="4" name="TextBox 3"/>
          <p:cNvSpPr txBox="1"/>
          <p:nvPr/>
        </p:nvSpPr>
        <p:spPr>
          <a:xfrm>
            <a:off x="5465605" y="2520884"/>
            <a:ext cx="1741182" cy="369332"/>
          </a:xfrm>
          <a:prstGeom prst="rect">
            <a:avLst/>
          </a:prstGeom>
          <a:noFill/>
        </p:spPr>
        <p:txBody>
          <a:bodyPr wrap="none" rtlCol="0">
            <a:spAutoFit/>
          </a:bodyPr>
          <a:lstStyle/>
          <a:p>
            <a:r>
              <a:rPr lang="en-CA" dirty="0" smtClean="0"/>
              <a:t>No review files</a:t>
            </a:r>
            <a:endParaRPr lang="en-CA" dirty="0"/>
          </a:p>
        </p:txBody>
      </p:sp>
      <p:sp>
        <p:nvSpPr>
          <p:cNvPr id="6" name="Left Brace 5"/>
          <p:cNvSpPr/>
          <p:nvPr/>
        </p:nvSpPr>
        <p:spPr>
          <a:xfrm rot="5400000">
            <a:off x="4599002" y="3474005"/>
            <a:ext cx="162018" cy="936104"/>
          </a:xfrm>
          <a:prstGeom prst="leftBrace">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7" name="Left Brace 6"/>
          <p:cNvSpPr/>
          <p:nvPr/>
        </p:nvSpPr>
        <p:spPr>
          <a:xfrm rot="5400000">
            <a:off x="6142182" y="959994"/>
            <a:ext cx="388028" cy="4248472"/>
          </a:xfrm>
          <a:prstGeom prst="leftBrace">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Tree>
    <p:extLst>
      <p:ext uri="{BB962C8B-B14F-4D97-AF65-F5344CB8AC3E}">
        <p14:creationId xmlns:p14="http://schemas.microsoft.com/office/powerpoint/2010/main" val="48625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323528" y="332656"/>
            <a:ext cx="8496300" cy="1054100"/>
          </a:xfrm>
        </p:spPr>
        <p:txBody>
          <a:bodyPr/>
          <a:lstStyle/>
          <a:p>
            <a:r>
              <a:rPr lang="en-CA" sz="4000" dirty="0" smtClean="0"/>
              <a:t>Error Severity by Quarter</a:t>
            </a:r>
            <a:endParaRPr lang="en-CA" sz="4000" dirty="0"/>
          </a:p>
        </p:txBody>
      </p:sp>
      <p:graphicFrame>
        <p:nvGraphicFramePr>
          <p:cNvPr id="5" name="Chart 4"/>
          <p:cNvGraphicFramePr>
            <a:graphicFrameLocks/>
          </p:cNvGraphicFramePr>
          <p:nvPr>
            <p:extLst>
              <p:ext uri="{D42A27DB-BD31-4B8C-83A1-F6EECF244321}">
                <p14:modId xmlns:p14="http://schemas.microsoft.com/office/powerpoint/2010/main" val="1285730665"/>
              </p:ext>
            </p:extLst>
          </p:nvPr>
        </p:nvGraphicFramePr>
        <p:xfrm>
          <a:off x="0" y="1264443"/>
          <a:ext cx="9144000" cy="540491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214944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Overview of Libraries</a:t>
            </a:r>
            <a:endParaRPr lang="en-CA" dirty="0"/>
          </a:p>
        </p:txBody>
      </p:sp>
      <p:sp>
        <p:nvSpPr>
          <p:cNvPr id="2" name="Text Placeholder 1"/>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33251432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dirty="0" smtClean="0"/>
              <a:t>18,310 </a:t>
            </a:r>
            <a:r>
              <a:rPr lang="en-CA" dirty="0"/>
              <a:t>Shelf-Ready items received from </a:t>
            </a:r>
            <a:r>
              <a:rPr lang="en-CA" dirty="0" smtClean="0"/>
              <a:t>Coutts</a:t>
            </a:r>
          </a:p>
          <a:p>
            <a:r>
              <a:rPr lang="en-CA" dirty="0"/>
              <a:t>268 </a:t>
            </a:r>
            <a:r>
              <a:rPr lang="en-CA" dirty="0" smtClean="0"/>
              <a:t>reports</a:t>
            </a:r>
            <a:endParaRPr lang="en-CA" dirty="0"/>
          </a:p>
          <a:p>
            <a:pPr lvl="1"/>
            <a:r>
              <a:rPr lang="en-CA" dirty="0" smtClean="0"/>
              <a:t>1% error frequency</a:t>
            </a:r>
          </a:p>
          <a:p>
            <a:pPr lvl="1"/>
            <a:r>
              <a:rPr lang="en-CA" dirty="0" smtClean="0"/>
              <a:t>309 errors</a:t>
            </a:r>
            <a:endParaRPr lang="en-CA" dirty="0"/>
          </a:p>
          <a:p>
            <a:pPr lvl="1"/>
            <a:r>
              <a:rPr lang="en-CA" dirty="0"/>
              <a:t>195 are Call Number </a:t>
            </a:r>
            <a:r>
              <a:rPr lang="en-CA" dirty="0" smtClean="0"/>
              <a:t>errors (63%)</a:t>
            </a:r>
            <a:endParaRPr lang="en-CA" dirty="0"/>
          </a:p>
          <a:p>
            <a:r>
              <a:rPr lang="en-CA" dirty="0" smtClean="0"/>
              <a:t>Local exceptions</a:t>
            </a:r>
          </a:p>
          <a:p>
            <a:pPr lvl="1"/>
            <a:r>
              <a:rPr lang="en-CA" dirty="0" smtClean="0"/>
              <a:t>PR9000 Expansion for English Literature outside Great Britain</a:t>
            </a:r>
          </a:p>
          <a:p>
            <a:pPr lvl="1"/>
            <a:r>
              <a:rPr lang="en-CA" dirty="0" smtClean="0"/>
              <a:t>TR to NR conversion</a:t>
            </a:r>
            <a:endParaRPr lang="en-CA" dirty="0"/>
          </a:p>
        </p:txBody>
      </p:sp>
      <p:sp>
        <p:nvSpPr>
          <p:cNvPr id="2" name="Title 1"/>
          <p:cNvSpPr>
            <a:spLocks noGrp="1"/>
          </p:cNvSpPr>
          <p:nvPr>
            <p:ph type="title"/>
          </p:nvPr>
        </p:nvSpPr>
        <p:spPr/>
        <p:txBody>
          <a:bodyPr/>
          <a:lstStyle/>
          <a:p>
            <a:r>
              <a:rPr lang="en-CA" dirty="0" smtClean="0"/>
              <a:t>D.B. Weldon Overview</a:t>
            </a:r>
            <a:endParaRPr lang="en-CA" dirty="0"/>
          </a:p>
        </p:txBody>
      </p:sp>
    </p:spTree>
    <p:extLst>
      <p:ext uri="{BB962C8B-B14F-4D97-AF65-F5344CB8AC3E}">
        <p14:creationId xmlns:p14="http://schemas.microsoft.com/office/powerpoint/2010/main" val="14615337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CA" dirty="0" smtClean="0"/>
              <a:t>Cataloguing has been outsourced for 3 years</a:t>
            </a:r>
          </a:p>
          <a:p>
            <a:endParaRPr lang="en-CA" dirty="0" smtClean="0"/>
          </a:p>
          <a:p>
            <a:r>
              <a:rPr lang="en-CA" dirty="0" smtClean="0"/>
              <a:t>Assessments of Coutts are mainly anecdotal</a:t>
            </a:r>
          </a:p>
          <a:p>
            <a:endParaRPr lang="en-CA" dirty="0"/>
          </a:p>
          <a:p>
            <a:r>
              <a:rPr lang="en-CA" dirty="0" smtClean="0"/>
              <a:t>Need a concrete method for gathering, analysing, and presenting information</a:t>
            </a:r>
          </a:p>
          <a:p>
            <a:endParaRPr lang="en-CA" dirty="0" smtClean="0"/>
          </a:p>
          <a:p>
            <a:r>
              <a:rPr lang="en-CA" dirty="0" smtClean="0"/>
              <a:t>Assessment of the following:</a:t>
            </a:r>
          </a:p>
          <a:p>
            <a:pPr lvl="1"/>
            <a:r>
              <a:rPr lang="en-CA" dirty="0"/>
              <a:t>Quality of cataloguing</a:t>
            </a:r>
          </a:p>
          <a:p>
            <a:pPr lvl="1"/>
            <a:r>
              <a:rPr lang="en-CA" dirty="0" smtClean="0"/>
              <a:t>Return of investment</a:t>
            </a:r>
          </a:p>
        </p:txBody>
      </p:sp>
      <p:sp>
        <p:nvSpPr>
          <p:cNvPr id="2" name="Title 1"/>
          <p:cNvSpPr>
            <a:spLocks noGrp="1"/>
          </p:cNvSpPr>
          <p:nvPr>
            <p:ph type="title"/>
          </p:nvPr>
        </p:nvSpPr>
        <p:spPr/>
        <p:txBody>
          <a:bodyPr/>
          <a:lstStyle/>
          <a:p>
            <a:r>
              <a:rPr lang="en-CA" dirty="0"/>
              <a:t>I</a:t>
            </a:r>
            <a:r>
              <a:rPr lang="en-CA" dirty="0" smtClean="0"/>
              <a:t>ntroduction</a:t>
            </a:r>
            <a:endParaRPr lang="en-CA" dirty="0"/>
          </a:p>
        </p:txBody>
      </p:sp>
    </p:spTree>
    <p:extLst>
      <p:ext uri="{BB962C8B-B14F-4D97-AF65-F5344CB8AC3E}">
        <p14:creationId xmlns:p14="http://schemas.microsoft.com/office/powerpoint/2010/main" val="32277866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971710926"/>
              </p:ext>
            </p:extLst>
          </p:nvPr>
        </p:nvGraphicFramePr>
        <p:xfrm>
          <a:off x="179512" y="2132856"/>
          <a:ext cx="8784976" cy="439248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CA" dirty="0" smtClean="0"/>
              <a:t>PR9000 Expansion</a:t>
            </a:r>
            <a:endParaRPr lang="en-CA" dirty="0"/>
          </a:p>
        </p:txBody>
      </p:sp>
    </p:spTree>
    <p:extLst>
      <p:ext uri="{BB962C8B-B14F-4D97-AF65-F5344CB8AC3E}">
        <p14:creationId xmlns:p14="http://schemas.microsoft.com/office/powerpoint/2010/main" val="2348410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683568" y="908720"/>
            <a:ext cx="7756525" cy="1054100"/>
          </a:xfrm>
        </p:spPr>
        <p:txBody>
          <a:bodyPr/>
          <a:lstStyle/>
          <a:p>
            <a:r>
              <a:rPr lang="en-CA" dirty="0" smtClean="0"/>
              <a:t>PR9000 Errors by Month</a:t>
            </a:r>
            <a:endParaRPr lang="en-CA"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363013892"/>
              </p:ext>
            </p:extLst>
          </p:nvPr>
        </p:nvGraphicFramePr>
        <p:xfrm>
          <a:off x="0" y="2204864"/>
          <a:ext cx="9144000" cy="38884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30112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248347"/>
            <a:ext cx="7745505" cy="4060973"/>
          </a:xfrm>
        </p:spPr>
        <p:txBody>
          <a:bodyPr>
            <a:normAutofit lnSpcReduction="10000"/>
          </a:bodyPr>
          <a:lstStyle/>
          <a:p>
            <a:r>
              <a:rPr lang="en-CA" dirty="0" smtClean="0"/>
              <a:t>3255 </a:t>
            </a:r>
            <a:r>
              <a:rPr lang="en-CA" dirty="0"/>
              <a:t>items received from Coutts </a:t>
            </a:r>
          </a:p>
          <a:p>
            <a:pPr lvl="1"/>
            <a:r>
              <a:rPr lang="en-CA" dirty="0"/>
              <a:t>Many of these are not QC-eligible</a:t>
            </a:r>
          </a:p>
          <a:p>
            <a:pPr lvl="1"/>
            <a:r>
              <a:rPr lang="en-CA" dirty="0"/>
              <a:t>Most are in EDU; only </a:t>
            </a:r>
            <a:r>
              <a:rPr lang="en-CA" dirty="0" smtClean="0"/>
              <a:t>89 </a:t>
            </a:r>
            <a:r>
              <a:rPr lang="en-CA" dirty="0"/>
              <a:t>in CRC</a:t>
            </a:r>
          </a:p>
          <a:p>
            <a:r>
              <a:rPr lang="en-CA" dirty="0"/>
              <a:t>37 </a:t>
            </a:r>
            <a:r>
              <a:rPr lang="en-CA" dirty="0" smtClean="0"/>
              <a:t>reports</a:t>
            </a:r>
            <a:endParaRPr lang="en-CA" dirty="0"/>
          </a:p>
          <a:p>
            <a:pPr lvl="1"/>
            <a:r>
              <a:rPr lang="en-CA" dirty="0" smtClean="0"/>
              <a:t>2% error frequency</a:t>
            </a:r>
          </a:p>
          <a:p>
            <a:pPr lvl="1"/>
            <a:r>
              <a:rPr lang="en-CA" dirty="0" smtClean="0"/>
              <a:t>61 </a:t>
            </a:r>
            <a:r>
              <a:rPr lang="en-CA" dirty="0"/>
              <a:t>errors reported</a:t>
            </a:r>
          </a:p>
          <a:p>
            <a:pPr lvl="1"/>
            <a:r>
              <a:rPr lang="en-CA" dirty="0"/>
              <a:t>13 </a:t>
            </a:r>
            <a:r>
              <a:rPr lang="en-CA" dirty="0" smtClean="0"/>
              <a:t>items </a:t>
            </a:r>
            <a:r>
              <a:rPr lang="en-CA" dirty="0"/>
              <a:t>with multiple errors</a:t>
            </a:r>
          </a:p>
          <a:p>
            <a:r>
              <a:rPr lang="en-CA" dirty="0" smtClean="0"/>
              <a:t>37 errors in PZ items</a:t>
            </a:r>
          </a:p>
          <a:p>
            <a:pPr lvl="1"/>
            <a:r>
              <a:rPr lang="en-CA" dirty="0" smtClean="0"/>
              <a:t>470 PZ items received from Coutts (8%)</a:t>
            </a:r>
          </a:p>
          <a:p>
            <a:pPr lvl="1"/>
            <a:r>
              <a:rPr lang="en-CA" dirty="0" smtClean="0"/>
              <a:t>Responsible for 61% of Education Library errors</a:t>
            </a:r>
          </a:p>
          <a:p>
            <a:pPr lvl="1"/>
            <a:endParaRPr lang="en-CA" dirty="0" smtClean="0"/>
          </a:p>
        </p:txBody>
      </p:sp>
      <p:sp>
        <p:nvSpPr>
          <p:cNvPr id="2" name="Title 1"/>
          <p:cNvSpPr>
            <a:spLocks noGrp="1"/>
          </p:cNvSpPr>
          <p:nvPr>
            <p:ph type="title"/>
          </p:nvPr>
        </p:nvSpPr>
        <p:spPr/>
        <p:txBody>
          <a:bodyPr/>
          <a:lstStyle/>
          <a:p>
            <a:r>
              <a:rPr lang="en-CA" dirty="0" smtClean="0"/>
              <a:t>Education Library </a:t>
            </a:r>
            <a:r>
              <a:rPr lang="en-CA" dirty="0"/>
              <a:t>O</a:t>
            </a:r>
            <a:r>
              <a:rPr lang="en-CA" dirty="0" smtClean="0"/>
              <a:t>verview</a:t>
            </a:r>
            <a:endParaRPr lang="en-CA" dirty="0"/>
          </a:p>
        </p:txBody>
      </p:sp>
    </p:spTree>
    <p:extLst>
      <p:ext uri="{BB962C8B-B14F-4D97-AF65-F5344CB8AC3E}">
        <p14:creationId xmlns:p14="http://schemas.microsoft.com/office/powerpoint/2010/main" val="24376187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303719651"/>
              </p:ext>
            </p:extLst>
          </p:nvPr>
        </p:nvGraphicFramePr>
        <p:xfrm>
          <a:off x="698500" y="2247900"/>
          <a:ext cx="7747000" cy="434945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395536" y="570156"/>
            <a:ext cx="8280920" cy="1054250"/>
          </a:xfrm>
        </p:spPr>
        <p:txBody>
          <a:bodyPr/>
          <a:lstStyle/>
          <a:p>
            <a:r>
              <a:rPr lang="en-CA" dirty="0" smtClean="0"/>
              <a:t>EDU Call Number Errors</a:t>
            </a:r>
            <a:endParaRPr lang="en-CA" dirty="0"/>
          </a:p>
        </p:txBody>
      </p:sp>
    </p:spTree>
    <p:extLst>
      <p:ext uri="{BB962C8B-B14F-4D97-AF65-F5344CB8AC3E}">
        <p14:creationId xmlns:p14="http://schemas.microsoft.com/office/powerpoint/2010/main" val="39196166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Law Library Overview</a:t>
            </a:r>
            <a:endParaRPr lang="en-CA" dirty="0"/>
          </a:p>
        </p:txBody>
      </p:sp>
      <p:sp>
        <p:nvSpPr>
          <p:cNvPr id="3" name="Content Placeholder 2"/>
          <p:cNvSpPr>
            <a:spLocks noGrp="1"/>
          </p:cNvSpPr>
          <p:nvPr>
            <p:ph sz="quarter" idx="13"/>
          </p:nvPr>
        </p:nvSpPr>
        <p:spPr>
          <a:xfrm>
            <a:off x="251520" y="2204864"/>
            <a:ext cx="3600400" cy="3877056"/>
          </a:xfrm>
        </p:spPr>
        <p:txBody>
          <a:bodyPr>
            <a:normAutofit lnSpcReduction="10000"/>
          </a:bodyPr>
          <a:lstStyle/>
          <a:p>
            <a:r>
              <a:rPr lang="en-CA" dirty="0" smtClean="0"/>
              <a:t>1821 items received from Coutts (majority in K)</a:t>
            </a:r>
          </a:p>
          <a:p>
            <a:r>
              <a:rPr lang="en-CA" dirty="0" smtClean="0"/>
              <a:t>36 Reports (all in K)</a:t>
            </a:r>
          </a:p>
          <a:p>
            <a:pPr lvl="1"/>
            <a:r>
              <a:rPr lang="en-CA" dirty="0" smtClean="0"/>
              <a:t>2% error frequency</a:t>
            </a:r>
          </a:p>
          <a:p>
            <a:pPr lvl="1"/>
            <a:r>
              <a:rPr lang="en-CA" dirty="0" smtClean="0"/>
              <a:t>42 </a:t>
            </a:r>
            <a:r>
              <a:rPr lang="en-CA" dirty="0"/>
              <a:t>errors </a:t>
            </a:r>
            <a:r>
              <a:rPr lang="en-CA" dirty="0" smtClean="0"/>
              <a:t>reported</a:t>
            </a:r>
          </a:p>
          <a:p>
            <a:r>
              <a:rPr lang="en-CA" dirty="0" smtClean="0"/>
              <a:t>Small number of call numbers with KF Modified Exception errors</a:t>
            </a:r>
          </a:p>
          <a:p>
            <a:endParaRPr lang="en-CA" dirty="0"/>
          </a:p>
          <a:p>
            <a:endParaRPr lang="en-CA" dirty="0"/>
          </a:p>
        </p:txBody>
      </p:sp>
      <p:graphicFrame>
        <p:nvGraphicFramePr>
          <p:cNvPr id="5" name="Content Placeholder 4"/>
          <p:cNvGraphicFramePr>
            <a:graphicFrameLocks noGrp="1"/>
          </p:cNvGraphicFramePr>
          <p:nvPr>
            <p:ph sz="quarter" idx="14"/>
            <p:extLst>
              <p:ext uri="{D42A27DB-BD31-4B8C-83A1-F6EECF244321}">
                <p14:modId xmlns:p14="http://schemas.microsoft.com/office/powerpoint/2010/main" val="3627309523"/>
              </p:ext>
            </p:extLst>
          </p:nvPr>
        </p:nvGraphicFramePr>
        <p:xfrm>
          <a:off x="3995936" y="1916832"/>
          <a:ext cx="4968551" cy="47525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737713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570156"/>
            <a:ext cx="8712968" cy="1054250"/>
          </a:xfrm>
        </p:spPr>
        <p:txBody>
          <a:bodyPr/>
          <a:lstStyle/>
          <a:p>
            <a:r>
              <a:rPr lang="en-CA" dirty="0" smtClean="0"/>
              <a:t>Taylor Library Overview</a:t>
            </a:r>
            <a:endParaRPr lang="en-CA" dirty="0"/>
          </a:p>
        </p:txBody>
      </p:sp>
      <p:sp>
        <p:nvSpPr>
          <p:cNvPr id="3" name="Content Placeholder 2"/>
          <p:cNvSpPr>
            <a:spLocks noGrp="1"/>
          </p:cNvSpPr>
          <p:nvPr>
            <p:ph sz="quarter" idx="13"/>
          </p:nvPr>
        </p:nvSpPr>
        <p:spPr>
          <a:xfrm>
            <a:off x="179512" y="2240280"/>
            <a:ext cx="4824536" cy="4357072"/>
          </a:xfrm>
        </p:spPr>
        <p:txBody>
          <a:bodyPr>
            <a:normAutofit lnSpcReduction="10000"/>
          </a:bodyPr>
          <a:lstStyle/>
          <a:p>
            <a:r>
              <a:rPr lang="en-CA" dirty="0" smtClean="0"/>
              <a:t>4126 </a:t>
            </a:r>
            <a:r>
              <a:rPr lang="en-CA" dirty="0"/>
              <a:t>items received from Coutts</a:t>
            </a:r>
          </a:p>
          <a:p>
            <a:r>
              <a:rPr lang="en-CA" dirty="0"/>
              <a:t>61 </a:t>
            </a:r>
            <a:r>
              <a:rPr lang="en-CA" dirty="0" smtClean="0"/>
              <a:t>reports</a:t>
            </a:r>
            <a:endParaRPr lang="en-CA" dirty="0"/>
          </a:p>
          <a:p>
            <a:pPr lvl="1"/>
            <a:r>
              <a:rPr lang="en-CA" dirty="0" smtClean="0"/>
              <a:t>1% error frequency</a:t>
            </a:r>
          </a:p>
          <a:p>
            <a:pPr lvl="1"/>
            <a:r>
              <a:rPr lang="en-CA" dirty="0" smtClean="0"/>
              <a:t>72 </a:t>
            </a:r>
            <a:r>
              <a:rPr lang="en-CA" dirty="0"/>
              <a:t>errors reported</a:t>
            </a:r>
          </a:p>
          <a:p>
            <a:r>
              <a:rPr lang="en-CA" dirty="0" smtClean="0"/>
              <a:t>Almost half the errors in Q items, a third in W, and a fifth in T</a:t>
            </a:r>
          </a:p>
          <a:p>
            <a:r>
              <a:rPr lang="en-CA" dirty="0" smtClean="0"/>
              <a:t>All errors in 6XX fields were missing or misused </a:t>
            </a:r>
            <a:r>
              <a:rPr lang="en-CA" dirty="0" err="1" smtClean="0"/>
              <a:t>MeSH</a:t>
            </a:r>
            <a:r>
              <a:rPr lang="en-CA" dirty="0" smtClean="0"/>
              <a:t> headings</a:t>
            </a:r>
          </a:p>
          <a:p>
            <a:endParaRPr lang="en-CA" dirty="0"/>
          </a:p>
        </p:txBody>
      </p:sp>
      <p:graphicFrame>
        <p:nvGraphicFramePr>
          <p:cNvPr id="5" name="Content Placeholder 4"/>
          <p:cNvGraphicFramePr>
            <a:graphicFrameLocks noGrp="1"/>
          </p:cNvGraphicFramePr>
          <p:nvPr>
            <p:ph sz="quarter" idx="14"/>
            <p:extLst>
              <p:ext uri="{D42A27DB-BD31-4B8C-83A1-F6EECF244321}">
                <p14:modId xmlns:p14="http://schemas.microsoft.com/office/powerpoint/2010/main" val="2637199527"/>
              </p:ext>
            </p:extLst>
          </p:nvPr>
        </p:nvGraphicFramePr>
        <p:xfrm>
          <a:off x="4645025" y="2239963"/>
          <a:ext cx="3803650" cy="38766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146257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55576" y="188640"/>
            <a:ext cx="7756525" cy="1054100"/>
          </a:xfrm>
        </p:spPr>
        <p:txBody>
          <a:bodyPr/>
          <a:lstStyle/>
          <a:p>
            <a:r>
              <a:rPr lang="en-CA" dirty="0" smtClean="0"/>
              <a:t>NLM Exceptions</a:t>
            </a:r>
            <a:endParaRPr lang="en-CA" dirty="0"/>
          </a:p>
        </p:txBody>
      </p:sp>
      <p:graphicFrame>
        <p:nvGraphicFramePr>
          <p:cNvPr id="7" name="Content Placeholder 6"/>
          <p:cNvGraphicFramePr>
            <a:graphicFrameLocks noGrp="1"/>
          </p:cNvGraphicFramePr>
          <p:nvPr>
            <p:ph sz="quarter" idx="4294967295"/>
            <p:extLst>
              <p:ext uri="{D42A27DB-BD31-4B8C-83A1-F6EECF244321}">
                <p14:modId xmlns:p14="http://schemas.microsoft.com/office/powerpoint/2010/main" val="281215903"/>
              </p:ext>
            </p:extLst>
          </p:nvPr>
        </p:nvGraphicFramePr>
        <p:xfrm>
          <a:off x="1547665" y="1268760"/>
          <a:ext cx="7596336" cy="22336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7"/>
          <p:cNvGraphicFramePr>
            <a:graphicFrameLocks noGrp="1"/>
          </p:cNvGraphicFramePr>
          <p:nvPr>
            <p:ph sz="quarter" idx="4294967295"/>
            <p:extLst>
              <p:ext uri="{D42A27DB-BD31-4B8C-83A1-F6EECF244321}">
                <p14:modId xmlns:p14="http://schemas.microsoft.com/office/powerpoint/2010/main" val="2302337433"/>
              </p:ext>
            </p:extLst>
          </p:nvPr>
        </p:nvGraphicFramePr>
        <p:xfrm>
          <a:off x="287338" y="3717033"/>
          <a:ext cx="8605142" cy="295205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214436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Spot-checking</a:t>
            </a:r>
            <a:endParaRPr lang="en-CA" dirty="0"/>
          </a:p>
        </p:txBody>
      </p:sp>
      <p:sp>
        <p:nvSpPr>
          <p:cNvPr id="2" name="Text Placeholder 1"/>
          <p:cNvSpPr>
            <a:spLocks noGrp="1"/>
          </p:cNvSpPr>
          <p:nvPr>
            <p:ph type="body" idx="1"/>
          </p:nvPr>
        </p:nvSpPr>
        <p:spPr>
          <a:xfrm>
            <a:off x="395536" y="3789040"/>
            <a:ext cx="8458200" cy="427112"/>
          </a:xfrm>
        </p:spPr>
        <p:txBody>
          <a:bodyPr>
            <a:normAutofit/>
          </a:bodyPr>
          <a:lstStyle/>
          <a:p>
            <a:r>
              <a:rPr lang="en-CA" dirty="0" smtClean="0"/>
              <a:t>Or, “How many errors are we not catching?”</a:t>
            </a:r>
            <a:endParaRPr lang="en-CA" dirty="0"/>
          </a:p>
        </p:txBody>
      </p:sp>
    </p:spTree>
    <p:extLst>
      <p:ext uri="{BB962C8B-B14F-4D97-AF65-F5344CB8AC3E}">
        <p14:creationId xmlns:p14="http://schemas.microsoft.com/office/powerpoint/2010/main" val="5586244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dirty="0" smtClean="0"/>
              <a:t>Quality Control subject areas are most problematic</a:t>
            </a:r>
          </a:p>
          <a:p>
            <a:r>
              <a:rPr lang="en-CA" dirty="0" smtClean="0"/>
              <a:t>Left spot-checked errors out of rest of analysis</a:t>
            </a:r>
            <a:endParaRPr lang="en-CA" dirty="0"/>
          </a:p>
        </p:txBody>
      </p:sp>
      <p:sp>
        <p:nvSpPr>
          <p:cNvPr id="2" name="Title 1"/>
          <p:cNvSpPr>
            <a:spLocks noGrp="1"/>
          </p:cNvSpPr>
          <p:nvPr>
            <p:ph type="title"/>
          </p:nvPr>
        </p:nvSpPr>
        <p:spPr>
          <a:xfrm>
            <a:off x="251520" y="570156"/>
            <a:ext cx="8640960" cy="1054250"/>
          </a:xfrm>
        </p:spPr>
        <p:txBody>
          <a:bodyPr/>
          <a:lstStyle/>
          <a:p>
            <a:r>
              <a:rPr lang="en-CA" sz="4800" dirty="0" smtClean="0"/>
              <a:t>Spot-Checking Methodology</a:t>
            </a:r>
            <a:endParaRPr lang="en-CA" sz="4800" dirty="0"/>
          </a:p>
        </p:txBody>
      </p:sp>
      <p:graphicFrame>
        <p:nvGraphicFramePr>
          <p:cNvPr id="5" name="Chart 4"/>
          <p:cNvGraphicFramePr>
            <a:graphicFrameLocks/>
          </p:cNvGraphicFramePr>
          <p:nvPr>
            <p:extLst>
              <p:ext uri="{D42A27DB-BD31-4B8C-83A1-F6EECF244321}">
                <p14:modId xmlns:p14="http://schemas.microsoft.com/office/powerpoint/2010/main" val="2648830881"/>
              </p:ext>
            </p:extLst>
          </p:nvPr>
        </p:nvGraphicFramePr>
        <p:xfrm>
          <a:off x="4932040" y="3140968"/>
          <a:ext cx="4126979" cy="3607296"/>
        </p:xfrm>
        <a:graphic>
          <a:graphicData uri="http://schemas.openxmlformats.org/drawingml/2006/chart">
            <c:chart xmlns:c="http://schemas.openxmlformats.org/drawingml/2006/chart" xmlns:r="http://schemas.openxmlformats.org/officeDocument/2006/relationships" r:id="rId3"/>
          </a:graphicData>
        </a:graphic>
      </p:graphicFrame>
      <p:sp>
        <p:nvSpPr>
          <p:cNvPr id="6" name="Content Placeholder 2"/>
          <p:cNvSpPr txBox="1">
            <a:spLocks/>
          </p:cNvSpPr>
          <p:nvPr/>
        </p:nvSpPr>
        <p:spPr>
          <a:xfrm>
            <a:off x="685800" y="3140968"/>
            <a:ext cx="4390256" cy="3456384"/>
          </a:xfrm>
          <a:prstGeom prst="rect">
            <a:avLst/>
          </a:prstGeom>
        </p:spPr>
        <p:txBody>
          <a:bodyPr>
            <a:normAutofit/>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r>
              <a:rPr lang="en-CA" dirty="0" smtClean="0"/>
              <a:t>34, 060 shelf-ready items in spot-checking categories</a:t>
            </a:r>
          </a:p>
          <a:p>
            <a:r>
              <a:rPr lang="en-CA" dirty="0" smtClean="0"/>
              <a:t>24 error reports</a:t>
            </a:r>
          </a:p>
          <a:p>
            <a:pPr lvl="1"/>
            <a:r>
              <a:rPr lang="en-CA" dirty="0" smtClean="0"/>
              <a:t>0.07% error frequency</a:t>
            </a:r>
          </a:p>
          <a:p>
            <a:r>
              <a:rPr lang="en-CA" dirty="0" smtClean="0"/>
              <a:t>18 items in Weldon</a:t>
            </a:r>
          </a:p>
          <a:p>
            <a:r>
              <a:rPr lang="en-CA" dirty="0" smtClean="0"/>
              <a:t>17 items in P class, various languages</a:t>
            </a:r>
            <a:endParaRPr lang="en-CA" dirty="0"/>
          </a:p>
        </p:txBody>
      </p:sp>
    </p:spTree>
    <p:extLst>
      <p:ext uri="{BB962C8B-B14F-4D97-AF65-F5344CB8AC3E}">
        <p14:creationId xmlns:p14="http://schemas.microsoft.com/office/powerpoint/2010/main" val="29123475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a:t>Q</a:t>
            </a:r>
            <a:r>
              <a:rPr lang="en-CA" dirty="0" smtClean="0"/>
              <a:t>uality </a:t>
            </a:r>
            <a:r>
              <a:rPr lang="en-CA" dirty="0"/>
              <a:t>C</a:t>
            </a:r>
            <a:r>
              <a:rPr lang="en-CA" dirty="0" smtClean="0"/>
              <a:t>ontrol at UWO</a:t>
            </a:r>
            <a:endParaRPr lang="en-CA" dirty="0"/>
          </a:p>
        </p:txBody>
      </p:sp>
      <p:sp>
        <p:nvSpPr>
          <p:cNvPr id="2" name="Text Placeholder 1"/>
          <p:cNvSpPr>
            <a:spLocks noGrp="1"/>
          </p:cNvSpPr>
          <p:nvPr>
            <p:ph type="body" idx="1"/>
          </p:nvPr>
        </p:nvSpPr>
        <p:spPr/>
        <p:txBody>
          <a:bodyPr/>
          <a:lstStyle/>
          <a:p>
            <a:r>
              <a:rPr lang="en-CA" dirty="0" smtClean="0"/>
              <a:t>Survey Results</a:t>
            </a:r>
            <a:endParaRPr lang="en-CA" dirty="0"/>
          </a:p>
        </p:txBody>
      </p:sp>
    </p:spTree>
    <p:extLst>
      <p:ext uri="{BB962C8B-B14F-4D97-AF65-F5344CB8AC3E}">
        <p14:creationId xmlns:p14="http://schemas.microsoft.com/office/powerpoint/2010/main" val="716419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dirty="0" smtClean="0"/>
              <a:t>Started completely outsourced cataloguing in late 2010</a:t>
            </a:r>
          </a:p>
          <a:p>
            <a:endParaRPr lang="en-CA" dirty="0" smtClean="0"/>
          </a:p>
          <a:p>
            <a:r>
              <a:rPr lang="en-CA" dirty="0" smtClean="0"/>
              <a:t>Had to simplify policies</a:t>
            </a:r>
          </a:p>
          <a:p>
            <a:endParaRPr lang="en-CA" dirty="0" smtClean="0"/>
          </a:p>
          <a:p>
            <a:r>
              <a:rPr lang="en-CA" dirty="0" smtClean="0"/>
              <a:t>Performed quality control on all items</a:t>
            </a:r>
          </a:p>
          <a:p>
            <a:endParaRPr lang="en-CA" dirty="0" smtClean="0"/>
          </a:p>
          <a:p>
            <a:r>
              <a:rPr lang="en-CA" dirty="0" smtClean="0"/>
              <a:t>Could not use review files for quality control in Sierra</a:t>
            </a:r>
          </a:p>
          <a:p>
            <a:endParaRPr lang="en-CA" dirty="0"/>
          </a:p>
        </p:txBody>
      </p:sp>
      <p:sp>
        <p:nvSpPr>
          <p:cNvPr id="2" name="Title 1"/>
          <p:cNvSpPr>
            <a:spLocks noGrp="1"/>
          </p:cNvSpPr>
          <p:nvPr>
            <p:ph type="title"/>
          </p:nvPr>
        </p:nvSpPr>
        <p:spPr/>
        <p:txBody>
          <a:bodyPr/>
          <a:lstStyle/>
          <a:p>
            <a:r>
              <a:rPr lang="en-CA" dirty="0"/>
              <a:t>B</a:t>
            </a:r>
            <a:r>
              <a:rPr lang="en-CA" dirty="0" smtClean="0"/>
              <a:t>ackground</a:t>
            </a:r>
            <a:endParaRPr lang="en-CA" dirty="0"/>
          </a:p>
        </p:txBody>
      </p:sp>
    </p:spTree>
    <p:extLst>
      <p:ext uri="{BB962C8B-B14F-4D97-AF65-F5344CB8AC3E}">
        <p14:creationId xmlns:p14="http://schemas.microsoft.com/office/powerpoint/2010/main" val="21003280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51521" y="2248347"/>
            <a:ext cx="8568952" cy="4276997"/>
          </a:xfrm>
        </p:spPr>
        <p:txBody>
          <a:bodyPr>
            <a:normAutofit fontScale="92500"/>
          </a:bodyPr>
          <a:lstStyle/>
          <a:p>
            <a:pPr marL="457200" indent="-457200">
              <a:buFont typeface="+mj-lt"/>
              <a:buAutoNum type="arabicPeriod"/>
            </a:pPr>
            <a:r>
              <a:rPr lang="en-CA" dirty="0" smtClean="0"/>
              <a:t>How many records do you check per week?</a:t>
            </a:r>
          </a:p>
          <a:p>
            <a:pPr marL="457200" indent="-457200">
              <a:buFont typeface="+mj-lt"/>
              <a:buAutoNum type="arabicPeriod"/>
            </a:pPr>
            <a:r>
              <a:rPr lang="en-CA" dirty="0" smtClean="0"/>
              <a:t>How much time do you spend on quality control per week?</a:t>
            </a:r>
          </a:p>
          <a:p>
            <a:pPr marL="457200" indent="-457200">
              <a:buFont typeface="+mj-lt"/>
              <a:buAutoNum type="arabicPeriod"/>
            </a:pPr>
            <a:r>
              <a:rPr lang="en-CA" dirty="0" smtClean="0"/>
              <a:t>Do you prefer review files or book-in-hand?</a:t>
            </a:r>
          </a:p>
          <a:p>
            <a:pPr marL="457200" indent="-457200">
              <a:buFont typeface="+mj-lt"/>
              <a:buAutoNum type="arabicPeriod"/>
            </a:pPr>
            <a:r>
              <a:rPr lang="en-CA" dirty="0" smtClean="0"/>
              <a:t>Do you spot-check records? Do you print reports?</a:t>
            </a:r>
          </a:p>
          <a:p>
            <a:pPr marL="457200" indent="-457200">
              <a:buFont typeface="+mj-lt"/>
              <a:buAutoNum type="arabicPeriod"/>
            </a:pPr>
            <a:r>
              <a:rPr lang="en-CA" dirty="0" smtClean="0"/>
              <a:t>Do you fix errors without printing reports?</a:t>
            </a:r>
          </a:p>
          <a:p>
            <a:pPr marL="457200" indent="-457200">
              <a:buFont typeface="+mj-lt"/>
              <a:buAutoNum type="arabicPeriod"/>
            </a:pPr>
            <a:r>
              <a:rPr lang="en-CA" dirty="0" smtClean="0"/>
              <a:t>What would count as a major cataloguing error?</a:t>
            </a:r>
          </a:p>
          <a:p>
            <a:pPr marL="457200" indent="-457200">
              <a:buFont typeface="+mj-lt"/>
              <a:buAutoNum type="arabicPeriod"/>
            </a:pPr>
            <a:r>
              <a:rPr lang="en-CA" dirty="0" smtClean="0"/>
              <a:t>How often do you see gibberish code?</a:t>
            </a:r>
          </a:p>
          <a:p>
            <a:pPr marL="457200" indent="-457200">
              <a:buFont typeface="+mj-lt"/>
              <a:buAutoNum type="arabicPeriod"/>
            </a:pPr>
            <a:r>
              <a:rPr lang="en-CA" dirty="0" smtClean="0"/>
              <a:t>Do you handle non-English materials?</a:t>
            </a:r>
          </a:p>
          <a:p>
            <a:pPr marL="457200" indent="-457200">
              <a:buFont typeface="+mj-lt"/>
              <a:buAutoNum type="arabicPeriod"/>
            </a:pPr>
            <a:r>
              <a:rPr lang="en-CA" dirty="0" smtClean="0"/>
              <a:t>Do you have any suggestions for improving quality control?</a:t>
            </a:r>
            <a:endParaRPr lang="en-CA" dirty="0"/>
          </a:p>
        </p:txBody>
      </p:sp>
      <p:sp>
        <p:nvSpPr>
          <p:cNvPr id="4" name="Title 3"/>
          <p:cNvSpPr>
            <a:spLocks noGrp="1"/>
          </p:cNvSpPr>
          <p:nvPr>
            <p:ph type="title"/>
          </p:nvPr>
        </p:nvSpPr>
        <p:spPr/>
        <p:txBody>
          <a:bodyPr/>
          <a:lstStyle/>
          <a:p>
            <a:r>
              <a:rPr lang="en-CA" dirty="0" smtClean="0"/>
              <a:t>Survey Contents</a:t>
            </a:r>
            <a:endParaRPr lang="en-CA" dirty="0"/>
          </a:p>
        </p:txBody>
      </p:sp>
    </p:spTree>
    <p:extLst>
      <p:ext uri="{BB962C8B-B14F-4D97-AF65-F5344CB8AC3E}">
        <p14:creationId xmlns:p14="http://schemas.microsoft.com/office/powerpoint/2010/main" val="29114698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248347"/>
            <a:ext cx="8136903" cy="4349005"/>
          </a:xfrm>
        </p:spPr>
        <p:txBody>
          <a:bodyPr>
            <a:normAutofit/>
          </a:bodyPr>
          <a:lstStyle/>
          <a:p>
            <a:pPr marL="342900" lvl="2" indent="-342900"/>
            <a:r>
              <a:rPr lang="en-CA" sz="2400" dirty="0"/>
              <a:t>Metadata specialists spend between 1 and 4 hours per week on QC and don’t mind doing </a:t>
            </a:r>
            <a:r>
              <a:rPr lang="en-CA" sz="2400" dirty="0" smtClean="0"/>
              <a:t>it</a:t>
            </a:r>
          </a:p>
          <a:p>
            <a:pPr marL="342900" lvl="2" indent="-342900"/>
            <a:r>
              <a:rPr lang="en-CA" sz="2400" dirty="0" smtClean="0"/>
              <a:t>Generally those who work with books in hand prefer that, and those who work with review files prefer them</a:t>
            </a:r>
            <a:endParaRPr lang="en-CA" sz="2400" dirty="0"/>
          </a:p>
          <a:p>
            <a:pPr marL="342900" lvl="2" indent="-342900"/>
            <a:r>
              <a:rPr lang="en-CA" sz="2400" dirty="0" smtClean="0"/>
              <a:t>Half </a:t>
            </a:r>
            <a:r>
              <a:rPr lang="en-CA" sz="2400" dirty="0"/>
              <a:t>the metadata specialists do some spot-checking but not all of them print reports for the things they change</a:t>
            </a:r>
          </a:p>
          <a:p>
            <a:pPr marL="342900" lvl="2" indent="-342900"/>
            <a:r>
              <a:rPr lang="en-CA" sz="2400" dirty="0" smtClean="0"/>
              <a:t>All </a:t>
            </a:r>
            <a:r>
              <a:rPr lang="en-CA" sz="2400" dirty="0"/>
              <a:t>metadata specialists say they do correct small errors and don’t bother to print </a:t>
            </a:r>
            <a:r>
              <a:rPr lang="en-CA" sz="2400" dirty="0" smtClean="0"/>
              <a:t>reports</a:t>
            </a:r>
          </a:p>
          <a:p>
            <a:pPr marL="342900" lvl="2" indent="-342900"/>
            <a:r>
              <a:rPr lang="en-CA" sz="2400" dirty="0" smtClean="0"/>
              <a:t>Major errors involve access points</a:t>
            </a:r>
            <a:endParaRPr lang="en-CA" sz="2400" dirty="0"/>
          </a:p>
          <a:p>
            <a:r>
              <a:rPr lang="en-CA" sz="2400" dirty="0" smtClean="0"/>
              <a:t>Gibberish </a:t>
            </a:r>
            <a:r>
              <a:rPr lang="en-CA" sz="2400" dirty="0"/>
              <a:t>code from record loading is seldom </a:t>
            </a:r>
            <a:r>
              <a:rPr lang="en-CA" sz="2400" dirty="0" smtClean="0"/>
              <a:t>seen</a:t>
            </a:r>
          </a:p>
          <a:p>
            <a:endParaRPr lang="en-CA" sz="2400" dirty="0" smtClean="0"/>
          </a:p>
        </p:txBody>
      </p:sp>
      <p:sp>
        <p:nvSpPr>
          <p:cNvPr id="5" name="Title 4"/>
          <p:cNvSpPr>
            <a:spLocks noGrp="1"/>
          </p:cNvSpPr>
          <p:nvPr>
            <p:ph type="title"/>
          </p:nvPr>
        </p:nvSpPr>
        <p:spPr/>
        <p:txBody>
          <a:bodyPr/>
          <a:lstStyle/>
          <a:p>
            <a:r>
              <a:rPr lang="en-CA" dirty="0" smtClean="0"/>
              <a:t>Survey Results</a:t>
            </a:r>
            <a:endParaRPr lang="en-CA" dirty="0"/>
          </a:p>
        </p:txBody>
      </p:sp>
    </p:spTree>
    <p:extLst>
      <p:ext uri="{BB962C8B-B14F-4D97-AF65-F5344CB8AC3E}">
        <p14:creationId xmlns:p14="http://schemas.microsoft.com/office/powerpoint/2010/main" val="11302751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Remind Coutts that the Affiliate Libraries catalogue differently</a:t>
            </a:r>
          </a:p>
          <a:p>
            <a:pPr lvl="1"/>
            <a:r>
              <a:rPr lang="en-CA" dirty="0" smtClean="0"/>
              <a:t>Maybe coordinate our cataloguing efforts with them to clarify shelf list</a:t>
            </a:r>
          </a:p>
          <a:p>
            <a:endParaRPr lang="en-CA" dirty="0" smtClean="0"/>
          </a:p>
          <a:p>
            <a:r>
              <a:rPr lang="en-CA" dirty="0" smtClean="0"/>
              <a:t>Remind Coutts to translate all fields into English</a:t>
            </a:r>
          </a:p>
          <a:p>
            <a:endParaRPr lang="en-CA" dirty="0" smtClean="0"/>
          </a:p>
          <a:p>
            <a:r>
              <a:rPr lang="en-CA" dirty="0" smtClean="0"/>
              <a:t>Rewrite Coutts Specs to be more precise and account for recent changes</a:t>
            </a:r>
          </a:p>
          <a:p>
            <a:endParaRPr lang="en-CA" dirty="0"/>
          </a:p>
        </p:txBody>
      </p:sp>
      <p:sp>
        <p:nvSpPr>
          <p:cNvPr id="3" name="Title 2"/>
          <p:cNvSpPr>
            <a:spLocks noGrp="1"/>
          </p:cNvSpPr>
          <p:nvPr>
            <p:ph type="title"/>
          </p:nvPr>
        </p:nvSpPr>
        <p:spPr>
          <a:xfrm>
            <a:off x="323528" y="570156"/>
            <a:ext cx="8424936" cy="1054250"/>
          </a:xfrm>
        </p:spPr>
        <p:txBody>
          <a:bodyPr/>
          <a:lstStyle/>
          <a:p>
            <a:r>
              <a:rPr lang="en-CA" sz="3600" dirty="0" smtClean="0"/>
              <a:t>Suggestions to Improve Coutts Cataloguing from Metadata Specialists</a:t>
            </a:r>
            <a:endParaRPr lang="en-CA" sz="3600" dirty="0"/>
          </a:p>
        </p:txBody>
      </p:sp>
    </p:spTree>
    <p:extLst>
      <p:ext uri="{BB962C8B-B14F-4D97-AF65-F5344CB8AC3E}">
        <p14:creationId xmlns:p14="http://schemas.microsoft.com/office/powerpoint/2010/main" val="21952951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Conclusions and Recommendations</a:t>
            </a:r>
            <a:endParaRPr lang="en-CA" dirty="0"/>
          </a:p>
        </p:txBody>
      </p:sp>
      <p:sp>
        <p:nvSpPr>
          <p:cNvPr id="4" name="Text Placeholder 3"/>
          <p:cNvSpPr>
            <a:spLocks noGrp="1"/>
          </p:cNvSpPr>
          <p:nvPr>
            <p:ph type="body" idx="1"/>
          </p:nvPr>
        </p:nvSpPr>
        <p:spPr/>
        <p:txBody>
          <a:bodyPr/>
          <a:lstStyle/>
          <a:p>
            <a:endParaRPr lang="en-CA"/>
          </a:p>
        </p:txBody>
      </p:sp>
    </p:spTree>
    <p:extLst>
      <p:ext uri="{BB962C8B-B14F-4D97-AF65-F5344CB8AC3E}">
        <p14:creationId xmlns:p14="http://schemas.microsoft.com/office/powerpoint/2010/main" val="38414553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t>Quality of cataloguing: </a:t>
            </a:r>
          </a:p>
          <a:p>
            <a:pPr lvl="1"/>
            <a:r>
              <a:rPr lang="en-CA" dirty="0"/>
              <a:t>Errors </a:t>
            </a:r>
            <a:r>
              <a:rPr lang="en-CA" dirty="0" smtClean="0"/>
              <a:t>mostly fall </a:t>
            </a:r>
            <a:r>
              <a:rPr lang="en-CA" dirty="0"/>
              <a:t>under 3%</a:t>
            </a:r>
          </a:p>
          <a:p>
            <a:pPr lvl="1"/>
            <a:r>
              <a:rPr lang="en-CA" dirty="0" smtClean="0"/>
              <a:t>Error rates have been dropping</a:t>
            </a:r>
            <a:endParaRPr lang="en-CA" dirty="0"/>
          </a:p>
          <a:p>
            <a:r>
              <a:rPr lang="en-CA" dirty="0" smtClean="0"/>
              <a:t>Return of investment:</a:t>
            </a:r>
          </a:p>
          <a:p>
            <a:pPr lvl="1"/>
            <a:r>
              <a:rPr lang="en-CA" dirty="0" smtClean="0"/>
              <a:t>Shelf-ready service integrated with approval plan</a:t>
            </a:r>
          </a:p>
          <a:p>
            <a:pPr lvl="1"/>
            <a:r>
              <a:rPr lang="en-CA" dirty="0" smtClean="0"/>
              <a:t>Frees up cataloguers</a:t>
            </a:r>
          </a:p>
          <a:p>
            <a:pPr lvl="1"/>
            <a:r>
              <a:rPr lang="en-CA" dirty="0" smtClean="0"/>
              <a:t>State of records pre-2010?</a:t>
            </a:r>
          </a:p>
          <a:p>
            <a:pPr lvl="1"/>
            <a:r>
              <a:rPr lang="en-CA" dirty="0" smtClean="0"/>
              <a:t>Cost of Coutts vs. in-house cataloguing?</a:t>
            </a:r>
            <a:endParaRPr lang="en-CA" dirty="0"/>
          </a:p>
        </p:txBody>
      </p:sp>
      <p:sp>
        <p:nvSpPr>
          <p:cNvPr id="3" name="Title 2"/>
          <p:cNvSpPr>
            <a:spLocks noGrp="1"/>
          </p:cNvSpPr>
          <p:nvPr>
            <p:ph type="title"/>
          </p:nvPr>
        </p:nvSpPr>
        <p:spPr/>
        <p:txBody>
          <a:bodyPr/>
          <a:lstStyle/>
          <a:p>
            <a:r>
              <a:rPr lang="en-CA" dirty="0" smtClean="0"/>
              <a:t>Conclusions</a:t>
            </a:r>
            <a:endParaRPr lang="en-CA" dirty="0"/>
          </a:p>
        </p:txBody>
      </p:sp>
    </p:spTree>
    <p:extLst>
      <p:ext uri="{BB962C8B-B14F-4D97-AF65-F5344CB8AC3E}">
        <p14:creationId xmlns:p14="http://schemas.microsoft.com/office/powerpoint/2010/main" val="16947555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493021"/>
          </a:xfrm>
        </p:spPr>
        <p:txBody>
          <a:bodyPr>
            <a:normAutofit/>
          </a:bodyPr>
          <a:lstStyle/>
          <a:p>
            <a:r>
              <a:rPr lang="en-CA" dirty="0" smtClean="0"/>
              <a:t>Continue with Quality Control</a:t>
            </a:r>
          </a:p>
          <a:p>
            <a:pPr lvl="1"/>
            <a:r>
              <a:rPr lang="en-CA" dirty="0" smtClean="0"/>
              <a:t>Define its purpose</a:t>
            </a:r>
          </a:p>
          <a:p>
            <a:pPr lvl="1"/>
            <a:r>
              <a:rPr lang="en-CA" dirty="0" smtClean="0"/>
              <a:t>Stop errors before they happen</a:t>
            </a:r>
          </a:p>
          <a:p>
            <a:pPr lvl="1"/>
            <a:r>
              <a:rPr lang="en-CA" dirty="0" smtClean="0"/>
              <a:t>List of errors to correct</a:t>
            </a:r>
          </a:p>
          <a:p>
            <a:pPr lvl="1"/>
            <a:r>
              <a:rPr lang="en-CA" dirty="0" smtClean="0"/>
              <a:t>Add PN</a:t>
            </a:r>
          </a:p>
          <a:p>
            <a:pPr lvl="1"/>
            <a:r>
              <a:rPr lang="en-CA" dirty="0" smtClean="0"/>
              <a:t>Remove R</a:t>
            </a:r>
          </a:p>
          <a:p>
            <a:pPr lvl="1"/>
            <a:r>
              <a:rPr lang="en-CA" dirty="0" smtClean="0"/>
              <a:t>1 error per report</a:t>
            </a:r>
          </a:p>
          <a:p>
            <a:r>
              <a:rPr lang="en-CA" dirty="0" smtClean="0"/>
              <a:t>Modify Coutts Specs</a:t>
            </a:r>
          </a:p>
          <a:p>
            <a:pPr lvl="1"/>
            <a:r>
              <a:rPr lang="en-CA" dirty="0" smtClean="0"/>
              <a:t>More detail about PR9000 Expansion</a:t>
            </a:r>
          </a:p>
          <a:p>
            <a:pPr lvl="1"/>
            <a:r>
              <a:rPr lang="en-CA" dirty="0" smtClean="0"/>
              <a:t>Clarify when series should be traced</a:t>
            </a:r>
          </a:p>
        </p:txBody>
      </p:sp>
      <p:sp>
        <p:nvSpPr>
          <p:cNvPr id="3" name="Title 2"/>
          <p:cNvSpPr>
            <a:spLocks noGrp="1"/>
          </p:cNvSpPr>
          <p:nvPr>
            <p:ph type="title"/>
          </p:nvPr>
        </p:nvSpPr>
        <p:spPr/>
        <p:txBody>
          <a:bodyPr/>
          <a:lstStyle/>
          <a:p>
            <a:r>
              <a:rPr lang="en-CA" dirty="0" smtClean="0"/>
              <a:t>Recommendations</a:t>
            </a:r>
            <a:endParaRPr lang="en-CA" dirty="0"/>
          </a:p>
        </p:txBody>
      </p:sp>
    </p:spTree>
    <p:extLst>
      <p:ext uri="{BB962C8B-B14F-4D97-AF65-F5344CB8AC3E}">
        <p14:creationId xmlns:p14="http://schemas.microsoft.com/office/powerpoint/2010/main" val="28739447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421013"/>
          </a:xfrm>
        </p:spPr>
        <p:txBody>
          <a:bodyPr>
            <a:normAutofit lnSpcReduction="10000"/>
          </a:bodyPr>
          <a:lstStyle/>
          <a:p>
            <a:r>
              <a:rPr lang="en-CA" dirty="0" smtClean="0"/>
              <a:t>Compare outsourced to in-house cataloguing at WL</a:t>
            </a:r>
          </a:p>
          <a:p>
            <a:r>
              <a:rPr lang="en-CA" dirty="0" smtClean="0"/>
              <a:t>More detailed survey of everyone involved in QC</a:t>
            </a:r>
          </a:p>
          <a:p>
            <a:r>
              <a:rPr lang="en-CA" dirty="0" smtClean="0"/>
              <a:t>Compare Coutts’s work across libraries</a:t>
            </a:r>
          </a:p>
          <a:p>
            <a:r>
              <a:rPr lang="en-CA" dirty="0" smtClean="0"/>
              <a:t>Compare Coutts’s work to other vendors’ work</a:t>
            </a:r>
          </a:p>
          <a:p>
            <a:r>
              <a:rPr lang="en-CA" dirty="0" smtClean="0"/>
              <a:t>Use similar database to assess Library of Congress</a:t>
            </a:r>
          </a:p>
          <a:p>
            <a:r>
              <a:rPr lang="en-CA" dirty="0" smtClean="0"/>
              <a:t>Use existing database</a:t>
            </a:r>
          </a:p>
          <a:p>
            <a:pPr lvl="1"/>
            <a:r>
              <a:rPr lang="en-CA" dirty="0" smtClean="0"/>
              <a:t>Run different queries</a:t>
            </a:r>
          </a:p>
          <a:p>
            <a:pPr lvl="1"/>
            <a:r>
              <a:rPr lang="en-CA" dirty="0" smtClean="0"/>
              <a:t>Create web interface</a:t>
            </a:r>
          </a:p>
          <a:p>
            <a:pPr lvl="1"/>
            <a:r>
              <a:rPr lang="en-CA" dirty="0" smtClean="0"/>
              <a:t>Add more data from existing reports</a:t>
            </a:r>
          </a:p>
          <a:p>
            <a:pPr lvl="1"/>
            <a:r>
              <a:rPr lang="en-CA" dirty="0" smtClean="0"/>
              <a:t>Continue adding Quality Control reports into database</a:t>
            </a:r>
            <a:endParaRPr lang="en-CA" dirty="0"/>
          </a:p>
        </p:txBody>
      </p:sp>
      <p:sp>
        <p:nvSpPr>
          <p:cNvPr id="3" name="Title 2"/>
          <p:cNvSpPr>
            <a:spLocks noGrp="1"/>
          </p:cNvSpPr>
          <p:nvPr>
            <p:ph type="title"/>
          </p:nvPr>
        </p:nvSpPr>
        <p:spPr/>
        <p:txBody>
          <a:bodyPr/>
          <a:lstStyle/>
          <a:p>
            <a:r>
              <a:rPr lang="en-CA" dirty="0" smtClean="0"/>
              <a:t>Next Steps</a:t>
            </a:r>
            <a:endParaRPr lang="en-CA" dirty="0"/>
          </a:p>
        </p:txBody>
      </p:sp>
    </p:spTree>
    <p:extLst>
      <p:ext uri="{BB962C8B-B14F-4D97-AF65-F5344CB8AC3E}">
        <p14:creationId xmlns:p14="http://schemas.microsoft.com/office/powerpoint/2010/main" val="9669093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54162"/>
            <a:ext cx="8686800" cy="4971182"/>
          </a:xfrm>
        </p:spPr>
        <p:txBody>
          <a:bodyPr>
            <a:normAutofit fontScale="70000" lnSpcReduction="20000"/>
          </a:bodyPr>
          <a:lstStyle/>
          <a:p>
            <a:r>
              <a:rPr lang="en-CA" dirty="0" err="1" smtClean="0"/>
              <a:t>Bierman</a:t>
            </a:r>
            <a:r>
              <a:rPr lang="en-CA" dirty="0" smtClean="0"/>
              <a:t>, Kenneth J. and Judith A. Carter. 2008. Outsourcing Monograph Cataloging at the UNLV Libraries. </a:t>
            </a:r>
            <a:r>
              <a:rPr lang="en-CA" i="1" dirty="0" smtClean="0"/>
              <a:t>Technical Services Quarterly </a:t>
            </a:r>
            <a:r>
              <a:rPr lang="en-CA" dirty="0" smtClean="0"/>
              <a:t>25(3), p. 49-65.</a:t>
            </a:r>
          </a:p>
          <a:p>
            <a:r>
              <a:rPr lang="en-CA" dirty="0" smtClean="0"/>
              <a:t>De </a:t>
            </a:r>
            <a:r>
              <a:rPr lang="en-CA" dirty="0" err="1" smtClean="0"/>
              <a:t>Fino</a:t>
            </a:r>
            <a:r>
              <a:rPr lang="en-CA" dirty="0" smtClean="0"/>
              <a:t>, Melissa and </a:t>
            </a:r>
            <a:r>
              <a:rPr lang="en-CA" dirty="0" err="1" smtClean="0"/>
              <a:t>Jianrong</a:t>
            </a:r>
            <a:r>
              <a:rPr lang="en-CA" dirty="0" smtClean="0"/>
              <a:t> Wang. 2012. Counting Cataloguing: Moving Beyond Statistics to Measure the Value of Cataloging. </a:t>
            </a:r>
            <a:r>
              <a:rPr lang="en-CA" i="1" dirty="0" smtClean="0"/>
              <a:t>LIBRES </a:t>
            </a:r>
            <a:r>
              <a:rPr lang="en-CA" dirty="0" smtClean="0"/>
              <a:t>22(1), p. 1-9.</a:t>
            </a:r>
          </a:p>
          <a:p>
            <a:r>
              <a:rPr lang="en-CA" dirty="0" err="1" smtClean="0"/>
              <a:t>Dunkle</a:t>
            </a:r>
            <a:r>
              <a:rPr lang="en-CA" dirty="0" smtClean="0"/>
              <a:t>, Clare B. 1996. Outsourcing the Catalog Department: A Meditation Inspired by the Business and Library Literature. </a:t>
            </a:r>
            <a:r>
              <a:rPr lang="en-CA" i="1" dirty="0" smtClean="0"/>
              <a:t>The Journal of Academic Librarianship </a:t>
            </a:r>
            <a:r>
              <a:rPr lang="en-CA" dirty="0" smtClean="0"/>
              <a:t>22(1), p. 33-44.</a:t>
            </a:r>
          </a:p>
          <a:p>
            <a:r>
              <a:rPr lang="en-CA" dirty="0"/>
              <a:t>Lam, </a:t>
            </a:r>
            <a:r>
              <a:rPr lang="en-CA" dirty="0" err="1"/>
              <a:t>Vinh</a:t>
            </a:r>
            <a:r>
              <a:rPr lang="en-CA" dirty="0"/>
              <a:t>-The. 2005. Quality Control Issues in Outsourcing Cataloging in United States and Canadian Academic Libraries. </a:t>
            </a:r>
            <a:r>
              <a:rPr lang="en-CA" i="1" dirty="0"/>
              <a:t>Cataloging &amp; Classification Quarterly </a:t>
            </a:r>
            <a:r>
              <a:rPr lang="en-CA" dirty="0"/>
              <a:t>40(1), p. 101-122.</a:t>
            </a:r>
          </a:p>
          <a:p>
            <a:r>
              <a:rPr lang="en-CA" dirty="0" smtClean="0"/>
              <a:t>Lam, </a:t>
            </a:r>
            <a:r>
              <a:rPr lang="en-CA" dirty="0" err="1" smtClean="0"/>
              <a:t>Vinh</a:t>
            </a:r>
            <a:r>
              <a:rPr lang="en-CA" dirty="0" smtClean="0"/>
              <a:t>-The. 2007. Error Rates in Monograph Copy Cataloguing Bibliographic Records Before and After Outsourcing at the University of Saskatchewan Library. </a:t>
            </a:r>
            <a:r>
              <a:rPr lang="en-CA" i="1" dirty="0" smtClean="0"/>
              <a:t>Cataloging &amp; Classification Quarterly</a:t>
            </a:r>
            <a:r>
              <a:rPr lang="en-CA" dirty="0" smtClean="0"/>
              <a:t> 44(3/4), p. 213-220.</a:t>
            </a:r>
          </a:p>
          <a:p>
            <a:r>
              <a:rPr lang="en-CA" dirty="0" smtClean="0"/>
              <a:t>Libby, Katherine A. and Dana M. Caudle. 1997. A Survey on the Outsourcing of Cataloging in Academic Libraries. </a:t>
            </a:r>
            <a:r>
              <a:rPr lang="en-CA" i="1" dirty="0" smtClean="0"/>
              <a:t>College &amp; Research Libraries </a:t>
            </a:r>
            <a:r>
              <a:rPr lang="en-CA" dirty="0" smtClean="0"/>
              <a:t>58(6), p. 550-560.</a:t>
            </a:r>
          </a:p>
          <a:p>
            <a:r>
              <a:rPr lang="en-CA" dirty="0" err="1" smtClean="0"/>
              <a:t>Riemer</a:t>
            </a:r>
            <a:r>
              <a:rPr lang="en-CA" dirty="0" smtClean="0"/>
              <a:t>, John J. 2010. How to Think About ‘Good Enough’. </a:t>
            </a:r>
            <a:r>
              <a:rPr lang="en-CA" i="1" dirty="0" smtClean="0"/>
              <a:t>Technicalities</a:t>
            </a:r>
            <a:r>
              <a:rPr lang="en-CA" dirty="0" smtClean="0"/>
              <a:t> 30(2), p. 1, 8-11.</a:t>
            </a:r>
          </a:p>
          <a:p>
            <a:r>
              <a:rPr lang="en-CA" dirty="0" smtClean="0"/>
              <a:t>Walker, Mary and Deb </a:t>
            </a:r>
            <a:r>
              <a:rPr lang="en-CA" dirty="0" err="1" smtClean="0"/>
              <a:t>Kulczak</a:t>
            </a:r>
            <a:r>
              <a:rPr lang="en-CA" dirty="0" smtClean="0"/>
              <a:t>. 2007. Shelf-Ready Books Using </a:t>
            </a:r>
            <a:r>
              <a:rPr lang="en-CA" dirty="0" err="1" smtClean="0"/>
              <a:t>PromptCat</a:t>
            </a:r>
            <a:r>
              <a:rPr lang="en-CA" dirty="0" smtClean="0"/>
              <a:t> and YBP: Issues to Consider (An Analysis of Errors at the University of Arkansas). </a:t>
            </a:r>
            <a:r>
              <a:rPr lang="en-CA" i="1" dirty="0" smtClean="0"/>
              <a:t>Library Collections, Acquisitions and Technical Services </a:t>
            </a:r>
            <a:r>
              <a:rPr lang="en-CA" dirty="0" smtClean="0"/>
              <a:t>31(2), p. 61-84.</a:t>
            </a:r>
            <a:endParaRPr lang="en-CA" dirty="0"/>
          </a:p>
        </p:txBody>
      </p:sp>
      <p:sp>
        <p:nvSpPr>
          <p:cNvPr id="2" name="Title 1"/>
          <p:cNvSpPr>
            <a:spLocks noGrp="1"/>
          </p:cNvSpPr>
          <p:nvPr>
            <p:ph type="title"/>
          </p:nvPr>
        </p:nvSpPr>
        <p:spPr/>
        <p:txBody>
          <a:bodyPr/>
          <a:lstStyle/>
          <a:p>
            <a:r>
              <a:rPr lang="en-CA" dirty="0" smtClean="0"/>
              <a:t>Bibliography</a:t>
            </a:r>
            <a:endParaRPr lang="en-CA" dirty="0"/>
          </a:p>
        </p:txBody>
      </p:sp>
    </p:spTree>
    <p:extLst>
      <p:ext uri="{BB962C8B-B14F-4D97-AF65-F5344CB8AC3E}">
        <p14:creationId xmlns:p14="http://schemas.microsoft.com/office/powerpoint/2010/main" val="19706914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End of Presentation</a:t>
            </a:r>
            <a:endParaRPr lang="en-CA" dirty="0"/>
          </a:p>
        </p:txBody>
      </p:sp>
      <p:sp>
        <p:nvSpPr>
          <p:cNvPr id="3" name="Subtitle 2"/>
          <p:cNvSpPr>
            <a:spLocks noGrp="1"/>
          </p:cNvSpPr>
          <p:nvPr>
            <p:ph type="subTitle" idx="1"/>
          </p:nvPr>
        </p:nvSpPr>
        <p:spPr/>
        <p:txBody>
          <a:bodyPr/>
          <a:lstStyle/>
          <a:p>
            <a:r>
              <a:rPr lang="en-CA" dirty="0" smtClean="0"/>
              <a:t>Questions are welcome!</a:t>
            </a:r>
            <a:endParaRPr lang="en-CA" dirty="0"/>
          </a:p>
        </p:txBody>
      </p:sp>
    </p:spTree>
    <p:extLst>
      <p:ext uri="{BB962C8B-B14F-4D97-AF65-F5344CB8AC3E}">
        <p14:creationId xmlns:p14="http://schemas.microsoft.com/office/powerpoint/2010/main" val="3835952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dirty="0" smtClean="0"/>
              <a:t>Check all items in the most problematic areas</a:t>
            </a:r>
          </a:p>
          <a:p>
            <a:r>
              <a:rPr lang="en-CA" dirty="0" smtClean="0"/>
              <a:t>Metadata Specialists are responsible for their own subject areas</a:t>
            </a:r>
          </a:p>
          <a:p>
            <a:r>
              <a:rPr lang="en-CA" dirty="0" smtClean="0"/>
              <a:t>Other subject areas are spot-checked</a:t>
            </a:r>
          </a:p>
          <a:p>
            <a:r>
              <a:rPr lang="en-CA" dirty="0" smtClean="0"/>
              <a:t>Concentrate on access points</a:t>
            </a:r>
          </a:p>
          <a:p>
            <a:r>
              <a:rPr lang="en-CA" dirty="0" smtClean="0"/>
              <a:t>Printed error reports go in a box</a:t>
            </a:r>
          </a:p>
          <a:p>
            <a:r>
              <a:rPr lang="en-CA" dirty="0" smtClean="0"/>
              <a:t>Reports are used by librarians</a:t>
            </a:r>
            <a:endParaRPr lang="en-CA" dirty="0"/>
          </a:p>
        </p:txBody>
      </p:sp>
      <p:sp>
        <p:nvSpPr>
          <p:cNvPr id="2" name="Title 1"/>
          <p:cNvSpPr>
            <a:spLocks noGrp="1"/>
          </p:cNvSpPr>
          <p:nvPr>
            <p:ph type="title"/>
          </p:nvPr>
        </p:nvSpPr>
        <p:spPr>
          <a:xfrm>
            <a:off x="323528" y="570156"/>
            <a:ext cx="8496944" cy="1054250"/>
          </a:xfrm>
        </p:spPr>
        <p:txBody>
          <a:bodyPr/>
          <a:lstStyle/>
          <a:p>
            <a:r>
              <a:rPr lang="en-CA" dirty="0" smtClean="0"/>
              <a:t>Quality Control Procedure</a:t>
            </a:r>
            <a:endParaRPr lang="en-CA" dirty="0"/>
          </a:p>
        </p:txBody>
      </p:sp>
    </p:spTree>
    <p:extLst>
      <p:ext uri="{BB962C8B-B14F-4D97-AF65-F5344CB8AC3E}">
        <p14:creationId xmlns:p14="http://schemas.microsoft.com/office/powerpoint/2010/main" val="3785905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CA" dirty="0" smtClean="0"/>
              <a:t>Analysis of Quality Control Reports</a:t>
            </a:r>
          </a:p>
          <a:p>
            <a:pPr lvl="1"/>
            <a:r>
              <a:rPr lang="en-CA" dirty="0" smtClean="0"/>
              <a:t>Methods</a:t>
            </a:r>
          </a:p>
          <a:p>
            <a:pPr lvl="1"/>
            <a:r>
              <a:rPr lang="en-CA" dirty="0" smtClean="0"/>
              <a:t>Overview</a:t>
            </a:r>
          </a:p>
          <a:p>
            <a:pPr lvl="1"/>
            <a:r>
              <a:rPr lang="en-CA" dirty="0" smtClean="0"/>
              <a:t>Trends</a:t>
            </a:r>
          </a:p>
          <a:p>
            <a:pPr lvl="1"/>
            <a:r>
              <a:rPr lang="en-CA" dirty="0" smtClean="0"/>
              <a:t>Individual Libraries</a:t>
            </a:r>
          </a:p>
          <a:p>
            <a:pPr lvl="1"/>
            <a:r>
              <a:rPr lang="en-CA" dirty="0" smtClean="0"/>
              <a:t>Spot-Checking</a:t>
            </a:r>
          </a:p>
          <a:p>
            <a:r>
              <a:rPr lang="en-CA" dirty="0" smtClean="0"/>
              <a:t>Survey of Metadata Specialists</a:t>
            </a:r>
          </a:p>
          <a:p>
            <a:r>
              <a:rPr lang="en-CA" dirty="0" smtClean="0"/>
              <a:t>Conclusions and Next Steps</a:t>
            </a:r>
            <a:endParaRPr lang="en-CA" dirty="0"/>
          </a:p>
        </p:txBody>
      </p:sp>
      <p:sp>
        <p:nvSpPr>
          <p:cNvPr id="2" name="Title 1"/>
          <p:cNvSpPr>
            <a:spLocks noGrp="1"/>
          </p:cNvSpPr>
          <p:nvPr>
            <p:ph type="title"/>
          </p:nvPr>
        </p:nvSpPr>
        <p:spPr/>
        <p:txBody>
          <a:bodyPr/>
          <a:lstStyle/>
          <a:p>
            <a:r>
              <a:rPr lang="en-CA" dirty="0" smtClean="0"/>
              <a:t>Project Outline</a:t>
            </a:r>
            <a:endParaRPr lang="en-CA" dirty="0"/>
          </a:p>
        </p:txBody>
      </p:sp>
    </p:spTree>
    <p:extLst>
      <p:ext uri="{BB962C8B-B14F-4D97-AF65-F5344CB8AC3E}">
        <p14:creationId xmlns:p14="http://schemas.microsoft.com/office/powerpoint/2010/main" val="4133840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Analysis of Quality </a:t>
            </a:r>
            <a:r>
              <a:rPr lang="en-CA" dirty="0"/>
              <a:t>C</a:t>
            </a:r>
            <a:r>
              <a:rPr lang="en-CA" dirty="0" smtClean="0"/>
              <a:t>ontrol </a:t>
            </a:r>
            <a:r>
              <a:rPr lang="en-CA" dirty="0"/>
              <a:t>R</a:t>
            </a:r>
            <a:r>
              <a:rPr lang="en-CA" dirty="0" smtClean="0"/>
              <a:t>eports</a:t>
            </a:r>
            <a:endParaRPr lang="en-CA" dirty="0"/>
          </a:p>
        </p:txBody>
      </p:sp>
      <p:sp>
        <p:nvSpPr>
          <p:cNvPr id="2" name="Text Placeholder 1"/>
          <p:cNvSpPr>
            <a:spLocks noGrp="1"/>
          </p:cNvSpPr>
          <p:nvPr>
            <p:ph type="body" idx="1"/>
          </p:nvPr>
        </p:nvSpPr>
        <p:spPr/>
        <p:txBody>
          <a:bodyPr/>
          <a:lstStyle/>
          <a:p>
            <a:endParaRPr lang="en-CA"/>
          </a:p>
        </p:txBody>
      </p:sp>
    </p:spTree>
    <p:extLst>
      <p:ext uri="{BB962C8B-B14F-4D97-AF65-F5344CB8AC3E}">
        <p14:creationId xmlns:p14="http://schemas.microsoft.com/office/powerpoint/2010/main" val="22065572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76872"/>
            <a:ext cx="8686800" cy="4392488"/>
          </a:xfrm>
        </p:spPr>
        <p:txBody>
          <a:bodyPr>
            <a:normAutofit/>
          </a:bodyPr>
          <a:lstStyle/>
          <a:p>
            <a:r>
              <a:rPr lang="en-CA" dirty="0" smtClean="0"/>
              <a:t>Metadata Head possessed collected &amp; sorted reports</a:t>
            </a:r>
          </a:p>
          <a:p>
            <a:r>
              <a:rPr lang="en-CA" dirty="0" smtClean="0"/>
              <a:t>Numbered &amp; entered all reports into database</a:t>
            </a:r>
          </a:p>
          <a:p>
            <a:pPr lvl="1"/>
            <a:r>
              <a:rPr lang="en-CA" dirty="0" smtClean="0"/>
              <a:t>Date, class, # of errors, library</a:t>
            </a:r>
          </a:p>
          <a:p>
            <a:r>
              <a:rPr lang="en-CA" dirty="0" smtClean="0"/>
              <a:t>Numbered &amp; described all errors</a:t>
            </a:r>
          </a:p>
          <a:p>
            <a:pPr lvl="1"/>
            <a:r>
              <a:rPr lang="en-CA" dirty="0" smtClean="0"/>
              <a:t>Field, description, corrections, severity</a:t>
            </a:r>
          </a:p>
          <a:p>
            <a:r>
              <a:rPr lang="en-CA" dirty="0" smtClean="0"/>
              <a:t>Created entries for all classes/subclasses</a:t>
            </a:r>
          </a:p>
          <a:p>
            <a:pPr lvl="1"/>
            <a:r>
              <a:rPr lang="en-CA" dirty="0" smtClean="0"/>
              <a:t>Identified which were QC-eligible, which metadata specialists were responsible for which</a:t>
            </a:r>
          </a:p>
          <a:p>
            <a:r>
              <a:rPr lang="en-CA" dirty="0" smtClean="0"/>
              <a:t>Went back into reports several times</a:t>
            </a:r>
            <a:endParaRPr lang="en-CA" dirty="0"/>
          </a:p>
        </p:txBody>
      </p:sp>
      <p:sp>
        <p:nvSpPr>
          <p:cNvPr id="2" name="Title 1"/>
          <p:cNvSpPr>
            <a:spLocks noGrp="1"/>
          </p:cNvSpPr>
          <p:nvPr>
            <p:ph type="title"/>
          </p:nvPr>
        </p:nvSpPr>
        <p:spPr/>
        <p:txBody>
          <a:bodyPr/>
          <a:lstStyle/>
          <a:p>
            <a:r>
              <a:rPr lang="en-CA" dirty="0"/>
              <a:t>M</a:t>
            </a:r>
            <a:r>
              <a:rPr lang="en-CA" dirty="0" smtClean="0"/>
              <a:t>ethods</a:t>
            </a:r>
            <a:endParaRPr lang="en-CA" dirty="0"/>
          </a:p>
        </p:txBody>
      </p:sp>
    </p:spTree>
    <p:extLst>
      <p:ext uri="{BB962C8B-B14F-4D97-AF65-F5344CB8AC3E}">
        <p14:creationId xmlns:p14="http://schemas.microsoft.com/office/powerpoint/2010/main" val="1253327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idx="4294967295"/>
          </p:nvPr>
        </p:nvSpPr>
        <p:spPr>
          <a:xfrm>
            <a:off x="978147" y="260648"/>
            <a:ext cx="3443288" cy="658812"/>
          </a:xfrm>
        </p:spPr>
        <p:txBody>
          <a:bodyPr>
            <a:normAutofit/>
          </a:bodyPr>
          <a:lstStyle/>
          <a:p>
            <a:pPr marL="0" indent="0">
              <a:buNone/>
            </a:pPr>
            <a:r>
              <a:rPr lang="en-CA" sz="3200" b="1" dirty="0" smtClean="0">
                <a:solidFill>
                  <a:schemeClr val="accent6"/>
                </a:solidFill>
              </a:rPr>
              <a:t>Benefits</a:t>
            </a:r>
            <a:endParaRPr lang="en-CA" b="1" dirty="0"/>
          </a:p>
        </p:txBody>
      </p:sp>
      <p:sp>
        <p:nvSpPr>
          <p:cNvPr id="10" name="Content Placeholder 9"/>
          <p:cNvSpPr>
            <a:spLocks noGrp="1"/>
          </p:cNvSpPr>
          <p:nvPr>
            <p:ph sz="half" idx="4294967295"/>
          </p:nvPr>
        </p:nvSpPr>
        <p:spPr>
          <a:xfrm>
            <a:off x="157470" y="836713"/>
            <a:ext cx="3803650" cy="2448272"/>
          </a:xfrm>
        </p:spPr>
        <p:txBody>
          <a:bodyPr>
            <a:normAutofit/>
          </a:bodyPr>
          <a:lstStyle/>
          <a:p>
            <a:r>
              <a:rPr lang="en-CA" dirty="0" smtClean="0"/>
              <a:t>Pre-sorted and pre-screened</a:t>
            </a:r>
          </a:p>
          <a:p>
            <a:r>
              <a:rPr lang="en-CA" dirty="0" smtClean="0"/>
              <a:t>Consistent layout</a:t>
            </a:r>
          </a:p>
          <a:p>
            <a:r>
              <a:rPr lang="en-CA" dirty="0" smtClean="0"/>
              <a:t>Controlled fields &amp; codes</a:t>
            </a:r>
          </a:p>
          <a:p>
            <a:endParaRPr lang="en-CA" dirty="0"/>
          </a:p>
        </p:txBody>
      </p:sp>
      <p:sp>
        <p:nvSpPr>
          <p:cNvPr id="13" name="Text Placeholder 12"/>
          <p:cNvSpPr>
            <a:spLocks noGrp="1"/>
          </p:cNvSpPr>
          <p:nvPr>
            <p:ph type="body" sz="quarter" idx="4294967295"/>
          </p:nvPr>
        </p:nvSpPr>
        <p:spPr>
          <a:xfrm>
            <a:off x="5404809" y="260648"/>
            <a:ext cx="3448050" cy="658812"/>
          </a:xfrm>
        </p:spPr>
        <p:txBody>
          <a:bodyPr>
            <a:normAutofit/>
          </a:bodyPr>
          <a:lstStyle/>
          <a:p>
            <a:pPr marL="0" indent="0">
              <a:buNone/>
            </a:pPr>
            <a:r>
              <a:rPr lang="en-CA" sz="3200" b="1" dirty="0" smtClean="0">
                <a:solidFill>
                  <a:schemeClr val="accent6"/>
                </a:solidFill>
              </a:rPr>
              <a:t>Drawbacks</a:t>
            </a:r>
            <a:endParaRPr lang="en-CA" b="1" dirty="0"/>
          </a:p>
        </p:txBody>
      </p:sp>
      <p:sp>
        <p:nvSpPr>
          <p:cNvPr id="14" name="Content Placeholder 13"/>
          <p:cNvSpPr>
            <a:spLocks noGrp="1"/>
          </p:cNvSpPr>
          <p:nvPr>
            <p:ph sz="quarter" idx="4294967295"/>
          </p:nvPr>
        </p:nvSpPr>
        <p:spPr>
          <a:xfrm>
            <a:off x="4716016" y="946144"/>
            <a:ext cx="3800475" cy="5423942"/>
          </a:xfrm>
        </p:spPr>
        <p:txBody>
          <a:bodyPr/>
          <a:lstStyle/>
          <a:p>
            <a:r>
              <a:rPr lang="en-CA" dirty="0" smtClean="0"/>
              <a:t>Not all errors reported</a:t>
            </a:r>
          </a:p>
          <a:p>
            <a:r>
              <a:rPr lang="en-CA" dirty="0" smtClean="0"/>
              <a:t>Only covers pre-decided classes</a:t>
            </a:r>
          </a:p>
          <a:p>
            <a:r>
              <a:rPr lang="en-CA" dirty="0" smtClean="0"/>
              <a:t>Not consistent</a:t>
            </a:r>
          </a:p>
          <a:p>
            <a:r>
              <a:rPr lang="en-CA" dirty="0" smtClean="0"/>
              <a:t>Many reports missing</a:t>
            </a:r>
          </a:p>
          <a:p>
            <a:endParaRPr lang="en-CA" dirty="0"/>
          </a:p>
        </p:txBody>
      </p:sp>
      <p:sp>
        <p:nvSpPr>
          <p:cNvPr id="16" name="TextBox 15"/>
          <p:cNvSpPr txBox="1"/>
          <p:nvPr/>
        </p:nvSpPr>
        <p:spPr>
          <a:xfrm>
            <a:off x="179512" y="4437112"/>
            <a:ext cx="8640960" cy="1938992"/>
          </a:xfrm>
          <a:prstGeom prst="rect">
            <a:avLst/>
          </a:prstGeom>
          <a:noFill/>
        </p:spPr>
        <p:txBody>
          <a:bodyPr wrap="square" rtlCol="0">
            <a:spAutoFit/>
          </a:bodyPr>
          <a:lstStyle/>
          <a:p>
            <a:r>
              <a:rPr lang="en-CA" sz="2400" dirty="0" smtClean="0"/>
              <a:t>All numbers about shelf-ready items are from review files in Sierra unless specifically mentioned</a:t>
            </a:r>
          </a:p>
          <a:p>
            <a:endParaRPr lang="en-CA" sz="2400" dirty="0"/>
          </a:p>
          <a:p>
            <a:r>
              <a:rPr lang="en-CA" sz="2400" dirty="0" smtClean="0"/>
              <a:t>Numbers were also looked up before the end of April so there may be some items not accounted for</a:t>
            </a:r>
            <a:endParaRPr lang="en-CA" sz="2400" dirty="0"/>
          </a:p>
        </p:txBody>
      </p:sp>
      <p:sp>
        <p:nvSpPr>
          <p:cNvPr id="17" name="Rectangle 16"/>
          <p:cNvSpPr/>
          <p:nvPr/>
        </p:nvSpPr>
        <p:spPr>
          <a:xfrm>
            <a:off x="339686" y="3745444"/>
            <a:ext cx="3151112" cy="584775"/>
          </a:xfrm>
          <a:prstGeom prst="rect">
            <a:avLst/>
          </a:prstGeom>
          <a:noFill/>
        </p:spPr>
        <p:txBody>
          <a:bodyPr wrap="square">
            <a:spAutoFit/>
          </a:bodyPr>
          <a:lstStyle/>
          <a:p>
            <a:r>
              <a:rPr lang="en-CA" sz="3200" b="1" dirty="0" smtClean="0">
                <a:solidFill>
                  <a:schemeClr val="accent6"/>
                </a:solidFill>
                <a:latin typeface="+mj-lt"/>
              </a:rPr>
              <a:t>Disclaimer</a:t>
            </a:r>
            <a:endParaRPr lang="en-CA" b="1" dirty="0">
              <a:solidFill>
                <a:schemeClr val="accent6"/>
              </a:solidFill>
              <a:latin typeface="+mj-lt"/>
            </a:endParaRPr>
          </a:p>
        </p:txBody>
      </p:sp>
    </p:spTree>
    <p:extLst>
      <p:ext uri="{BB962C8B-B14F-4D97-AF65-F5344CB8AC3E}">
        <p14:creationId xmlns:p14="http://schemas.microsoft.com/office/powerpoint/2010/main" val="3827042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92500" lnSpcReduction="10000"/>
          </a:bodyPr>
          <a:lstStyle/>
          <a:p>
            <a:r>
              <a:rPr lang="en-CA" dirty="0" smtClean="0"/>
              <a:t>January </a:t>
            </a:r>
            <a:r>
              <a:rPr lang="en-CA" dirty="0"/>
              <a:t>2012 to April 2014</a:t>
            </a:r>
          </a:p>
          <a:p>
            <a:r>
              <a:rPr lang="en-CA" dirty="0" smtClean="0"/>
              <a:t>45,179 shelf-ready items*</a:t>
            </a:r>
          </a:p>
          <a:p>
            <a:r>
              <a:rPr lang="en-CA" dirty="0" smtClean="0"/>
              <a:t>11,119 QC-eligible items</a:t>
            </a:r>
          </a:p>
          <a:p>
            <a:pPr lvl="1"/>
            <a:r>
              <a:rPr lang="en-CA" dirty="0" smtClean="0"/>
              <a:t>25% of all shelf-ready</a:t>
            </a:r>
          </a:p>
          <a:p>
            <a:pPr lvl="1"/>
            <a:r>
              <a:rPr lang="en-CA" dirty="0" smtClean="0"/>
              <a:t>91 items per week</a:t>
            </a:r>
          </a:p>
          <a:p>
            <a:pPr lvl="1"/>
            <a:r>
              <a:rPr lang="en-CA" dirty="0" smtClean="0"/>
              <a:t>15 items per Metadata Specialist per week</a:t>
            </a:r>
          </a:p>
          <a:p>
            <a:r>
              <a:rPr lang="en-CA" dirty="0" smtClean="0"/>
              <a:t>425 </a:t>
            </a:r>
            <a:r>
              <a:rPr lang="en-CA" dirty="0"/>
              <a:t>reports</a:t>
            </a:r>
          </a:p>
          <a:p>
            <a:pPr lvl="1"/>
            <a:r>
              <a:rPr lang="en-CA" dirty="0" smtClean="0"/>
              <a:t>3.48 per week average</a:t>
            </a:r>
          </a:p>
          <a:p>
            <a:pPr lvl="1"/>
            <a:r>
              <a:rPr lang="en-CA" dirty="0" smtClean="0"/>
              <a:t>514 errors</a:t>
            </a:r>
          </a:p>
          <a:p>
            <a:pPr lvl="1"/>
            <a:r>
              <a:rPr lang="en-CA" dirty="0" smtClean="0"/>
              <a:t>24 reports from spot-checking</a:t>
            </a:r>
          </a:p>
          <a:p>
            <a:pPr lvl="1"/>
            <a:r>
              <a:rPr lang="en-CA" dirty="0" smtClean="0"/>
              <a:t>3.6% </a:t>
            </a:r>
            <a:r>
              <a:rPr lang="en-CA" dirty="0"/>
              <a:t>of </a:t>
            </a:r>
            <a:r>
              <a:rPr lang="en-CA" dirty="0" smtClean="0"/>
              <a:t>QC-eligible items</a:t>
            </a:r>
            <a:endParaRPr lang="en-CA" dirty="0"/>
          </a:p>
          <a:p>
            <a:endParaRPr lang="en-CA" dirty="0"/>
          </a:p>
        </p:txBody>
      </p:sp>
      <p:sp>
        <p:nvSpPr>
          <p:cNvPr id="2" name="Title 1"/>
          <p:cNvSpPr>
            <a:spLocks noGrp="1"/>
          </p:cNvSpPr>
          <p:nvPr>
            <p:ph type="title"/>
          </p:nvPr>
        </p:nvSpPr>
        <p:spPr/>
        <p:txBody>
          <a:bodyPr/>
          <a:lstStyle/>
          <a:p>
            <a:r>
              <a:rPr lang="en-CA" dirty="0" smtClean="0"/>
              <a:t>Overview: Reports</a:t>
            </a:r>
            <a:endParaRPr lang="en-CA" dirty="0"/>
          </a:p>
        </p:txBody>
      </p:sp>
      <p:sp>
        <p:nvSpPr>
          <p:cNvPr id="5" name="TextBox 4"/>
          <p:cNvSpPr txBox="1"/>
          <p:nvPr/>
        </p:nvSpPr>
        <p:spPr>
          <a:xfrm>
            <a:off x="0" y="6425844"/>
            <a:ext cx="9684568" cy="338554"/>
          </a:xfrm>
          <a:prstGeom prst="rect">
            <a:avLst/>
          </a:prstGeom>
          <a:noFill/>
        </p:spPr>
        <p:txBody>
          <a:bodyPr wrap="square" rtlCol="0">
            <a:spAutoFit/>
          </a:bodyPr>
          <a:lstStyle/>
          <a:p>
            <a:r>
              <a:rPr lang="en-CA" sz="1600" dirty="0" smtClean="0"/>
              <a:t>*numbers partially from </a:t>
            </a:r>
            <a:r>
              <a:rPr lang="en-CA" sz="1600" dirty="0"/>
              <a:t>“Year End Statistics</a:t>
            </a:r>
            <a:r>
              <a:rPr lang="en-CA" sz="1600" dirty="0" smtClean="0"/>
              <a:t>”, </a:t>
            </a:r>
            <a:r>
              <a:rPr lang="en-CA" sz="1600" u="sng" dirty="0">
                <a:hlinkClick r:id="rId3"/>
              </a:rPr>
              <a:t>https://staff.lib.uwo.ca/tserv/yearendstatistics.html</a:t>
            </a:r>
            <a:endParaRPr lang="en-CA" sz="1600" dirty="0"/>
          </a:p>
        </p:txBody>
      </p:sp>
    </p:spTree>
    <p:extLst>
      <p:ext uri="{BB962C8B-B14F-4D97-AF65-F5344CB8AC3E}">
        <p14:creationId xmlns:p14="http://schemas.microsoft.com/office/powerpoint/2010/main" val="22974743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1586</TotalTime>
  <Words>5629</Words>
  <Application>Microsoft Office PowerPoint</Application>
  <PresentationFormat>On-screen Show (4:3)</PresentationFormat>
  <Paragraphs>405</Paragraphs>
  <Slides>38</Slides>
  <Notes>31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Hardcover</vt:lpstr>
      <vt:lpstr>Vendor Evaluation: Ingram Coutts Information Services’ Record Quality at Western Libraries</vt:lpstr>
      <vt:lpstr>Introduction</vt:lpstr>
      <vt:lpstr>Background</vt:lpstr>
      <vt:lpstr>Quality Control Procedure</vt:lpstr>
      <vt:lpstr>Project Outline</vt:lpstr>
      <vt:lpstr>Analysis of Quality Control Reports</vt:lpstr>
      <vt:lpstr>Methods</vt:lpstr>
      <vt:lpstr>PowerPoint Presentation</vt:lpstr>
      <vt:lpstr>Overview: Reports</vt:lpstr>
      <vt:lpstr>Errors by Class</vt:lpstr>
      <vt:lpstr>Severity of Errors</vt:lpstr>
      <vt:lpstr>Errors by Field</vt:lpstr>
      <vt:lpstr>Breakdown of Rules</vt:lpstr>
      <vt:lpstr>Changes over time</vt:lpstr>
      <vt:lpstr>Frequency of Error</vt:lpstr>
      <vt:lpstr>Number of QC Reports by Month</vt:lpstr>
      <vt:lpstr>Error Severity by Quarter</vt:lpstr>
      <vt:lpstr>Overview of Libraries</vt:lpstr>
      <vt:lpstr>D.B. Weldon Overview</vt:lpstr>
      <vt:lpstr>PR9000 Expansion</vt:lpstr>
      <vt:lpstr>PR9000 Errors by Month</vt:lpstr>
      <vt:lpstr>Education Library Overview</vt:lpstr>
      <vt:lpstr>EDU Call Number Errors</vt:lpstr>
      <vt:lpstr>Law Library Overview</vt:lpstr>
      <vt:lpstr>Taylor Library Overview</vt:lpstr>
      <vt:lpstr>NLM Exceptions</vt:lpstr>
      <vt:lpstr>Spot-checking</vt:lpstr>
      <vt:lpstr>Spot-Checking Methodology</vt:lpstr>
      <vt:lpstr>Quality Control at UWO</vt:lpstr>
      <vt:lpstr>Survey Contents</vt:lpstr>
      <vt:lpstr>Survey Results</vt:lpstr>
      <vt:lpstr>Suggestions to Improve Coutts Cataloguing from Metadata Specialists</vt:lpstr>
      <vt:lpstr>Conclusions and Recommendations</vt:lpstr>
      <vt:lpstr>Conclusions</vt:lpstr>
      <vt:lpstr>Recommendations</vt:lpstr>
      <vt:lpstr>Next Steps</vt:lpstr>
      <vt:lpstr>Bibliography</vt:lpstr>
      <vt:lpstr>End of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Western Libraries User</dc:creator>
  <cp:lastModifiedBy>Western Libraries User</cp:lastModifiedBy>
  <cp:revision>108</cp:revision>
  <dcterms:created xsi:type="dcterms:W3CDTF">2014-04-22T16:38:41Z</dcterms:created>
  <dcterms:modified xsi:type="dcterms:W3CDTF">2014-04-30T14:28:33Z</dcterms:modified>
</cp:coreProperties>
</file>