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1" r:id="rId4"/>
    <p:sldId id="259" r:id="rId5"/>
    <p:sldId id="258" r:id="rId6"/>
    <p:sldId id="260"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DBCE9FBB-25BD-4E69-B68C-C63838DAD44A}"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BCE9FBB-25BD-4E69-B68C-C63838DAD44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BCE9FBB-25BD-4E69-B68C-C63838DAD44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BCE9FBB-25BD-4E69-B68C-C63838DAD44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BCE9FBB-25BD-4E69-B68C-C63838DAD44A}"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BCE9FBB-25BD-4E69-B68C-C63838DAD44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BCE9FBB-25BD-4E69-B68C-C63838DAD44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BCE9FBB-25BD-4E69-B68C-C63838DAD44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BCE9FBB-25BD-4E69-B68C-C63838DAD44A}"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BCE9FBB-25BD-4E69-B68C-C63838DAD44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D44F4D9-860A-4DAD-ACE1-0457FC2895D1}" type="datetimeFigureOut">
              <a:rPr lang="en-US" smtClean="0"/>
              <a:pPr/>
              <a:t>8/17/2011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BCE9FBB-25BD-4E69-B68C-C63838DAD44A}"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D44F4D9-860A-4DAD-ACE1-0457FC2895D1}" type="datetimeFigureOut">
              <a:rPr lang="en-US" smtClean="0"/>
              <a:pPr/>
              <a:t>8/17/2011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BCE9FBB-25BD-4E69-B68C-C63838DAD44A}"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csweet@iwu.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libraries.wright.edu/servicelearnin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685800"/>
            <a:ext cx="7406640" cy="1752600"/>
          </a:xfrm>
        </p:spPr>
        <p:txBody>
          <a:bodyPr>
            <a:normAutofit fontScale="90000"/>
          </a:bodyPr>
          <a:lstStyle/>
          <a:p>
            <a:pPr algn="ctr"/>
            <a:r>
              <a:rPr lang="en-US" b="1" dirty="0" smtClean="0"/>
              <a:t/>
            </a:r>
            <a:br>
              <a:rPr lang="en-US" b="1" dirty="0" smtClean="0"/>
            </a:br>
            <a:r>
              <a:rPr lang="en-US" sz="4000" b="1" dirty="0" smtClean="0"/>
              <a:t> Beyond the Basics: </a:t>
            </a:r>
            <a:br>
              <a:rPr lang="en-US" sz="4000" b="1" dirty="0" smtClean="0"/>
            </a:br>
            <a:r>
              <a:rPr lang="en-US" sz="4000" b="1" dirty="0" smtClean="0"/>
              <a:t>How Can Librarians Teach What We Truly Care About?</a:t>
            </a:r>
            <a:endParaRPr lang="en-US" dirty="0"/>
          </a:p>
        </p:txBody>
      </p:sp>
      <p:sp>
        <p:nvSpPr>
          <p:cNvPr id="3" name="Subtitle 2"/>
          <p:cNvSpPr>
            <a:spLocks noGrp="1"/>
          </p:cNvSpPr>
          <p:nvPr>
            <p:ph type="subTitle" idx="1"/>
          </p:nvPr>
        </p:nvSpPr>
        <p:spPr>
          <a:xfrm>
            <a:off x="1447800" y="2743200"/>
            <a:ext cx="7406640" cy="3581400"/>
          </a:xfrm>
        </p:spPr>
        <p:txBody>
          <a:bodyPr>
            <a:normAutofit fontScale="92500" lnSpcReduction="10000"/>
          </a:bodyPr>
          <a:lstStyle/>
          <a:p>
            <a:pPr algn="ctr"/>
            <a:endParaRPr lang="en-US" dirty="0" smtClean="0"/>
          </a:p>
          <a:p>
            <a:pPr algn="ctr"/>
            <a:r>
              <a:rPr lang="en-US" dirty="0" smtClean="0"/>
              <a:t>Information Literacy Summit</a:t>
            </a:r>
            <a:br>
              <a:rPr lang="en-US" dirty="0" smtClean="0"/>
            </a:br>
            <a:r>
              <a:rPr lang="en-US" dirty="0" smtClean="0"/>
              <a:t>Illinois State University</a:t>
            </a:r>
            <a:br>
              <a:rPr lang="en-US" dirty="0" smtClean="0"/>
            </a:br>
            <a:r>
              <a:rPr lang="en-US" dirty="0" smtClean="0"/>
              <a:t>April, 18 2011</a:t>
            </a:r>
          </a:p>
          <a:p>
            <a:pPr algn="ctr"/>
            <a:endParaRPr lang="en-US" i="1" dirty="0" smtClean="0"/>
          </a:p>
          <a:p>
            <a:pPr algn="ctr"/>
            <a:endParaRPr lang="en-US" i="1" dirty="0" smtClean="0"/>
          </a:p>
          <a:p>
            <a:pPr algn="ctr"/>
            <a:r>
              <a:rPr lang="en-US" sz="2200" i="1" dirty="0" smtClean="0"/>
              <a:t>Chris </a:t>
            </a:r>
            <a:r>
              <a:rPr lang="en-US" sz="2200" i="1" dirty="0" smtClean="0"/>
              <a:t>Sweet</a:t>
            </a:r>
            <a:br>
              <a:rPr lang="en-US" sz="2200" i="1" dirty="0" smtClean="0"/>
            </a:br>
            <a:r>
              <a:rPr lang="en-US" sz="2200" i="1" dirty="0" smtClean="0"/>
              <a:t>Information Literacy Librarian</a:t>
            </a:r>
            <a:br>
              <a:rPr lang="en-US" sz="2200" i="1" dirty="0" smtClean="0"/>
            </a:br>
            <a:r>
              <a:rPr lang="en-US" sz="2200" i="1" dirty="0" smtClean="0"/>
              <a:t>Illinois Wesleyan University</a:t>
            </a:r>
            <a:br>
              <a:rPr lang="en-US" sz="2200" i="1" dirty="0" smtClean="0"/>
            </a:br>
            <a:r>
              <a:rPr lang="en-US" sz="2200" i="1" u="sng" dirty="0" smtClean="0">
                <a:hlinkClick r:id="rId2"/>
              </a:rPr>
              <a:t>csweet@iwu.edu</a:t>
            </a:r>
            <a:endParaRPr lang="en-US" sz="2200"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Librarian as Team Teacher</a:t>
            </a:r>
            <a:endParaRPr lang="en-US" b="1" dirty="0"/>
          </a:p>
        </p:txBody>
      </p:sp>
      <p:sp>
        <p:nvSpPr>
          <p:cNvPr id="3" name="Content Placeholder 2"/>
          <p:cNvSpPr>
            <a:spLocks noGrp="1"/>
          </p:cNvSpPr>
          <p:nvPr>
            <p:ph idx="1"/>
          </p:nvPr>
        </p:nvSpPr>
        <p:spPr>
          <a:xfrm>
            <a:off x="1435608" y="1447800"/>
            <a:ext cx="7498080" cy="5105400"/>
          </a:xfrm>
        </p:spPr>
        <p:txBody>
          <a:bodyPr>
            <a:normAutofit lnSpcReduction="10000"/>
          </a:bodyPr>
          <a:lstStyle/>
          <a:p>
            <a:r>
              <a:rPr lang="en-US" dirty="0" smtClean="0"/>
              <a:t>Many courses could greatly benefit from courses co-taught by a librarian and a teaching faculty member. Spending most –or all- of the semester with a single class is very time-intensive but can also yield the greatest results as far as teaching what you truly care about.</a:t>
            </a:r>
          </a:p>
          <a:p>
            <a:endParaRPr lang="en-US" dirty="0" smtClean="0"/>
          </a:p>
          <a:p>
            <a:r>
              <a:rPr lang="en-US" dirty="0" smtClean="0"/>
              <a:t>Identify “library champions” among the teaching faculty to pilot this idea.</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Librarian as Lead Instructor</a:t>
            </a:r>
            <a:endParaRPr lang="en-US" dirty="0"/>
          </a:p>
        </p:txBody>
      </p:sp>
      <p:sp>
        <p:nvSpPr>
          <p:cNvPr id="3" name="Content Placeholder 2"/>
          <p:cNvSpPr>
            <a:spLocks noGrp="1"/>
          </p:cNvSpPr>
          <p:nvPr>
            <p:ph idx="1"/>
          </p:nvPr>
        </p:nvSpPr>
        <p:spPr>
          <a:xfrm>
            <a:off x="1435608" y="1447800"/>
            <a:ext cx="7498080" cy="5181600"/>
          </a:xfrm>
        </p:spPr>
        <p:txBody>
          <a:bodyPr>
            <a:normAutofit fontScale="92500" lnSpcReduction="10000"/>
          </a:bodyPr>
          <a:lstStyle/>
          <a:p>
            <a:r>
              <a:rPr lang="en-US" dirty="0" smtClean="0"/>
              <a:t>Information Literacy or College Research courses are somewhat common courses (elective or credit) that librarians often teach.  Are these the most effective use of our precious time? Can they be made relevant enough to engage students?</a:t>
            </a:r>
          </a:p>
          <a:p>
            <a:r>
              <a:rPr lang="en-US" dirty="0" smtClean="0"/>
              <a:t>Are there any opportunities to teach at your institution in a subject area where you have expertise?</a:t>
            </a:r>
          </a:p>
          <a:p>
            <a:r>
              <a:rPr lang="en-US" dirty="0" smtClean="0"/>
              <a:t>If you are the lead instructor of a course, you can model an ideal way of integrating information literacy into a course.</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Service Learning / </a:t>
            </a:r>
            <a:br>
              <a:rPr lang="en-US" b="1" dirty="0" smtClean="0"/>
            </a:br>
            <a:r>
              <a:rPr lang="en-US" b="1" dirty="0" smtClean="0"/>
              <a:t>Community-Based Learning</a:t>
            </a:r>
            <a:endParaRPr lang="en-US" b="1" dirty="0"/>
          </a:p>
        </p:txBody>
      </p:sp>
      <p:sp>
        <p:nvSpPr>
          <p:cNvPr id="3" name="Content Placeholder 2"/>
          <p:cNvSpPr>
            <a:spLocks noGrp="1"/>
          </p:cNvSpPr>
          <p:nvPr>
            <p:ph idx="1"/>
          </p:nvPr>
        </p:nvSpPr>
        <p:spPr>
          <a:xfrm>
            <a:off x="1447800" y="1676400"/>
            <a:ext cx="7498080" cy="4800600"/>
          </a:xfrm>
        </p:spPr>
        <p:txBody>
          <a:bodyPr>
            <a:normAutofit fontScale="85000" lnSpcReduction="20000"/>
          </a:bodyPr>
          <a:lstStyle/>
          <a:p>
            <a:r>
              <a:rPr lang="en-US" dirty="0" smtClean="0"/>
              <a:t>Service Learning has great potential as a pedagogical strategy for teaching information literacy.  </a:t>
            </a:r>
            <a:endParaRPr lang="en-US" dirty="0" smtClean="0">
              <a:sym typeface="Wingdings"/>
            </a:endParaRPr>
          </a:p>
          <a:p>
            <a:endParaRPr lang="en-US" dirty="0" smtClean="0"/>
          </a:p>
          <a:p>
            <a:r>
              <a:rPr lang="en-US" dirty="0" smtClean="0"/>
              <a:t>Students apply research to a “real world” project instead of just another research paper.</a:t>
            </a:r>
            <a:br>
              <a:rPr lang="en-US" dirty="0" smtClean="0"/>
            </a:br>
            <a:endParaRPr lang="en-US" dirty="0" smtClean="0">
              <a:sym typeface="Wingdings"/>
            </a:endParaRPr>
          </a:p>
          <a:p>
            <a:r>
              <a:rPr lang="en-US" dirty="0" smtClean="0"/>
              <a:t>Much closer to the way Information Literacy is used in real life outside of academia.</a:t>
            </a:r>
          </a:p>
          <a:p>
            <a:endParaRPr lang="en-US" dirty="0" smtClean="0"/>
          </a:p>
          <a:p>
            <a:r>
              <a:rPr lang="en-US" dirty="0" smtClean="0"/>
              <a:t>Service Learning Librarian Blog: </a:t>
            </a:r>
            <a:r>
              <a:rPr lang="en-US" u="sng" dirty="0" smtClean="0">
                <a:hlinkClick r:id="rId2"/>
              </a:rPr>
              <a:t>http://www.libraries.wright.edu/servicelearning/</a:t>
            </a:r>
            <a:r>
              <a:rPr lang="en-US" dirty="0" smtClean="0"/>
              <a:t> </a:t>
            </a:r>
            <a:br>
              <a:rPr lang="en-US" dirty="0" smtClean="0"/>
            </a:b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98080" cy="1935162"/>
          </a:xfrm>
        </p:spPr>
        <p:txBody>
          <a:bodyPr>
            <a:normAutofit/>
          </a:bodyPr>
          <a:lstStyle/>
          <a:p>
            <a:pPr algn="ctr"/>
            <a:r>
              <a:rPr lang="en-US" sz="7200" b="1" dirty="0" smtClean="0"/>
              <a:t>Questions?</a:t>
            </a:r>
            <a:endParaRPr lang="en-US" sz="7200" b="1" dirty="0"/>
          </a:p>
        </p:txBody>
      </p:sp>
      <p:sp>
        <p:nvSpPr>
          <p:cNvPr id="3" name="Content Placeholder 2"/>
          <p:cNvSpPr>
            <a:spLocks noGrp="1"/>
          </p:cNvSpPr>
          <p:nvPr>
            <p:ph idx="1"/>
          </p:nvPr>
        </p:nvSpPr>
        <p:spPr>
          <a:xfrm>
            <a:off x="1447800" y="2819400"/>
            <a:ext cx="7498080" cy="2895600"/>
          </a:xfrm>
        </p:spPr>
        <p:txBody>
          <a:bodyPr>
            <a:normAutofit/>
          </a:bodyPr>
          <a:lstStyle/>
          <a:p>
            <a:r>
              <a:rPr lang="en-US" dirty="0" smtClean="0"/>
              <a:t>CARLI Instruction Team Spring Forum</a:t>
            </a:r>
          </a:p>
          <a:p>
            <a:r>
              <a:rPr lang="en-US" dirty="0" smtClean="0"/>
              <a:t>Collaboration and Embedded Librarianship</a:t>
            </a:r>
          </a:p>
          <a:p>
            <a:r>
              <a:rPr lang="en-US" dirty="0" smtClean="0"/>
              <a:t>Friday June 10</a:t>
            </a:r>
            <a:r>
              <a:rPr lang="en-US" baseline="30000" dirty="0" smtClean="0"/>
              <a:t>th</a:t>
            </a:r>
            <a:r>
              <a:rPr lang="en-US" dirty="0" smtClean="0"/>
              <a:t> at Heartland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533400"/>
            <a:ext cx="7498080" cy="5943600"/>
          </a:xfrm>
        </p:spPr>
        <p:txBody>
          <a:bodyPr>
            <a:noAutofit/>
          </a:bodyPr>
          <a:lstStyle/>
          <a:p>
            <a:r>
              <a:rPr lang="en-US" sz="3600" dirty="0" smtClean="0"/>
              <a:t>Is teaching students to use the online catalog (which will be obsolete next year) to find a book what we really care about?</a:t>
            </a:r>
          </a:p>
          <a:p>
            <a:endParaRPr lang="en-US" sz="3600" dirty="0" smtClean="0"/>
          </a:p>
          <a:p>
            <a:r>
              <a:rPr lang="en-US" sz="3600" dirty="0" smtClean="0"/>
              <a:t>Or, do we care about the process of efficiently identifying the best information sources and then applying that information to address a problem?</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304800"/>
            <a:ext cx="7498080" cy="6248400"/>
          </a:xfrm>
        </p:spPr>
        <p:txBody>
          <a:bodyPr>
            <a:noAutofit/>
          </a:bodyPr>
          <a:lstStyle/>
          <a:p>
            <a:r>
              <a:rPr lang="en-US" sz="4000" dirty="0" smtClean="0"/>
              <a:t>Did you become a librarian to teach students how to create a works cited page with all the periods and semicolons in the right place?</a:t>
            </a:r>
          </a:p>
          <a:p>
            <a:endParaRPr lang="en-US" sz="4000" dirty="0" smtClean="0"/>
          </a:p>
          <a:p>
            <a:r>
              <a:rPr lang="en-US" sz="4000" dirty="0" smtClean="0"/>
              <a:t>Or, do we really care about teaching the concepts of intellectual property and attribution?</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533400"/>
            <a:ext cx="7498080" cy="4800600"/>
          </a:xfrm>
        </p:spPr>
        <p:txBody>
          <a:bodyPr>
            <a:normAutofit/>
          </a:bodyPr>
          <a:lstStyle/>
          <a:p>
            <a:pPr algn="ctr"/>
            <a:r>
              <a:rPr lang="en-US" sz="5400" dirty="0" smtClean="0"/>
              <a:t>What do you care about?</a:t>
            </a:r>
          </a:p>
          <a:p>
            <a:pPr algn="ctr">
              <a:buNone/>
            </a:pPr>
            <a:endParaRPr lang="en-US" sz="5400" dirty="0" smtClean="0"/>
          </a:p>
          <a:p>
            <a:pPr algn="ctr"/>
            <a:r>
              <a:rPr lang="en-US" sz="5400" dirty="0" smtClean="0"/>
              <a:t>What are your deep pedagogical goals?</a:t>
            </a:r>
            <a:endParaRPr lang="en-US" sz="5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371600" y="228600"/>
            <a:ext cx="7498080" cy="1143000"/>
          </a:xfrm>
        </p:spPr>
        <p:txBody>
          <a:bodyPr>
            <a:normAutofit fontScale="90000"/>
          </a:bodyPr>
          <a:lstStyle/>
          <a:p>
            <a:pPr algn="ctr"/>
            <a:r>
              <a:rPr lang="en-US" b="1" dirty="0" smtClean="0"/>
              <a:t>What Do I (we</a:t>
            </a:r>
            <a:r>
              <a:rPr lang="en-US" b="1" smtClean="0"/>
              <a:t>?) </a:t>
            </a:r>
            <a:br>
              <a:rPr lang="en-US" b="1" smtClean="0"/>
            </a:br>
            <a:r>
              <a:rPr lang="en-US" b="1" smtClean="0"/>
              <a:t>Truly </a:t>
            </a:r>
            <a:r>
              <a:rPr lang="en-US" b="1" dirty="0" smtClean="0"/>
              <a:t>Care About?</a:t>
            </a:r>
            <a:endParaRPr lang="en-US" b="1" dirty="0"/>
          </a:p>
        </p:txBody>
      </p:sp>
      <p:sp>
        <p:nvSpPr>
          <p:cNvPr id="5" name="Title 1"/>
          <p:cNvSpPr>
            <a:spLocks noGrp="1"/>
          </p:cNvSpPr>
          <p:nvPr>
            <p:ph idx="1"/>
          </p:nvPr>
        </p:nvSpPr>
        <p:spPr/>
        <p:txBody>
          <a:bodyPr>
            <a:normAutofit fontScale="92500" lnSpcReduction="10000"/>
          </a:bodyPr>
          <a:lstStyle/>
          <a:p>
            <a:r>
              <a:rPr lang="en-US" dirty="0" smtClean="0"/>
              <a:t>Intellectual Freedom</a:t>
            </a:r>
          </a:p>
          <a:p>
            <a:r>
              <a:rPr lang="en-US" dirty="0" smtClean="0"/>
              <a:t>Censorship Issues</a:t>
            </a:r>
          </a:p>
          <a:p>
            <a:r>
              <a:rPr lang="en-US" dirty="0" smtClean="0"/>
              <a:t>Ethical use of information</a:t>
            </a:r>
          </a:p>
          <a:p>
            <a:r>
              <a:rPr lang="en-US" dirty="0" smtClean="0"/>
              <a:t>Using the research process to teach critical thinking</a:t>
            </a:r>
          </a:p>
          <a:p>
            <a:r>
              <a:rPr lang="en-US" dirty="0" smtClean="0"/>
              <a:t>Evaluation of Information</a:t>
            </a:r>
          </a:p>
          <a:p>
            <a:r>
              <a:rPr lang="en-US" dirty="0" smtClean="0"/>
              <a:t>Characteristics of different information sources</a:t>
            </a:r>
          </a:p>
          <a:p>
            <a:r>
              <a:rPr lang="en-US" dirty="0" smtClean="0"/>
              <a:t>Reading and Literacy</a:t>
            </a:r>
          </a:p>
          <a:p>
            <a:r>
              <a:rPr lang="en-US" dirty="0" smtClean="0"/>
              <a:t>Valuing librarians and libraries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228600"/>
            <a:ext cx="7498080" cy="5867400"/>
          </a:xfrm>
        </p:spPr>
        <p:txBody>
          <a:bodyPr>
            <a:noAutofit/>
          </a:bodyPr>
          <a:lstStyle/>
          <a:p>
            <a:pPr algn="ctr"/>
            <a:r>
              <a:rPr lang="en-US" sz="4800" dirty="0" smtClean="0"/>
              <a:t>What are the barriers to teaching what you truly care about?</a:t>
            </a:r>
          </a:p>
          <a:p>
            <a:pPr algn="ctr"/>
            <a:endParaRPr lang="en-US" sz="4800" dirty="0" smtClean="0"/>
          </a:p>
          <a:p>
            <a:pPr algn="ctr"/>
            <a:r>
              <a:rPr lang="en-US" sz="4800" dirty="0" smtClean="0"/>
              <a:t>What ideas or methods do you have for overcoming these barriers?</a:t>
            </a:r>
            <a:endParaRPr lang="en-US" sz="4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Ruthless Prioritization:</a:t>
            </a:r>
            <a:br>
              <a:rPr lang="en-US" b="1" dirty="0" smtClean="0"/>
            </a:br>
            <a:r>
              <a:rPr lang="en-US" b="1" dirty="0" smtClean="0"/>
              <a:t>You Just Can’t Do it All!</a:t>
            </a:r>
            <a:endParaRPr lang="en-US" dirty="0"/>
          </a:p>
        </p:txBody>
      </p:sp>
      <p:sp>
        <p:nvSpPr>
          <p:cNvPr id="3" name="Content Placeholder 2"/>
          <p:cNvSpPr>
            <a:spLocks noGrp="1"/>
          </p:cNvSpPr>
          <p:nvPr>
            <p:ph idx="1"/>
          </p:nvPr>
        </p:nvSpPr>
        <p:spPr>
          <a:xfrm>
            <a:off x="1447800" y="1828800"/>
            <a:ext cx="7498080" cy="4800600"/>
          </a:xfrm>
        </p:spPr>
        <p:txBody>
          <a:bodyPr/>
          <a:lstStyle/>
          <a:p>
            <a:r>
              <a:rPr lang="en-US" dirty="0" smtClean="0"/>
              <a:t>Determine what you truly care about and then figure out ways to teach it.</a:t>
            </a:r>
          </a:p>
          <a:p>
            <a:r>
              <a:rPr lang="en-US" dirty="0" smtClean="0"/>
              <a:t>Try writing a teaching philosophy statement (then update every couple of years).</a:t>
            </a:r>
          </a:p>
          <a:p>
            <a:r>
              <a:rPr lang="en-US" dirty="0" smtClean="0"/>
              <a:t>Don’t keep it to yourself!  Discuss what you care about to students, teaching faculty, library colleagues- basically anyone that will listen.</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Improving the One-Shot</a:t>
            </a:r>
            <a:endParaRPr lang="en-US" dirty="0"/>
          </a:p>
        </p:txBody>
      </p:sp>
      <p:sp>
        <p:nvSpPr>
          <p:cNvPr id="3" name="Content Placeholder 2"/>
          <p:cNvSpPr>
            <a:spLocks noGrp="1"/>
          </p:cNvSpPr>
          <p:nvPr>
            <p:ph idx="1"/>
          </p:nvPr>
        </p:nvSpPr>
        <p:spPr>
          <a:xfrm>
            <a:off x="1435608" y="1447800"/>
            <a:ext cx="7498080" cy="5181600"/>
          </a:xfrm>
        </p:spPr>
        <p:txBody>
          <a:bodyPr>
            <a:normAutofit fontScale="77500" lnSpcReduction="20000"/>
          </a:bodyPr>
          <a:lstStyle/>
          <a:p>
            <a:r>
              <a:rPr lang="en-US" dirty="0" smtClean="0"/>
              <a:t>If an instructor wants too much to be covered in one session, use handouts to cover some material and reserve class time to focus on more important stuff.</a:t>
            </a:r>
          </a:p>
          <a:p>
            <a:r>
              <a:rPr lang="en-US" dirty="0" smtClean="0"/>
              <a:t>Try to get “routine tasks” such as creating accounts or very basic research skills taken care of ahead of time through pre-assignments.</a:t>
            </a:r>
          </a:p>
          <a:p>
            <a:r>
              <a:rPr lang="en-US" dirty="0" smtClean="0"/>
              <a:t>Consider using online modules that introduce basic research skills assigned ahead of time so that you can focus on more meaty issues.</a:t>
            </a:r>
          </a:p>
          <a:p>
            <a:r>
              <a:rPr lang="en-US" dirty="0" smtClean="0"/>
              <a:t>Solicit specific research questions / problems from all students in advance of the session.  Use these to focus the session on important issues that are also relevant.</a:t>
            </a:r>
          </a:p>
          <a:p>
            <a:r>
              <a:rPr lang="en-US" dirty="0" smtClean="0"/>
              <a:t>Advocate strongly for 2 or more sessions in order to progress towards “big picture” library issues.</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Get Embedded!</a:t>
            </a:r>
            <a:endParaRPr lang="en-US" b="1" dirty="0"/>
          </a:p>
        </p:txBody>
      </p:sp>
      <p:sp>
        <p:nvSpPr>
          <p:cNvPr id="3" name="Content Placeholder 2"/>
          <p:cNvSpPr>
            <a:spLocks noGrp="1"/>
          </p:cNvSpPr>
          <p:nvPr>
            <p:ph idx="1"/>
          </p:nvPr>
        </p:nvSpPr>
        <p:spPr/>
        <p:txBody>
          <a:bodyPr/>
          <a:lstStyle/>
          <a:p>
            <a:r>
              <a:rPr lang="en-US" dirty="0" smtClean="0"/>
              <a:t>Embedding yourself in a course beyond a one-shot session gives you an opportunity to reinforce important concepts that were maybe only touched upon in a single session. </a:t>
            </a:r>
          </a:p>
          <a:p>
            <a:endParaRPr lang="en-US" dirty="0" smtClean="0"/>
          </a:p>
          <a:p>
            <a:r>
              <a:rPr lang="en-US" dirty="0" smtClean="0"/>
              <a:t>Embedding allows you to build rapport with students and then push them a bit harder on some issues.</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49</TotalTime>
  <Words>610</Words>
  <Application>Microsoft Office PowerPoint</Application>
  <PresentationFormat>On-screen Show (4:3)</PresentationFormat>
  <Paragraphs>60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Solstice</vt:lpstr>
      <vt:lpstr>  Beyond the Basics:  How Can Librarians Teach What We Truly Care About?</vt:lpstr>
      <vt:lpstr>Slide 2</vt:lpstr>
      <vt:lpstr>Slide 3</vt:lpstr>
      <vt:lpstr>Slide 4</vt:lpstr>
      <vt:lpstr>What Do I (we?)  Truly Care About?</vt:lpstr>
      <vt:lpstr>Slide 6</vt:lpstr>
      <vt:lpstr>Ruthless Prioritization: You Just Can’t Do it All!</vt:lpstr>
      <vt:lpstr>Improving the One-Shot</vt:lpstr>
      <vt:lpstr>Get Embedded!</vt:lpstr>
      <vt:lpstr>Librarian as Team Teacher</vt:lpstr>
      <vt:lpstr>Librarian as Lead Instructor</vt:lpstr>
      <vt:lpstr>Service Learning /  Community-Based Learning</vt:lpstr>
      <vt:lpstr>Questions?</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Beyond the Basics:  How Can Librarians Teach What We Truly Care About?</dc:title>
  <dc:creator>Lenovo User</dc:creator>
  <cp:lastModifiedBy>Lenovo User</cp:lastModifiedBy>
  <cp:revision>8</cp:revision>
  <dcterms:created xsi:type="dcterms:W3CDTF">2011-04-18T01:23:32Z</dcterms:created>
  <dcterms:modified xsi:type="dcterms:W3CDTF">2011-08-17T15:59:50Z</dcterms:modified>
</cp:coreProperties>
</file>