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diagrams/layout3.xml" ContentType="application/vnd.openxmlformats-officedocument.drawingml.diagramLayout+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colors3.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gif" ContentType="image/gif"/>
  <Override PartName="/ppt/notesSlides/notesSlide20.xml" ContentType="application/vnd.openxmlformats-officedocument.presentationml.notesSlide+xml"/>
  <Override PartName="/ppt/diagrams/data3.xml" ContentType="application/vnd.openxmlformats-officedocument.drawingml.diagramData+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83" r:id="rId2"/>
    <p:sldId id="298" r:id="rId3"/>
    <p:sldId id="296" r:id="rId4"/>
    <p:sldId id="297" r:id="rId5"/>
    <p:sldId id="286" r:id="rId6"/>
    <p:sldId id="257" r:id="rId7"/>
    <p:sldId id="282" r:id="rId8"/>
    <p:sldId id="262" r:id="rId9"/>
    <p:sldId id="264" r:id="rId10"/>
    <p:sldId id="265" r:id="rId11"/>
    <p:sldId id="267" r:id="rId12"/>
    <p:sldId id="266" r:id="rId13"/>
    <p:sldId id="271" r:id="rId14"/>
    <p:sldId id="287" r:id="rId15"/>
    <p:sldId id="288" r:id="rId16"/>
    <p:sldId id="260" r:id="rId17"/>
    <p:sldId id="270" r:id="rId18"/>
    <p:sldId id="289" r:id="rId19"/>
    <p:sldId id="290" r:id="rId20"/>
    <p:sldId id="291" r:id="rId21"/>
    <p:sldId id="292" r:id="rId22"/>
    <p:sldId id="293" r:id="rId23"/>
    <p:sldId id="294" r:id="rId24"/>
    <p:sldId id="295" r:id="rId25"/>
    <p:sldId id="281" r:id="rId26"/>
    <p:sldId id="284"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59" autoAdjust="0"/>
    <p:restoredTop sz="61273" autoAdjust="0"/>
  </p:normalViewPr>
  <p:slideViewPr>
    <p:cSldViewPr>
      <p:cViewPr varScale="1">
        <p:scale>
          <a:sx n="70" d="100"/>
          <a:sy n="70" d="100"/>
        </p:scale>
        <p:origin x="-2814"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276"/>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598C564-F994-7145-AE7F-CDB118A614E9}" type="doc">
      <dgm:prSet loTypeId="urn:microsoft.com/office/officeart/2005/8/layout/arrow4" loCatId="relationship" qsTypeId="urn:microsoft.com/office/officeart/2005/8/quickstyle/simple4" qsCatId="simple" csTypeId="urn:microsoft.com/office/officeart/2005/8/colors/accent1_2" csCatId="accent1" phldr="1"/>
      <dgm:spPr/>
      <dgm:t>
        <a:bodyPr/>
        <a:lstStyle/>
        <a:p>
          <a:endParaRPr lang="en-US"/>
        </a:p>
      </dgm:t>
    </dgm:pt>
    <dgm:pt modelId="{2CEBDD7B-C279-CC48-91AE-CB59E47EB3E6}">
      <dgm:prSet phldrT="[Text]"/>
      <dgm:spPr/>
      <dgm:t>
        <a:bodyPr/>
        <a:lstStyle/>
        <a:p>
          <a:r>
            <a:rPr lang="en-US" dirty="0" smtClean="0"/>
            <a:t>Instruction</a:t>
          </a:r>
          <a:endParaRPr lang="en-US" dirty="0"/>
        </a:p>
      </dgm:t>
    </dgm:pt>
    <dgm:pt modelId="{59A4EFA3-3306-6444-B3BF-77FB1768E22E}" type="parTrans" cxnId="{4AE2F01F-9B77-DD4F-A0EC-2B8755CDE886}">
      <dgm:prSet/>
      <dgm:spPr/>
      <dgm:t>
        <a:bodyPr/>
        <a:lstStyle/>
        <a:p>
          <a:endParaRPr lang="en-US"/>
        </a:p>
      </dgm:t>
    </dgm:pt>
    <dgm:pt modelId="{45283625-6619-7140-963A-39D01596D9F3}" type="sibTrans" cxnId="{4AE2F01F-9B77-DD4F-A0EC-2B8755CDE886}">
      <dgm:prSet/>
      <dgm:spPr/>
      <dgm:t>
        <a:bodyPr/>
        <a:lstStyle/>
        <a:p>
          <a:endParaRPr lang="en-US"/>
        </a:p>
      </dgm:t>
    </dgm:pt>
    <dgm:pt modelId="{0219FDC8-CCBD-3642-A24E-33B9D6073A4C}">
      <dgm:prSet phldrT="[Text]"/>
      <dgm:spPr/>
      <dgm:t>
        <a:bodyPr/>
        <a:lstStyle/>
        <a:p>
          <a:r>
            <a:rPr lang="en-US" dirty="0" smtClean="0"/>
            <a:t>Reference</a:t>
          </a:r>
          <a:endParaRPr lang="en-US" dirty="0"/>
        </a:p>
      </dgm:t>
    </dgm:pt>
    <dgm:pt modelId="{C798B082-0534-3D47-B15E-90644202B4E4}" type="parTrans" cxnId="{D3EF29FC-2B17-FE42-A881-3983A48AB355}">
      <dgm:prSet/>
      <dgm:spPr/>
      <dgm:t>
        <a:bodyPr/>
        <a:lstStyle/>
        <a:p>
          <a:endParaRPr lang="en-US"/>
        </a:p>
      </dgm:t>
    </dgm:pt>
    <dgm:pt modelId="{D50A500E-CCDC-8645-A5E9-66F9E070D6E7}" type="sibTrans" cxnId="{D3EF29FC-2B17-FE42-A881-3983A48AB355}">
      <dgm:prSet/>
      <dgm:spPr/>
      <dgm:t>
        <a:bodyPr/>
        <a:lstStyle/>
        <a:p>
          <a:endParaRPr lang="en-US"/>
        </a:p>
      </dgm:t>
    </dgm:pt>
    <dgm:pt modelId="{BAA31224-F3CD-464E-8F12-37916C3D6533}" type="pres">
      <dgm:prSet presAssocID="{9598C564-F994-7145-AE7F-CDB118A614E9}" presName="compositeShape" presStyleCnt="0">
        <dgm:presLayoutVars>
          <dgm:chMax val="2"/>
          <dgm:dir/>
          <dgm:resizeHandles val="exact"/>
        </dgm:presLayoutVars>
      </dgm:prSet>
      <dgm:spPr/>
      <dgm:t>
        <a:bodyPr/>
        <a:lstStyle/>
        <a:p>
          <a:endParaRPr lang="en-US"/>
        </a:p>
      </dgm:t>
    </dgm:pt>
    <dgm:pt modelId="{2C325CB0-8879-B445-8CF9-C6AB66510FD6}" type="pres">
      <dgm:prSet presAssocID="{2CEBDD7B-C279-CC48-91AE-CB59E47EB3E6}" presName="upArrow" presStyleLbl="node1" presStyleIdx="0" presStyleCnt="2"/>
      <dgm:spPr/>
    </dgm:pt>
    <dgm:pt modelId="{AFA34FED-CEC2-7E4D-8545-114B2570495E}" type="pres">
      <dgm:prSet presAssocID="{2CEBDD7B-C279-CC48-91AE-CB59E47EB3E6}" presName="upArrowText" presStyleLbl="revTx" presStyleIdx="0" presStyleCnt="2">
        <dgm:presLayoutVars>
          <dgm:chMax val="0"/>
          <dgm:bulletEnabled val="1"/>
        </dgm:presLayoutVars>
      </dgm:prSet>
      <dgm:spPr/>
      <dgm:t>
        <a:bodyPr/>
        <a:lstStyle/>
        <a:p>
          <a:endParaRPr lang="en-US"/>
        </a:p>
      </dgm:t>
    </dgm:pt>
    <dgm:pt modelId="{0A81FB9B-E630-0642-8DB1-878B2CE6ADA7}" type="pres">
      <dgm:prSet presAssocID="{0219FDC8-CCBD-3642-A24E-33B9D6073A4C}" presName="downArrow" presStyleLbl="node1" presStyleIdx="1" presStyleCnt="2"/>
      <dgm:spPr/>
    </dgm:pt>
    <dgm:pt modelId="{828A6794-E683-894A-ACA0-E8CD47ADDFFE}" type="pres">
      <dgm:prSet presAssocID="{0219FDC8-CCBD-3642-A24E-33B9D6073A4C}" presName="downArrowText" presStyleLbl="revTx" presStyleIdx="1" presStyleCnt="2">
        <dgm:presLayoutVars>
          <dgm:chMax val="0"/>
          <dgm:bulletEnabled val="1"/>
        </dgm:presLayoutVars>
      </dgm:prSet>
      <dgm:spPr/>
      <dgm:t>
        <a:bodyPr/>
        <a:lstStyle/>
        <a:p>
          <a:endParaRPr lang="en-US"/>
        </a:p>
      </dgm:t>
    </dgm:pt>
  </dgm:ptLst>
  <dgm:cxnLst>
    <dgm:cxn modelId="{7EB24874-1F31-2142-887C-CB3CC3FE437A}" type="presOf" srcId="{2CEBDD7B-C279-CC48-91AE-CB59E47EB3E6}" destId="{AFA34FED-CEC2-7E4D-8545-114B2570495E}" srcOrd="0" destOrd="0" presId="urn:microsoft.com/office/officeart/2005/8/layout/arrow4"/>
    <dgm:cxn modelId="{1BE25773-BFAE-C044-B626-4138767F655B}" type="presOf" srcId="{0219FDC8-CCBD-3642-A24E-33B9D6073A4C}" destId="{828A6794-E683-894A-ACA0-E8CD47ADDFFE}" srcOrd="0" destOrd="0" presId="urn:microsoft.com/office/officeart/2005/8/layout/arrow4"/>
    <dgm:cxn modelId="{D3EF29FC-2B17-FE42-A881-3983A48AB355}" srcId="{9598C564-F994-7145-AE7F-CDB118A614E9}" destId="{0219FDC8-CCBD-3642-A24E-33B9D6073A4C}" srcOrd="1" destOrd="0" parTransId="{C798B082-0534-3D47-B15E-90644202B4E4}" sibTransId="{D50A500E-CCDC-8645-A5E9-66F9E070D6E7}"/>
    <dgm:cxn modelId="{ABAC020B-F3A6-1948-A5B1-58C393844F4B}" type="presOf" srcId="{9598C564-F994-7145-AE7F-CDB118A614E9}" destId="{BAA31224-F3CD-464E-8F12-37916C3D6533}" srcOrd="0" destOrd="0" presId="urn:microsoft.com/office/officeart/2005/8/layout/arrow4"/>
    <dgm:cxn modelId="{4AE2F01F-9B77-DD4F-A0EC-2B8755CDE886}" srcId="{9598C564-F994-7145-AE7F-CDB118A614E9}" destId="{2CEBDD7B-C279-CC48-91AE-CB59E47EB3E6}" srcOrd="0" destOrd="0" parTransId="{59A4EFA3-3306-6444-B3BF-77FB1768E22E}" sibTransId="{45283625-6619-7140-963A-39D01596D9F3}"/>
    <dgm:cxn modelId="{51810486-DD14-9B49-8C46-6BEBCA9ACC33}" type="presParOf" srcId="{BAA31224-F3CD-464E-8F12-37916C3D6533}" destId="{2C325CB0-8879-B445-8CF9-C6AB66510FD6}" srcOrd="0" destOrd="0" presId="urn:microsoft.com/office/officeart/2005/8/layout/arrow4"/>
    <dgm:cxn modelId="{8C221CFE-BA26-554B-BDB9-E99137485A48}" type="presParOf" srcId="{BAA31224-F3CD-464E-8F12-37916C3D6533}" destId="{AFA34FED-CEC2-7E4D-8545-114B2570495E}" srcOrd="1" destOrd="0" presId="urn:microsoft.com/office/officeart/2005/8/layout/arrow4"/>
    <dgm:cxn modelId="{FA1BC79D-BA6C-CB49-B89B-E0A6B3A6AE6D}" type="presParOf" srcId="{BAA31224-F3CD-464E-8F12-37916C3D6533}" destId="{0A81FB9B-E630-0642-8DB1-878B2CE6ADA7}" srcOrd="2" destOrd="0" presId="urn:microsoft.com/office/officeart/2005/8/layout/arrow4"/>
    <dgm:cxn modelId="{EB953827-EA35-BE44-8F15-39DAAEAF8E6B}" type="presParOf" srcId="{BAA31224-F3CD-464E-8F12-37916C3D6533}" destId="{828A6794-E683-894A-ACA0-E8CD47ADDFFE}" srcOrd="3" destOrd="0" presId="urn:microsoft.com/office/officeart/2005/8/layout/arrow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79B95E9-D995-AD4E-9198-7FC05254C355}" type="doc">
      <dgm:prSet loTypeId="urn:microsoft.com/office/officeart/2005/8/layout/funnel1" loCatId="relationship" qsTypeId="urn:microsoft.com/office/officeart/2005/8/quickstyle/simple4" qsCatId="simple" csTypeId="urn:microsoft.com/office/officeart/2005/8/colors/accent1_2" csCatId="accent1" phldr="1"/>
      <dgm:spPr/>
      <dgm:t>
        <a:bodyPr/>
        <a:lstStyle/>
        <a:p>
          <a:endParaRPr lang="en-US"/>
        </a:p>
      </dgm:t>
    </dgm:pt>
    <dgm:pt modelId="{A370AF7E-C543-0949-AA65-36EDF62410B1}">
      <dgm:prSet phldrT="[Text]"/>
      <dgm:spPr/>
      <dgm:t>
        <a:bodyPr/>
        <a:lstStyle/>
        <a:p>
          <a:r>
            <a:rPr lang="en-US" dirty="0" smtClean="0"/>
            <a:t>Student Needs</a:t>
          </a:r>
          <a:endParaRPr lang="en-US" dirty="0"/>
        </a:p>
      </dgm:t>
    </dgm:pt>
    <dgm:pt modelId="{ED78F1B4-DBB5-E949-BAEE-85A73ECD4B03}" type="parTrans" cxnId="{CBA7C6CC-2A7E-FE4E-9339-0DD1B455D4F1}">
      <dgm:prSet/>
      <dgm:spPr/>
      <dgm:t>
        <a:bodyPr/>
        <a:lstStyle/>
        <a:p>
          <a:endParaRPr lang="en-US"/>
        </a:p>
      </dgm:t>
    </dgm:pt>
    <dgm:pt modelId="{FF5B92D0-EF75-C44E-A709-6FBAF457918C}" type="sibTrans" cxnId="{CBA7C6CC-2A7E-FE4E-9339-0DD1B455D4F1}">
      <dgm:prSet/>
      <dgm:spPr/>
      <dgm:t>
        <a:bodyPr/>
        <a:lstStyle/>
        <a:p>
          <a:endParaRPr lang="en-US"/>
        </a:p>
      </dgm:t>
    </dgm:pt>
    <dgm:pt modelId="{B91AF08D-C6DD-7747-9262-0763443C133C}">
      <dgm:prSet phldrT="[Text]"/>
      <dgm:spPr/>
      <dgm:t>
        <a:bodyPr/>
        <a:lstStyle/>
        <a:p>
          <a:r>
            <a:rPr lang="en-US" dirty="0" smtClean="0"/>
            <a:t>Service</a:t>
          </a:r>
          <a:endParaRPr lang="en-US" dirty="0"/>
        </a:p>
      </dgm:t>
    </dgm:pt>
    <dgm:pt modelId="{19DB4136-9EF8-AA45-8CA0-43D290393CCB}" type="parTrans" cxnId="{99F846D7-B192-8C4C-9185-661FB7E214F7}">
      <dgm:prSet/>
      <dgm:spPr/>
      <dgm:t>
        <a:bodyPr/>
        <a:lstStyle/>
        <a:p>
          <a:endParaRPr lang="en-US"/>
        </a:p>
      </dgm:t>
    </dgm:pt>
    <dgm:pt modelId="{B9DF1F42-E582-5447-B2A8-57D10AA22DA6}" type="sibTrans" cxnId="{99F846D7-B192-8C4C-9185-661FB7E214F7}">
      <dgm:prSet/>
      <dgm:spPr/>
      <dgm:t>
        <a:bodyPr/>
        <a:lstStyle/>
        <a:p>
          <a:endParaRPr lang="en-US"/>
        </a:p>
      </dgm:t>
    </dgm:pt>
    <dgm:pt modelId="{90238680-E1B0-5547-B2F6-24C915312058}">
      <dgm:prSet phldrT="[Text]"/>
      <dgm:spPr/>
      <dgm:t>
        <a:bodyPr/>
        <a:lstStyle/>
        <a:p>
          <a:r>
            <a:rPr lang="en-US" dirty="0" smtClean="0"/>
            <a:t>Norms</a:t>
          </a:r>
          <a:endParaRPr lang="en-US" dirty="0"/>
        </a:p>
      </dgm:t>
    </dgm:pt>
    <dgm:pt modelId="{41C4FC76-D4A9-814D-BB4D-F81EBB4DC8C8}" type="parTrans" cxnId="{C668C515-97D8-AA4A-859C-067EB4F8E3F9}">
      <dgm:prSet/>
      <dgm:spPr/>
      <dgm:t>
        <a:bodyPr/>
        <a:lstStyle/>
        <a:p>
          <a:endParaRPr lang="en-US"/>
        </a:p>
      </dgm:t>
    </dgm:pt>
    <dgm:pt modelId="{2BFD57F9-A94B-C447-8347-F39CB175004E}" type="sibTrans" cxnId="{C668C515-97D8-AA4A-859C-067EB4F8E3F9}">
      <dgm:prSet/>
      <dgm:spPr/>
      <dgm:t>
        <a:bodyPr/>
        <a:lstStyle/>
        <a:p>
          <a:endParaRPr lang="en-US"/>
        </a:p>
      </dgm:t>
    </dgm:pt>
    <dgm:pt modelId="{EB796B10-5489-F040-B5AF-6FD0D12B4D0A}">
      <dgm:prSet phldrT="[Text]" custT="1"/>
      <dgm:spPr/>
      <dgm:t>
        <a:bodyPr/>
        <a:lstStyle/>
        <a:p>
          <a:r>
            <a:rPr lang="en-US" sz="4000" dirty="0" smtClean="0"/>
            <a:t>Shift in Quantity/Quality of Work</a:t>
          </a:r>
          <a:endParaRPr lang="en-US" sz="4000" dirty="0"/>
        </a:p>
      </dgm:t>
    </dgm:pt>
    <dgm:pt modelId="{3148964A-192C-B241-AC89-131AB73F5B56}" type="parTrans" cxnId="{9A89C3DF-73E1-2644-9DC9-6C24638B6916}">
      <dgm:prSet/>
      <dgm:spPr/>
      <dgm:t>
        <a:bodyPr/>
        <a:lstStyle/>
        <a:p>
          <a:endParaRPr lang="en-US"/>
        </a:p>
      </dgm:t>
    </dgm:pt>
    <dgm:pt modelId="{FEEE470A-425E-1545-B939-92B4AB6AF7C0}" type="sibTrans" cxnId="{9A89C3DF-73E1-2644-9DC9-6C24638B6916}">
      <dgm:prSet/>
      <dgm:spPr/>
      <dgm:t>
        <a:bodyPr/>
        <a:lstStyle/>
        <a:p>
          <a:endParaRPr lang="en-US"/>
        </a:p>
      </dgm:t>
    </dgm:pt>
    <dgm:pt modelId="{B666476C-DE89-3D4C-96BB-256DF50B9E36}" type="pres">
      <dgm:prSet presAssocID="{979B95E9-D995-AD4E-9198-7FC05254C355}" presName="Name0" presStyleCnt="0">
        <dgm:presLayoutVars>
          <dgm:chMax val="4"/>
          <dgm:resizeHandles val="exact"/>
        </dgm:presLayoutVars>
      </dgm:prSet>
      <dgm:spPr/>
      <dgm:t>
        <a:bodyPr/>
        <a:lstStyle/>
        <a:p>
          <a:endParaRPr lang="en-US"/>
        </a:p>
      </dgm:t>
    </dgm:pt>
    <dgm:pt modelId="{8441C01E-536F-8649-8C3A-69F4E0BEDBB6}" type="pres">
      <dgm:prSet presAssocID="{979B95E9-D995-AD4E-9198-7FC05254C355}" presName="ellipse" presStyleLbl="trBgShp" presStyleIdx="0" presStyleCnt="1"/>
      <dgm:spPr/>
    </dgm:pt>
    <dgm:pt modelId="{B21D2731-BE80-0742-AA66-8F871705EB24}" type="pres">
      <dgm:prSet presAssocID="{979B95E9-D995-AD4E-9198-7FC05254C355}" presName="arrow1" presStyleLbl="fgShp" presStyleIdx="0" presStyleCnt="1"/>
      <dgm:spPr/>
    </dgm:pt>
    <dgm:pt modelId="{5E015E7C-4920-244E-BC32-BD67EE695EC4}" type="pres">
      <dgm:prSet presAssocID="{979B95E9-D995-AD4E-9198-7FC05254C355}" presName="rectangle" presStyleLbl="revTx" presStyleIdx="0" presStyleCnt="1" custScaleX="175343">
        <dgm:presLayoutVars>
          <dgm:bulletEnabled val="1"/>
        </dgm:presLayoutVars>
      </dgm:prSet>
      <dgm:spPr/>
      <dgm:t>
        <a:bodyPr/>
        <a:lstStyle/>
        <a:p>
          <a:endParaRPr lang="en-US"/>
        </a:p>
      </dgm:t>
    </dgm:pt>
    <dgm:pt modelId="{5E15D8DF-0D96-3341-8DA0-9FF04A229BCD}" type="pres">
      <dgm:prSet presAssocID="{B91AF08D-C6DD-7747-9262-0763443C133C}" presName="item1" presStyleLbl="node1" presStyleIdx="0" presStyleCnt="3">
        <dgm:presLayoutVars>
          <dgm:bulletEnabled val="1"/>
        </dgm:presLayoutVars>
      </dgm:prSet>
      <dgm:spPr/>
      <dgm:t>
        <a:bodyPr/>
        <a:lstStyle/>
        <a:p>
          <a:endParaRPr lang="en-US"/>
        </a:p>
      </dgm:t>
    </dgm:pt>
    <dgm:pt modelId="{EDDCFD98-83B6-4E41-9720-B7D9CD6B3017}" type="pres">
      <dgm:prSet presAssocID="{90238680-E1B0-5547-B2F6-24C915312058}" presName="item2" presStyleLbl="node1" presStyleIdx="1" presStyleCnt="3">
        <dgm:presLayoutVars>
          <dgm:bulletEnabled val="1"/>
        </dgm:presLayoutVars>
      </dgm:prSet>
      <dgm:spPr/>
      <dgm:t>
        <a:bodyPr/>
        <a:lstStyle/>
        <a:p>
          <a:endParaRPr lang="en-US"/>
        </a:p>
      </dgm:t>
    </dgm:pt>
    <dgm:pt modelId="{0D036868-67B3-CD41-90FD-C5B8BE925ABE}" type="pres">
      <dgm:prSet presAssocID="{EB796B10-5489-F040-B5AF-6FD0D12B4D0A}" presName="item3" presStyleLbl="node1" presStyleIdx="2" presStyleCnt="3">
        <dgm:presLayoutVars>
          <dgm:bulletEnabled val="1"/>
        </dgm:presLayoutVars>
      </dgm:prSet>
      <dgm:spPr/>
      <dgm:t>
        <a:bodyPr/>
        <a:lstStyle/>
        <a:p>
          <a:endParaRPr lang="en-US"/>
        </a:p>
      </dgm:t>
    </dgm:pt>
    <dgm:pt modelId="{D628337D-22F5-6845-B452-4059BA832772}" type="pres">
      <dgm:prSet presAssocID="{979B95E9-D995-AD4E-9198-7FC05254C355}" presName="funnel" presStyleLbl="trAlignAcc1" presStyleIdx="0" presStyleCnt="1"/>
      <dgm:spPr/>
    </dgm:pt>
  </dgm:ptLst>
  <dgm:cxnLst>
    <dgm:cxn modelId="{1B2099E2-3A20-414A-858C-5E83051A919B}" type="presOf" srcId="{EB796B10-5489-F040-B5AF-6FD0D12B4D0A}" destId="{5E015E7C-4920-244E-BC32-BD67EE695EC4}" srcOrd="0" destOrd="0" presId="urn:microsoft.com/office/officeart/2005/8/layout/funnel1"/>
    <dgm:cxn modelId="{99F846D7-B192-8C4C-9185-661FB7E214F7}" srcId="{979B95E9-D995-AD4E-9198-7FC05254C355}" destId="{B91AF08D-C6DD-7747-9262-0763443C133C}" srcOrd="1" destOrd="0" parTransId="{19DB4136-9EF8-AA45-8CA0-43D290393CCB}" sibTransId="{B9DF1F42-E582-5447-B2A8-57D10AA22DA6}"/>
    <dgm:cxn modelId="{3B163D0B-812C-A34F-910C-83EBEB1E8DFF}" type="presOf" srcId="{B91AF08D-C6DD-7747-9262-0763443C133C}" destId="{EDDCFD98-83B6-4E41-9720-B7D9CD6B3017}" srcOrd="0" destOrd="0" presId="urn:microsoft.com/office/officeart/2005/8/layout/funnel1"/>
    <dgm:cxn modelId="{CBA7C6CC-2A7E-FE4E-9339-0DD1B455D4F1}" srcId="{979B95E9-D995-AD4E-9198-7FC05254C355}" destId="{A370AF7E-C543-0949-AA65-36EDF62410B1}" srcOrd="0" destOrd="0" parTransId="{ED78F1B4-DBB5-E949-BAEE-85A73ECD4B03}" sibTransId="{FF5B92D0-EF75-C44E-A709-6FBAF457918C}"/>
    <dgm:cxn modelId="{808F0EBF-AAA0-A24B-9751-4D88246D03A9}" type="presOf" srcId="{90238680-E1B0-5547-B2F6-24C915312058}" destId="{5E15D8DF-0D96-3341-8DA0-9FF04A229BCD}" srcOrd="0" destOrd="0" presId="urn:microsoft.com/office/officeart/2005/8/layout/funnel1"/>
    <dgm:cxn modelId="{9A89C3DF-73E1-2644-9DC9-6C24638B6916}" srcId="{979B95E9-D995-AD4E-9198-7FC05254C355}" destId="{EB796B10-5489-F040-B5AF-6FD0D12B4D0A}" srcOrd="3" destOrd="0" parTransId="{3148964A-192C-B241-AC89-131AB73F5B56}" sibTransId="{FEEE470A-425E-1545-B939-92B4AB6AF7C0}"/>
    <dgm:cxn modelId="{6DEA18E8-5080-8B4C-925E-962CDC6FDA5B}" type="presOf" srcId="{A370AF7E-C543-0949-AA65-36EDF62410B1}" destId="{0D036868-67B3-CD41-90FD-C5B8BE925ABE}" srcOrd="0" destOrd="0" presId="urn:microsoft.com/office/officeart/2005/8/layout/funnel1"/>
    <dgm:cxn modelId="{C668C515-97D8-AA4A-859C-067EB4F8E3F9}" srcId="{979B95E9-D995-AD4E-9198-7FC05254C355}" destId="{90238680-E1B0-5547-B2F6-24C915312058}" srcOrd="2" destOrd="0" parTransId="{41C4FC76-D4A9-814D-BB4D-F81EBB4DC8C8}" sibTransId="{2BFD57F9-A94B-C447-8347-F39CB175004E}"/>
    <dgm:cxn modelId="{170E2AB4-40A7-9A44-98F1-B5360C0B3E7C}" type="presOf" srcId="{979B95E9-D995-AD4E-9198-7FC05254C355}" destId="{B666476C-DE89-3D4C-96BB-256DF50B9E36}" srcOrd="0" destOrd="0" presId="urn:microsoft.com/office/officeart/2005/8/layout/funnel1"/>
    <dgm:cxn modelId="{5654E8E7-EA0C-094B-ABCC-BA174260213C}" type="presParOf" srcId="{B666476C-DE89-3D4C-96BB-256DF50B9E36}" destId="{8441C01E-536F-8649-8C3A-69F4E0BEDBB6}" srcOrd="0" destOrd="0" presId="urn:microsoft.com/office/officeart/2005/8/layout/funnel1"/>
    <dgm:cxn modelId="{4E133D1B-8CA9-D94F-BFBB-9694EAED012B}" type="presParOf" srcId="{B666476C-DE89-3D4C-96BB-256DF50B9E36}" destId="{B21D2731-BE80-0742-AA66-8F871705EB24}" srcOrd="1" destOrd="0" presId="urn:microsoft.com/office/officeart/2005/8/layout/funnel1"/>
    <dgm:cxn modelId="{D5121591-0CAF-A445-AE39-6A46D29F164E}" type="presParOf" srcId="{B666476C-DE89-3D4C-96BB-256DF50B9E36}" destId="{5E015E7C-4920-244E-BC32-BD67EE695EC4}" srcOrd="2" destOrd="0" presId="urn:microsoft.com/office/officeart/2005/8/layout/funnel1"/>
    <dgm:cxn modelId="{B4824575-FB2E-4F44-971C-7EE1BA345D51}" type="presParOf" srcId="{B666476C-DE89-3D4C-96BB-256DF50B9E36}" destId="{5E15D8DF-0D96-3341-8DA0-9FF04A229BCD}" srcOrd="3" destOrd="0" presId="urn:microsoft.com/office/officeart/2005/8/layout/funnel1"/>
    <dgm:cxn modelId="{584C987E-3B33-E940-9327-E536D1C5D537}" type="presParOf" srcId="{B666476C-DE89-3D4C-96BB-256DF50B9E36}" destId="{EDDCFD98-83B6-4E41-9720-B7D9CD6B3017}" srcOrd="4" destOrd="0" presId="urn:microsoft.com/office/officeart/2005/8/layout/funnel1"/>
    <dgm:cxn modelId="{6946D7C1-6B55-DC43-8BA9-C78622D1663A}" type="presParOf" srcId="{B666476C-DE89-3D4C-96BB-256DF50B9E36}" destId="{0D036868-67B3-CD41-90FD-C5B8BE925ABE}" srcOrd="5" destOrd="0" presId="urn:microsoft.com/office/officeart/2005/8/layout/funnel1"/>
    <dgm:cxn modelId="{1715245C-BE9C-8347-97A3-1850761E7F9B}" type="presParOf" srcId="{B666476C-DE89-3D4C-96BB-256DF50B9E36}" destId="{D628337D-22F5-6845-B452-4059BA832772}" srcOrd="6" destOrd="0" presId="urn:microsoft.com/office/officeart/2005/8/layout/funnel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120B0DC-784D-CD41-A875-30659D6C5353}" type="doc">
      <dgm:prSet loTypeId="urn:microsoft.com/office/officeart/2005/8/layout/gear1" loCatId="relationship" qsTypeId="urn:microsoft.com/office/officeart/2005/8/quickstyle/simple4" qsCatId="simple" csTypeId="urn:microsoft.com/office/officeart/2005/8/colors/accent1_2" csCatId="accent1" phldr="1"/>
      <dgm:spPr/>
    </dgm:pt>
    <dgm:pt modelId="{CBDFF7B8-4BBB-2E47-BE43-32292B40A431}">
      <dgm:prSet phldrT="[Text]"/>
      <dgm:spPr/>
      <dgm:t>
        <a:bodyPr/>
        <a:lstStyle/>
        <a:p>
          <a:r>
            <a:rPr lang="en-US" dirty="0" smtClean="0"/>
            <a:t>Re-Defining Reference</a:t>
          </a:r>
          <a:endParaRPr lang="en-US" dirty="0"/>
        </a:p>
      </dgm:t>
    </dgm:pt>
    <dgm:pt modelId="{F8AEA331-ED2C-144E-B12B-81D98F030D91}" type="parTrans" cxnId="{4C7D47C1-0DFF-E44A-BA78-53ADC7A6BF47}">
      <dgm:prSet/>
      <dgm:spPr/>
      <dgm:t>
        <a:bodyPr/>
        <a:lstStyle/>
        <a:p>
          <a:endParaRPr lang="en-US"/>
        </a:p>
      </dgm:t>
    </dgm:pt>
    <dgm:pt modelId="{19A508B0-DCC2-7044-9FB1-0646DD10488F}" type="sibTrans" cxnId="{4C7D47C1-0DFF-E44A-BA78-53ADC7A6BF47}">
      <dgm:prSet/>
      <dgm:spPr/>
      <dgm:t>
        <a:bodyPr/>
        <a:lstStyle/>
        <a:p>
          <a:endParaRPr lang="en-US"/>
        </a:p>
      </dgm:t>
    </dgm:pt>
    <dgm:pt modelId="{815C5150-7EFE-904B-B87E-00BFF82574F8}">
      <dgm:prSet phldrT="[Text]"/>
      <dgm:spPr/>
      <dgm:t>
        <a:bodyPr/>
        <a:lstStyle/>
        <a:p>
          <a:r>
            <a:rPr lang="en-US" dirty="0" smtClean="0"/>
            <a:t>Librarians</a:t>
          </a:r>
          <a:endParaRPr lang="en-US" dirty="0"/>
        </a:p>
      </dgm:t>
    </dgm:pt>
    <dgm:pt modelId="{CE2A2DE6-42D9-6343-9926-2255A749E702}" type="parTrans" cxnId="{DC511574-0F01-E344-84BA-DFBFE968429E}">
      <dgm:prSet/>
      <dgm:spPr/>
      <dgm:t>
        <a:bodyPr/>
        <a:lstStyle/>
        <a:p>
          <a:endParaRPr lang="en-US"/>
        </a:p>
      </dgm:t>
    </dgm:pt>
    <dgm:pt modelId="{EB4DA29C-E849-DB47-B913-04861BB79072}" type="sibTrans" cxnId="{DC511574-0F01-E344-84BA-DFBFE968429E}">
      <dgm:prSet/>
      <dgm:spPr/>
      <dgm:t>
        <a:bodyPr/>
        <a:lstStyle/>
        <a:p>
          <a:endParaRPr lang="en-US"/>
        </a:p>
      </dgm:t>
    </dgm:pt>
    <dgm:pt modelId="{64924159-2060-474A-94AE-FEF8D3FD28A5}">
      <dgm:prSet phldrT="[Text]"/>
      <dgm:spPr/>
      <dgm:t>
        <a:bodyPr/>
        <a:lstStyle/>
        <a:p>
          <a:r>
            <a:rPr lang="en-US" dirty="0" smtClean="0"/>
            <a:t>Student Assistants</a:t>
          </a:r>
          <a:endParaRPr lang="en-US" dirty="0"/>
        </a:p>
      </dgm:t>
    </dgm:pt>
    <dgm:pt modelId="{4BE7200A-FFEE-A74D-8A59-A82F6A880338}" type="parTrans" cxnId="{4A92E3CF-E68E-2845-ADDA-D15EE61801FE}">
      <dgm:prSet/>
      <dgm:spPr/>
      <dgm:t>
        <a:bodyPr/>
        <a:lstStyle/>
        <a:p>
          <a:endParaRPr lang="en-US"/>
        </a:p>
      </dgm:t>
    </dgm:pt>
    <dgm:pt modelId="{CF90D300-0059-F64A-B4A4-947F4D335348}" type="sibTrans" cxnId="{4A92E3CF-E68E-2845-ADDA-D15EE61801FE}">
      <dgm:prSet/>
      <dgm:spPr/>
      <dgm:t>
        <a:bodyPr/>
        <a:lstStyle/>
        <a:p>
          <a:endParaRPr lang="en-US"/>
        </a:p>
      </dgm:t>
    </dgm:pt>
    <dgm:pt modelId="{810B9A8B-E745-3243-8002-F66E12ABEA33}" type="pres">
      <dgm:prSet presAssocID="{B120B0DC-784D-CD41-A875-30659D6C5353}" presName="composite" presStyleCnt="0">
        <dgm:presLayoutVars>
          <dgm:chMax val="3"/>
          <dgm:animLvl val="lvl"/>
          <dgm:resizeHandles val="exact"/>
        </dgm:presLayoutVars>
      </dgm:prSet>
      <dgm:spPr/>
    </dgm:pt>
    <dgm:pt modelId="{30DCB5AC-3592-4C41-950B-B7FE9BCFA516}" type="pres">
      <dgm:prSet presAssocID="{CBDFF7B8-4BBB-2E47-BE43-32292B40A431}" presName="gear1" presStyleLbl="node1" presStyleIdx="0" presStyleCnt="3">
        <dgm:presLayoutVars>
          <dgm:chMax val="1"/>
          <dgm:bulletEnabled val="1"/>
        </dgm:presLayoutVars>
      </dgm:prSet>
      <dgm:spPr/>
      <dgm:t>
        <a:bodyPr/>
        <a:lstStyle/>
        <a:p>
          <a:endParaRPr lang="en-US"/>
        </a:p>
      </dgm:t>
    </dgm:pt>
    <dgm:pt modelId="{9641D526-BAC2-B545-8345-44EB472C6530}" type="pres">
      <dgm:prSet presAssocID="{CBDFF7B8-4BBB-2E47-BE43-32292B40A431}" presName="gear1srcNode" presStyleLbl="node1" presStyleIdx="0" presStyleCnt="3"/>
      <dgm:spPr/>
      <dgm:t>
        <a:bodyPr/>
        <a:lstStyle/>
        <a:p>
          <a:endParaRPr lang="en-US"/>
        </a:p>
      </dgm:t>
    </dgm:pt>
    <dgm:pt modelId="{6E2A5162-6D9F-FB49-9BF8-86FEB459C6B5}" type="pres">
      <dgm:prSet presAssocID="{CBDFF7B8-4BBB-2E47-BE43-32292B40A431}" presName="gear1dstNode" presStyleLbl="node1" presStyleIdx="0" presStyleCnt="3"/>
      <dgm:spPr/>
      <dgm:t>
        <a:bodyPr/>
        <a:lstStyle/>
        <a:p>
          <a:endParaRPr lang="en-US"/>
        </a:p>
      </dgm:t>
    </dgm:pt>
    <dgm:pt modelId="{75E4EF1F-C940-2F43-B0BC-F618011229B2}" type="pres">
      <dgm:prSet presAssocID="{815C5150-7EFE-904B-B87E-00BFF82574F8}" presName="gear2" presStyleLbl="node1" presStyleIdx="1" presStyleCnt="3">
        <dgm:presLayoutVars>
          <dgm:chMax val="1"/>
          <dgm:bulletEnabled val="1"/>
        </dgm:presLayoutVars>
      </dgm:prSet>
      <dgm:spPr/>
      <dgm:t>
        <a:bodyPr/>
        <a:lstStyle/>
        <a:p>
          <a:endParaRPr lang="en-US"/>
        </a:p>
      </dgm:t>
    </dgm:pt>
    <dgm:pt modelId="{D11AFDD1-7B5C-9541-89E1-F2A45F718C8B}" type="pres">
      <dgm:prSet presAssocID="{815C5150-7EFE-904B-B87E-00BFF82574F8}" presName="gear2srcNode" presStyleLbl="node1" presStyleIdx="1" presStyleCnt="3"/>
      <dgm:spPr/>
      <dgm:t>
        <a:bodyPr/>
        <a:lstStyle/>
        <a:p>
          <a:endParaRPr lang="en-US"/>
        </a:p>
      </dgm:t>
    </dgm:pt>
    <dgm:pt modelId="{9E40CFE8-D655-5748-8F3D-5EC6AC2FA412}" type="pres">
      <dgm:prSet presAssocID="{815C5150-7EFE-904B-B87E-00BFF82574F8}" presName="gear2dstNode" presStyleLbl="node1" presStyleIdx="1" presStyleCnt="3"/>
      <dgm:spPr/>
      <dgm:t>
        <a:bodyPr/>
        <a:lstStyle/>
        <a:p>
          <a:endParaRPr lang="en-US"/>
        </a:p>
      </dgm:t>
    </dgm:pt>
    <dgm:pt modelId="{75C4260E-1CD4-3348-AC10-E9999794A8D3}" type="pres">
      <dgm:prSet presAssocID="{64924159-2060-474A-94AE-FEF8D3FD28A5}" presName="gear3" presStyleLbl="node1" presStyleIdx="2" presStyleCnt="3"/>
      <dgm:spPr/>
      <dgm:t>
        <a:bodyPr/>
        <a:lstStyle/>
        <a:p>
          <a:endParaRPr lang="en-US"/>
        </a:p>
      </dgm:t>
    </dgm:pt>
    <dgm:pt modelId="{87613E9C-BF62-154F-9730-DCE6F043A97F}" type="pres">
      <dgm:prSet presAssocID="{64924159-2060-474A-94AE-FEF8D3FD28A5}" presName="gear3tx" presStyleLbl="node1" presStyleIdx="2" presStyleCnt="3">
        <dgm:presLayoutVars>
          <dgm:chMax val="1"/>
          <dgm:bulletEnabled val="1"/>
        </dgm:presLayoutVars>
      </dgm:prSet>
      <dgm:spPr/>
      <dgm:t>
        <a:bodyPr/>
        <a:lstStyle/>
        <a:p>
          <a:endParaRPr lang="en-US"/>
        </a:p>
      </dgm:t>
    </dgm:pt>
    <dgm:pt modelId="{4F6C4CD2-E3D8-2743-BE00-C77076643F46}" type="pres">
      <dgm:prSet presAssocID="{64924159-2060-474A-94AE-FEF8D3FD28A5}" presName="gear3srcNode" presStyleLbl="node1" presStyleIdx="2" presStyleCnt="3"/>
      <dgm:spPr/>
      <dgm:t>
        <a:bodyPr/>
        <a:lstStyle/>
        <a:p>
          <a:endParaRPr lang="en-US"/>
        </a:p>
      </dgm:t>
    </dgm:pt>
    <dgm:pt modelId="{5775444F-9330-E847-B949-69E9A1C1C0F5}" type="pres">
      <dgm:prSet presAssocID="{64924159-2060-474A-94AE-FEF8D3FD28A5}" presName="gear3dstNode" presStyleLbl="node1" presStyleIdx="2" presStyleCnt="3"/>
      <dgm:spPr/>
      <dgm:t>
        <a:bodyPr/>
        <a:lstStyle/>
        <a:p>
          <a:endParaRPr lang="en-US"/>
        </a:p>
      </dgm:t>
    </dgm:pt>
    <dgm:pt modelId="{642E255C-46C8-1642-87E1-CAB48719A0F2}" type="pres">
      <dgm:prSet presAssocID="{19A508B0-DCC2-7044-9FB1-0646DD10488F}" presName="connector1" presStyleLbl="sibTrans2D1" presStyleIdx="0" presStyleCnt="3"/>
      <dgm:spPr/>
      <dgm:t>
        <a:bodyPr/>
        <a:lstStyle/>
        <a:p>
          <a:endParaRPr lang="en-US"/>
        </a:p>
      </dgm:t>
    </dgm:pt>
    <dgm:pt modelId="{74449010-8789-EE4C-A311-59DB77C7E418}" type="pres">
      <dgm:prSet presAssocID="{EB4DA29C-E849-DB47-B913-04861BB79072}" presName="connector2" presStyleLbl="sibTrans2D1" presStyleIdx="1" presStyleCnt="3"/>
      <dgm:spPr/>
      <dgm:t>
        <a:bodyPr/>
        <a:lstStyle/>
        <a:p>
          <a:endParaRPr lang="en-US"/>
        </a:p>
      </dgm:t>
    </dgm:pt>
    <dgm:pt modelId="{EA7FE051-E1C1-BA40-B251-5E3B23213EF9}" type="pres">
      <dgm:prSet presAssocID="{CF90D300-0059-F64A-B4A4-947F4D335348}" presName="connector3" presStyleLbl="sibTrans2D1" presStyleIdx="2" presStyleCnt="3"/>
      <dgm:spPr/>
      <dgm:t>
        <a:bodyPr/>
        <a:lstStyle/>
        <a:p>
          <a:endParaRPr lang="en-US"/>
        </a:p>
      </dgm:t>
    </dgm:pt>
  </dgm:ptLst>
  <dgm:cxnLst>
    <dgm:cxn modelId="{193D03C5-E705-494D-881F-9AD8EFEF211C}" type="presOf" srcId="{B120B0DC-784D-CD41-A875-30659D6C5353}" destId="{810B9A8B-E745-3243-8002-F66E12ABEA33}" srcOrd="0" destOrd="0" presId="urn:microsoft.com/office/officeart/2005/8/layout/gear1"/>
    <dgm:cxn modelId="{139C7AE6-DFF6-2341-BE1A-B409F237B6B9}" type="presOf" srcId="{64924159-2060-474A-94AE-FEF8D3FD28A5}" destId="{87613E9C-BF62-154F-9730-DCE6F043A97F}" srcOrd="1" destOrd="0" presId="urn:microsoft.com/office/officeart/2005/8/layout/gear1"/>
    <dgm:cxn modelId="{31328D9D-9E3C-0446-A3CC-A1CA05CF9918}" type="presOf" srcId="{19A508B0-DCC2-7044-9FB1-0646DD10488F}" destId="{642E255C-46C8-1642-87E1-CAB48719A0F2}" srcOrd="0" destOrd="0" presId="urn:microsoft.com/office/officeart/2005/8/layout/gear1"/>
    <dgm:cxn modelId="{DC511574-0F01-E344-84BA-DFBFE968429E}" srcId="{B120B0DC-784D-CD41-A875-30659D6C5353}" destId="{815C5150-7EFE-904B-B87E-00BFF82574F8}" srcOrd="1" destOrd="0" parTransId="{CE2A2DE6-42D9-6343-9926-2255A749E702}" sibTransId="{EB4DA29C-E849-DB47-B913-04861BB79072}"/>
    <dgm:cxn modelId="{1E0DB59C-4F92-7D44-9619-D97037FDF6E2}" type="presOf" srcId="{CBDFF7B8-4BBB-2E47-BE43-32292B40A431}" destId="{30DCB5AC-3592-4C41-950B-B7FE9BCFA516}" srcOrd="0" destOrd="0" presId="urn:microsoft.com/office/officeart/2005/8/layout/gear1"/>
    <dgm:cxn modelId="{4A92E3CF-E68E-2845-ADDA-D15EE61801FE}" srcId="{B120B0DC-784D-CD41-A875-30659D6C5353}" destId="{64924159-2060-474A-94AE-FEF8D3FD28A5}" srcOrd="2" destOrd="0" parTransId="{4BE7200A-FFEE-A74D-8A59-A82F6A880338}" sibTransId="{CF90D300-0059-F64A-B4A4-947F4D335348}"/>
    <dgm:cxn modelId="{A086A1F2-037E-3D44-B15F-80B36B0B23E3}" type="presOf" srcId="{EB4DA29C-E849-DB47-B913-04861BB79072}" destId="{74449010-8789-EE4C-A311-59DB77C7E418}" srcOrd="0" destOrd="0" presId="urn:microsoft.com/office/officeart/2005/8/layout/gear1"/>
    <dgm:cxn modelId="{4C7D47C1-0DFF-E44A-BA78-53ADC7A6BF47}" srcId="{B120B0DC-784D-CD41-A875-30659D6C5353}" destId="{CBDFF7B8-4BBB-2E47-BE43-32292B40A431}" srcOrd="0" destOrd="0" parTransId="{F8AEA331-ED2C-144E-B12B-81D98F030D91}" sibTransId="{19A508B0-DCC2-7044-9FB1-0646DD10488F}"/>
    <dgm:cxn modelId="{A53260EF-CDFB-B642-9514-E1C5147BE4EE}" type="presOf" srcId="{CF90D300-0059-F64A-B4A4-947F4D335348}" destId="{EA7FE051-E1C1-BA40-B251-5E3B23213EF9}" srcOrd="0" destOrd="0" presId="urn:microsoft.com/office/officeart/2005/8/layout/gear1"/>
    <dgm:cxn modelId="{DF2760A7-2E96-AF4D-99D6-454E84ACF7E4}" type="presOf" srcId="{64924159-2060-474A-94AE-FEF8D3FD28A5}" destId="{4F6C4CD2-E3D8-2743-BE00-C77076643F46}" srcOrd="2" destOrd="0" presId="urn:microsoft.com/office/officeart/2005/8/layout/gear1"/>
    <dgm:cxn modelId="{BFE1CCE8-7F73-D74C-B1F3-30A22DA978A9}" type="presOf" srcId="{815C5150-7EFE-904B-B87E-00BFF82574F8}" destId="{D11AFDD1-7B5C-9541-89E1-F2A45F718C8B}" srcOrd="1" destOrd="0" presId="urn:microsoft.com/office/officeart/2005/8/layout/gear1"/>
    <dgm:cxn modelId="{8B9B351A-D9B5-A448-9370-AA8621505027}" type="presOf" srcId="{CBDFF7B8-4BBB-2E47-BE43-32292B40A431}" destId="{6E2A5162-6D9F-FB49-9BF8-86FEB459C6B5}" srcOrd="2" destOrd="0" presId="urn:microsoft.com/office/officeart/2005/8/layout/gear1"/>
    <dgm:cxn modelId="{7B2E3429-8898-8E47-BA63-159DF183F74F}" type="presOf" srcId="{CBDFF7B8-4BBB-2E47-BE43-32292B40A431}" destId="{9641D526-BAC2-B545-8345-44EB472C6530}" srcOrd="1" destOrd="0" presId="urn:microsoft.com/office/officeart/2005/8/layout/gear1"/>
    <dgm:cxn modelId="{FF32A8B7-DE01-8340-95A9-7AF21E2A1CEE}" type="presOf" srcId="{815C5150-7EFE-904B-B87E-00BFF82574F8}" destId="{75E4EF1F-C940-2F43-B0BC-F618011229B2}" srcOrd="0" destOrd="0" presId="urn:microsoft.com/office/officeart/2005/8/layout/gear1"/>
    <dgm:cxn modelId="{C2094D14-02A7-364E-8269-C5B89C1AFF90}" type="presOf" srcId="{64924159-2060-474A-94AE-FEF8D3FD28A5}" destId="{5775444F-9330-E847-B949-69E9A1C1C0F5}" srcOrd="3" destOrd="0" presId="urn:microsoft.com/office/officeart/2005/8/layout/gear1"/>
    <dgm:cxn modelId="{3DD367B3-5272-5241-8ABA-AE48D68AB0F2}" type="presOf" srcId="{815C5150-7EFE-904B-B87E-00BFF82574F8}" destId="{9E40CFE8-D655-5748-8F3D-5EC6AC2FA412}" srcOrd="2" destOrd="0" presId="urn:microsoft.com/office/officeart/2005/8/layout/gear1"/>
    <dgm:cxn modelId="{491E9E20-418A-A349-A29A-70086D345829}" type="presOf" srcId="{64924159-2060-474A-94AE-FEF8D3FD28A5}" destId="{75C4260E-1CD4-3348-AC10-E9999794A8D3}" srcOrd="0" destOrd="0" presId="urn:microsoft.com/office/officeart/2005/8/layout/gear1"/>
    <dgm:cxn modelId="{22526577-EFBF-2141-9131-8D766BF99C27}" type="presParOf" srcId="{810B9A8B-E745-3243-8002-F66E12ABEA33}" destId="{30DCB5AC-3592-4C41-950B-B7FE9BCFA516}" srcOrd="0" destOrd="0" presId="urn:microsoft.com/office/officeart/2005/8/layout/gear1"/>
    <dgm:cxn modelId="{E9A8D2E0-0981-1C46-A122-7E03B9B4F16D}" type="presParOf" srcId="{810B9A8B-E745-3243-8002-F66E12ABEA33}" destId="{9641D526-BAC2-B545-8345-44EB472C6530}" srcOrd="1" destOrd="0" presId="urn:microsoft.com/office/officeart/2005/8/layout/gear1"/>
    <dgm:cxn modelId="{5EE9BE9E-F293-8444-A39F-7E4093EF3AD3}" type="presParOf" srcId="{810B9A8B-E745-3243-8002-F66E12ABEA33}" destId="{6E2A5162-6D9F-FB49-9BF8-86FEB459C6B5}" srcOrd="2" destOrd="0" presId="urn:microsoft.com/office/officeart/2005/8/layout/gear1"/>
    <dgm:cxn modelId="{097A6842-3FE8-224D-AB23-64AFCB9B749F}" type="presParOf" srcId="{810B9A8B-E745-3243-8002-F66E12ABEA33}" destId="{75E4EF1F-C940-2F43-B0BC-F618011229B2}" srcOrd="3" destOrd="0" presId="urn:microsoft.com/office/officeart/2005/8/layout/gear1"/>
    <dgm:cxn modelId="{DA203273-C651-4644-9616-1AACF1FDE94C}" type="presParOf" srcId="{810B9A8B-E745-3243-8002-F66E12ABEA33}" destId="{D11AFDD1-7B5C-9541-89E1-F2A45F718C8B}" srcOrd="4" destOrd="0" presId="urn:microsoft.com/office/officeart/2005/8/layout/gear1"/>
    <dgm:cxn modelId="{C3B612E1-900E-E441-8066-515BF689AD2F}" type="presParOf" srcId="{810B9A8B-E745-3243-8002-F66E12ABEA33}" destId="{9E40CFE8-D655-5748-8F3D-5EC6AC2FA412}" srcOrd="5" destOrd="0" presId="urn:microsoft.com/office/officeart/2005/8/layout/gear1"/>
    <dgm:cxn modelId="{358D0903-8B61-8B44-B1DB-8B6F6917D782}" type="presParOf" srcId="{810B9A8B-E745-3243-8002-F66E12ABEA33}" destId="{75C4260E-1CD4-3348-AC10-E9999794A8D3}" srcOrd="6" destOrd="0" presId="urn:microsoft.com/office/officeart/2005/8/layout/gear1"/>
    <dgm:cxn modelId="{D443F210-0600-5540-A8AC-EEBF95697F64}" type="presParOf" srcId="{810B9A8B-E745-3243-8002-F66E12ABEA33}" destId="{87613E9C-BF62-154F-9730-DCE6F043A97F}" srcOrd="7" destOrd="0" presId="urn:microsoft.com/office/officeart/2005/8/layout/gear1"/>
    <dgm:cxn modelId="{C80BDF89-D3F8-CE4B-AF12-3718AD417D71}" type="presParOf" srcId="{810B9A8B-E745-3243-8002-F66E12ABEA33}" destId="{4F6C4CD2-E3D8-2743-BE00-C77076643F46}" srcOrd="8" destOrd="0" presId="urn:microsoft.com/office/officeart/2005/8/layout/gear1"/>
    <dgm:cxn modelId="{CBDD2AC1-6F06-8340-8C2E-C1C62F2B5C25}" type="presParOf" srcId="{810B9A8B-E745-3243-8002-F66E12ABEA33}" destId="{5775444F-9330-E847-B949-69E9A1C1C0F5}" srcOrd="9" destOrd="0" presId="urn:microsoft.com/office/officeart/2005/8/layout/gear1"/>
    <dgm:cxn modelId="{CFB609AE-C0AA-0F4B-AB5B-6EB9A5A7C8D8}" type="presParOf" srcId="{810B9A8B-E745-3243-8002-F66E12ABEA33}" destId="{642E255C-46C8-1642-87E1-CAB48719A0F2}" srcOrd="10" destOrd="0" presId="urn:microsoft.com/office/officeart/2005/8/layout/gear1"/>
    <dgm:cxn modelId="{87294E27-BE8C-7F4F-8EC6-375BE8410D8E}" type="presParOf" srcId="{810B9A8B-E745-3243-8002-F66E12ABEA33}" destId="{74449010-8789-EE4C-A311-59DB77C7E418}" srcOrd="11" destOrd="0" presId="urn:microsoft.com/office/officeart/2005/8/layout/gear1"/>
    <dgm:cxn modelId="{12398C0B-6EC1-9A4D-980D-6B1D623A1D98}" type="presParOf" srcId="{810B9A8B-E745-3243-8002-F66E12ABEA33}" destId="{EA7FE051-E1C1-BA40-B251-5E3B23213EF9}" srcOrd="12" destOrd="0" presId="urn:microsoft.com/office/officeart/2005/8/layout/gear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C325CB0-8879-B445-8CF9-C6AB66510FD6}">
      <dsp:nvSpPr>
        <dsp:cNvPr id="0" name=""/>
        <dsp:cNvSpPr/>
      </dsp:nvSpPr>
      <dsp:spPr>
        <a:xfrm>
          <a:off x="4526" y="0"/>
          <a:ext cx="2715768" cy="2172462"/>
        </a:xfrm>
        <a:prstGeom prst="up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AFA34FED-CEC2-7E4D-8545-114B2570495E}">
      <dsp:nvSpPr>
        <dsp:cNvPr id="0" name=""/>
        <dsp:cNvSpPr/>
      </dsp:nvSpPr>
      <dsp:spPr>
        <a:xfrm>
          <a:off x="2801767" y="0"/>
          <a:ext cx="4608576" cy="21724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62280" tIns="0" rIns="462280" bIns="462280" numCol="1" spcCol="1270" anchor="ctr" anchorCtr="0">
          <a:noAutofit/>
        </a:bodyPr>
        <a:lstStyle/>
        <a:p>
          <a:pPr lvl="0" algn="l" defTabSz="2889250">
            <a:lnSpc>
              <a:spcPct val="90000"/>
            </a:lnSpc>
            <a:spcBef>
              <a:spcPct val="0"/>
            </a:spcBef>
            <a:spcAft>
              <a:spcPct val="35000"/>
            </a:spcAft>
          </a:pPr>
          <a:r>
            <a:rPr lang="en-US" sz="6500" kern="1200" dirty="0" smtClean="0"/>
            <a:t>Instruction</a:t>
          </a:r>
          <a:endParaRPr lang="en-US" sz="6500" kern="1200" dirty="0"/>
        </a:p>
      </dsp:txBody>
      <dsp:txXfrm>
        <a:off x="2801767" y="0"/>
        <a:ext cx="4608576" cy="2172462"/>
      </dsp:txXfrm>
    </dsp:sp>
    <dsp:sp modelId="{0A81FB9B-E630-0642-8DB1-878B2CE6ADA7}">
      <dsp:nvSpPr>
        <dsp:cNvPr id="0" name=""/>
        <dsp:cNvSpPr/>
      </dsp:nvSpPr>
      <dsp:spPr>
        <a:xfrm>
          <a:off x="819256" y="2353500"/>
          <a:ext cx="2715768" cy="2172462"/>
        </a:xfrm>
        <a:prstGeom prst="down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828A6794-E683-894A-ACA0-E8CD47ADDFFE}">
      <dsp:nvSpPr>
        <dsp:cNvPr id="0" name=""/>
        <dsp:cNvSpPr/>
      </dsp:nvSpPr>
      <dsp:spPr>
        <a:xfrm>
          <a:off x="3616497" y="2353500"/>
          <a:ext cx="4608576" cy="21724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62280" tIns="0" rIns="462280" bIns="462280" numCol="1" spcCol="1270" anchor="ctr" anchorCtr="0">
          <a:noAutofit/>
        </a:bodyPr>
        <a:lstStyle/>
        <a:p>
          <a:pPr lvl="0" algn="l" defTabSz="2889250">
            <a:lnSpc>
              <a:spcPct val="90000"/>
            </a:lnSpc>
            <a:spcBef>
              <a:spcPct val="0"/>
            </a:spcBef>
            <a:spcAft>
              <a:spcPct val="35000"/>
            </a:spcAft>
          </a:pPr>
          <a:r>
            <a:rPr lang="en-US" sz="6500" kern="1200" dirty="0" smtClean="0"/>
            <a:t>Reference</a:t>
          </a:r>
          <a:endParaRPr lang="en-US" sz="6500" kern="1200" dirty="0"/>
        </a:p>
      </dsp:txBody>
      <dsp:txXfrm>
        <a:off x="3616497" y="2353500"/>
        <a:ext cx="4608576" cy="2172462"/>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441C01E-536F-8649-8C3A-69F4E0BEDBB6}">
      <dsp:nvSpPr>
        <dsp:cNvPr id="0" name=""/>
        <dsp:cNvSpPr/>
      </dsp:nvSpPr>
      <dsp:spPr>
        <a:xfrm>
          <a:off x="1742170" y="238363"/>
          <a:ext cx="4730591" cy="1642872"/>
        </a:xfrm>
        <a:prstGeom prst="ellipse">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21D2731-BE80-0742-AA66-8F871705EB24}">
      <dsp:nvSpPr>
        <dsp:cNvPr id="0" name=""/>
        <dsp:cNvSpPr/>
      </dsp:nvSpPr>
      <dsp:spPr>
        <a:xfrm>
          <a:off x="3656409" y="4261199"/>
          <a:ext cx="916781" cy="586739"/>
        </a:xfrm>
        <a:prstGeom prst="downArrow">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dsp:style>
    </dsp:sp>
    <dsp:sp modelId="{5E015E7C-4920-244E-BC32-BD67EE695EC4}">
      <dsp:nvSpPr>
        <dsp:cNvPr id="0" name=""/>
        <dsp:cNvSpPr/>
      </dsp:nvSpPr>
      <dsp:spPr>
        <a:xfrm>
          <a:off x="256771" y="4730591"/>
          <a:ext cx="7716056" cy="11001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4480" tIns="284480" rIns="284480" bIns="284480" numCol="1" spcCol="1270" anchor="ctr" anchorCtr="0">
          <a:noAutofit/>
        </a:bodyPr>
        <a:lstStyle/>
        <a:p>
          <a:pPr lvl="0" algn="ctr" defTabSz="1778000">
            <a:lnSpc>
              <a:spcPct val="90000"/>
            </a:lnSpc>
            <a:spcBef>
              <a:spcPct val="0"/>
            </a:spcBef>
            <a:spcAft>
              <a:spcPct val="35000"/>
            </a:spcAft>
          </a:pPr>
          <a:r>
            <a:rPr lang="en-US" sz="4000" kern="1200" dirty="0" smtClean="0"/>
            <a:t>Shift in Quantity/Quality of Work</a:t>
          </a:r>
          <a:endParaRPr lang="en-US" sz="4000" kern="1200" dirty="0"/>
        </a:p>
      </dsp:txBody>
      <dsp:txXfrm>
        <a:off x="256771" y="4730591"/>
        <a:ext cx="7716056" cy="1100137"/>
      </dsp:txXfrm>
    </dsp:sp>
    <dsp:sp modelId="{5E15D8DF-0D96-3341-8DA0-9FF04A229BCD}">
      <dsp:nvSpPr>
        <dsp:cNvPr id="0" name=""/>
        <dsp:cNvSpPr/>
      </dsp:nvSpPr>
      <dsp:spPr>
        <a:xfrm>
          <a:off x="3462051" y="2008117"/>
          <a:ext cx="1650206" cy="1650206"/>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r>
            <a:rPr lang="en-US" sz="2700" kern="1200" dirty="0" smtClean="0"/>
            <a:t>Norms</a:t>
          </a:r>
          <a:endParaRPr lang="en-US" sz="2700" kern="1200" dirty="0"/>
        </a:p>
      </dsp:txBody>
      <dsp:txXfrm>
        <a:off x="3462051" y="2008117"/>
        <a:ext cx="1650206" cy="1650206"/>
      </dsp:txXfrm>
    </dsp:sp>
    <dsp:sp modelId="{EDDCFD98-83B6-4E41-9720-B7D9CD6B3017}">
      <dsp:nvSpPr>
        <dsp:cNvPr id="0" name=""/>
        <dsp:cNvSpPr/>
      </dsp:nvSpPr>
      <dsp:spPr>
        <a:xfrm>
          <a:off x="2281237" y="770096"/>
          <a:ext cx="1650206" cy="1650206"/>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r>
            <a:rPr lang="en-US" sz="2700" kern="1200" dirty="0" smtClean="0"/>
            <a:t>Service</a:t>
          </a:r>
          <a:endParaRPr lang="en-US" sz="2700" kern="1200" dirty="0"/>
        </a:p>
      </dsp:txBody>
      <dsp:txXfrm>
        <a:off x="2281237" y="770096"/>
        <a:ext cx="1650206" cy="1650206"/>
      </dsp:txXfrm>
    </dsp:sp>
    <dsp:sp modelId="{0D036868-67B3-CD41-90FD-C5B8BE925ABE}">
      <dsp:nvSpPr>
        <dsp:cNvPr id="0" name=""/>
        <dsp:cNvSpPr/>
      </dsp:nvSpPr>
      <dsp:spPr>
        <a:xfrm>
          <a:off x="3968115" y="371113"/>
          <a:ext cx="1650206" cy="1650206"/>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r>
            <a:rPr lang="en-US" sz="2700" kern="1200" dirty="0" smtClean="0"/>
            <a:t>Student Needs</a:t>
          </a:r>
          <a:endParaRPr lang="en-US" sz="2700" kern="1200" dirty="0"/>
        </a:p>
      </dsp:txBody>
      <dsp:txXfrm>
        <a:off x="3968115" y="371113"/>
        <a:ext cx="1650206" cy="1650206"/>
      </dsp:txXfrm>
    </dsp:sp>
    <dsp:sp modelId="{D628337D-22F5-6845-B452-4059BA832772}">
      <dsp:nvSpPr>
        <dsp:cNvPr id="0" name=""/>
        <dsp:cNvSpPr/>
      </dsp:nvSpPr>
      <dsp:spPr>
        <a:xfrm>
          <a:off x="1547812" y="36671"/>
          <a:ext cx="5133975" cy="4107180"/>
        </a:xfrm>
        <a:prstGeom prst="funnel">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0DCB5AC-3592-4C41-950B-B7FE9BCFA516}">
      <dsp:nvSpPr>
        <dsp:cNvPr id="0" name=""/>
        <dsp:cNvSpPr/>
      </dsp:nvSpPr>
      <dsp:spPr>
        <a:xfrm>
          <a:off x="2853690" y="2434590"/>
          <a:ext cx="2975610" cy="2975610"/>
        </a:xfrm>
        <a:prstGeom prst="gear9">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Re-Defining Reference</a:t>
          </a:r>
          <a:endParaRPr lang="en-US" sz="2000" kern="1200" dirty="0"/>
        </a:p>
      </dsp:txBody>
      <dsp:txXfrm>
        <a:off x="2853690" y="2434590"/>
        <a:ext cx="2975610" cy="2975610"/>
      </dsp:txXfrm>
    </dsp:sp>
    <dsp:sp modelId="{75E4EF1F-C940-2F43-B0BC-F618011229B2}">
      <dsp:nvSpPr>
        <dsp:cNvPr id="0" name=""/>
        <dsp:cNvSpPr/>
      </dsp:nvSpPr>
      <dsp:spPr>
        <a:xfrm>
          <a:off x="1122426" y="1731264"/>
          <a:ext cx="2164080" cy="2164080"/>
        </a:xfrm>
        <a:prstGeom prst="gear6">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Librarians</a:t>
          </a:r>
          <a:endParaRPr lang="en-US" sz="2000" kern="1200" dirty="0"/>
        </a:p>
      </dsp:txBody>
      <dsp:txXfrm>
        <a:off x="1122426" y="1731264"/>
        <a:ext cx="2164080" cy="2164080"/>
      </dsp:txXfrm>
    </dsp:sp>
    <dsp:sp modelId="{75C4260E-1CD4-3348-AC10-E9999794A8D3}">
      <dsp:nvSpPr>
        <dsp:cNvPr id="0" name=""/>
        <dsp:cNvSpPr/>
      </dsp:nvSpPr>
      <dsp:spPr>
        <a:xfrm rot="20700000">
          <a:off x="2334531" y="238269"/>
          <a:ext cx="2120356" cy="2120356"/>
        </a:xfrm>
        <a:prstGeom prst="gear6">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Student Assistants</a:t>
          </a:r>
          <a:endParaRPr lang="en-US" sz="2000" kern="1200" dirty="0"/>
        </a:p>
      </dsp:txBody>
      <dsp:txXfrm>
        <a:off x="2799588" y="703326"/>
        <a:ext cx="1190244" cy="1190244"/>
      </dsp:txXfrm>
    </dsp:sp>
    <dsp:sp modelId="{642E255C-46C8-1642-87E1-CAB48719A0F2}">
      <dsp:nvSpPr>
        <dsp:cNvPr id="0" name=""/>
        <dsp:cNvSpPr/>
      </dsp:nvSpPr>
      <dsp:spPr>
        <a:xfrm>
          <a:off x="2638462" y="1977812"/>
          <a:ext cx="3808780" cy="3808780"/>
        </a:xfrm>
        <a:prstGeom prst="circularArrow">
          <a:avLst>
            <a:gd name="adj1" fmla="val 4687"/>
            <a:gd name="adj2" fmla="val 299029"/>
            <a:gd name="adj3" fmla="val 2539168"/>
            <a:gd name="adj4" fmla="val 15812586"/>
            <a:gd name="adj5" fmla="val 5469"/>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74449010-8789-EE4C-A311-59DB77C7E418}">
      <dsp:nvSpPr>
        <dsp:cNvPr id="0" name=""/>
        <dsp:cNvSpPr/>
      </dsp:nvSpPr>
      <dsp:spPr>
        <a:xfrm>
          <a:off x="739171" y="1247216"/>
          <a:ext cx="2767317" cy="2767317"/>
        </a:xfrm>
        <a:prstGeom prst="leftCircularArrow">
          <a:avLst>
            <a:gd name="adj1" fmla="val 6452"/>
            <a:gd name="adj2" fmla="val 429999"/>
            <a:gd name="adj3" fmla="val 10489124"/>
            <a:gd name="adj4" fmla="val 14837806"/>
            <a:gd name="adj5" fmla="val 7527"/>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EA7FE051-E1C1-BA40-B251-5E3B23213EF9}">
      <dsp:nvSpPr>
        <dsp:cNvPr id="0" name=""/>
        <dsp:cNvSpPr/>
      </dsp:nvSpPr>
      <dsp:spPr>
        <a:xfrm>
          <a:off x="1844071" y="-231386"/>
          <a:ext cx="2983725" cy="2983725"/>
        </a:xfrm>
        <a:prstGeom prst="circularArrow">
          <a:avLst>
            <a:gd name="adj1" fmla="val 5984"/>
            <a:gd name="adj2" fmla="val 394124"/>
            <a:gd name="adj3" fmla="val 13313824"/>
            <a:gd name="adj4" fmla="val 10508221"/>
            <a:gd name="adj5" fmla="val 6981"/>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arrow4">
  <dgm:title val=""/>
  <dgm:desc val=""/>
  <dgm:catLst>
    <dgm:cat type="relationship" pri="8000"/>
    <dgm:cat type="process" pri="30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shape xmlns:r="http://schemas.openxmlformats.org/officeDocument/2006/relationships" r:blip="">
      <dgm:adjLst/>
    </dgm:shape>
    <dgm:presOf/>
    <dgm:choose name="Name0">
      <dgm:if name="Name1" func="var" arg="dir" op="equ" val="norm">
        <dgm:choose name="Name2">
          <dgm:if name="Name3" axis="ch" ptType="node" func="cnt" op="lte" val="1">
            <dgm:constrLst>
              <dgm:constr type="primFontSz" for="des" ptType="node" op="equ" val="65"/>
              <dgm:constr type="w" for="ch" forName="upArrow" refType="w" fact="0.33"/>
              <dgm:constr type="h" for="ch" forName="upArrow" refType="h"/>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dgm:constr type="b" for="ch" forName="upArrowText" refType="h" fact="0.48"/>
              <dgm:constr type="l" for="ch" forName="upArrowText" refType="w" refFor="ch" refForName="upArrow" fact="1.03"/>
            </dgm:constrLst>
          </dgm:if>
          <dgm:else name="Name4">
            <dgm:constrLst>
              <dgm:constr type="primFontSz" for="des" ptType="node" op="equ" val="65"/>
              <dgm:constr type="w" for="ch" forName="upArrow" refType="w" fact="0.33"/>
              <dgm:constr type="h" for="ch" forName="upArrow" refType="h" fact="0.48"/>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fact="0.48"/>
              <dgm:constr type="b" for="ch" forName="upArrowText" refType="h" fact="0.48"/>
              <dgm:constr type="l" for="ch" forName="upArrowText" refType="w" refFor="ch" refForName="upArrow" fact="1.03"/>
              <dgm:constr type="w" for="ch" forName="downArrow" refType="w" fact="0.33"/>
              <dgm:constr type="h" for="ch" forName="downArrow" refType="h" fact="0.48"/>
              <dgm:constr type="t" for="ch" forName="downArrow" refType="h" fact="0.52"/>
              <dgm:constr type="l" for="ch" forName="downArrow" refType="w" refFor="ch" refForName="downArrow" fact="0.3"/>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refType="w" refFor="ch" refForName="downArrow" fact="1.33"/>
            </dgm:constrLst>
          </dgm:else>
        </dgm:choose>
      </dgm:if>
      <dgm:else name="Name5">
        <dgm:choose name="Name6">
          <dgm:if name="Name7" axis="ch" ptType="node" func="cnt" op="lte" val="1">
            <dgm:constrLst>
              <dgm:constr type="primFontSz" for="des" ptType="node" op="equ" val="65"/>
              <dgm:constr type="w" for="ch" forName="upArrow" refType="w" fact="0.33"/>
              <dgm:constr type="h" for="ch" forName="upArrow" refType="h"/>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dgm:constr type="t" for="ch" forName="upArrowText"/>
              <dgm:constr type="l" for="ch" forName="upArrowText" refType="w" fact="0.1"/>
            </dgm:constrLst>
          </dgm:if>
          <dgm:else name="Name8">
            <dgm:constrLst>
              <dgm:constr type="primFontSz" for="des" ptType="node" op="equ" val="65"/>
              <dgm:constr type="w" for="ch" forName="upArrow" refType="w" fact="0.33"/>
              <dgm:constr type="h" for="ch" forName="upArrow" refType="h" fact="0.48"/>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fact="0.48"/>
              <dgm:constr type="t" for="ch" forName="upArrowText"/>
              <dgm:constr type="l" for="ch" forName="upArrowText" refType="w" fact="0.1"/>
              <dgm:constr type="w" for="ch" forName="downArrow" refType="w" fact="0.33"/>
              <dgm:constr type="h" for="ch" forName="downArrow" refType="h" fact="0.48"/>
              <dgm:constr type="t" for="ch" forName="downArrow" refType="h" fact="0.52"/>
              <dgm:constr type="l" for="ch" forName="downArrow" refType="w" fact="0.57"/>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dgm:constrLst>
          </dgm:else>
        </dgm:choose>
      </dgm:else>
    </dgm:choose>
    <dgm:ruleLst/>
    <dgm:forEach name="Name9" axis="ch" ptType="node" cnt="1">
      <dgm:layoutNode name="upArrow" styleLbl="node1">
        <dgm:alg type="sp"/>
        <dgm:shape xmlns:r="http://schemas.openxmlformats.org/officeDocument/2006/relationships" type="upArrow" r:blip="">
          <dgm:adjLst/>
        </dgm:shape>
        <dgm:presOf/>
        <dgm:constrLst/>
        <dgm:ruleLst/>
      </dgm:layoutNode>
      <dgm:layoutNode name="upArrowText" styleLbl="revTx">
        <dgm:varLst>
          <dgm:chMax val="0"/>
          <dgm:bulletEnabled val="1"/>
        </dgm:varLst>
        <dgm:choose name="Name10">
          <dgm:if name="Name11" axis="root des" ptType="all node" func="maxDepth" op="gt" val="1">
            <dgm:alg type="tx">
              <dgm:param type="parTxLTRAlign" val="l"/>
              <dgm:param type="parTxRTLAlign" val="r"/>
              <dgm:param type="txAnchorVertCh" val="mid"/>
            </dgm:alg>
          </dgm:if>
          <dgm:else name="Name12">
            <dgm:choose name="Name13">
              <dgm:if name="Name14" func="var" arg="dir" op="equ" val="norm">
                <dgm:alg type="tx">
                  <dgm:param type="parTxLTRAlign" val="l"/>
                  <dgm:param type="parTxRTLAlign" val="l"/>
                  <dgm:param type="txAnchorVertCh" val="mid"/>
                </dgm:alg>
              </dgm:if>
              <dgm:else name="Name15">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forEach name="Name16" axis="ch" ptType="node" st="2"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chMax val="0"/>
          <dgm:bulletEnabled val="1"/>
        </dgm:varLst>
        <dgm:choose name="Name17">
          <dgm:if name="Name18" axis="root des" ptType="all node" func="maxDepth" op="gt" val="1">
            <dgm:alg type="tx">
              <dgm:param type="parTxLTRAlign" val="l"/>
              <dgm:param type="parTxRTLAlign" val="r"/>
              <dgm:param type="txAnchorVertCh" val="mid"/>
            </dgm:alg>
          </dgm:if>
          <dgm:else name="Name19">
            <dgm:choose name="Name20">
              <dgm:if name="Name21" func="var" arg="dir" op="equ" val="norm">
                <dgm:alg type="tx">
                  <dgm:param type="parTxLTRAlign" val="l"/>
                  <dgm:param type="parTxRTLAlign" val="l"/>
                  <dgm:param type="txAnchorVertCh" val="mid"/>
                </dgm:alg>
              </dgm:if>
              <dgm:else name="Name22">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3.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BA3C006-24A4-45AB-B86A-C039B09AA48F}" type="datetimeFigureOut">
              <a:rPr lang="en-US" smtClean="0"/>
              <a:pPr/>
              <a:t>10/18/2011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AF91604-4ED1-4214-86E5-C9E7D265144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www.ebatesville.com/library/andres%20desk.jpg"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www.drewlitton.com/categories-2/drews-views/2010/11/04/the-hallelujah-chorus/"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AF91604-4ED1-4214-86E5-C9E7D265144B}"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400" dirty="0" smtClean="0">
                <a:latin typeface="Verdana" pitchFamily="34" charset="0"/>
                <a:ea typeface="Verdana" pitchFamily="34" charset="0"/>
                <a:cs typeface="Verdana" pitchFamily="34" charset="0"/>
              </a:rPr>
              <a:t>Much of what were asking the students to know was in-depth knowledge that would require deeper</a:t>
            </a:r>
            <a:r>
              <a:rPr lang="en-US" sz="1400" baseline="0" dirty="0" smtClean="0">
                <a:latin typeface="Verdana" pitchFamily="34" charset="0"/>
                <a:ea typeface="Verdana" pitchFamily="34" charset="0"/>
                <a:cs typeface="Verdana" pitchFamily="34" charset="0"/>
              </a:rPr>
              <a:t> longer lasting training modules</a:t>
            </a:r>
            <a:endParaRPr lang="en-US" sz="1400" dirty="0">
              <a:latin typeface="Verdana" pitchFamily="34" charset="0"/>
              <a:ea typeface="Verdana" pitchFamily="34" charset="0"/>
              <a:cs typeface="Verdana" pitchFamily="34" charset="0"/>
            </a:endParaRPr>
          </a:p>
        </p:txBody>
      </p:sp>
      <p:sp>
        <p:nvSpPr>
          <p:cNvPr id="4" name="Slide Number Placeholder 3"/>
          <p:cNvSpPr>
            <a:spLocks noGrp="1"/>
          </p:cNvSpPr>
          <p:nvPr>
            <p:ph type="sldNum" sz="quarter" idx="10"/>
          </p:nvPr>
        </p:nvSpPr>
        <p:spPr/>
        <p:txBody>
          <a:bodyPr/>
          <a:lstStyle/>
          <a:p>
            <a:fld id="{DAF91604-4ED1-4214-86E5-C9E7D265144B}"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US" sz="2000" dirty="0" smtClean="0">
                <a:latin typeface="Verdana" pitchFamily="34" charset="0"/>
                <a:ea typeface="Verdana" pitchFamily="34" charset="0"/>
                <a:cs typeface="Verdana" pitchFamily="34" charset="0"/>
              </a:rPr>
              <a:t>The Overall training concepts within the library</a:t>
            </a:r>
            <a:r>
              <a:rPr lang="en-US" sz="2000" baseline="0" dirty="0" smtClean="0">
                <a:latin typeface="Verdana" pitchFamily="34" charset="0"/>
                <a:ea typeface="Verdana" pitchFamily="34" charset="0"/>
                <a:cs typeface="Verdana" pitchFamily="34" charset="0"/>
              </a:rPr>
              <a:t> is for all the students to receive the same basic skills (outer circle): include time clock, library of Congress knowledge, library tour,  identification of library staff and librarians,  basic homepage knowledge,  and basic emergency procedures.  The Training team is responsible for helping make sure this training is consistent across the entire 70 plus students .</a:t>
            </a:r>
          </a:p>
          <a:p>
            <a:r>
              <a:rPr lang="en-US" sz="2000" baseline="0" dirty="0" smtClean="0">
                <a:latin typeface="Verdana" pitchFamily="34" charset="0"/>
                <a:ea typeface="Verdana" pitchFamily="34" charset="0"/>
                <a:cs typeface="Verdana" pitchFamily="34" charset="0"/>
              </a:rPr>
              <a:t>The four public service desk each have a distinct service they provide – they develop their own training modules but share some training such as customer service, telephone answering,   interlibrary loan, and helping patrons find materials in the stacks.</a:t>
            </a:r>
          </a:p>
          <a:p>
            <a:r>
              <a:rPr lang="en-US" sz="2000" baseline="0" dirty="0" smtClean="0">
                <a:latin typeface="Verdana" pitchFamily="34" charset="0"/>
                <a:ea typeface="Verdana" pitchFamily="34" charset="0"/>
                <a:cs typeface="Verdana" pitchFamily="34" charset="0"/>
              </a:rPr>
              <a:t>At the department level training will be unique and modules are developed specific to each department such as opening and closing procedures.</a:t>
            </a:r>
          </a:p>
          <a:p>
            <a:r>
              <a:rPr lang="en-US" sz="2000" baseline="0" dirty="0" smtClean="0">
                <a:latin typeface="Verdana" pitchFamily="34" charset="0"/>
                <a:ea typeface="Verdana" pitchFamily="34" charset="0"/>
                <a:cs typeface="Verdana" pitchFamily="34" charset="0"/>
              </a:rPr>
              <a:t>Individual positions may have procedure manuals so each position is easy to  train a new person </a:t>
            </a:r>
            <a:endParaRPr lang="en-US" sz="2000" dirty="0">
              <a:latin typeface="Verdana" pitchFamily="34" charset="0"/>
              <a:ea typeface="Verdana" pitchFamily="34" charset="0"/>
              <a:cs typeface="Verdana" pitchFamily="34" charset="0"/>
            </a:endParaRPr>
          </a:p>
        </p:txBody>
      </p:sp>
      <p:sp>
        <p:nvSpPr>
          <p:cNvPr id="4" name="Slide Number Placeholder 3"/>
          <p:cNvSpPr>
            <a:spLocks noGrp="1"/>
          </p:cNvSpPr>
          <p:nvPr>
            <p:ph type="sldNum" sz="quarter" idx="10"/>
          </p:nvPr>
        </p:nvSpPr>
        <p:spPr/>
        <p:txBody>
          <a:bodyPr/>
          <a:lstStyle/>
          <a:p>
            <a:fld id="{DAF91604-4ED1-4214-86E5-C9E7D265144B}"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400" dirty="0" smtClean="0">
                <a:latin typeface="Verdana" pitchFamily="34" charset="0"/>
                <a:ea typeface="Verdana" pitchFamily="34" charset="0"/>
                <a:cs typeface="Verdana" pitchFamily="34" charset="0"/>
              </a:rPr>
              <a:t>All work study on our campus is 10 hours per week.  </a:t>
            </a:r>
            <a:r>
              <a:rPr lang="en-US" sz="1400" baseline="0" dirty="0" smtClean="0">
                <a:latin typeface="Verdana" pitchFamily="34" charset="0"/>
                <a:ea typeface="Verdana" pitchFamily="34" charset="0"/>
                <a:cs typeface="Verdana" pitchFamily="34" charset="0"/>
              </a:rPr>
              <a:t> </a:t>
            </a:r>
          </a:p>
          <a:p>
            <a:r>
              <a:rPr lang="en-US" sz="1400" baseline="0" dirty="0" smtClean="0">
                <a:latin typeface="Verdana" pitchFamily="34" charset="0"/>
                <a:ea typeface="Verdana" pitchFamily="34" charset="0"/>
                <a:cs typeface="Verdana" pitchFamily="34" charset="0"/>
              </a:rPr>
              <a:t>How to get training into this limited time frame?</a:t>
            </a:r>
          </a:p>
          <a:p>
            <a:r>
              <a:rPr lang="en-US" sz="1400" baseline="0" dirty="0" smtClean="0">
                <a:latin typeface="Verdana" pitchFamily="34" charset="0"/>
                <a:ea typeface="Verdana" pitchFamily="34" charset="0"/>
                <a:cs typeface="Verdana" pitchFamily="34" charset="0"/>
              </a:rPr>
              <a:t>Hire more students to work and have them actually work less hours but train some of the hours they were supposed to be working.</a:t>
            </a:r>
          </a:p>
          <a:p>
            <a:r>
              <a:rPr lang="en-US" sz="1400" baseline="0" dirty="0" smtClean="0">
                <a:latin typeface="Verdana" pitchFamily="34" charset="0"/>
                <a:ea typeface="Verdana" pitchFamily="34" charset="0"/>
                <a:cs typeface="Verdana" pitchFamily="34" charset="0"/>
              </a:rPr>
              <a:t>Week-end  6 rotations .  They choose which week-end(s) they want to work out of the fourteen week end   (84 time slot)</a:t>
            </a:r>
          </a:p>
          <a:p>
            <a:endParaRPr lang="en-US" sz="1400" baseline="0" dirty="0" smtClean="0">
              <a:latin typeface="Verdana" pitchFamily="34" charset="0"/>
              <a:ea typeface="Verdana" pitchFamily="34" charset="0"/>
              <a:cs typeface="Verdana"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chemeClr val="tx1"/>
                </a:solidFill>
                <a:latin typeface="Verdana" pitchFamily="34" charset="0"/>
                <a:ea typeface="Verdana" pitchFamily="34" charset="0"/>
                <a:cs typeface="Verdana" pitchFamily="34" charset="0"/>
              </a:rPr>
              <a:t>Training Program is an on-going program.  Many of the training modules are housed in </a:t>
            </a:r>
            <a:r>
              <a:rPr lang="en-US" sz="1400" kern="1200" dirty="0" err="1" smtClean="0">
                <a:solidFill>
                  <a:schemeClr val="tx1"/>
                </a:solidFill>
                <a:latin typeface="Verdana" pitchFamily="34" charset="0"/>
                <a:ea typeface="Verdana" pitchFamily="34" charset="0"/>
                <a:cs typeface="Verdana" pitchFamily="34" charset="0"/>
              </a:rPr>
              <a:t>Moodle</a:t>
            </a:r>
            <a:r>
              <a:rPr lang="en-US" sz="1400" kern="1200" dirty="0" smtClean="0">
                <a:solidFill>
                  <a:schemeClr val="tx1"/>
                </a:solidFill>
                <a:latin typeface="Verdana" pitchFamily="34" charset="0"/>
                <a:ea typeface="Verdana" pitchFamily="34" charset="0"/>
                <a:cs typeface="Verdana" pitchFamily="34" charset="0"/>
              </a:rPr>
              <a:t>, a program similar to blackboard but very easy to use.   We started small and grow the program each year.  Students contribute  to the modules each year.</a:t>
            </a:r>
          </a:p>
          <a:p>
            <a:endParaRPr lang="en-US" sz="2000" dirty="0">
              <a:latin typeface="Verdana" pitchFamily="34" charset="0"/>
              <a:ea typeface="Verdana" pitchFamily="34" charset="0"/>
              <a:cs typeface="Verdana" pitchFamily="34" charset="0"/>
            </a:endParaRPr>
          </a:p>
        </p:txBody>
      </p:sp>
      <p:sp>
        <p:nvSpPr>
          <p:cNvPr id="4" name="Slide Number Placeholder 3"/>
          <p:cNvSpPr>
            <a:spLocks noGrp="1"/>
          </p:cNvSpPr>
          <p:nvPr>
            <p:ph type="sldNum" sz="quarter" idx="10"/>
          </p:nvPr>
        </p:nvSpPr>
        <p:spPr/>
        <p:txBody>
          <a:bodyPr/>
          <a:lstStyle/>
          <a:p>
            <a:fld id="{DAF91604-4ED1-4214-86E5-C9E7D265144B}"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Verdana" pitchFamily="34" charset="0"/>
                <a:ea typeface="Verdana" pitchFamily="34" charset="0"/>
                <a:cs typeface="Verdana" pitchFamily="34" charset="0"/>
              </a:rPr>
              <a:t>Training can be fun.</a:t>
            </a:r>
            <a:r>
              <a:rPr lang="en-US" sz="1200" baseline="0" dirty="0" smtClean="0">
                <a:latin typeface="Verdana" pitchFamily="34" charset="0"/>
                <a:ea typeface="Verdana" pitchFamily="34" charset="0"/>
                <a:cs typeface="Verdana" pitchFamily="34" charset="0"/>
              </a:rPr>
              <a:t>  This semester for our  new  students  we had three workshops.  </a:t>
            </a:r>
            <a:endParaRPr lang="en-US" sz="1200" dirty="0" smtClean="0">
              <a:latin typeface="Verdana" pitchFamily="34" charset="0"/>
              <a:ea typeface="Verdana" pitchFamily="34" charset="0"/>
              <a:cs typeface="Verdana" pitchFamily="34" charset="0"/>
            </a:endParaRPr>
          </a:p>
          <a:p>
            <a:endParaRPr lang="en-US" dirty="0"/>
          </a:p>
        </p:txBody>
      </p:sp>
      <p:sp>
        <p:nvSpPr>
          <p:cNvPr id="4" name="Slide Number Placeholder 3"/>
          <p:cNvSpPr>
            <a:spLocks noGrp="1"/>
          </p:cNvSpPr>
          <p:nvPr>
            <p:ph type="sldNum" sz="quarter" idx="10"/>
          </p:nvPr>
        </p:nvSpPr>
        <p:spPr/>
        <p:txBody>
          <a:bodyPr/>
          <a:lstStyle/>
          <a:p>
            <a:fld id="{DAF91604-4ED1-4214-86E5-C9E7D265144B}"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sz="2000" dirty="0" smtClean="0">
                <a:latin typeface="Verdana" pitchFamily="34" charset="0"/>
                <a:ea typeface="Verdana" pitchFamily="34" charset="0"/>
                <a:cs typeface="Verdana" pitchFamily="34" charset="0"/>
              </a:rPr>
              <a:t>First year  students semester long individual training schedule</a:t>
            </a:r>
          </a:p>
          <a:p>
            <a:pPr lvl="0"/>
            <a:r>
              <a:rPr lang="en-US" sz="2000" kern="1200" dirty="0" smtClean="0">
                <a:solidFill>
                  <a:schemeClr val="tx1"/>
                </a:solidFill>
                <a:latin typeface="Verdana" pitchFamily="34" charset="0"/>
                <a:ea typeface="Verdana" pitchFamily="34" charset="0"/>
                <a:cs typeface="Verdana" pitchFamily="34" charset="0"/>
              </a:rPr>
              <a:t>First year here is an example of their training program for the first semester:</a:t>
            </a:r>
          </a:p>
          <a:p>
            <a:pPr lvl="1"/>
            <a:r>
              <a:rPr lang="en-US" sz="2000" kern="1200" dirty="0" smtClean="0">
                <a:solidFill>
                  <a:schemeClr val="tx1"/>
                </a:solidFill>
                <a:latin typeface="Verdana" pitchFamily="34" charset="0"/>
                <a:ea typeface="Verdana" pitchFamily="34" charset="0"/>
                <a:cs typeface="Verdana" pitchFamily="34" charset="0"/>
              </a:rPr>
              <a:t>They also have a check sheet they must complete the first month of training</a:t>
            </a:r>
          </a:p>
          <a:p>
            <a:pPr lvl="1"/>
            <a:r>
              <a:rPr lang="en-US" sz="2000" kern="1200" dirty="0" smtClean="0">
                <a:solidFill>
                  <a:schemeClr val="tx1"/>
                </a:solidFill>
                <a:latin typeface="Verdana" pitchFamily="34" charset="0"/>
                <a:ea typeface="Verdana" pitchFamily="34" charset="0"/>
                <a:cs typeface="Verdana" pitchFamily="34" charset="0"/>
              </a:rPr>
              <a:t>This is provided to them to work with the on-call librarians and other returning students.</a:t>
            </a:r>
          </a:p>
          <a:p>
            <a:pPr lvl="1"/>
            <a:r>
              <a:rPr lang="en-US" sz="2000" kern="1200" dirty="0" smtClean="0">
                <a:solidFill>
                  <a:schemeClr val="tx1"/>
                </a:solidFill>
                <a:latin typeface="Verdana" pitchFamily="34" charset="0"/>
                <a:ea typeface="Verdana" pitchFamily="34" charset="0"/>
                <a:cs typeface="Verdana" pitchFamily="34" charset="0"/>
              </a:rPr>
              <a:t>It is basic info on how to work the desk, fix a printer jam, answering the telephone, etc</a:t>
            </a:r>
          </a:p>
          <a:p>
            <a:pPr lvl="1"/>
            <a:r>
              <a:rPr lang="en-US" sz="2000" kern="1200" dirty="0" smtClean="0">
                <a:solidFill>
                  <a:schemeClr val="tx1"/>
                </a:solidFill>
                <a:latin typeface="Verdana" pitchFamily="34" charset="0"/>
                <a:ea typeface="Verdana" pitchFamily="34" charset="0"/>
                <a:cs typeface="Verdana" pitchFamily="34" charset="0"/>
              </a:rPr>
              <a:t>I test them on this check list at the end of September</a:t>
            </a:r>
          </a:p>
          <a:p>
            <a:endParaRPr lang="en-US" dirty="0"/>
          </a:p>
        </p:txBody>
      </p:sp>
      <p:sp>
        <p:nvSpPr>
          <p:cNvPr id="4" name="Slide Number Placeholder 3"/>
          <p:cNvSpPr>
            <a:spLocks noGrp="1"/>
          </p:cNvSpPr>
          <p:nvPr>
            <p:ph type="sldNum" sz="quarter" idx="10"/>
          </p:nvPr>
        </p:nvSpPr>
        <p:spPr/>
        <p:txBody>
          <a:bodyPr/>
          <a:lstStyle/>
          <a:p>
            <a:fld id="{DAF91604-4ED1-4214-86E5-C9E7D265144B}"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2000" dirty="0" smtClean="0">
                <a:latin typeface="Verdana" pitchFamily="34" charset="0"/>
                <a:ea typeface="Verdana" pitchFamily="34" charset="0"/>
                <a:cs typeface="Verdana" pitchFamily="34" charset="0"/>
              </a:rPr>
              <a:t>Returning students both 2</a:t>
            </a:r>
            <a:r>
              <a:rPr lang="en-US" sz="2000" baseline="30000" dirty="0" smtClean="0">
                <a:latin typeface="Verdana" pitchFamily="34" charset="0"/>
                <a:ea typeface="Verdana" pitchFamily="34" charset="0"/>
                <a:cs typeface="Verdana" pitchFamily="34" charset="0"/>
              </a:rPr>
              <a:t>nd</a:t>
            </a:r>
            <a:r>
              <a:rPr lang="en-US" sz="2000" dirty="0" smtClean="0">
                <a:latin typeface="Verdana" pitchFamily="34" charset="0"/>
                <a:ea typeface="Verdana" pitchFamily="34" charset="0"/>
                <a:cs typeface="Verdana" pitchFamily="34" charset="0"/>
              </a:rPr>
              <a:t> and 3</a:t>
            </a:r>
            <a:r>
              <a:rPr lang="en-US" sz="2000" baseline="30000" dirty="0" smtClean="0">
                <a:latin typeface="Verdana" pitchFamily="34" charset="0"/>
                <a:ea typeface="Verdana" pitchFamily="34" charset="0"/>
                <a:cs typeface="Verdana" pitchFamily="34" charset="0"/>
              </a:rPr>
              <a:t>rd</a:t>
            </a:r>
            <a:r>
              <a:rPr lang="en-US" sz="2000" dirty="0" smtClean="0">
                <a:latin typeface="Verdana" pitchFamily="34" charset="0"/>
                <a:ea typeface="Verdana" pitchFamily="34" charset="0"/>
                <a:cs typeface="Verdana" pitchFamily="34" charset="0"/>
              </a:rPr>
              <a:t> year students: they would have some refresher training modules and some new training modules for their work  in the semester.</a:t>
            </a:r>
          </a:p>
          <a:p>
            <a:pPr lvl="1"/>
            <a:r>
              <a:rPr lang="en-US" sz="2000" kern="1200" dirty="0" smtClean="0">
                <a:solidFill>
                  <a:schemeClr val="tx1"/>
                </a:solidFill>
                <a:latin typeface="Verdana" pitchFamily="34" charset="0"/>
                <a:ea typeface="Verdana" pitchFamily="34" charset="0"/>
                <a:cs typeface="Verdana" pitchFamily="34" charset="0"/>
              </a:rPr>
              <a:t>It is also meant for them to work with the new students to help them learn these tasks</a:t>
            </a:r>
          </a:p>
        </p:txBody>
      </p:sp>
      <p:sp>
        <p:nvSpPr>
          <p:cNvPr id="4" name="Slide Number Placeholder 3"/>
          <p:cNvSpPr>
            <a:spLocks noGrp="1"/>
          </p:cNvSpPr>
          <p:nvPr>
            <p:ph type="sldNum" sz="quarter" idx="10"/>
          </p:nvPr>
        </p:nvSpPr>
        <p:spPr/>
        <p:txBody>
          <a:bodyPr/>
          <a:lstStyle/>
          <a:p>
            <a:fld id="{DAF91604-4ED1-4214-86E5-C9E7D265144B}"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latin typeface="Verdana" pitchFamily="34" charset="0"/>
                <a:ea typeface="Verdana" pitchFamily="34" charset="0"/>
                <a:cs typeface="Verdana" pitchFamily="34" charset="0"/>
              </a:rPr>
              <a:t>Putting all the pieces of the puzzle together is the challenge.  And it is an on-going process. </a:t>
            </a:r>
          </a:p>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latin typeface="Verdana" pitchFamily="34" charset="0"/>
                <a:ea typeface="Verdana" pitchFamily="34" charset="0"/>
                <a:cs typeface="Verdana" pitchFamily="34" charset="0"/>
              </a:rPr>
              <a:t>I’d like to show you one of the modules created by our students on customer service</a:t>
            </a:r>
            <a:r>
              <a:rPr lang="en-US" sz="2000" baseline="0" dirty="0" smtClean="0">
                <a:latin typeface="Verdana" pitchFamily="34" charset="0"/>
                <a:ea typeface="Verdana" pitchFamily="34" charset="0"/>
                <a:cs typeface="Verdana" pitchFamily="34" charset="0"/>
              </a:rPr>
              <a:t> – it is about 1 half minutes long.  It’s about going the extra mile.</a:t>
            </a:r>
          </a:p>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latin typeface="Verdana" pitchFamily="34" charset="0"/>
                <a:ea typeface="Verdana" pitchFamily="34" charset="0"/>
                <a:cs typeface="Verdana" pitchFamily="34" charset="0"/>
              </a:rPr>
              <a:t>This video is an example of  one of the Moodle</a:t>
            </a:r>
            <a:r>
              <a:rPr lang="en-US" sz="2000" baseline="0" dirty="0" smtClean="0">
                <a:latin typeface="Verdana" pitchFamily="34" charset="0"/>
                <a:ea typeface="Verdana" pitchFamily="34" charset="0"/>
                <a:cs typeface="Verdana" pitchFamily="34" charset="0"/>
              </a:rPr>
              <a:t> </a:t>
            </a:r>
            <a:r>
              <a:rPr lang="en-US" sz="2000" dirty="0" smtClean="0">
                <a:latin typeface="Verdana" pitchFamily="34" charset="0"/>
                <a:ea typeface="Verdana" pitchFamily="34" charset="0"/>
                <a:cs typeface="Verdana" pitchFamily="34" charset="0"/>
              </a:rPr>
              <a:t>modules on customer service the students watch before</a:t>
            </a:r>
            <a:r>
              <a:rPr lang="en-US" sz="2000" baseline="0" dirty="0" smtClean="0">
                <a:latin typeface="Verdana" pitchFamily="34" charset="0"/>
                <a:ea typeface="Verdana" pitchFamily="34" charset="0"/>
                <a:cs typeface="Verdana" pitchFamily="34" charset="0"/>
              </a:rPr>
              <a:t> they answer a quiz on good customer service. </a:t>
            </a:r>
            <a:endParaRPr lang="en-US" sz="2000" dirty="0" smtClean="0">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2000" dirty="0" smtClean="0">
              <a:latin typeface="Verdana" pitchFamily="34" charset="0"/>
              <a:ea typeface="Verdana" pitchFamily="34" charset="0"/>
              <a:cs typeface="Verdana" pitchFamily="34" charset="0"/>
            </a:endParaRPr>
          </a:p>
          <a:p>
            <a:endParaRPr lang="en-US" sz="2000" dirty="0">
              <a:latin typeface="Verdana" pitchFamily="34" charset="0"/>
              <a:ea typeface="Verdana" pitchFamily="34" charset="0"/>
              <a:cs typeface="Verdana" pitchFamily="34" charset="0"/>
            </a:endParaRPr>
          </a:p>
        </p:txBody>
      </p:sp>
      <p:sp>
        <p:nvSpPr>
          <p:cNvPr id="4" name="Slide Number Placeholder 3"/>
          <p:cNvSpPr>
            <a:spLocks noGrp="1"/>
          </p:cNvSpPr>
          <p:nvPr>
            <p:ph type="sldNum" sz="quarter" idx="10"/>
          </p:nvPr>
        </p:nvSpPr>
        <p:spPr/>
        <p:txBody>
          <a:bodyPr/>
          <a:lstStyle/>
          <a:p>
            <a:fld id="{DAF91604-4ED1-4214-86E5-C9E7D265144B}"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Verdana" pitchFamily="34" charset="0"/>
                <a:ea typeface="Verdana" pitchFamily="34" charset="0"/>
                <a:cs typeface="Verdana" pitchFamily="34" charset="0"/>
              </a:rPr>
              <a:t>We can also just sign on to Moodle that day is internet</a:t>
            </a:r>
            <a:r>
              <a:rPr lang="en-US" sz="1200" baseline="0" dirty="0" smtClean="0">
                <a:latin typeface="Verdana" pitchFamily="34" charset="0"/>
                <a:ea typeface="Verdana" pitchFamily="34" charset="0"/>
                <a:cs typeface="Verdana" pitchFamily="34" charset="0"/>
              </a:rPr>
              <a:t> is working</a:t>
            </a:r>
            <a:endParaRPr lang="en-US" sz="1200" dirty="0">
              <a:latin typeface="Verdana" pitchFamily="34" charset="0"/>
              <a:ea typeface="Verdana" pitchFamily="34" charset="0"/>
              <a:cs typeface="Verdana" pitchFamily="34" charset="0"/>
            </a:endParaRPr>
          </a:p>
        </p:txBody>
      </p:sp>
      <p:sp>
        <p:nvSpPr>
          <p:cNvPr id="4" name="Slide Number Placeholder 3"/>
          <p:cNvSpPr>
            <a:spLocks noGrp="1"/>
          </p:cNvSpPr>
          <p:nvPr>
            <p:ph type="sldNum" sz="quarter" idx="10"/>
          </p:nvPr>
        </p:nvSpPr>
        <p:spPr/>
        <p:txBody>
          <a:bodyPr/>
          <a:lstStyle/>
          <a:p>
            <a:fld id="{DAF91604-4ED1-4214-86E5-C9E7D265144B}"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u="sng" kern="1200" dirty="0" smtClean="0">
                <a:solidFill>
                  <a:schemeClr val="tx1"/>
                </a:solidFill>
                <a:latin typeface="+mn-lt"/>
                <a:ea typeface="+mn-ea"/>
                <a:cs typeface="+mn-cs"/>
                <a:hlinkClick r:id="rId3"/>
              </a:rPr>
              <a:t>http://www.ebatesville.com/library/andres%20desk.jpg</a:t>
            </a:r>
            <a:endParaRPr lang="en-US" sz="1200" kern="1200" dirty="0" smtClean="0">
              <a:solidFill>
                <a:schemeClr val="tx1"/>
              </a:solidFill>
              <a:latin typeface="+mn-lt"/>
              <a:ea typeface="+mn-ea"/>
              <a:cs typeface="+mn-cs"/>
            </a:endParaRP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a:t>
            </a:r>
            <a:r>
              <a:rPr lang="en-US" baseline="0" dirty="0" smtClean="0"/>
              <a:t> training video you just saw is one concrete example of how training is delivered to students. My main duty as information literacy librarian is to coordinate IL efforts in the library and on our campus.  How does departing the reference desk fit with our broader information literacy plan?</a:t>
            </a:r>
            <a:endParaRPr lang="en-US" dirty="0" smtClean="0"/>
          </a:p>
          <a:p>
            <a:endParaRPr lang="en-US" dirty="0"/>
          </a:p>
        </p:txBody>
      </p:sp>
      <p:sp>
        <p:nvSpPr>
          <p:cNvPr id="4" name="Slide Number Placeholder 3"/>
          <p:cNvSpPr>
            <a:spLocks noGrp="1"/>
          </p:cNvSpPr>
          <p:nvPr>
            <p:ph type="sldNum" sz="quarter" idx="10"/>
          </p:nvPr>
        </p:nvSpPr>
        <p:spPr/>
        <p:txBody>
          <a:bodyPr/>
          <a:lstStyle/>
          <a:p>
            <a:fld id="{DAF91604-4ED1-4214-86E5-C9E7D265144B}"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Goal </a:t>
            </a:r>
            <a:r>
              <a:rPr lang="en-US" dirty="0" smtClean="0"/>
              <a:t>#2</a:t>
            </a:r>
            <a:r>
              <a:rPr lang="en-US" dirty="0" smtClean="0"/>
              <a:t>: Integrate library instruction and Information Literacy throughout the curriculum and throughout all four years.</a:t>
            </a:r>
          </a:p>
          <a:p>
            <a:pPr>
              <a:buNone/>
            </a:pPr>
            <a:r>
              <a:rPr lang="en-US" dirty="0" smtClean="0"/>
              <a:t>	How does departing the desk support this goal?</a:t>
            </a:r>
            <a:r>
              <a:rPr lang="en-US" baseline="0" dirty="0" smtClean="0"/>
              <a:t> </a:t>
            </a:r>
            <a:r>
              <a:rPr lang="en-US" dirty="0" smtClean="0"/>
              <a:t>Prioritizing </a:t>
            </a:r>
            <a:r>
              <a:rPr lang="en-US" dirty="0" smtClean="0"/>
              <a:t>Instruction and Instruction Prep (Being </a:t>
            </a:r>
            <a:r>
              <a:rPr lang="en-US" dirty="0" smtClean="0"/>
              <a:t>on-call </a:t>
            </a:r>
            <a:r>
              <a:rPr lang="en-US" dirty="0" smtClean="0"/>
              <a:t>frees up time </a:t>
            </a:r>
            <a:r>
              <a:rPr lang="en-US" dirty="0" smtClean="0"/>
              <a:t>to better </a:t>
            </a:r>
            <a:r>
              <a:rPr lang="en-US" dirty="0" smtClean="0"/>
              <a:t>prepare for instruction sessions</a:t>
            </a:r>
            <a:r>
              <a:rPr lang="en-US" dirty="0" smtClean="0"/>
              <a:t>)</a:t>
            </a:r>
          </a:p>
          <a:p>
            <a:pPr>
              <a:buNone/>
            </a:pPr>
            <a:endParaRPr lang="en-US" dirty="0" smtClean="0"/>
          </a:p>
          <a:p>
            <a:pPr>
              <a:buNone/>
            </a:pPr>
            <a:r>
              <a:rPr lang="en-US" dirty="0" smtClean="0"/>
              <a:t>Goal #3:  Provide Information Literacy continuing education / developmental opportunities for faculty, staff and student workers campus‐wide.</a:t>
            </a:r>
          </a:p>
          <a:p>
            <a:pPr>
              <a:buNone/>
            </a:pPr>
            <a:r>
              <a:rPr lang="en-US" dirty="0" smtClean="0"/>
              <a:t>	The student assistant training program is one</a:t>
            </a:r>
            <a:r>
              <a:rPr lang="en-US" baseline="0" dirty="0" smtClean="0"/>
              <a:t> way of delivering info lit instruction to library student workers, but what are the IL needs of the rest of campus?</a:t>
            </a:r>
            <a:endParaRPr lang="en-US" dirty="0" smtClean="0"/>
          </a:p>
          <a:p>
            <a:endParaRPr lang="en-US" dirty="0"/>
          </a:p>
        </p:txBody>
      </p:sp>
      <p:sp>
        <p:nvSpPr>
          <p:cNvPr id="4" name="Slide Number Placeholder 3"/>
          <p:cNvSpPr>
            <a:spLocks noGrp="1"/>
          </p:cNvSpPr>
          <p:nvPr>
            <p:ph type="sldNum" sz="quarter" idx="10"/>
          </p:nvPr>
        </p:nvSpPr>
        <p:spPr/>
        <p:txBody>
          <a:bodyPr/>
          <a:lstStyle/>
          <a:p>
            <a:fld id="{DAF91604-4ED1-4214-86E5-C9E7D265144B}"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Story of how we transitioned from a face-to-face</a:t>
            </a:r>
            <a:r>
              <a:rPr lang="en-US" baseline="0" dirty="0" smtClean="0"/>
              <a:t> reference desk model to a consultation, on call model of research assistance.  We’ll cover several aspects of the changes, focusing on information literacy and student training, and we’ll wrap up with some questions that we’re still grappling with.</a:t>
            </a:r>
            <a:endParaRPr lang="en-US" dirty="0"/>
          </a:p>
        </p:txBody>
      </p:sp>
      <p:sp>
        <p:nvSpPr>
          <p:cNvPr id="4" name="Slide Number Placeholder 3"/>
          <p:cNvSpPr>
            <a:spLocks noGrp="1"/>
          </p:cNvSpPr>
          <p:nvPr>
            <p:ph type="sldNum" sz="quarter" idx="10"/>
          </p:nvPr>
        </p:nvSpPr>
        <p:spPr/>
        <p:txBody>
          <a:bodyPr/>
          <a:lstStyle/>
          <a:p>
            <a:fld id="{DAF91604-4ED1-4214-86E5-C9E7D265144B}"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b="1" dirty="0" smtClean="0"/>
              <a:t>What has been the most useful aspect of your Information Desk Training?</a:t>
            </a:r>
          </a:p>
          <a:p>
            <a:pPr lvl="1">
              <a:buFont typeface="Arial" pitchFamily="34" charset="0"/>
              <a:buChar char="•"/>
            </a:pPr>
            <a:r>
              <a:rPr lang="en-US" sz="1200" kern="1200" baseline="0" dirty="0" smtClean="0">
                <a:solidFill>
                  <a:schemeClr val="tx1"/>
                </a:solidFill>
                <a:latin typeface="+mn-lt"/>
                <a:ea typeface="+mn-ea"/>
                <a:cs typeface="+mn-cs"/>
              </a:rPr>
              <a:t>I think becoming familiar with the librarians and the services available in the library has been the most useful part of working at the Information Desk. I feel more comfortable going in to talk to a librarian if I have a question…</a:t>
            </a:r>
          </a:p>
          <a:p>
            <a:pPr lvl="1">
              <a:buFont typeface="Arial" pitchFamily="34" charset="0"/>
              <a:buChar char="•"/>
            </a:pPr>
            <a:r>
              <a:rPr lang="en-US" sz="1200" kern="1200" baseline="0" dirty="0" smtClean="0">
                <a:solidFill>
                  <a:schemeClr val="tx1"/>
                </a:solidFill>
                <a:latin typeface="+mn-lt"/>
                <a:ea typeface="+mn-ea"/>
                <a:cs typeface="+mn-cs"/>
              </a:rPr>
              <a:t>The most useful part so far has been getting to know the librarians.</a:t>
            </a:r>
          </a:p>
          <a:p>
            <a:pPr lvl="1">
              <a:buFont typeface="Arial" pitchFamily="34" charset="0"/>
              <a:buChar char="•"/>
            </a:pPr>
            <a:r>
              <a:rPr lang="en-US" sz="1200" kern="1200" baseline="0" dirty="0" smtClean="0">
                <a:solidFill>
                  <a:schemeClr val="tx1"/>
                </a:solidFill>
                <a:latin typeface="+mn-lt"/>
                <a:ea typeface="+mn-ea"/>
                <a:cs typeface="+mn-cs"/>
              </a:rPr>
              <a:t>Having an upper clansman teaching and showing me my duties. The </a:t>
            </a:r>
            <a:r>
              <a:rPr lang="en-US" sz="1200" kern="1200" baseline="0" dirty="0" err="1" smtClean="0">
                <a:solidFill>
                  <a:schemeClr val="tx1"/>
                </a:solidFill>
                <a:latin typeface="+mn-lt"/>
                <a:ea typeface="+mn-ea"/>
                <a:cs typeface="+mn-cs"/>
              </a:rPr>
              <a:t>Moodle</a:t>
            </a:r>
            <a:r>
              <a:rPr lang="en-US" sz="1200" kern="1200" baseline="0" dirty="0" smtClean="0">
                <a:solidFill>
                  <a:schemeClr val="tx1"/>
                </a:solidFill>
                <a:latin typeface="+mn-lt"/>
                <a:ea typeface="+mn-ea"/>
                <a:cs typeface="+mn-cs"/>
              </a:rPr>
              <a:t> modules</a:t>
            </a:r>
            <a:endParaRPr lang="en-US" dirty="0" smtClean="0"/>
          </a:p>
          <a:p>
            <a:endParaRPr lang="en-US" dirty="0" smtClean="0"/>
          </a:p>
          <a:p>
            <a:r>
              <a:rPr lang="en-US" b="1" dirty="0" smtClean="0"/>
              <a:t>How do you decide when to refer a question on to a librarian versus answering it yourself?</a:t>
            </a:r>
          </a:p>
          <a:p>
            <a:pPr lvl="1">
              <a:buFont typeface="Arial" pitchFamily="34" charset="0"/>
              <a:buChar char="•"/>
            </a:pPr>
            <a:r>
              <a:rPr lang="en-US" sz="1200" kern="1200" baseline="0" dirty="0" smtClean="0">
                <a:solidFill>
                  <a:schemeClr val="tx1"/>
                </a:solidFill>
                <a:latin typeface="+mn-lt"/>
                <a:ea typeface="+mn-ea"/>
                <a:cs typeface="+mn-cs"/>
              </a:rPr>
              <a:t>I refer to a librarian when I do not feel that I could give the best answer possible. Simply put, if I don't know the answer myself, I don't try and give a patron weak information. Instead I refer them directly to someone who can help more than I can.</a:t>
            </a:r>
          </a:p>
          <a:p>
            <a:pPr lvl="1">
              <a:buFont typeface="Arial" pitchFamily="34" charset="0"/>
              <a:buChar char="•"/>
            </a:pPr>
            <a:r>
              <a:rPr lang="en-US" sz="1200" kern="1200" baseline="0" dirty="0" smtClean="0">
                <a:solidFill>
                  <a:schemeClr val="tx1"/>
                </a:solidFill>
                <a:latin typeface="+mn-lt"/>
                <a:ea typeface="+mn-ea"/>
                <a:cs typeface="+mn-cs"/>
              </a:rPr>
              <a:t>Typically I try my best to answer questions at the desk myself. I can usually answer questions about which databases to use or where to begin researching myself. I tend to refer questions to librarians only when a student needs help narrowing down a topic or has a basic idea of how to start researching but needs direction on where to go from there.</a:t>
            </a:r>
            <a:endParaRPr lang="en-US" dirty="0" smtClean="0"/>
          </a:p>
          <a:p>
            <a:endParaRPr lang="en-US" dirty="0" smtClean="0"/>
          </a:p>
          <a:p>
            <a:r>
              <a:rPr lang="en-US" b="1" dirty="0" smtClean="0"/>
              <a:t>Do you feel that having a librarian on-call vs. at the Info Desk is beneficial or detrimental to providing good customer service?</a:t>
            </a:r>
          </a:p>
          <a:p>
            <a:pPr lvl="1">
              <a:buFont typeface="Arial" pitchFamily="34" charset="0"/>
              <a:buChar char="•"/>
            </a:pPr>
            <a:r>
              <a:rPr lang="en-US" sz="1200" kern="1200" baseline="0" dirty="0" smtClean="0">
                <a:solidFill>
                  <a:schemeClr val="tx1"/>
                </a:solidFill>
                <a:latin typeface="+mn-lt"/>
                <a:ea typeface="+mn-ea"/>
                <a:cs typeface="+mn-cs"/>
              </a:rPr>
              <a:t>I think it's beneficial because I think a lot of students are more comfortable approaching one of their peers with a question they might think is stupid than they would be when approaching a librarian.</a:t>
            </a:r>
          </a:p>
          <a:p>
            <a:pPr lvl="1">
              <a:buFont typeface="Arial" pitchFamily="34" charset="0"/>
              <a:buChar char="•"/>
            </a:pPr>
            <a:r>
              <a:rPr lang="en-US" sz="1200" kern="1200" baseline="0" dirty="0" smtClean="0">
                <a:solidFill>
                  <a:schemeClr val="tx1"/>
                </a:solidFill>
                <a:latin typeface="+mn-lt"/>
                <a:ea typeface="+mn-ea"/>
                <a:cs typeface="+mn-cs"/>
              </a:rPr>
              <a:t>I prefer having a librarian on-call instead of at the Information Desk as it gives me a chance put my training to work. Most of the questions we usually receive are either very simple or basic directional questions… Having a librarian at the Information Desk, I think, will make student workers too reliant on the librarians.</a:t>
            </a:r>
            <a:endParaRPr lang="en-US" dirty="0" smtClean="0"/>
          </a:p>
          <a:p>
            <a:endParaRPr lang="en-US" dirty="0" smtClean="0"/>
          </a:p>
          <a:p>
            <a:r>
              <a:rPr lang="en-US" b="1" dirty="0" smtClean="0"/>
              <a:t>How did attending an instruction session with one of the Ames Librarians help you with your work at the Information Desk?</a:t>
            </a:r>
          </a:p>
          <a:p>
            <a:pPr lvl="1">
              <a:buFont typeface="Arial" pitchFamily="34" charset="0"/>
              <a:buChar char="•"/>
            </a:pPr>
            <a:r>
              <a:rPr lang="en-US" sz="1200" kern="1200" baseline="0" dirty="0" smtClean="0">
                <a:solidFill>
                  <a:schemeClr val="tx1"/>
                </a:solidFill>
                <a:latin typeface="+mn-lt"/>
                <a:ea typeface="+mn-ea"/>
                <a:cs typeface="+mn-cs"/>
              </a:rPr>
              <a:t>The session I attended was in a gateway class, so I had been to a very similar session when I was a freshman and didn't really learn anything I hadn't already heard. I did, however, get to see how students interact with librarians and how they evaluate sources. This helped me to be more aware of how to help the patrons who come to the desk with questions because I have a better understanding of their research and evaluation process.</a:t>
            </a:r>
          </a:p>
          <a:p>
            <a:pPr lvl="1">
              <a:buFont typeface="Arial" pitchFamily="34" charset="0"/>
              <a:buChar char="•"/>
            </a:pPr>
            <a:r>
              <a:rPr lang="en-US" sz="1200" kern="1200" baseline="0" dirty="0" smtClean="0">
                <a:solidFill>
                  <a:schemeClr val="tx1"/>
                </a:solidFill>
                <a:latin typeface="+mn-lt"/>
                <a:ea typeface="+mn-ea"/>
                <a:cs typeface="+mn-cs"/>
              </a:rPr>
              <a:t>I've already had to attend multiple training sessions for classes so attending one for training was a unnecessary. In addition, a lot of the points that the librarians cover are also covered more in depth in our training</a:t>
            </a:r>
            <a:endParaRPr lang="en-US" b="1" dirty="0" smtClean="0"/>
          </a:p>
          <a:p>
            <a:endParaRPr lang="en-US" dirty="0"/>
          </a:p>
        </p:txBody>
      </p:sp>
      <p:sp>
        <p:nvSpPr>
          <p:cNvPr id="4" name="Slide Number Placeholder 3"/>
          <p:cNvSpPr>
            <a:spLocks noGrp="1"/>
          </p:cNvSpPr>
          <p:nvPr>
            <p:ph type="sldNum" sz="quarter" idx="10"/>
          </p:nvPr>
        </p:nvSpPr>
        <p:spPr/>
        <p:txBody>
          <a:bodyPr/>
          <a:lstStyle/>
          <a:p>
            <a:fld id="{DAF91604-4ED1-4214-86E5-C9E7D265144B}" type="slidenum">
              <a:rPr lang="en-US" smtClean="0"/>
              <a:pPr/>
              <a:t>22</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u="none" kern="1200" dirty="0" smtClean="0">
                <a:solidFill>
                  <a:schemeClr val="tx1"/>
                </a:solidFill>
                <a:latin typeface="+mn-lt"/>
                <a:ea typeface="+mn-ea"/>
                <a:cs typeface="+mn-cs"/>
                <a:hlinkClick r:id="rId3"/>
              </a:rPr>
              <a:t>Clarify This!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u="sng" kern="1200" dirty="0" smtClean="0">
                <a:solidFill>
                  <a:schemeClr val="tx1"/>
                </a:solidFill>
                <a:latin typeface="+mn-lt"/>
                <a:ea typeface="+mn-ea"/>
                <a:cs typeface="+mn-cs"/>
                <a:hlinkClick r:id="rId3"/>
              </a:rPr>
              <a:t/>
            </a:r>
            <a:br>
              <a:rPr lang="en-US" sz="1200" u="sng" kern="1200" dirty="0" smtClean="0">
                <a:solidFill>
                  <a:schemeClr val="tx1"/>
                </a:solidFill>
                <a:latin typeface="+mn-lt"/>
                <a:ea typeface="+mn-ea"/>
                <a:cs typeface="+mn-cs"/>
                <a:hlinkClick r:id="rId3"/>
              </a:rPr>
            </a:br>
            <a:r>
              <a:rPr lang="en-US" sz="1200" u="sng" kern="1200" dirty="0" smtClean="0">
                <a:solidFill>
                  <a:schemeClr val="tx1"/>
                </a:solidFill>
                <a:latin typeface="+mn-lt"/>
                <a:ea typeface="+mn-ea"/>
                <a:cs typeface="+mn-cs"/>
                <a:hlinkClick r:id="rId3"/>
              </a:rPr>
              <a:t>http</a:t>
            </a:r>
            <a:r>
              <a:rPr lang="en-US" sz="1200" u="sng" kern="1200" dirty="0" smtClean="0">
                <a:solidFill>
                  <a:schemeClr val="tx1"/>
                </a:solidFill>
                <a:latin typeface="+mn-lt"/>
                <a:ea typeface="+mn-ea"/>
                <a:cs typeface="+mn-cs"/>
                <a:hlinkClick r:id="rId3"/>
              </a:rPr>
              <a:t>://www.drewlitton.com/categories-2/drews-views/2010/11/04/the-hallelujah-chorus/</a:t>
            </a:r>
            <a:r>
              <a:rPr lang="en-US" sz="1200" kern="1200" dirty="0" smtClean="0">
                <a:solidFill>
                  <a:schemeClr val="tx1"/>
                </a:solidFill>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DAF91604-4ED1-4214-86E5-C9E7D265144B}" type="slidenum">
              <a:rPr lang="en-US" smtClean="0"/>
              <a:pPr/>
              <a:t>23</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“develop better working relationships with the students who work at the Info desk, as we explore our mutual roles. Being on </a:t>
            </a:r>
            <a:r>
              <a:rPr lang="en-US" dirty="0" err="1" smtClean="0"/>
              <a:t>Meebo</a:t>
            </a:r>
            <a:r>
              <a:rPr lang="en-US" dirty="0" smtClean="0"/>
              <a:t> at the same time provides excellent learning opportunities. Whether on </a:t>
            </a:r>
            <a:r>
              <a:rPr lang="en-US" dirty="0" err="1" smtClean="0"/>
              <a:t>Meebo</a:t>
            </a:r>
            <a:r>
              <a:rPr lang="en-US" dirty="0" smtClean="0"/>
              <a:t> or in person, when I get involved in a research question, I try to work with the student at the desk to help them understand the general nature of the question and how I approach it.”</a:t>
            </a:r>
          </a:p>
          <a:p>
            <a:endParaRPr lang="en-US" dirty="0"/>
          </a:p>
        </p:txBody>
      </p:sp>
      <p:sp>
        <p:nvSpPr>
          <p:cNvPr id="4" name="Slide Number Placeholder 3"/>
          <p:cNvSpPr>
            <a:spLocks noGrp="1"/>
          </p:cNvSpPr>
          <p:nvPr>
            <p:ph type="sldNum" sz="quarter" idx="10"/>
          </p:nvPr>
        </p:nvSpPr>
        <p:spPr/>
        <p:txBody>
          <a:bodyPr/>
          <a:lstStyle/>
          <a:p>
            <a:fld id="{DAF91604-4ED1-4214-86E5-C9E7D265144B}" type="slidenum">
              <a:rPr lang="en-US" smtClean="0"/>
              <a:pPr/>
              <a:t>24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Story begins with a</a:t>
            </a:r>
            <a:r>
              <a:rPr lang="en-US" baseline="0" dirty="0" smtClean="0"/>
              <a:t> steady drop in reference statistics over at least the past five years – drop was across the board – research-oriented questions, technical questions and directional.  At the same time, the librarians had been working to raise awareness of information literacy and its connections to critical thinking, with colleagues in the faculty and administration with increased outreach to departments.  We also hired an Information Literacy Librarian to lead our efforts on campus.</a:t>
            </a:r>
          </a:p>
        </p:txBody>
      </p:sp>
      <p:sp>
        <p:nvSpPr>
          <p:cNvPr id="4" name="Slide Number Placeholder 3"/>
          <p:cNvSpPr>
            <a:spLocks noGrp="1"/>
          </p:cNvSpPr>
          <p:nvPr>
            <p:ph type="sldNum" sz="quarter" idx="10"/>
          </p:nvPr>
        </p:nvSpPr>
        <p:spPr/>
        <p:txBody>
          <a:bodyPr/>
          <a:lstStyle/>
          <a:p>
            <a:fld id="{DAF91604-4ED1-4214-86E5-C9E7D265144B}"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F91604-4ED1-4214-86E5-C9E7D265144B}"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US" dirty="0" smtClean="0"/>
          </a:p>
          <a:p>
            <a:r>
              <a:rPr lang="en-US" dirty="0" smtClean="0"/>
              <a:t>Given the observations</a:t>
            </a:r>
            <a:r>
              <a:rPr lang="en-US" baseline="0" dirty="0" smtClean="0"/>
              <a:t> and challenges we noted, we had a series of discussions over a period of 2-3 years about how we wanted our reference model to look and how we wanted it to function.  For starters, we realized that students don’t know what “reference” is – the word is not part of their lexicon.  We also realized that a re-vision of our model necessitated broadening the service to in-person, phone, chat and email – all of which we had been doing, but it hadn’t been pulled together as one holistic service both on our website and in our conversations.  We decided to create a logo that connected the different medium of help we offer </a:t>
            </a:r>
            <a:r>
              <a:rPr lang="en-US" baseline="0" dirty="0" err="1" smtClean="0"/>
              <a:t>AskAmes</a:t>
            </a:r>
            <a:r>
              <a:rPr lang="en-US" baseline="0" dirty="0" smtClean="0"/>
              <a:t>.  </a:t>
            </a:r>
          </a:p>
          <a:p>
            <a:endParaRPr lang="en-US" baseline="0" dirty="0" smtClean="0"/>
          </a:p>
          <a:p>
            <a:r>
              <a:rPr lang="en-US" baseline="0" dirty="0" smtClean="0"/>
              <a:t>We also discussed what it meant to operate within a consultation model rather than the traditional reference model, and realized that with our office hours, we already had a solid foundation for understanding how that would look and the positive and negative aspects of a consultation model – among the positives were more time to spend one-on-one with students focused on a specific research issue, and the ability to more effectively multitask to maximize our time.  </a:t>
            </a:r>
          </a:p>
          <a:p>
            <a:endParaRPr lang="en-US" baseline="0" dirty="0" smtClean="0"/>
          </a:p>
          <a:p>
            <a:r>
              <a:rPr lang="en-US" baseline="0" dirty="0" smtClean="0"/>
              <a:t>But we still were concerned about moving away from the desk, and lo</a:t>
            </a:r>
            <a:r>
              <a:rPr lang="en-US" dirty="0" smtClean="0"/>
              <a:t>oking</a:t>
            </a:r>
            <a:r>
              <a:rPr lang="en-US" baseline="0" dirty="0" smtClean="0"/>
              <a:t> back, I think we spent the most time discussing how we would interact with our student assistants – not only day-to-day, but how would we create a work environment for them that was supportive but without our immediate presence?  The answer in part lies in the training program that was developed by Sue </a:t>
            </a:r>
            <a:r>
              <a:rPr lang="en-US" baseline="0" dirty="0" err="1" smtClean="0"/>
              <a:t>Stroyan</a:t>
            </a:r>
            <a:r>
              <a:rPr lang="en-US" baseline="0" dirty="0" smtClean="0"/>
              <a:t>, and At this point, I’ll turn it over to her to share that with you.</a:t>
            </a:r>
            <a:endParaRPr lang="en-US" dirty="0" smtClean="0"/>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DAF91604-4ED1-4214-86E5-C9E7D265144B}"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http://t2.gstatic.com/images?q=tbn:ANd9GcQIxaPpdaVB8FUOixR7b3IihpzOueiuSGUM1qgYY47BPZggSPYR</a:t>
            </a:r>
          </a:p>
          <a:p>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chemeClr val="tx1"/>
                </a:solidFill>
                <a:latin typeface="Verdana" pitchFamily="34" charset="0"/>
                <a:ea typeface="Verdana" pitchFamily="34" charset="0"/>
                <a:cs typeface="Verdana" pitchFamily="34" charset="0"/>
              </a:rPr>
              <a:t>Training Student Assistant Program started with the concept of having good workers to assist the library faculty.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chemeClr val="tx1"/>
                </a:solidFill>
                <a:latin typeface="Verdana" pitchFamily="34" charset="0"/>
                <a:ea typeface="Verdana" pitchFamily="34" charset="0"/>
                <a:cs typeface="Verdana" pitchFamily="34" charset="0"/>
              </a:rPr>
              <a:t>It evolved into a program of first responders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kern="1200" dirty="0" smtClean="0">
              <a:solidFill>
                <a:schemeClr val="tx1"/>
              </a:solidFill>
              <a:latin typeface="Verdana" pitchFamily="34" charset="0"/>
              <a:ea typeface="Verdana" pitchFamily="34" charset="0"/>
              <a:cs typeface="Verdana"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chemeClr val="tx1"/>
                </a:solidFill>
                <a:latin typeface="Verdana" pitchFamily="34" charset="0"/>
                <a:ea typeface="Verdana" pitchFamily="34" charset="0"/>
                <a:cs typeface="Verdana" pitchFamily="34" charset="0"/>
              </a:rPr>
              <a:t>What the students needed to know, and how they responded changed as the</a:t>
            </a:r>
            <a:r>
              <a:rPr lang="en-US" sz="1400" kern="1200" baseline="0" dirty="0" smtClean="0">
                <a:solidFill>
                  <a:schemeClr val="tx1"/>
                </a:solidFill>
                <a:latin typeface="Verdana" pitchFamily="34" charset="0"/>
                <a:ea typeface="Verdana" pitchFamily="34" charset="0"/>
                <a:cs typeface="Verdana" pitchFamily="34" charset="0"/>
              </a:rPr>
              <a:t> </a:t>
            </a:r>
            <a:r>
              <a:rPr lang="en-US" sz="1400" kern="1200" dirty="0" smtClean="0">
                <a:solidFill>
                  <a:schemeClr val="tx1"/>
                </a:solidFill>
                <a:latin typeface="Verdana" pitchFamily="34" charset="0"/>
                <a:ea typeface="Verdana" pitchFamily="34" charset="0"/>
                <a:cs typeface="Verdana" pitchFamily="34" charset="0"/>
              </a:rPr>
              <a:t>goals of the program changed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kern="1200" dirty="0" smtClean="0">
              <a:solidFill>
                <a:schemeClr val="tx1"/>
              </a:solidFill>
              <a:latin typeface="Verdana" pitchFamily="34" charset="0"/>
              <a:ea typeface="Verdana" pitchFamily="34" charset="0"/>
              <a:cs typeface="Verdana" pitchFamily="34" charset="0"/>
            </a:endParaRPr>
          </a:p>
          <a:p>
            <a:endParaRPr lang="en-US" dirty="0"/>
          </a:p>
        </p:txBody>
      </p:sp>
      <p:sp>
        <p:nvSpPr>
          <p:cNvPr id="4" name="Slide Number Placeholder 3"/>
          <p:cNvSpPr>
            <a:spLocks noGrp="1"/>
          </p:cNvSpPr>
          <p:nvPr>
            <p:ph type="sldNum" sz="quarter" idx="10"/>
          </p:nvPr>
        </p:nvSpPr>
        <p:spPr/>
        <p:txBody>
          <a:bodyPr/>
          <a:lstStyle/>
          <a:p>
            <a:fld id="{DAF91604-4ED1-4214-86E5-C9E7D265144B}"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F91604-4ED1-4214-86E5-C9E7D265144B}"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2000" dirty="0" smtClean="0">
                <a:latin typeface="Verdana" pitchFamily="34" charset="0"/>
                <a:ea typeface="Verdana" pitchFamily="34" charset="0"/>
                <a:cs typeface="Verdana" pitchFamily="34" charset="0"/>
              </a:rPr>
              <a:t>Librarians were interviewed and a </a:t>
            </a:r>
            <a:r>
              <a:rPr lang="en-US" sz="2000" dirty="0" err="1" smtClean="0">
                <a:latin typeface="Verdana" pitchFamily="34" charset="0"/>
                <a:ea typeface="Verdana" pitchFamily="34" charset="0"/>
                <a:cs typeface="Verdana" pitchFamily="34" charset="0"/>
              </a:rPr>
              <a:t>composit</a:t>
            </a:r>
            <a:r>
              <a:rPr lang="en-US" sz="2000" dirty="0" smtClean="0">
                <a:latin typeface="Verdana" pitchFamily="34" charset="0"/>
                <a:ea typeface="Verdana" pitchFamily="34" charset="0"/>
                <a:cs typeface="Verdana" pitchFamily="34" charset="0"/>
              </a:rPr>
              <a:t> of their ideal students skills were created for developing training modules</a:t>
            </a:r>
            <a:endParaRPr lang="en-US" sz="2000" dirty="0">
              <a:latin typeface="Verdana" pitchFamily="34" charset="0"/>
              <a:ea typeface="Verdana" pitchFamily="34" charset="0"/>
              <a:cs typeface="Verdana" pitchFamily="34" charset="0"/>
            </a:endParaRPr>
          </a:p>
        </p:txBody>
      </p:sp>
      <p:sp>
        <p:nvSpPr>
          <p:cNvPr id="4" name="Slide Number Placeholder 3"/>
          <p:cNvSpPr>
            <a:spLocks noGrp="1"/>
          </p:cNvSpPr>
          <p:nvPr>
            <p:ph type="sldNum" sz="quarter" idx="10"/>
          </p:nvPr>
        </p:nvSpPr>
        <p:spPr/>
        <p:txBody>
          <a:bodyPr/>
          <a:lstStyle/>
          <a:p>
            <a:fld id="{DAF91604-4ED1-4214-86E5-C9E7D265144B}"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sz="1400" kern="1200" dirty="0" smtClean="0">
                <a:solidFill>
                  <a:schemeClr val="tx1"/>
                </a:solidFill>
                <a:latin typeface="Verdana" pitchFamily="34" charset="0"/>
                <a:ea typeface="Verdana" pitchFamily="34" charset="0"/>
                <a:cs typeface="Verdana" pitchFamily="34" charset="0"/>
              </a:rPr>
              <a:t>Big Picture: I determined from this list that a one shot early in the semester training session was not going to be enough – we needed an training that was throughout the year if we were going to be successful.</a:t>
            </a:r>
            <a:endParaRPr lang="en-US" sz="1400" kern="1200" dirty="0">
              <a:solidFill>
                <a:schemeClr val="tx1"/>
              </a:solidFill>
              <a:latin typeface="Verdana" pitchFamily="34" charset="0"/>
              <a:ea typeface="Verdana" pitchFamily="34" charset="0"/>
              <a:cs typeface="Verdana" pitchFamily="34" charset="0"/>
            </a:endParaRPr>
          </a:p>
        </p:txBody>
      </p:sp>
      <p:sp>
        <p:nvSpPr>
          <p:cNvPr id="4" name="Slide Number Placeholder 3"/>
          <p:cNvSpPr>
            <a:spLocks noGrp="1"/>
          </p:cNvSpPr>
          <p:nvPr>
            <p:ph type="sldNum" sz="quarter" idx="10"/>
          </p:nvPr>
        </p:nvSpPr>
        <p:spPr/>
        <p:txBody>
          <a:bodyPr/>
          <a:lstStyle/>
          <a:p>
            <a:fld id="{DAF91604-4ED1-4214-86E5-C9E7D265144B}"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23FC131-9537-43DC-87C2-6D6894DF9EA2}" type="datetimeFigureOut">
              <a:rPr lang="en-US" smtClean="0"/>
              <a:pPr/>
              <a:t>10/18/2011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6ED484-B24D-42C4-A772-B00723361F5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23FC131-9537-43DC-87C2-6D6894DF9EA2}" type="datetimeFigureOut">
              <a:rPr lang="en-US" smtClean="0"/>
              <a:pPr/>
              <a:t>10/18/2011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6ED484-B24D-42C4-A772-B00723361F5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23FC131-9537-43DC-87C2-6D6894DF9EA2}" type="datetimeFigureOut">
              <a:rPr lang="en-US" smtClean="0"/>
              <a:pPr/>
              <a:t>10/18/2011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6ED484-B24D-42C4-A772-B00723361F5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23FC131-9537-43DC-87C2-6D6894DF9EA2}" type="datetimeFigureOut">
              <a:rPr lang="en-US" smtClean="0"/>
              <a:pPr/>
              <a:t>10/18/2011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6ED484-B24D-42C4-A772-B00723361F5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23FC131-9537-43DC-87C2-6D6894DF9EA2}" type="datetimeFigureOut">
              <a:rPr lang="en-US" smtClean="0"/>
              <a:pPr/>
              <a:t>10/18/2011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6ED484-B24D-42C4-A772-B00723361F5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23FC131-9537-43DC-87C2-6D6894DF9EA2}" type="datetimeFigureOut">
              <a:rPr lang="en-US" smtClean="0"/>
              <a:pPr/>
              <a:t>10/18/2011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6ED484-B24D-42C4-A772-B00723361F5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23FC131-9537-43DC-87C2-6D6894DF9EA2}" type="datetimeFigureOut">
              <a:rPr lang="en-US" smtClean="0"/>
              <a:pPr/>
              <a:t>10/18/2011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B6ED484-B24D-42C4-A772-B00723361F5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23FC131-9537-43DC-87C2-6D6894DF9EA2}" type="datetimeFigureOut">
              <a:rPr lang="en-US" smtClean="0"/>
              <a:pPr/>
              <a:t>10/18/2011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B6ED484-B24D-42C4-A772-B00723361F5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3FC131-9537-43DC-87C2-6D6894DF9EA2}" type="datetimeFigureOut">
              <a:rPr lang="en-US" smtClean="0"/>
              <a:pPr/>
              <a:t>10/18/2011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B6ED484-B24D-42C4-A772-B00723361F5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3FC131-9537-43DC-87C2-6D6894DF9EA2}" type="datetimeFigureOut">
              <a:rPr lang="en-US" smtClean="0"/>
              <a:pPr/>
              <a:t>10/18/2011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6ED484-B24D-42C4-A772-B00723361F5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3FC131-9537-43DC-87C2-6D6894DF9EA2}" type="datetimeFigureOut">
              <a:rPr lang="en-US" smtClean="0"/>
              <a:pPr/>
              <a:t>10/18/2011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6ED484-B24D-42C4-A772-B00723361F5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3FC131-9537-43DC-87C2-6D6894DF9EA2}" type="datetimeFigureOut">
              <a:rPr lang="en-US" smtClean="0"/>
              <a:pPr/>
              <a:t>10/18/2011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6ED484-B24D-42C4-A772-B00723361F5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hyperlink" Target="http://www.youtube.com/watch?v=PrbQlNF_i78&amp;feature=player_embedded#!" TargetMode="External"/><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Departing the Desk: Reference, Change and the Art of Letting Go</a:t>
            </a:r>
            <a:endParaRPr lang="en-US" dirty="0"/>
          </a:p>
        </p:txBody>
      </p:sp>
      <p:sp>
        <p:nvSpPr>
          <p:cNvPr id="3" name="Subtitle 2"/>
          <p:cNvSpPr>
            <a:spLocks noGrp="1"/>
          </p:cNvSpPr>
          <p:nvPr>
            <p:ph type="subTitle" idx="1"/>
          </p:nvPr>
        </p:nvSpPr>
        <p:spPr/>
        <p:txBody>
          <a:bodyPr>
            <a:normAutofit fontScale="70000" lnSpcReduction="20000"/>
          </a:bodyPr>
          <a:lstStyle/>
          <a:p>
            <a:r>
              <a:rPr lang="en-US" dirty="0" smtClean="0"/>
              <a:t>Illinois Library Association</a:t>
            </a:r>
          </a:p>
          <a:p>
            <a:r>
              <a:rPr lang="en-US" dirty="0" smtClean="0"/>
              <a:t>Annual Conference 2011, Rosemont, Illinois</a:t>
            </a:r>
          </a:p>
          <a:p>
            <a:r>
              <a:rPr lang="en-US" dirty="0" smtClean="0"/>
              <a:t>Stephanie Davis-Kahl, Sue </a:t>
            </a:r>
            <a:r>
              <a:rPr lang="en-US" dirty="0" err="1" smtClean="0"/>
              <a:t>Stroyan</a:t>
            </a:r>
            <a:r>
              <a:rPr lang="en-US" dirty="0" smtClean="0"/>
              <a:t>, Chris Sweet</a:t>
            </a:r>
          </a:p>
          <a:p>
            <a:r>
              <a:rPr lang="en-US" dirty="0" smtClean="0"/>
              <a:t>The Ames Library, Illinois Wesleyan University</a:t>
            </a:r>
          </a:p>
          <a:p>
            <a:r>
              <a:rPr lang="en-US" dirty="0" smtClean="0"/>
              <a:t>October 20, 2011</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 Assistant Skills cont.</a:t>
            </a:r>
            <a:endParaRPr lang="en-US" dirty="0"/>
          </a:p>
        </p:txBody>
      </p:sp>
      <p:sp>
        <p:nvSpPr>
          <p:cNvPr id="3" name="Content Placeholder 2"/>
          <p:cNvSpPr>
            <a:spLocks noGrp="1"/>
          </p:cNvSpPr>
          <p:nvPr>
            <p:ph idx="1"/>
          </p:nvPr>
        </p:nvSpPr>
        <p:spPr/>
        <p:txBody>
          <a:bodyPr>
            <a:normAutofit/>
          </a:bodyPr>
          <a:lstStyle/>
          <a:p>
            <a:pPr>
              <a:buFont typeface="Wingdings" pitchFamily="2" charset="2"/>
              <a:buChar char="q"/>
            </a:pPr>
            <a:r>
              <a:rPr lang="en-US" sz="2400" dirty="0" smtClean="0"/>
              <a:t>Library Web page</a:t>
            </a:r>
          </a:p>
          <a:p>
            <a:pPr lvl="1">
              <a:buFont typeface="Wingdings" pitchFamily="2" charset="2"/>
              <a:buChar char="Ø"/>
            </a:pPr>
            <a:r>
              <a:rPr lang="en-US" sz="2000" dirty="0" smtClean="0"/>
              <a:t>Familiarity with library home page</a:t>
            </a:r>
          </a:p>
          <a:p>
            <a:pPr lvl="1">
              <a:buFont typeface="Wingdings" pitchFamily="2" charset="2"/>
              <a:buChar char="Ø"/>
            </a:pPr>
            <a:r>
              <a:rPr lang="en-US" sz="2000" dirty="0" smtClean="0"/>
              <a:t>Find A-Z list of databases</a:t>
            </a:r>
          </a:p>
          <a:p>
            <a:pPr lvl="1">
              <a:buFont typeface="Wingdings" pitchFamily="2" charset="2"/>
              <a:buChar char="Ø"/>
            </a:pPr>
            <a:r>
              <a:rPr lang="en-US" sz="2000" dirty="0" smtClean="0"/>
              <a:t>Know where passwords for e-reserves</a:t>
            </a:r>
          </a:p>
          <a:p>
            <a:pPr lvl="1">
              <a:buFont typeface="Wingdings" pitchFamily="2" charset="2"/>
              <a:buChar char="Ø"/>
            </a:pPr>
            <a:r>
              <a:rPr lang="en-US" sz="2000" dirty="0" smtClean="0"/>
              <a:t>Be able to point students to Research Guides (</a:t>
            </a:r>
            <a:r>
              <a:rPr lang="en-US" sz="2000" dirty="0" err="1" smtClean="0"/>
              <a:t>libguides</a:t>
            </a:r>
            <a:r>
              <a:rPr lang="en-US" sz="2000" dirty="0" smtClean="0"/>
              <a:t>)</a:t>
            </a:r>
          </a:p>
          <a:p>
            <a:pPr lvl="1">
              <a:buFont typeface="Wingdings" pitchFamily="2" charset="2"/>
              <a:buChar char="Ø"/>
            </a:pPr>
            <a:r>
              <a:rPr lang="en-US" sz="2000" dirty="0" smtClean="0"/>
              <a:t>Be aware of style manuals ( where electronic and print ones are)</a:t>
            </a:r>
          </a:p>
          <a:p>
            <a:pPr lvl="1">
              <a:buFont typeface="Wingdings" pitchFamily="2" charset="2"/>
              <a:buChar char="Ø"/>
            </a:pPr>
            <a:r>
              <a:rPr lang="en-US" sz="2000" dirty="0" smtClean="0"/>
              <a:t>Find specific journal titles</a:t>
            </a:r>
          </a:p>
          <a:p>
            <a:pPr lvl="1">
              <a:buFont typeface="Wingdings" pitchFamily="2" charset="2"/>
              <a:buChar char="Ø"/>
            </a:pPr>
            <a:r>
              <a:rPr lang="en-US" sz="2000" dirty="0" smtClean="0"/>
              <a:t>Familiarity with Quick Facts </a:t>
            </a:r>
            <a:r>
              <a:rPr lang="en-US" sz="2000" smtClean="0"/>
              <a:t>page for </a:t>
            </a:r>
            <a:endParaRPr lang="en-US" sz="200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9"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pSp>
        <p:nvGrpSpPr>
          <p:cNvPr id="2049" name="Group 1"/>
          <p:cNvGrpSpPr>
            <a:grpSpLocks noChangeAspect="1"/>
          </p:cNvGrpSpPr>
          <p:nvPr/>
        </p:nvGrpSpPr>
        <p:grpSpPr bwMode="auto">
          <a:xfrm>
            <a:off x="312350" y="-61825"/>
            <a:ext cx="8069650" cy="6919825"/>
            <a:chOff x="2804" y="3266"/>
            <a:chExt cx="6646" cy="5156"/>
          </a:xfrm>
        </p:grpSpPr>
        <p:sp>
          <p:nvSpPr>
            <p:cNvPr id="2058" name="AutoShape 10"/>
            <p:cNvSpPr>
              <a:spLocks noChangeAspect="1" noChangeArrowheads="1" noTextEdit="1"/>
            </p:cNvSpPr>
            <p:nvPr/>
          </p:nvSpPr>
          <p:spPr bwMode="auto">
            <a:xfrm>
              <a:off x="2804" y="3266"/>
              <a:ext cx="6646" cy="515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57" name="Oval 9"/>
            <p:cNvSpPr>
              <a:spLocks noChangeArrowheads="1"/>
            </p:cNvSpPr>
            <p:nvPr/>
          </p:nvSpPr>
          <p:spPr bwMode="auto">
            <a:xfrm>
              <a:off x="3635" y="3545"/>
              <a:ext cx="5168" cy="4599"/>
            </a:xfrm>
            <a:prstGeom prst="ellipse">
              <a:avLst/>
            </a:prstGeom>
            <a:solidFill>
              <a:srgbClr val="00CCFF"/>
            </a:solidFill>
            <a:ln w="15875">
              <a:solidFill>
                <a:srgbClr val="FFFFFF"/>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6" name="Text Box 8"/>
            <p:cNvSpPr txBox="1">
              <a:spLocks noChangeArrowheads="1"/>
            </p:cNvSpPr>
            <p:nvPr/>
          </p:nvSpPr>
          <p:spPr bwMode="auto">
            <a:xfrm>
              <a:off x="5389" y="3684"/>
              <a:ext cx="1661" cy="697"/>
            </a:xfrm>
            <a:prstGeom prst="rect">
              <a:avLst/>
            </a:prstGeom>
            <a:solidFill>
              <a:srgbClr val="00CC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rgbClr val="FFFFFF"/>
                  </a:solidFill>
                  <a:effectLst/>
                  <a:latin typeface="Times"/>
                  <a:ea typeface="Calibri" pitchFamily="34" charset="0"/>
                  <a:cs typeface="Arial" pitchFamily="34" charset="0"/>
                </a:rPr>
                <a:t>Ames Basic skills:</a:t>
              </a:r>
              <a:endParaRPr kumimoji="0" lang="en-US" sz="600" b="0" i="0" u="none" strike="noStrike" cap="none" normalizeH="0" baseline="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smtClean="0">
                  <a:ln>
                    <a:noFill/>
                  </a:ln>
                  <a:solidFill>
                    <a:srgbClr val="FFFFFF"/>
                  </a:solidFill>
                  <a:effectLst/>
                  <a:latin typeface="Times"/>
                  <a:ea typeface="Calibri" pitchFamily="34" charset="0"/>
                  <a:cs typeface="Arial" pitchFamily="34" charset="0"/>
                </a:rPr>
                <a:t>all assistants receive</a:t>
              </a:r>
              <a:endParaRPr kumimoji="0" lang="en-US" sz="600" b="0" i="0" u="none" strike="noStrike" cap="none" normalizeH="0" baseline="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smtClean="0">
                  <a:ln>
                    <a:noFill/>
                  </a:ln>
                  <a:solidFill>
                    <a:srgbClr val="FFFFFF"/>
                  </a:solidFill>
                  <a:effectLst/>
                  <a:latin typeface="Times"/>
                  <a:ea typeface="Calibri" pitchFamily="34" charset="0"/>
                  <a:cs typeface="Arial" pitchFamily="34" charset="0"/>
                </a:rPr>
                <a:t>this training</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5" name="Oval 7"/>
            <p:cNvSpPr>
              <a:spLocks noChangeArrowheads="1"/>
            </p:cNvSpPr>
            <p:nvPr/>
          </p:nvSpPr>
          <p:spPr bwMode="auto">
            <a:xfrm>
              <a:off x="4189" y="4381"/>
              <a:ext cx="4015" cy="3762"/>
            </a:xfrm>
            <a:prstGeom prst="ellipse">
              <a:avLst/>
            </a:prstGeom>
            <a:solidFill>
              <a:srgbClr val="00CCFF"/>
            </a:solidFill>
            <a:ln w="19050">
              <a:solidFill>
                <a:srgbClr val="FFFFFF"/>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4" name="Text Box 6"/>
            <p:cNvSpPr txBox="1">
              <a:spLocks noChangeArrowheads="1"/>
            </p:cNvSpPr>
            <p:nvPr/>
          </p:nvSpPr>
          <p:spPr bwMode="auto">
            <a:xfrm>
              <a:off x="5389" y="4660"/>
              <a:ext cx="1660" cy="278"/>
            </a:xfrm>
            <a:prstGeom prst="rect">
              <a:avLst/>
            </a:prstGeom>
            <a:solidFill>
              <a:srgbClr val="00CC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rgbClr val="FFFFFF"/>
                  </a:solidFill>
                  <a:effectLst/>
                  <a:latin typeface="Times"/>
                  <a:ea typeface="Calibri" pitchFamily="34" charset="0"/>
                  <a:cs typeface="Arial" pitchFamily="34" charset="0"/>
                </a:rPr>
                <a:t>Public Service Desk</a:t>
              </a:r>
              <a:r>
                <a:rPr kumimoji="0" lang="en-US" sz="1100" b="0" i="0" u="none" strike="noStrike" cap="none" normalizeH="0" baseline="0" smtClean="0">
                  <a:ln>
                    <a:noFill/>
                  </a:ln>
                  <a:solidFill>
                    <a:srgbClr val="FFFFFF"/>
                  </a:solidFill>
                  <a:effectLst/>
                  <a:latin typeface="Times"/>
                  <a:ea typeface="Calibri" pitchFamily="34" charset="0"/>
                  <a:cs typeface="Arial" pitchFamily="34" charset="0"/>
                </a:rPr>
                <a:t> skills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3" name="Oval 5"/>
            <p:cNvSpPr>
              <a:spLocks noChangeArrowheads="1"/>
            </p:cNvSpPr>
            <p:nvPr/>
          </p:nvSpPr>
          <p:spPr bwMode="auto">
            <a:xfrm>
              <a:off x="4742" y="5078"/>
              <a:ext cx="3047" cy="3065"/>
            </a:xfrm>
            <a:prstGeom prst="ellipse">
              <a:avLst/>
            </a:prstGeom>
            <a:solidFill>
              <a:srgbClr val="00CCFF"/>
            </a:solidFill>
            <a:ln w="19050">
              <a:solidFill>
                <a:srgbClr val="FFFFFF"/>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2" name="Text Box 4"/>
            <p:cNvSpPr txBox="1">
              <a:spLocks noChangeArrowheads="1"/>
            </p:cNvSpPr>
            <p:nvPr/>
          </p:nvSpPr>
          <p:spPr bwMode="auto">
            <a:xfrm>
              <a:off x="5481" y="5356"/>
              <a:ext cx="1292" cy="558"/>
            </a:xfrm>
            <a:prstGeom prst="rect">
              <a:avLst/>
            </a:prstGeom>
            <a:solidFill>
              <a:srgbClr val="00CC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FFFFFF"/>
                  </a:solidFill>
                  <a:effectLst/>
                  <a:latin typeface="Times"/>
                  <a:ea typeface="Calibri" pitchFamily="34" charset="0"/>
                  <a:cs typeface="Arial" pitchFamily="34" charset="0"/>
                </a:rPr>
                <a:t>Departmental example – T.S.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1" name="Oval 3"/>
            <p:cNvSpPr>
              <a:spLocks noChangeArrowheads="1"/>
            </p:cNvSpPr>
            <p:nvPr/>
          </p:nvSpPr>
          <p:spPr bwMode="auto">
            <a:xfrm>
              <a:off x="5158" y="5914"/>
              <a:ext cx="2077" cy="2229"/>
            </a:xfrm>
            <a:prstGeom prst="ellipse">
              <a:avLst/>
            </a:prstGeom>
            <a:solidFill>
              <a:srgbClr val="00CCFF"/>
            </a:solidFill>
            <a:ln w="19050">
              <a:solidFill>
                <a:srgbClr val="FFFFFF"/>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0" name="Text Box 2"/>
            <p:cNvSpPr txBox="1">
              <a:spLocks noChangeArrowheads="1"/>
            </p:cNvSpPr>
            <p:nvPr/>
          </p:nvSpPr>
          <p:spPr bwMode="auto">
            <a:xfrm>
              <a:off x="5665" y="6332"/>
              <a:ext cx="1016" cy="627"/>
            </a:xfrm>
            <a:prstGeom prst="rect">
              <a:avLst/>
            </a:prstGeom>
            <a:solidFill>
              <a:srgbClr val="00CC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rgbClr val="FFFFFF"/>
                  </a:solidFill>
                  <a:effectLst/>
                  <a:latin typeface="Times"/>
                  <a:ea typeface="Calibri" pitchFamily="34" charset="0"/>
                  <a:cs typeface="Arial" pitchFamily="34" charset="0"/>
                </a:rPr>
                <a:t>Individual position</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2064" name="Rectangle 16"/>
          <p:cNvSpPr>
            <a:spLocks noChangeArrowheads="1"/>
          </p:cNvSpPr>
          <p:nvPr/>
        </p:nvSpPr>
        <p:spPr bwMode="auto">
          <a:xfrm>
            <a:off x="0" y="46863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INFO Common Student Training  &amp; Work Concepts</a:t>
            </a:r>
            <a:endParaRPr lang="en-US" dirty="0"/>
          </a:p>
        </p:txBody>
      </p:sp>
      <p:sp>
        <p:nvSpPr>
          <p:cNvPr id="3" name="Content Placeholder 2"/>
          <p:cNvSpPr>
            <a:spLocks noGrp="1"/>
          </p:cNvSpPr>
          <p:nvPr>
            <p:ph idx="1"/>
          </p:nvPr>
        </p:nvSpPr>
        <p:spPr/>
        <p:txBody>
          <a:bodyPr/>
          <a:lstStyle/>
          <a:p>
            <a:pPr>
              <a:buFont typeface="Wingdings" pitchFamily="2" charset="2"/>
              <a:buChar char="q"/>
            </a:pPr>
            <a:r>
              <a:rPr lang="en-US" sz="2400" dirty="0" smtClean="0"/>
              <a:t>Group Training Session</a:t>
            </a:r>
          </a:p>
          <a:p>
            <a:pPr lvl="1">
              <a:buFont typeface="Wingdings" pitchFamily="2" charset="2"/>
              <a:buChar char="Ø"/>
            </a:pPr>
            <a:r>
              <a:rPr lang="en-US" sz="2000" dirty="0" smtClean="0"/>
              <a:t>Every Wednesday - required</a:t>
            </a:r>
          </a:p>
          <a:p>
            <a:pPr>
              <a:buFont typeface="Wingdings" pitchFamily="2" charset="2"/>
              <a:buChar char="q"/>
            </a:pPr>
            <a:r>
              <a:rPr lang="en-US" sz="2400" dirty="0" smtClean="0"/>
              <a:t>Individual Training Sessions</a:t>
            </a:r>
          </a:p>
          <a:p>
            <a:pPr lvl="1">
              <a:buFont typeface="Wingdings" pitchFamily="2" charset="2"/>
              <a:buChar char="Ø"/>
            </a:pPr>
            <a:r>
              <a:rPr lang="en-US" sz="2000" dirty="0" smtClean="0"/>
              <a:t>One Hour per week fit into their schedule</a:t>
            </a:r>
          </a:p>
          <a:p>
            <a:pPr>
              <a:buFont typeface="Wingdings" pitchFamily="2" charset="2"/>
              <a:buChar char="q"/>
            </a:pPr>
            <a:r>
              <a:rPr lang="en-US" sz="2400" dirty="0" smtClean="0"/>
              <a:t>Actual Work Hours</a:t>
            </a:r>
          </a:p>
          <a:p>
            <a:pPr lvl="1">
              <a:buFont typeface="Wingdings" pitchFamily="2" charset="2"/>
              <a:buChar char="Ø"/>
            </a:pPr>
            <a:r>
              <a:rPr lang="en-US" sz="2000" dirty="0" smtClean="0"/>
              <a:t>Eight hours per week</a:t>
            </a:r>
          </a:p>
          <a:p>
            <a:pPr lvl="1">
              <a:buFont typeface="Wingdings" pitchFamily="2" charset="2"/>
              <a:buChar char="Ø"/>
            </a:pPr>
            <a:r>
              <a:rPr lang="en-US" sz="2000" dirty="0" smtClean="0"/>
              <a:t>Everyone works four week-end rotations /semester</a:t>
            </a:r>
          </a:p>
          <a:p>
            <a:pPr lvl="1">
              <a:buFont typeface="Wingdings" pitchFamily="2" charset="2"/>
              <a:buChar char="q"/>
            </a:pP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New Student Assistant Orientation</a:t>
            </a:r>
            <a:br>
              <a:rPr lang="en-US" dirty="0" smtClean="0"/>
            </a:br>
            <a:r>
              <a:rPr lang="en-US" sz="3600" dirty="0" smtClean="0"/>
              <a:t>Fall 2011</a:t>
            </a:r>
            <a:endParaRPr lang="en-US" sz="3600" dirty="0"/>
          </a:p>
        </p:txBody>
      </p:sp>
      <p:sp>
        <p:nvSpPr>
          <p:cNvPr id="3" name="Content Placeholder 2"/>
          <p:cNvSpPr>
            <a:spLocks noGrp="1"/>
          </p:cNvSpPr>
          <p:nvPr>
            <p:ph idx="1"/>
          </p:nvPr>
        </p:nvSpPr>
        <p:spPr>
          <a:xfrm>
            <a:off x="457200" y="2057400"/>
            <a:ext cx="8229600" cy="4068763"/>
          </a:xfrm>
        </p:spPr>
        <p:txBody>
          <a:bodyPr>
            <a:normAutofit/>
          </a:bodyPr>
          <a:lstStyle/>
          <a:p>
            <a:pPr>
              <a:buFont typeface="Wingdings" pitchFamily="2" charset="2"/>
              <a:buChar char="q"/>
            </a:pPr>
            <a:r>
              <a:rPr lang="en-US" sz="2400" dirty="0" smtClean="0"/>
              <a:t>Getting to Know You</a:t>
            </a:r>
          </a:p>
          <a:p>
            <a:pPr lvl="1">
              <a:buFont typeface="Wingdings" pitchFamily="2" charset="2"/>
              <a:buChar char="Ø"/>
            </a:pPr>
            <a:r>
              <a:rPr lang="en-US" sz="2000" dirty="0" smtClean="0"/>
              <a:t>Meet Faculty and Staff</a:t>
            </a:r>
          </a:p>
          <a:p>
            <a:pPr>
              <a:buFont typeface="Wingdings" pitchFamily="2" charset="2"/>
              <a:buChar char="q"/>
            </a:pPr>
            <a:r>
              <a:rPr lang="en-US" sz="2400" dirty="0" smtClean="0"/>
              <a:t>Getting to Know the Culture of the Library</a:t>
            </a:r>
          </a:p>
          <a:p>
            <a:pPr lvl="1">
              <a:buFont typeface="Wingdings" pitchFamily="2" charset="2"/>
              <a:buChar char="Ø"/>
            </a:pPr>
            <a:r>
              <a:rPr lang="en-US" sz="2000" dirty="0" smtClean="0"/>
              <a:t>Mission  &amp; Vision - video</a:t>
            </a:r>
          </a:p>
          <a:p>
            <a:pPr lvl="1">
              <a:buFont typeface="Wingdings" pitchFamily="2" charset="2"/>
              <a:buChar char="Ø"/>
            </a:pPr>
            <a:r>
              <a:rPr lang="en-US" sz="2000" dirty="0" smtClean="0"/>
              <a:t>Confidentiality – Theatre in the Round</a:t>
            </a:r>
          </a:p>
          <a:p>
            <a:pPr lvl="1">
              <a:buFont typeface="Wingdings" pitchFamily="2" charset="2"/>
              <a:buChar char="Ø"/>
            </a:pPr>
            <a:r>
              <a:rPr lang="en-US" sz="2000" dirty="0" smtClean="0"/>
              <a:t>Outstanding Service is Our Business – video</a:t>
            </a:r>
          </a:p>
          <a:p>
            <a:pPr>
              <a:buFont typeface="Wingdings" pitchFamily="2" charset="2"/>
              <a:buChar char="q"/>
            </a:pPr>
            <a:r>
              <a:rPr lang="en-US" sz="2400" dirty="0" smtClean="0"/>
              <a:t>Team Work is Library Work</a:t>
            </a:r>
          </a:p>
          <a:p>
            <a:pPr lvl="1">
              <a:buFont typeface="Wingdings" pitchFamily="2" charset="2"/>
              <a:buChar char="Ø"/>
            </a:pPr>
            <a:r>
              <a:rPr lang="en-US" sz="2000" dirty="0" smtClean="0"/>
              <a:t>The Amazing Race</a:t>
            </a:r>
          </a:p>
          <a:p>
            <a:pPr lvl="1">
              <a:buFont typeface="Wingdings" pitchFamily="2" charset="2"/>
              <a:buChar char="Ø"/>
            </a:pPr>
            <a:endParaRPr lang="en-US" sz="2000"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ndividual Student Training Semester.jpg"/>
          <p:cNvPicPr>
            <a:picLocks noChangeAspect="1"/>
          </p:cNvPicPr>
          <p:nvPr/>
        </p:nvPicPr>
        <p:blipFill>
          <a:blip r:embed="rId3" cstate="print"/>
          <a:stretch>
            <a:fillRect/>
          </a:stretch>
        </p:blipFill>
        <p:spPr>
          <a:xfrm>
            <a:off x="228599" y="152400"/>
            <a:ext cx="8809391" cy="6477000"/>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Returning Students Semester Training.jpg"/>
          <p:cNvPicPr>
            <a:picLocks noChangeAspect="1"/>
          </p:cNvPicPr>
          <p:nvPr/>
        </p:nvPicPr>
        <p:blipFill>
          <a:blip r:embed="rId3" cstate="print"/>
          <a:stretch>
            <a:fillRect/>
          </a:stretch>
        </p:blipFill>
        <p:spPr>
          <a:xfrm>
            <a:off x="0" y="16497"/>
            <a:ext cx="9144000" cy="6841503"/>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2010mavrik.files.wordpress.com/2010/10/corporate-training.gif"/>
          <p:cNvPicPr>
            <a:picLocks noChangeAspect="1" noChangeArrowheads="1"/>
          </p:cNvPicPr>
          <p:nvPr/>
        </p:nvPicPr>
        <p:blipFill>
          <a:blip r:embed="rId3" cstate="print"/>
          <a:srcRect/>
          <a:stretch>
            <a:fillRect/>
          </a:stretch>
        </p:blipFill>
        <p:spPr bwMode="auto">
          <a:xfrm>
            <a:off x="-65785" y="0"/>
            <a:ext cx="9209785" cy="6858000"/>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286000" y="3048000"/>
            <a:ext cx="6400800" cy="646331"/>
          </a:xfrm>
          <a:prstGeom prst="rect">
            <a:avLst/>
          </a:prstGeom>
        </p:spPr>
        <p:txBody>
          <a:bodyPr wrap="square">
            <a:spAutoFit/>
          </a:bodyPr>
          <a:lstStyle/>
          <a:p>
            <a:r>
              <a:rPr lang="en-US" dirty="0" smtClean="0"/>
              <a:t>  </a:t>
            </a:r>
          </a:p>
          <a:p>
            <a:endParaRPr lang="en-US" dirty="0"/>
          </a:p>
        </p:txBody>
      </p:sp>
      <p:sp>
        <p:nvSpPr>
          <p:cNvPr id="7" name="Rectangle 6"/>
          <p:cNvSpPr/>
          <p:nvPr/>
        </p:nvSpPr>
        <p:spPr>
          <a:xfrm>
            <a:off x="457200" y="3105835"/>
            <a:ext cx="8229600" cy="646331"/>
          </a:xfrm>
          <a:prstGeom prst="rect">
            <a:avLst/>
          </a:prstGeom>
        </p:spPr>
        <p:txBody>
          <a:bodyPr wrap="square">
            <a:spAutoFit/>
          </a:bodyPr>
          <a:lstStyle/>
          <a:p>
            <a:r>
              <a:rPr lang="en-US" dirty="0" smtClean="0">
                <a:hlinkClick r:id="rId3"/>
              </a:rPr>
              <a:t>http://www.youtube.com/watch?v=PrbQlNF_i78&amp;feature=player_embedded#!</a:t>
            </a:r>
            <a:endParaRPr lang="en-US" dirty="0" smtClean="0"/>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763000" cy="1554162"/>
          </a:xfrm>
        </p:spPr>
        <p:txBody>
          <a:bodyPr>
            <a:normAutofit fontScale="90000"/>
          </a:bodyPr>
          <a:lstStyle/>
          <a:p>
            <a:r>
              <a:rPr lang="en-US" sz="4000" dirty="0" smtClean="0"/>
              <a:t>How Does Departing the Desk Fit With The Ames Library Information Literacy Plan?</a:t>
            </a:r>
            <a:endParaRPr lang="en-US" sz="4000" dirty="0"/>
          </a:p>
        </p:txBody>
      </p:sp>
      <p:pic>
        <p:nvPicPr>
          <p:cNvPr id="4" name="Content Placeholder 3"/>
          <p:cNvPicPr>
            <a:picLocks noGrp="1"/>
          </p:cNvPicPr>
          <p:nvPr>
            <p:ph idx="1"/>
          </p:nvPr>
        </p:nvPicPr>
        <p:blipFill>
          <a:blip r:embed="rId3" cstate="print"/>
          <a:srcRect/>
          <a:stretch>
            <a:fillRect/>
          </a:stretch>
        </p:blipFill>
        <p:spPr bwMode="auto">
          <a:xfrm>
            <a:off x="609600" y="1828800"/>
            <a:ext cx="8077200" cy="4724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Ames Library Information Literacy Plan (March, 2011)</a:t>
            </a:r>
            <a:endParaRPr lang="en-US" dirty="0"/>
          </a:p>
        </p:txBody>
      </p:sp>
      <p:sp>
        <p:nvSpPr>
          <p:cNvPr id="3" name="Content Placeholder 2"/>
          <p:cNvSpPr>
            <a:spLocks noGrp="1"/>
          </p:cNvSpPr>
          <p:nvPr>
            <p:ph idx="1"/>
          </p:nvPr>
        </p:nvSpPr>
        <p:spPr/>
        <p:txBody>
          <a:bodyPr>
            <a:normAutofit/>
          </a:bodyPr>
          <a:lstStyle/>
          <a:p>
            <a:pPr>
              <a:buNone/>
            </a:pPr>
            <a:r>
              <a:rPr lang="en-US" dirty="0" smtClean="0"/>
              <a:t>Goal #2 Integrate library instruction and Information Literacy throughout the curriculum and throughout all four years.</a:t>
            </a:r>
          </a:p>
          <a:p>
            <a:pPr>
              <a:buNone/>
            </a:pPr>
            <a:endParaRPr lang="en-US" dirty="0" smtClean="0"/>
          </a:p>
          <a:p>
            <a:pPr>
              <a:buNone/>
            </a:pPr>
            <a:r>
              <a:rPr lang="en-US" dirty="0" smtClean="0"/>
              <a:t>Goal #3 Provide Information Literacy continuing education / developmental opportunities for faculty, staff and student workers campus‐wide.</a:t>
            </a:r>
          </a:p>
          <a:p>
            <a:pPr>
              <a:buNone/>
            </a:pPr>
            <a:endParaRPr lang="en-US" dirty="0" smtClean="0"/>
          </a:p>
          <a:p>
            <a:pPr lvl="1"/>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Screen shot 2011-10-18 at 10.23.43 AM.png"/>
          <p:cNvPicPr>
            <a:picLocks noChangeAspect="1"/>
          </p:cNvPicPr>
          <p:nvPr/>
        </p:nvPicPr>
        <p:blipFill>
          <a:blip r:embed="rId3" cstate="print"/>
          <a:stretch>
            <a:fillRect/>
          </a:stretch>
        </p:blipFill>
        <p:spPr>
          <a:xfrm>
            <a:off x="685800" y="381000"/>
            <a:ext cx="7762324" cy="5833872"/>
          </a:xfrm>
          <a:prstGeom prst="rect">
            <a:avLst/>
          </a:prstGeom>
        </p:spPr>
      </p:pic>
      <p:sp>
        <p:nvSpPr>
          <p:cNvPr id="7" name="TextBox 6"/>
          <p:cNvSpPr txBox="1"/>
          <p:nvPr/>
        </p:nvSpPr>
        <p:spPr>
          <a:xfrm>
            <a:off x="762000" y="6324600"/>
            <a:ext cx="6400800" cy="261610"/>
          </a:xfrm>
          <a:prstGeom prst="rect">
            <a:avLst/>
          </a:prstGeom>
          <a:noFill/>
        </p:spPr>
        <p:txBody>
          <a:bodyPr wrap="square" rtlCol="0">
            <a:spAutoFit/>
          </a:bodyPr>
          <a:lstStyle/>
          <a:p>
            <a:r>
              <a:rPr lang="en-US" sz="1100" i="1" dirty="0" smtClean="0"/>
              <a:t>Photo by Bentley Smith, http://www.flickr.com/photos/superciliousness/29609713</a:t>
            </a:r>
            <a:r>
              <a:rPr lang="en-US" sz="1100" dirty="0" smtClean="0"/>
              <a:t>/</a:t>
            </a:r>
            <a:endParaRPr lang="en-US" sz="1100" dirty="0"/>
          </a:p>
        </p:txBody>
      </p:sp>
      <p:pic>
        <p:nvPicPr>
          <p:cNvPr id="8" name="Picture 7" descr="Screen shot 2011-10-18 at 10.40.34 AM.png"/>
          <p:cNvPicPr>
            <a:picLocks noChangeAspect="1"/>
          </p:cNvPicPr>
          <p:nvPr/>
        </p:nvPicPr>
        <p:blipFill>
          <a:blip r:embed="rId4" cstate="print"/>
          <a:stretch>
            <a:fillRect/>
          </a:stretch>
        </p:blipFill>
        <p:spPr>
          <a:xfrm flipH="1">
            <a:off x="7728203" y="6324600"/>
            <a:ext cx="653797" cy="301752"/>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is Information Literacy Integrated into Student Assistant Training?</a:t>
            </a:r>
            <a:endParaRPr lang="en-US" dirty="0"/>
          </a:p>
        </p:txBody>
      </p:sp>
      <p:sp>
        <p:nvSpPr>
          <p:cNvPr id="3" name="Content Placeholder 2"/>
          <p:cNvSpPr>
            <a:spLocks noGrp="1"/>
          </p:cNvSpPr>
          <p:nvPr>
            <p:ph idx="1"/>
          </p:nvPr>
        </p:nvSpPr>
        <p:spPr/>
        <p:txBody>
          <a:bodyPr>
            <a:normAutofit lnSpcReduction="10000"/>
          </a:bodyPr>
          <a:lstStyle/>
          <a:p>
            <a:pPr>
              <a:buNone/>
            </a:pPr>
            <a:r>
              <a:rPr lang="en-US" dirty="0" err="1" smtClean="0"/>
              <a:t>Moodle</a:t>
            </a:r>
            <a:r>
              <a:rPr lang="en-US" dirty="0" smtClean="0"/>
              <a:t> Modules </a:t>
            </a:r>
          </a:p>
          <a:p>
            <a:pPr lvl="1"/>
            <a:r>
              <a:rPr lang="en-US" dirty="0" smtClean="0"/>
              <a:t>Embedded Quizzes</a:t>
            </a:r>
          </a:p>
          <a:p>
            <a:pPr lvl="1"/>
            <a:r>
              <a:rPr lang="en-US" dirty="0" smtClean="0"/>
              <a:t>Written responses, reflective activities</a:t>
            </a:r>
          </a:p>
          <a:p>
            <a:pPr>
              <a:buNone/>
            </a:pPr>
            <a:r>
              <a:rPr lang="en-US" dirty="0" smtClean="0"/>
              <a:t>Interactions between student assistants and librarians/library staff	</a:t>
            </a:r>
          </a:p>
          <a:p>
            <a:pPr lvl="1"/>
            <a:r>
              <a:rPr lang="en-US" dirty="0" smtClean="0"/>
              <a:t>Attending a library instruction session as additional training</a:t>
            </a:r>
          </a:p>
          <a:p>
            <a:pPr lvl="1"/>
            <a:r>
              <a:rPr lang="en-US" dirty="0" smtClean="0"/>
              <a:t>Training sessions that incorporate one-on-one</a:t>
            </a:r>
          </a:p>
          <a:p>
            <a:pPr lvl="1"/>
            <a:r>
              <a:rPr lang="en-US" dirty="0" err="1" smtClean="0"/>
              <a:t>Meebo</a:t>
            </a:r>
            <a:r>
              <a:rPr lang="en-US" dirty="0" smtClean="0"/>
              <a:t> interactions as teachable moments</a:t>
            </a:r>
          </a:p>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458200" cy="2209800"/>
          </a:xfrm>
        </p:spPr>
        <p:txBody>
          <a:bodyPr>
            <a:normAutofit/>
          </a:bodyPr>
          <a:lstStyle/>
          <a:p>
            <a:r>
              <a:rPr lang="en-US" dirty="0" smtClean="0"/>
              <a:t>What Do Our Student Library Assistants Think? </a:t>
            </a:r>
            <a:br>
              <a:rPr lang="en-US" dirty="0" smtClean="0"/>
            </a:br>
            <a:endParaRPr lang="en-US" dirty="0"/>
          </a:p>
        </p:txBody>
      </p:sp>
      <p:sp>
        <p:nvSpPr>
          <p:cNvPr id="3" name="Content Placeholder 2"/>
          <p:cNvSpPr>
            <a:spLocks noGrp="1"/>
          </p:cNvSpPr>
          <p:nvPr>
            <p:ph idx="1"/>
          </p:nvPr>
        </p:nvSpPr>
        <p:spPr>
          <a:xfrm>
            <a:off x="457200" y="2362200"/>
            <a:ext cx="8229600" cy="3306763"/>
          </a:xfrm>
        </p:spPr>
        <p:txBody>
          <a:bodyPr/>
          <a:lstStyle/>
          <a:p>
            <a:r>
              <a:rPr lang="en-US" dirty="0" smtClean="0"/>
              <a:t>About the Librarian On-Call Model?</a:t>
            </a:r>
          </a:p>
          <a:p>
            <a:r>
              <a:rPr lang="en-US" dirty="0" smtClean="0"/>
              <a:t>About the Student Assistant Training Program?</a:t>
            </a:r>
            <a:endParaRPr lang="en-US" dirty="0"/>
          </a:p>
        </p:txBody>
      </p:sp>
      <p:pic>
        <p:nvPicPr>
          <p:cNvPr id="1028" name="Picture 4"/>
          <p:cNvPicPr>
            <a:picLocks noChangeAspect="1" noChangeArrowheads="1"/>
          </p:cNvPicPr>
          <p:nvPr/>
        </p:nvPicPr>
        <p:blipFill>
          <a:blip r:embed="rId2" cstate="print"/>
          <a:srcRect/>
          <a:stretch>
            <a:fillRect/>
          </a:stretch>
        </p:blipFill>
        <p:spPr bwMode="auto">
          <a:xfrm>
            <a:off x="2819400" y="3886200"/>
            <a:ext cx="3333750" cy="27241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172200"/>
          </a:xfrm>
        </p:spPr>
        <p:txBody>
          <a:bodyPr>
            <a:normAutofit fontScale="92500" lnSpcReduction="10000"/>
          </a:bodyPr>
          <a:lstStyle/>
          <a:p>
            <a:r>
              <a:rPr lang="en-US" dirty="0" smtClean="0"/>
              <a:t>What has been the most useful aspect of your Information Desk Training?</a:t>
            </a:r>
          </a:p>
          <a:p>
            <a:endParaRPr lang="en-US" dirty="0" smtClean="0"/>
          </a:p>
          <a:p>
            <a:r>
              <a:rPr lang="en-US" dirty="0" smtClean="0"/>
              <a:t>How do you decide when to refer a question on to a librarian versus answering it yourself?</a:t>
            </a:r>
          </a:p>
          <a:p>
            <a:endParaRPr lang="en-US" dirty="0" smtClean="0"/>
          </a:p>
          <a:p>
            <a:r>
              <a:rPr lang="en-US" dirty="0" smtClean="0"/>
              <a:t>Do you feel that having a librarian on-call vs. at the Info Desk is beneficial or detrimental to providing good customer service?</a:t>
            </a:r>
          </a:p>
          <a:p>
            <a:endParaRPr lang="en-US" dirty="0" smtClean="0"/>
          </a:p>
          <a:p>
            <a:r>
              <a:rPr lang="en-US" dirty="0" smtClean="0"/>
              <a:t>How did attending an instruction session with one of the Ames Librarians help you with your work at the Information Desk?</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 the Librarians Think?</a:t>
            </a:r>
            <a:endParaRPr lang="en-US" dirty="0"/>
          </a:p>
        </p:txBody>
      </p:sp>
      <p:sp>
        <p:nvSpPr>
          <p:cNvPr id="3" name="Content Placeholder 2"/>
          <p:cNvSpPr>
            <a:spLocks noGrp="1"/>
          </p:cNvSpPr>
          <p:nvPr>
            <p:ph idx="1"/>
          </p:nvPr>
        </p:nvSpPr>
        <p:spPr/>
        <p:txBody>
          <a:bodyPr>
            <a:normAutofit/>
          </a:bodyPr>
          <a:lstStyle/>
          <a:p>
            <a:endParaRPr lang="en-US" dirty="0" smtClean="0"/>
          </a:p>
          <a:p>
            <a:endParaRPr lang="en-US" dirty="0" smtClean="0"/>
          </a:p>
        </p:txBody>
      </p:sp>
      <p:pic>
        <p:nvPicPr>
          <p:cNvPr id="5" name="Picture 4"/>
          <p:cNvPicPr/>
          <p:nvPr/>
        </p:nvPicPr>
        <p:blipFill>
          <a:blip r:embed="rId3" cstate="print"/>
          <a:srcRect r="32000"/>
          <a:stretch>
            <a:fillRect/>
          </a:stretch>
        </p:blipFill>
        <p:spPr bwMode="auto">
          <a:xfrm>
            <a:off x="1295400" y="1371600"/>
            <a:ext cx="6629400" cy="4953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 the Librarians Think?</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Can be more engaged with students who bring questions to office</a:t>
            </a:r>
          </a:p>
          <a:p>
            <a:r>
              <a:rPr lang="en-US" dirty="0" smtClean="0"/>
              <a:t>Better alignment with teaching faculty office hour model</a:t>
            </a:r>
          </a:p>
          <a:p>
            <a:r>
              <a:rPr lang="en-US" dirty="0" smtClean="0"/>
              <a:t>Students seem more willing to seek us out in our office than on the desk (private </a:t>
            </a:r>
            <a:r>
              <a:rPr lang="en-US" dirty="0" err="1" smtClean="0"/>
              <a:t>vs</a:t>
            </a:r>
            <a:r>
              <a:rPr lang="en-US" dirty="0" smtClean="0"/>
              <a:t> public)</a:t>
            </a:r>
          </a:p>
          <a:p>
            <a:r>
              <a:rPr lang="en-US" dirty="0" smtClean="0"/>
              <a:t>Interaction with Info Desk students on desk improved</a:t>
            </a:r>
          </a:p>
          <a:p>
            <a:r>
              <a:rPr lang="en-US" dirty="0" smtClean="0"/>
              <a:t>More time in office means increased productivity</a:t>
            </a:r>
          </a:p>
          <a:p>
            <a:r>
              <a:rPr lang="en-US" dirty="0" smtClean="0"/>
              <a:t>Total Library Instruction Sessions have </a:t>
            </a:r>
            <a:r>
              <a:rPr lang="en-US" b="1" u="sng" dirty="0" smtClean="0"/>
              <a:t>doubled</a:t>
            </a:r>
            <a:r>
              <a:rPr lang="en-US" dirty="0" smtClean="0"/>
              <a:t> since the ’07/’08 school year.</a:t>
            </a:r>
          </a:p>
          <a:p>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Lingering Questions</a:t>
            </a:r>
            <a:endParaRPr lang="en-US" dirty="0"/>
          </a:p>
        </p:txBody>
      </p:sp>
      <p:sp>
        <p:nvSpPr>
          <p:cNvPr id="3" name="Content Placeholder 2"/>
          <p:cNvSpPr>
            <a:spLocks noGrp="1"/>
          </p:cNvSpPr>
          <p:nvPr>
            <p:ph idx="1"/>
          </p:nvPr>
        </p:nvSpPr>
        <p:spPr/>
        <p:txBody>
          <a:bodyPr/>
          <a:lstStyle/>
          <a:p>
            <a:r>
              <a:rPr lang="en-US" dirty="0" smtClean="0"/>
              <a:t>How to assess new model?</a:t>
            </a:r>
          </a:p>
          <a:p>
            <a:r>
              <a:rPr lang="en-US" dirty="0" smtClean="0"/>
              <a:t>How to best market librarian research assistance to students?</a:t>
            </a:r>
          </a:p>
          <a:p>
            <a:r>
              <a:rPr lang="en-US" dirty="0" smtClean="0"/>
              <a:t>What’s next as technology and students continue to evolve?</a:t>
            </a:r>
          </a:p>
          <a:p>
            <a:endParaRPr lang="en-US" dirty="0" smtClean="0"/>
          </a:p>
          <a:p>
            <a:endParaRPr lang="en-US" dirty="0" smtClean="0"/>
          </a:p>
          <a:p>
            <a:endParaRPr lang="en-US" dirty="0" smtClean="0"/>
          </a:p>
          <a:p>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&amp; Thanks</a:t>
            </a:r>
            <a:endParaRPr lang="en-US" dirty="0"/>
          </a:p>
        </p:txBody>
      </p:sp>
      <p:sp>
        <p:nvSpPr>
          <p:cNvPr id="3" name="Content Placeholder 2"/>
          <p:cNvSpPr>
            <a:spLocks noGrp="1"/>
          </p:cNvSpPr>
          <p:nvPr>
            <p:ph idx="1"/>
          </p:nvPr>
        </p:nvSpPr>
        <p:spPr/>
        <p:txBody>
          <a:bodyPr/>
          <a:lstStyle/>
          <a:p>
            <a:pPr algn="ctr">
              <a:buNone/>
            </a:pPr>
            <a:r>
              <a:rPr lang="en-US" dirty="0" smtClean="0"/>
              <a:t>Sue </a:t>
            </a:r>
            <a:r>
              <a:rPr lang="en-US" dirty="0" err="1" smtClean="0"/>
              <a:t>Stroyan</a:t>
            </a:r>
            <a:r>
              <a:rPr lang="en-US" dirty="0" smtClean="0"/>
              <a:t>, sstroyan@iwu.edu</a:t>
            </a:r>
          </a:p>
          <a:p>
            <a:pPr algn="ctr">
              <a:buNone/>
            </a:pPr>
            <a:r>
              <a:rPr lang="en-US" dirty="0" smtClean="0"/>
              <a:t>Chris Sweet, csweet@iwu.edu</a:t>
            </a:r>
          </a:p>
          <a:p>
            <a:pPr algn="ctr">
              <a:buNone/>
            </a:pPr>
            <a:r>
              <a:rPr lang="en-US" dirty="0" smtClean="0"/>
              <a:t>Stephanie Davis-Kahl, sdaviska@iwu.edu</a:t>
            </a:r>
          </a:p>
          <a:p>
            <a:pPr algn="ctr">
              <a:buNone/>
            </a:pPr>
            <a:endParaRPr lang="en-US" dirty="0" smtClean="0"/>
          </a:p>
          <a:p>
            <a:pPr algn="ctr">
              <a:buNone/>
            </a:pPr>
            <a:endParaRPr lang="en-US" dirty="0" smtClean="0"/>
          </a:p>
          <a:p>
            <a:endParaRPr lang="en-US" dirty="0" smtClean="0"/>
          </a:p>
          <a:p>
            <a:pPr algn="ctr">
              <a:buNone/>
            </a:pPr>
            <a:endParaRPr lang="en-US" dirty="0"/>
          </a:p>
        </p:txBody>
      </p:sp>
      <p:pic>
        <p:nvPicPr>
          <p:cNvPr id="4" name="Picture 3" descr="iwu_window.jpg"/>
          <p:cNvPicPr>
            <a:picLocks noChangeAspect="1"/>
          </p:cNvPicPr>
          <p:nvPr/>
        </p:nvPicPr>
        <p:blipFill>
          <a:blip r:embed="rId2" cstate="print"/>
          <a:stretch>
            <a:fillRect/>
          </a:stretch>
        </p:blipFill>
        <p:spPr>
          <a:xfrm>
            <a:off x="2819400" y="3962400"/>
            <a:ext cx="3657600" cy="15113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t>Demand for Services</a:t>
            </a:r>
            <a:endParaRPr lang="en-US" sz="5400" dirty="0"/>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533400" y="609600"/>
          <a:ext cx="8229600" cy="5867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t>Transitions</a:t>
            </a:r>
            <a:endParaRPr lang="en-US" sz="5400" dirty="0"/>
          </a:p>
        </p:txBody>
      </p:sp>
      <p:graphicFrame>
        <p:nvGraphicFramePr>
          <p:cNvPr id="4" name="Content Placeholder 3"/>
          <p:cNvGraphicFramePr>
            <a:graphicFrameLocks noGrp="1"/>
          </p:cNvGraphicFramePr>
          <p:nvPr>
            <p:ph idx="1"/>
          </p:nvPr>
        </p:nvGraphicFramePr>
        <p:xfrm>
          <a:off x="990600" y="1219200"/>
          <a:ext cx="6248400" cy="5410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3.bp.blogspot.com/_iVF377b8kY0/SQnxUqBFWyI/AAAAAAAABAk/IPt0BSI72hk/s320/big+challenge.jpg"/>
          <p:cNvPicPr>
            <a:picLocks noChangeAspect="1" noChangeArrowheads="1"/>
          </p:cNvPicPr>
          <p:nvPr/>
        </p:nvPicPr>
        <p:blipFill>
          <a:blip r:embed="rId3" cstate="print"/>
          <a:srcRect/>
          <a:stretch>
            <a:fillRect/>
          </a:stretch>
        </p:blipFill>
        <p:spPr bwMode="auto">
          <a:xfrm>
            <a:off x="1295400" y="228600"/>
            <a:ext cx="6400799" cy="64008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Outcomes</a:t>
            </a:r>
            <a:endParaRPr lang="en-US" dirty="0"/>
          </a:p>
        </p:txBody>
      </p:sp>
      <p:sp>
        <p:nvSpPr>
          <p:cNvPr id="3" name="Content Placeholder 2"/>
          <p:cNvSpPr>
            <a:spLocks noGrp="1"/>
          </p:cNvSpPr>
          <p:nvPr>
            <p:ph idx="1"/>
          </p:nvPr>
        </p:nvSpPr>
        <p:spPr/>
        <p:txBody>
          <a:bodyPr>
            <a:normAutofit/>
          </a:bodyPr>
          <a:lstStyle/>
          <a:p>
            <a:pPr>
              <a:buFont typeface="Wingdings" pitchFamily="2" charset="2"/>
              <a:buChar char="q"/>
            </a:pPr>
            <a:r>
              <a:rPr lang="en-US" sz="2400" dirty="0" smtClean="0"/>
              <a:t>Better prepared to respond to technical questions </a:t>
            </a:r>
          </a:p>
          <a:p>
            <a:pPr lvl="1">
              <a:buFont typeface="Wingdings" pitchFamily="2" charset="2"/>
              <a:buChar char="Ø"/>
            </a:pPr>
            <a:r>
              <a:rPr lang="en-US" sz="2000" dirty="0" smtClean="0"/>
              <a:t>Higher level technical questions including some software issues</a:t>
            </a:r>
          </a:p>
          <a:p>
            <a:pPr lvl="1">
              <a:buFont typeface="Wingdings" pitchFamily="2" charset="2"/>
              <a:buChar char="Ø"/>
            </a:pPr>
            <a:r>
              <a:rPr lang="en-US" sz="2000" dirty="0" smtClean="0"/>
              <a:t>Higher level hardware issues from training of troubleshooting</a:t>
            </a:r>
          </a:p>
          <a:p>
            <a:pPr>
              <a:buFont typeface="Wingdings" pitchFamily="2" charset="2"/>
              <a:buChar char="q"/>
            </a:pPr>
            <a:r>
              <a:rPr lang="en-US" sz="2400" dirty="0" smtClean="0"/>
              <a:t>Better prepared to respond to directional questions</a:t>
            </a:r>
          </a:p>
          <a:p>
            <a:pPr lvl="1">
              <a:buFont typeface="Wingdings" pitchFamily="2" charset="2"/>
              <a:buChar char="Ø"/>
            </a:pPr>
            <a:r>
              <a:rPr lang="en-US" sz="2000" dirty="0" smtClean="0"/>
              <a:t>Stronger knowledge base of building spaces</a:t>
            </a:r>
          </a:p>
          <a:p>
            <a:pPr lvl="1">
              <a:buFont typeface="Wingdings" pitchFamily="2" charset="2"/>
              <a:buChar char="Ø"/>
            </a:pPr>
            <a:r>
              <a:rPr lang="en-US" sz="2000" dirty="0" smtClean="0"/>
              <a:t>Stronger knowledge base of what is happening in building </a:t>
            </a:r>
          </a:p>
          <a:p>
            <a:pPr lvl="1">
              <a:buFont typeface="Wingdings" pitchFamily="2" charset="2"/>
              <a:buChar char="Ø"/>
            </a:pPr>
            <a:r>
              <a:rPr lang="en-US" sz="2000" dirty="0" smtClean="0"/>
              <a:t>Stronger Ability  of where to find out what is happening</a:t>
            </a:r>
          </a:p>
          <a:p>
            <a:pPr>
              <a:buFont typeface="Wingdings" charset="2"/>
              <a:buChar char="q"/>
            </a:pPr>
            <a:r>
              <a:rPr lang="en-US" sz="2400" dirty="0" smtClean="0"/>
              <a:t>Better prepared to respond to basic research needs</a:t>
            </a:r>
          </a:p>
          <a:p>
            <a:pPr lvl="1">
              <a:buFont typeface="Wingdings" pitchFamily="2" charset="2"/>
              <a:buChar char="Ø"/>
            </a:pPr>
            <a:r>
              <a:rPr lang="en-US" sz="2000" dirty="0" smtClean="0"/>
              <a:t>Knowledge of library web page</a:t>
            </a:r>
          </a:p>
          <a:p>
            <a:pPr lvl="1">
              <a:buFont typeface="Wingdings" pitchFamily="2" charset="2"/>
              <a:buChar char="Ø"/>
            </a:pPr>
            <a:r>
              <a:rPr lang="en-US" sz="2000" dirty="0" smtClean="0"/>
              <a:t>Know when to ask for help</a:t>
            </a:r>
          </a:p>
          <a:p>
            <a:pPr lvl="1">
              <a:buFont typeface="Wingdings" pitchFamily="2" charset="2"/>
              <a:buChar char="Ø"/>
            </a:pPr>
            <a:r>
              <a:rPr lang="en-US" sz="2000" dirty="0" smtClean="0"/>
              <a:t>Stronger sense of own ability.</a:t>
            </a:r>
          </a:p>
          <a:p>
            <a:pPr lvl="1">
              <a:buFont typeface="Wingdings" pitchFamily="2" charset="2"/>
              <a:buChar char="Ø"/>
            </a:pPr>
            <a:endParaRPr lang="en-US" sz="2000" dirty="0" smtClean="0"/>
          </a:p>
          <a:p>
            <a:pPr lvl="1">
              <a:buFont typeface="Wingdings" pitchFamily="2" charset="2"/>
              <a:buChar char="Ø"/>
            </a:pPr>
            <a:endParaRPr lang="en-US" sz="2000" dirty="0" smtClean="0"/>
          </a:p>
          <a:p>
            <a:pPr>
              <a:buFont typeface="Wingdings" pitchFamily="2" charset="2"/>
              <a:buChar char="Ø"/>
            </a:pPr>
            <a:endParaRPr lang="en-US" sz="2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 Assistant Skill Set</a:t>
            </a:r>
            <a:endParaRPr lang="en-US" dirty="0"/>
          </a:p>
        </p:txBody>
      </p:sp>
      <p:sp>
        <p:nvSpPr>
          <p:cNvPr id="3" name="Content Placeholder 2"/>
          <p:cNvSpPr>
            <a:spLocks noGrp="1"/>
          </p:cNvSpPr>
          <p:nvPr>
            <p:ph idx="1"/>
          </p:nvPr>
        </p:nvSpPr>
        <p:spPr/>
        <p:txBody>
          <a:bodyPr>
            <a:normAutofit/>
          </a:bodyPr>
          <a:lstStyle/>
          <a:p>
            <a:pPr>
              <a:buFont typeface="Wingdings" pitchFamily="2" charset="2"/>
              <a:buChar char="q"/>
            </a:pPr>
            <a:r>
              <a:rPr lang="en-US" sz="2400" dirty="0" smtClean="0"/>
              <a:t>General</a:t>
            </a:r>
          </a:p>
          <a:p>
            <a:pPr lvl="1">
              <a:buFont typeface="Wingdings" pitchFamily="2" charset="2"/>
              <a:buChar char="Ø"/>
            </a:pPr>
            <a:r>
              <a:rPr lang="en-US" sz="2000" dirty="0" smtClean="0"/>
              <a:t>All Questions dealing with content will be referred to librarians.</a:t>
            </a:r>
          </a:p>
          <a:p>
            <a:pPr lvl="1">
              <a:buFont typeface="Wingdings" pitchFamily="2" charset="2"/>
              <a:buChar char="Ø"/>
            </a:pPr>
            <a:r>
              <a:rPr lang="en-US" sz="2000" dirty="0" smtClean="0"/>
              <a:t>If they don’t know the answer, ask staff/librarians for help.</a:t>
            </a:r>
          </a:p>
          <a:p>
            <a:pPr lvl="1">
              <a:buFont typeface="Wingdings" pitchFamily="2" charset="2"/>
              <a:buChar char="Ø"/>
            </a:pPr>
            <a:r>
              <a:rPr lang="en-US" sz="2000" dirty="0" smtClean="0"/>
              <a:t>All questions will be tracked in reference questions data base.</a:t>
            </a:r>
          </a:p>
          <a:p>
            <a:pPr lvl="1">
              <a:buFont typeface="Wingdings" pitchFamily="2" charset="2"/>
              <a:buChar char="Ø"/>
            </a:pPr>
            <a:r>
              <a:rPr lang="en-US" sz="2000" dirty="0" smtClean="0"/>
              <a:t>Students will be mentally and physically alert providing proactive assistance as needed.</a:t>
            </a:r>
          </a:p>
          <a:p>
            <a:pPr>
              <a:buFont typeface="Wingdings" pitchFamily="2" charset="2"/>
              <a:buChar char="q"/>
            </a:pPr>
            <a:r>
              <a:rPr lang="en-US" sz="2400" dirty="0" smtClean="0"/>
              <a:t>Catalog</a:t>
            </a:r>
          </a:p>
          <a:p>
            <a:pPr lvl="1">
              <a:buFont typeface="Wingdings" pitchFamily="2" charset="2"/>
              <a:buChar char="Ø"/>
            </a:pPr>
            <a:r>
              <a:rPr lang="en-US" sz="2000" dirty="0" smtClean="0"/>
              <a:t>Find items in on-line catalog</a:t>
            </a:r>
          </a:p>
          <a:p>
            <a:pPr lvl="1">
              <a:buFont typeface="Wingdings" pitchFamily="2" charset="2"/>
              <a:buChar char="Ø"/>
            </a:pPr>
            <a:r>
              <a:rPr lang="en-US" sz="2000" dirty="0" smtClean="0"/>
              <a:t>Renew books </a:t>
            </a:r>
          </a:p>
          <a:p>
            <a:pPr lvl="1">
              <a:buFont typeface="Wingdings" pitchFamily="2" charset="2"/>
              <a:buChar char="Ø"/>
            </a:pPr>
            <a:r>
              <a:rPr lang="en-US" sz="2000" dirty="0" smtClean="0"/>
              <a:t>Locate items on shelves</a:t>
            </a:r>
          </a:p>
          <a:p>
            <a:pPr lvl="1">
              <a:buFont typeface="Wingdings" pitchFamily="2" charset="2"/>
              <a:buChar char="Ø"/>
            </a:pPr>
            <a:r>
              <a:rPr lang="en-US" sz="2000" dirty="0" smtClean="0"/>
              <a:t>Locate patron ID number to use for interlibrary loan</a:t>
            </a:r>
          </a:p>
          <a:p>
            <a:pPr lvl="1">
              <a:buFont typeface="Wingdings" pitchFamily="2" charset="2"/>
              <a:buChar char="Ø"/>
            </a:pPr>
            <a:r>
              <a:rPr lang="en-US" sz="2000" dirty="0" smtClean="0"/>
              <a:t>Know I-Share and World Cat</a:t>
            </a:r>
          </a:p>
          <a:p>
            <a:pPr>
              <a:buFont typeface="Wingdings" pitchFamily="2" charset="2"/>
              <a:buChar char="Ø"/>
            </a:pPr>
            <a:endParaRPr lang="en-US" sz="2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 Assistant Skills cont.</a:t>
            </a:r>
            <a:endParaRPr lang="en-US" dirty="0"/>
          </a:p>
        </p:txBody>
      </p:sp>
      <p:sp>
        <p:nvSpPr>
          <p:cNvPr id="3" name="Content Placeholder 2"/>
          <p:cNvSpPr>
            <a:spLocks noGrp="1"/>
          </p:cNvSpPr>
          <p:nvPr>
            <p:ph idx="1"/>
          </p:nvPr>
        </p:nvSpPr>
        <p:spPr/>
        <p:txBody>
          <a:bodyPr/>
          <a:lstStyle/>
          <a:p>
            <a:pPr>
              <a:buFont typeface="Wingdings" pitchFamily="2" charset="2"/>
              <a:buChar char="q"/>
            </a:pPr>
            <a:r>
              <a:rPr lang="en-US" sz="2400" dirty="0" smtClean="0"/>
              <a:t>Technical</a:t>
            </a:r>
          </a:p>
          <a:p>
            <a:pPr lvl="1">
              <a:buFont typeface="Wingdings" pitchFamily="2" charset="2"/>
              <a:buChar char="Ø"/>
            </a:pPr>
            <a:r>
              <a:rPr lang="en-US" sz="2000" dirty="0" smtClean="0"/>
              <a:t>Set up Wireless network</a:t>
            </a:r>
          </a:p>
          <a:p>
            <a:pPr lvl="1">
              <a:buFont typeface="Wingdings" pitchFamily="2" charset="2"/>
              <a:buChar char="Ø"/>
            </a:pPr>
            <a:r>
              <a:rPr lang="en-US" sz="2000" dirty="0" smtClean="0"/>
              <a:t>Basic Microsoft Office products</a:t>
            </a:r>
          </a:p>
          <a:p>
            <a:pPr lvl="1">
              <a:buFont typeface="Wingdings" pitchFamily="2" charset="2"/>
              <a:buChar char="Ø"/>
            </a:pPr>
            <a:r>
              <a:rPr lang="en-US" sz="2000" dirty="0" smtClean="0"/>
              <a:t>Basic troubleshooting of computers in Info Commons</a:t>
            </a:r>
          </a:p>
          <a:p>
            <a:pPr lvl="1">
              <a:buFont typeface="Wingdings" pitchFamily="2" charset="2"/>
              <a:buChar char="Ø"/>
            </a:pPr>
            <a:r>
              <a:rPr lang="en-US" sz="2000" dirty="0" smtClean="0"/>
              <a:t>Proxy server Log-in procedures</a:t>
            </a:r>
          </a:p>
          <a:p>
            <a:pPr lvl="1">
              <a:buFont typeface="Wingdings" pitchFamily="2" charset="2"/>
              <a:buChar char="Ø"/>
            </a:pPr>
            <a:r>
              <a:rPr lang="en-US" sz="2000" dirty="0" smtClean="0"/>
              <a:t>Copier &amp; Fax machine troubleshooting</a:t>
            </a:r>
          </a:p>
          <a:p>
            <a:pPr lvl="1">
              <a:buFont typeface="Wingdings" pitchFamily="2" charset="2"/>
              <a:buChar char="Ø"/>
            </a:pPr>
            <a:r>
              <a:rPr lang="en-US" sz="2000" dirty="0" smtClean="0"/>
              <a:t>Printer troubleshooting</a:t>
            </a:r>
          </a:p>
          <a:p>
            <a:pPr lvl="1">
              <a:buFont typeface="Wingdings" pitchFamily="2" charset="2"/>
              <a:buChar char="Ø"/>
            </a:pPr>
            <a:r>
              <a:rPr lang="en-US" sz="2000" dirty="0" smtClean="0"/>
              <a:t>Room reservation system</a:t>
            </a:r>
          </a:p>
          <a:p>
            <a:pPr lvl="1">
              <a:buFont typeface="Wingdings" pitchFamily="2" charset="2"/>
              <a:buChar char="Ø"/>
            </a:pPr>
            <a:r>
              <a:rPr lang="en-US" sz="2000" dirty="0" smtClean="0"/>
              <a:t>Telephone procedures</a:t>
            </a:r>
          </a:p>
          <a:p>
            <a:pPr lvl="1">
              <a:buFont typeface="Wingdings" pitchFamily="2" charset="2"/>
              <a:buChar char="Ø"/>
            </a:pPr>
            <a:r>
              <a:rPr lang="en-US" sz="2000" dirty="0" smtClean="0"/>
              <a:t>Events Calendar</a:t>
            </a:r>
          </a:p>
          <a:p>
            <a:pPr lvl="1">
              <a:buFont typeface="Wingdings" pitchFamily="2" charset="2"/>
              <a:buChar char="Ø"/>
            </a:pPr>
            <a:r>
              <a:rPr lang="en-US" sz="2000" dirty="0" smtClean="0"/>
              <a:t>Non-IWU users details</a:t>
            </a:r>
          </a:p>
          <a:p>
            <a:pPr lvl="1">
              <a:buFont typeface="Wingdings" pitchFamily="2" charset="2"/>
              <a:buChar char="Ø"/>
            </a:pPr>
            <a:endParaRPr lang="en-US" sz="2000" dirty="0" smtClean="0"/>
          </a:p>
          <a:p>
            <a:pPr lvl="1">
              <a:buFont typeface="Wingdings" pitchFamily="2" charset="2"/>
              <a:buChar char="Ø"/>
            </a:pPr>
            <a:endParaRPr lang="en-US" sz="20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1038</TotalTime>
  <Words>2482</Words>
  <Application>Microsoft Office PowerPoint</Application>
  <PresentationFormat>On-screen Show (4:3)</PresentationFormat>
  <Paragraphs>223</Paragraphs>
  <Slides>26</Slides>
  <Notes>22</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Departing the Desk: Reference, Change and the Art of Letting Go</vt:lpstr>
      <vt:lpstr>Slide 2</vt:lpstr>
      <vt:lpstr>Demand for Services</vt:lpstr>
      <vt:lpstr>Slide 4</vt:lpstr>
      <vt:lpstr>Transitions</vt:lpstr>
      <vt:lpstr>Slide 6</vt:lpstr>
      <vt:lpstr>Outcomes</vt:lpstr>
      <vt:lpstr>Student Assistant Skill Set</vt:lpstr>
      <vt:lpstr>Student Assistant Skills cont.</vt:lpstr>
      <vt:lpstr>Student Assistant Skills cont.</vt:lpstr>
      <vt:lpstr>Slide 11</vt:lpstr>
      <vt:lpstr>INFO Common Student Training  &amp; Work Concepts</vt:lpstr>
      <vt:lpstr>New Student Assistant Orientation Fall 2011</vt:lpstr>
      <vt:lpstr>Slide 14</vt:lpstr>
      <vt:lpstr>Slide 15</vt:lpstr>
      <vt:lpstr>Slide 16</vt:lpstr>
      <vt:lpstr>Slide 17</vt:lpstr>
      <vt:lpstr>How Does Departing the Desk Fit With The Ames Library Information Literacy Plan?</vt:lpstr>
      <vt:lpstr>The Ames Library Information Literacy Plan (March, 2011)</vt:lpstr>
      <vt:lpstr>How is Information Literacy Integrated into Student Assistant Training?</vt:lpstr>
      <vt:lpstr>What Do Our Student Library Assistants Think?  </vt:lpstr>
      <vt:lpstr>Slide 22</vt:lpstr>
      <vt:lpstr>What Do the Librarians Think?</vt:lpstr>
      <vt:lpstr>What Do the Librarians Think?</vt:lpstr>
      <vt:lpstr>Lingering Questions</vt:lpstr>
      <vt:lpstr>Questions &amp; Thanks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Sue Stroyan-Bennett</dc:creator>
  <cp:lastModifiedBy>Lenovo User</cp:lastModifiedBy>
  <cp:revision>91</cp:revision>
  <dcterms:created xsi:type="dcterms:W3CDTF">2011-10-18T14:21:33Z</dcterms:created>
  <dcterms:modified xsi:type="dcterms:W3CDTF">2011-10-18T18:10:38Z</dcterms:modified>
</cp:coreProperties>
</file>