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72" r:id="rId8"/>
    <p:sldId id="262" r:id="rId9"/>
    <p:sldId id="271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A4B41F-1052-41DA-9822-40646E4918CE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E581C8-5EE0-48C2-AEA3-5BA1B9660B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581C8-5EE0-48C2-AEA3-5BA1B9660B5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581C8-5EE0-48C2-AEA3-5BA1B9660B5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581C8-5EE0-48C2-AEA3-5BA1B9660B5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581C8-5EE0-48C2-AEA3-5BA1B9660B5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581C8-5EE0-48C2-AEA3-5BA1B9660B53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581C8-5EE0-48C2-AEA3-5BA1B9660B53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581C8-5EE0-48C2-AEA3-5BA1B9660B53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581C8-5EE0-48C2-AEA3-5BA1B9660B53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581C8-5EE0-48C2-AEA3-5BA1B9660B5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581C8-5EE0-48C2-AEA3-5BA1B9660B5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581C8-5EE0-48C2-AEA3-5BA1B9660B5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581C8-5EE0-48C2-AEA3-5BA1B9660B5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581C8-5EE0-48C2-AEA3-5BA1B9660B5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581C8-5EE0-48C2-AEA3-5BA1B9660B5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581C8-5EE0-48C2-AEA3-5BA1B9660B5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581C8-5EE0-48C2-AEA3-5BA1B9660B5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AB988-2E9A-4CBC-A184-32DD571233EA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F54CF4C-CCA7-45F6-863B-B84EA530DC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AB988-2E9A-4CBC-A184-32DD571233EA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CF4C-CCA7-45F6-863B-B84EA530D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F54CF4C-CCA7-45F6-863B-B84EA530DC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AB988-2E9A-4CBC-A184-32DD571233EA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AB988-2E9A-4CBC-A184-32DD571233EA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F54CF4C-CCA7-45F6-863B-B84EA530DC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AB988-2E9A-4CBC-A184-32DD571233EA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F54CF4C-CCA7-45F6-863B-B84EA530DC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59AB988-2E9A-4CBC-A184-32DD571233EA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CF4C-CCA7-45F6-863B-B84EA530DC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AB988-2E9A-4CBC-A184-32DD571233EA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F54CF4C-CCA7-45F6-863B-B84EA530DC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AB988-2E9A-4CBC-A184-32DD571233EA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F54CF4C-CCA7-45F6-863B-B84EA530D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AB988-2E9A-4CBC-A184-32DD571233EA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F54CF4C-CCA7-45F6-863B-B84EA530D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F54CF4C-CCA7-45F6-863B-B84EA530DC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AB988-2E9A-4CBC-A184-32DD571233EA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F54CF4C-CCA7-45F6-863B-B84EA530DC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59AB988-2E9A-4CBC-A184-32DD571233EA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59AB988-2E9A-4CBC-A184-32DD571233EA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F54CF4C-CCA7-45F6-863B-B84EA530DC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wu.edu/library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lib.asu.edu/" TargetMode="External"/><Relationship Id="rId4" Type="http://schemas.openxmlformats.org/officeDocument/2006/relationships/hyperlink" Target="http://library.illinoisstate.ed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657600"/>
            <a:ext cx="8153400" cy="2286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Chris Sweet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Illinois Wesleyan University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ISU Information Literacy Summit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4/30/12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8382000" cy="1295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Selecting, Implementing and Teaching a Web-Scale Discovery Tool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 smtClean="0"/>
              <a:t>We’re establishing an EBSCO monopoly of sorts (relevancy </a:t>
            </a:r>
            <a:r>
              <a:rPr lang="en-US" dirty="0"/>
              <a:t>rankings, </a:t>
            </a:r>
            <a:r>
              <a:rPr lang="en-US" dirty="0" smtClean="0"/>
              <a:t>metadata)</a:t>
            </a:r>
            <a:endParaRPr lang="en-US" dirty="0"/>
          </a:p>
          <a:p>
            <a:pPr lvl="0"/>
            <a:r>
              <a:rPr lang="en-US" dirty="0"/>
              <a:t>Known item </a:t>
            </a:r>
            <a:r>
              <a:rPr lang="en-US" dirty="0" smtClean="0"/>
              <a:t>searching wasn’t great</a:t>
            </a:r>
            <a:endParaRPr lang="en-US" dirty="0"/>
          </a:p>
          <a:p>
            <a:pPr lvl="0"/>
            <a:r>
              <a:rPr lang="en-US" dirty="0"/>
              <a:t>Statistics- </a:t>
            </a:r>
            <a:r>
              <a:rPr lang="en-US" dirty="0" smtClean="0"/>
              <a:t>(below)</a:t>
            </a:r>
            <a:endParaRPr lang="en-US" dirty="0"/>
          </a:p>
          <a:p>
            <a:pPr lvl="0"/>
            <a:r>
              <a:rPr lang="en-US" dirty="0" err="1" smtClean="0"/>
              <a:t>ProQuest</a:t>
            </a:r>
            <a:r>
              <a:rPr lang="en-US" dirty="0" smtClean="0"/>
              <a:t> databases don’t play nice</a:t>
            </a:r>
            <a:endParaRPr lang="en-US" dirty="0"/>
          </a:p>
          <a:p>
            <a:pPr lvl="0"/>
            <a:r>
              <a:rPr lang="en-US" dirty="0" smtClean="0"/>
              <a:t>Lexis-Nexis: not yet part of the index</a:t>
            </a:r>
          </a:p>
          <a:p>
            <a:pPr lvl="0"/>
            <a:r>
              <a:rPr lang="en-US" dirty="0" smtClean="0"/>
              <a:t>Many small, one-off issues with linking, metadata problems, etc.</a:t>
            </a:r>
            <a:endParaRPr lang="en-US" dirty="0"/>
          </a:p>
          <a:p>
            <a:pPr lvl="0">
              <a:buNone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 smtClean="0"/>
              <a:t>Adoption was very quick </a:t>
            </a:r>
          </a:p>
          <a:p>
            <a:pPr lvl="0"/>
            <a:r>
              <a:rPr lang="en-US" dirty="0" smtClean="0"/>
              <a:t>Response has been overwhelmingly positive</a:t>
            </a:r>
          </a:p>
          <a:p>
            <a:pPr lvl="0"/>
            <a:r>
              <a:rPr lang="en-US" dirty="0" smtClean="0"/>
              <a:t>Almost all of our major resources are included in the main index</a:t>
            </a:r>
          </a:p>
          <a:p>
            <a:pPr lvl="0"/>
            <a:r>
              <a:rPr lang="en-US" dirty="0" smtClean="0"/>
              <a:t>Works when I-Share is down!</a:t>
            </a:r>
          </a:p>
          <a:p>
            <a:pPr lvl="0"/>
            <a:r>
              <a:rPr lang="en-US" dirty="0" smtClean="0"/>
              <a:t>In general, students are finding good resources more quickly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IWU Student </a:t>
            </a:r>
            <a:r>
              <a:rPr lang="en-US" dirty="0"/>
              <a:t>usability </a:t>
            </a:r>
            <a:r>
              <a:rPr lang="en-US" dirty="0" smtClean="0"/>
              <a:t>study</a:t>
            </a:r>
            <a:endParaRPr lang="en-US" dirty="0"/>
          </a:p>
          <a:p>
            <a:pPr lvl="1"/>
            <a:r>
              <a:rPr lang="en-US" dirty="0">
                <a:solidFill>
                  <a:schemeClr val="tx1"/>
                </a:solidFill>
              </a:rPr>
              <a:t>Students were far more successful using EDS than other </a:t>
            </a:r>
            <a:r>
              <a:rPr lang="en-US" dirty="0" smtClean="0">
                <a:solidFill>
                  <a:schemeClr val="tx1"/>
                </a:solidFill>
              </a:rPr>
              <a:t>resources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Never used the right-hand federated resources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Occasionally applied left-hand limiters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Students searched every box like a Google box</a:t>
            </a:r>
            <a:endParaRPr lang="en-US" dirty="0">
              <a:solidFill>
                <a:schemeClr val="tx1"/>
              </a:solidFill>
            </a:endParaRPr>
          </a:p>
          <a:p>
            <a:pPr lvl="0"/>
            <a:r>
              <a:rPr lang="en-US" dirty="0"/>
              <a:t>Usage statistics in a discovery environment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Jul-Dec 2011 28,000 sessions and 17,000 downloads, 11,000 SFX links to full-text articles not in </a:t>
            </a:r>
            <a:r>
              <a:rPr lang="en-US" dirty="0" smtClean="0">
                <a:solidFill>
                  <a:schemeClr val="tx1"/>
                </a:solidFill>
              </a:rPr>
              <a:t>EDS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Problematic for evaluating impact on stand-alone databases, because every EDS search counts as 1 search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5105400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Results from a Student/Faculty Anonymous Survey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Overall ease of use 92% (Very Good or Excellent)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Speed of searches 100% (Very Good or Excellent)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Relevancy of Results 85% (Very Good or Excellent)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Would you recommend this tool to a friend or colleague? 100% said Yes</a:t>
            </a:r>
          </a:p>
          <a:p>
            <a:pPr lvl="1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“I really like this. To test it, I ego-searched and </a:t>
            </a:r>
            <a:r>
              <a:rPr lang="en-US" dirty="0" err="1" smtClean="0">
                <a:solidFill>
                  <a:schemeClr val="tx1"/>
                </a:solidFill>
              </a:rPr>
              <a:t>MegaSearch</a:t>
            </a:r>
            <a:r>
              <a:rPr lang="en-US" dirty="0" smtClean="0">
                <a:solidFill>
                  <a:schemeClr val="tx1"/>
                </a:solidFill>
              </a:rPr>
              <a:t> came up with almost all of my publications, including book reviews, almost without duplication. I don’t know of a single database that is able to do this. Very Impressed.”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“Thanks for this! I didn’t know I needed it and now I wouldn’t search without it. I’ve only been using it for a week or so, so perhaps I haven’t discovered weaknesses yet.”</a:t>
            </a:r>
          </a:p>
          <a:p>
            <a:pPr lvl="0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i="1" dirty="0" smtClean="0"/>
              <a:t>Paths of Discovery:  Comparing the Search effectiveness of EBSCO Discovery Service, Summon, Google Scholar, and Conventional Library Resources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Andrew D. Asher, Lynda M. Duke, Suzanne Wilson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900" dirty="0" smtClean="0"/>
              <a:t>(Accepted for publication in College &amp; Research Libraries, available for pre-print in early May)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Study </a:t>
            </a:r>
            <a:r>
              <a:rPr lang="en-US" dirty="0"/>
              <a:t>compared the effectiveness of these tools at IWU and </a:t>
            </a:r>
            <a:r>
              <a:rPr lang="en-US" dirty="0" err="1"/>
              <a:t>Bucknell</a:t>
            </a:r>
            <a:r>
              <a:rPr lang="en-US" dirty="0"/>
              <a:t> </a:t>
            </a:r>
            <a:r>
              <a:rPr lang="en-US" dirty="0" smtClean="0"/>
              <a:t>Universities</a:t>
            </a:r>
          </a:p>
          <a:p>
            <a:r>
              <a:rPr lang="en-US" dirty="0" smtClean="0"/>
              <a:t>General Findings: EDS </a:t>
            </a:r>
            <a:r>
              <a:rPr lang="en-US" dirty="0"/>
              <a:t>outperformed Summon and other search systems in almost every category</a:t>
            </a:r>
            <a:r>
              <a:rPr lang="en-US" dirty="0" smtClean="0"/>
              <a:t>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Did our general approach change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Discovery Tools are not a magic bullet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Frees us up to focus on teaching research skills instead of multiple interfaces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Usually still teach VU Find/I-Share separately</a:t>
            </a:r>
            <a:endParaRPr lang="en-US" dirty="0">
              <a:solidFill>
                <a:schemeClr val="tx1"/>
              </a:solidFill>
            </a:endParaRPr>
          </a:p>
          <a:p>
            <a:pPr lvl="0"/>
            <a:r>
              <a:rPr lang="en-US" dirty="0"/>
              <a:t>Issue of </a:t>
            </a:r>
            <a:r>
              <a:rPr lang="en-US" dirty="0" smtClean="0"/>
              <a:t>federated connectors (have to be taught to be used)</a:t>
            </a:r>
            <a:endParaRPr lang="en-US" dirty="0"/>
          </a:p>
          <a:p>
            <a:pPr lvl="0"/>
            <a:r>
              <a:rPr lang="en-US" dirty="0"/>
              <a:t>Discipline-specific database dilemma, can also limit to a single database from within EDS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There’s no going back now!</a:t>
            </a:r>
          </a:p>
          <a:p>
            <a:r>
              <a:rPr lang="en-US" dirty="0" smtClean="0"/>
              <a:t>Interdisciplinary searching is outstanding.</a:t>
            </a:r>
          </a:p>
          <a:p>
            <a:r>
              <a:rPr lang="en-US" dirty="0" smtClean="0"/>
              <a:t>Getting the most out of a discovery tool is not a passive process</a:t>
            </a:r>
          </a:p>
          <a:p>
            <a:r>
              <a:rPr lang="en-US" dirty="0" smtClean="0"/>
              <a:t>If Google Scholar could be customized to include additional local library holdings it could be a “killer app”</a:t>
            </a:r>
          </a:p>
          <a:p>
            <a:r>
              <a:rPr lang="en-US" dirty="0" smtClean="0"/>
              <a:t>Death of A&amp;I databases?</a:t>
            </a:r>
          </a:p>
          <a:p>
            <a:pPr lvl="0"/>
            <a:r>
              <a:rPr lang="en-US" dirty="0" smtClean="0"/>
              <a:t>A survey of incoming students this past fall discovered that none of them used their mobile devices for research. (Mobile interfaces are not as important as we thought)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Demo Searches: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Wesleyan </a:t>
            </a:r>
            <a:r>
              <a:rPr lang="en-US" dirty="0"/>
              <a:t>EDS </a:t>
            </a:r>
            <a:r>
              <a:rPr lang="en-US" u="sng" dirty="0">
                <a:hlinkClick r:id="rId3"/>
              </a:rPr>
              <a:t>http://www.iwu.edu/library/</a:t>
            </a:r>
            <a:r>
              <a:rPr lang="en-US" dirty="0"/>
              <a:t> </a:t>
            </a:r>
          </a:p>
          <a:p>
            <a:pPr lvl="0"/>
            <a:r>
              <a:rPr lang="en-US" dirty="0"/>
              <a:t>ISU EDS </a:t>
            </a:r>
            <a:r>
              <a:rPr lang="en-US" u="sng" dirty="0">
                <a:hlinkClick r:id="rId4"/>
              </a:rPr>
              <a:t>http://library.illinoisstate.edu/</a:t>
            </a:r>
            <a:r>
              <a:rPr lang="en-US" dirty="0"/>
              <a:t> </a:t>
            </a:r>
          </a:p>
          <a:p>
            <a:pPr lvl="0"/>
            <a:r>
              <a:rPr lang="en-US" dirty="0"/>
              <a:t>Summon at Arizona State: </a:t>
            </a:r>
            <a:r>
              <a:rPr lang="en-US" u="sng" dirty="0">
                <a:hlinkClick r:id="rId5"/>
              </a:rPr>
              <a:t>http://lib.asu.edu/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What do most students expect from library search tools?</a:t>
            </a:r>
          </a:p>
          <a:p>
            <a:endParaRPr lang="en-US" dirty="0" smtClean="0"/>
          </a:p>
          <a:p>
            <a:r>
              <a:rPr lang="en-US" dirty="0" smtClean="0"/>
              <a:t>What is federated searching?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What is web-scale searching?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What is a library discovery tool?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IWU Background / 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Liberal Arts Institution with 2100 undergraduates</a:t>
            </a:r>
          </a:p>
          <a:p>
            <a:r>
              <a:rPr lang="en-US" dirty="0" smtClean="0"/>
              <a:t>ERIAL Project (2008-2010)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Library resources are too fragmented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Students are not persistent when researching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Students don’t want to learn multiple interfaces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Recommended exploring Discovery tools</a:t>
            </a:r>
          </a:p>
          <a:p>
            <a:r>
              <a:rPr lang="en-US" dirty="0" smtClean="0"/>
              <a:t>We had many costly databases with good content that had low usage statistics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the fall of 2010, Illinois Wesleyan University reviewed all the major web-scale discovery tools available to libraries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WorldCat</a:t>
            </a:r>
            <a:r>
              <a:rPr lang="en-US" dirty="0" smtClean="0">
                <a:solidFill>
                  <a:schemeClr val="tx1"/>
                </a:solidFill>
              </a:rPr>
              <a:t> Local (2007)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Serial Solutions Summon (2009)</a:t>
            </a: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Ebsco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Discovery (2010)</a:t>
            </a: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Exlibris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Primo Central (2010)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CARLI-Extensible </a:t>
            </a:r>
            <a:r>
              <a:rPr lang="en-US" dirty="0">
                <a:solidFill>
                  <a:schemeClr val="tx1"/>
                </a:solidFill>
              </a:rPr>
              <a:t>Catalog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Google </a:t>
            </a:r>
            <a:r>
              <a:rPr lang="en-US" dirty="0" smtClean="0">
                <a:solidFill>
                  <a:schemeClr val="tx1"/>
                </a:solidFill>
              </a:rPr>
              <a:t>Scholar?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US" dirty="0" smtClean="0"/>
              <a:t>Note:</a:t>
            </a:r>
          </a:p>
          <a:p>
            <a:pPr lvl="0"/>
            <a:r>
              <a:rPr lang="en-US" dirty="0" smtClean="0"/>
              <a:t>Features</a:t>
            </a:r>
            <a:r>
              <a:rPr lang="en-US" dirty="0"/>
              <a:t>, content, ability to customize </a:t>
            </a:r>
            <a:r>
              <a:rPr lang="en-US" dirty="0" smtClean="0"/>
              <a:t>, etc. have </a:t>
            </a:r>
            <a:r>
              <a:rPr lang="en-US" dirty="0"/>
              <a:t>all been evolving </a:t>
            </a:r>
            <a:r>
              <a:rPr lang="en-US" dirty="0" smtClean="0"/>
              <a:t>on almost </a:t>
            </a:r>
            <a:r>
              <a:rPr lang="en-US" dirty="0"/>
              <a:t>a monthly </a:t>
            </a:r>
            <a:r>
              <a:rPr lang="en-US" dirty="0" smtClean="0"/>
              <a:t>basis</a:t>
            </a:r>
          </a:p>
          <a:p>
            <a:pPr lvl="0"/>
            <a:r>
              <a:rPr lang="en-US" dirty="0" smtClean="0"/>
              <a:t>What worked for us, might not work as well for you</a:t>
            </a:r>
            <a:endParaRPr lang="en-US" dirty="0"/>
          </a:p>
          <a:p>
            <a:pPr lvl="0"/>
            <a:r>
              <a:rPr lang="en-US" dirty="0"/>
              <a:t>New ILS systems from OCLC, Ex </a:t>
            </a:r>
            <a:r>
              <a:rPr lang="en-US" dirty="0" err="1"/>
              <a:t>Libris</a:t>
            </a:r>
            <a:r>
              <a:rPr lang="en-US" dirty="0"/>
              <a:t> and Innovative Interfaces won’t have a traditional OPAC- they will be based on a Discovery-type system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US" dirty="0"/>
              <a:t>What led us to choose </a:t>
            </a:r>
            <a:r>
              <a:rPr lang="en-US" dirty="0" smtClean="0"/>
              <a:t>EDS?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IWU already had many </a:t>
            </a:r>
            <a:r>
              <a:rPr lang="en-US" dirty="0">
                <a:solidFill>
                  <a:schemeClr val="tx1"/>
                </a:solidFill>
              </a:rPr>
              <a:t>EBSCO subscriptions</a:t>
            </a:r>
          </a:p>
          <a:p>
            <a:r>
              <a:rPr lang="en-US" dirty="0">
                <a:solidFill>
                  <a:schemeClr val="tx1"/>
                </a:solidFill>
              </a:rPr>
              <a:t>Familiarity with the </a:t>
            </a:r>
            <a:r>
              <a:rPr lang="en-US" dirty="0" smtClean="0">
                <a:solidFill>
                  <a:schemeClr val="tx1"/>
                </a:solidFill>
              </a:rPr>
              <a:t>interface (Academic Search Premier)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Ability to include things outside EBSCO licensed </a:t>
            </a:r>
            <a:r>
              <a:rPr lang="en-US" dirty="0" smtClean="0">
                <a:solidFill>
                  <a:schemeClr val="tx1"/>
                </a:solidFill>
              </a:rPr>
              <a:t>content (Federated)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Access to more </a:t>
            </a:r>
            <a:r>
              <a:rPr lang="en-US" dirty="0" smtClean="0">
                <a:solidFill>
                  <a:schemeClr val="tx1"/>
                </a:solidFill>
              </a:rPr>
              <a:t>deep or “thick” </a:t>
            </a:r>
            <a:r>
              <a:rPr lang="en-US" dirty="0">
                <a:solidFill>
                  <a:schemeClr val="tx1"/>
                </a:solidFill>
              </a:rPr>
              <a:t>metadata than much of the </a:t>
            </a:r>
            <a:r>
              <a:rPr lang="en-US" dirty="0" smtClean="0">
                <a:solidFill>
                  <a:schemeClr val="tx1"/>
                </a:solidFill>
              </a:rPr>
              <a:t>competition. This can include: full-text</a:t>
            </a:r>
            <a:r>
              <a:rPr lang="en-US" dirty="0">
                <a:solidFill>
                  <a:schemeClr val="tx1"/>
                </a:solidFill>
              </a:rPr>
              <a:t>, abstracts, subject </a:t>
            </a:r>
            <a:r>
              <a:rPr lang="en-US" dirty="0" smtClean="0">
                <a:solidFill>
                  <a:schemeClr val="tx1"/>
                </a:solidFill>
              </a:rPr>
              <a:t>indexing. *Critical when comparing discovery tools.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Peer-reviewed limiter</a:t>
            </a:r>
          </a:p>
          <a:p>
            <a:r>
              <a:rPr lang="en-US" dirty="0">
                <a:solidFill>
                  <a:schemeClr val="tx1"/>
                </a:solidFill>
              </a:rPr>
              <a:t>Decent relevancy rankings (from a librarian perspective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Costs were comparable bet. EDS, Summon and Primo.  “Around” $20K a year with a 3 year contract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>
            <a:noAutofit/>
          </a:bodyPr>
          <a:lstStyle/>
          <a:p>
            <a:r>
              <a:rPr lang="en-US" sz="2400" dirty="0" smtClean="0"/>
              <a:t>Some questions to ask when </a:t>
            </a:r>
            <a:br>
              <a:rPr lang="en-US" sz="2400" dirty="0" smtClean="0"/>
            </a:br>
            <a:r>
              <a:rPr lang="en-US" sz="2400" dirty="0" smtClean="0"/>
              <a:t>selecting a discovery tool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many of our current library resources can be included?</a:t>
            </a:r>
          </a:p>
          <a:p>
            <a:r>
              <a:rPr lang="en-US" dirty="0" smtClean="0"/>
              <a:t>For items that are included do we get thick or thin metadata?</a:t>
            </a:r>
          </a:p>
          <a:p>
            <a:r>
              <a:rPr lang="en-US" dirty="0" smtClean="0"/>
              <a:t>Do we have any options for including resources for which you do not have a licensing agreement?</a:t>
            </a:r>
          </a:p>
          <a:p>
            <a:r>
              <a:rPr lang="en-US" dirty="0" smtClean="0"/>
              <a:t>How does the system handle </a:t>
            </a:r>
            <a:r>
              <a:rPr lang="en-US" dirty="0" err="1" smtClean="0"/>
              <a:t>consortial</a:t>
            </a:r>
            <a:r>
              <a:rPr lang="en-US" dirty="0" smtClean="0"/>
              <a:t> records and borrowing?</a:t>
            </a:r>
          </a:p>
          <a:p>
            <a:r>
              <a:rPr lang="en-US" dirty="0" smtClean="0"/>
              <a:t>What features of the tool are customizable?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Very good EBSCO support during this phase, no major problems.</a:t>
            </a:r>
          </a:p>
          <a:p>
            <a:pPr lvl="0"/>
            <a:r>
              <a:rPr lang="en-US" dirty="0" err="1" smtClean="0"/>
              <a:t>Consortial</a:t>
            </a:r>
            <a:r>
              <a:rPr lang="en-US" dirty="0" smtClean="0"/>
              <a:t> borrowing issues (do we want all I-Share content searched by default?)</a:t>
            </a:r>
          </a:p>
          <a:p>
            <a:pPr lvl="0"/>
            <a:r>
              <a:rPr lang="en-US" dirty="0" smtClean="0"/>
              <a:t>Similarly, what free content should be included?</a:t>
            </a:r>
          </a:p>
          <a:p>
            <a:r>
              <a:rPr lang="en-US" dirty="0" smtClean="0"/>
              <a:t>Deciding what to do about resources that are not included in the base index (what to federate?)</a:t>
            </a:r>
          </a:p>
          <a:p>
            <a:pPr lvl="0"/>
            <a:r>
              <a:rPr lang="en-US" dirty="0" smtClean="0"/>
              <a:t>Developing </a:t>
            </a:r>
            <a:r>
              <a:rPr lang="en-US" dirty="0"/>
              <a:t>an understanding of the tool and buy in from the librarians and </a:t>
            </a:r>
            <a:r>
              <a:rPr lang="en-US" dirty="0" smtClean="0"/>
              <a:t>teaching faculty</a:t>
            </a:r>
            <a:endParaRPr lang="en-US" dirty="0"/>
          </a:p>
          <a:p>
            <a:pPr lvl="0"/>
            <a:r>
              <a:rPr lang="en-US" dirty="0" smtClean="0"/>
              <a:t>Testing, marketing</a:t>
            </a:r>
          </a:p>
          <a:p>
            <a:r>
              <a:rPr lang="en-US" dirty="0" smtClean="0"/>
              <a:t>Integrating the tool into the website</a:t>
            </a:r>
          </a:p>
          <a:p>
            <a:pPr lvl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Ames Library Homepage</a:t>
            </a:r>
            <a:endParaRPr lang="en-US" dirty="0"/>
          </a:p>
        </p:txBody>
      </p:sp>
      <p:pic>
        <p:nvPicPr>
          <p:cNvPr id="4301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758031" y="1660525"/>
            <a:ext cx="7591425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1190</TotalTime>
  <Words>944</Words>
  <Application>Microsoft Office PowerPoint</Application>
  <PresentationFormat>On-screen Show (4:3)</PresentationFormat>
  <Paragraphs>129</Paragraphs>
  <Slides>17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Civic</vt:lpstr>
      <vt:lpstr>Selecting, Implementing and Teaching a Web-Scale Discovery Tool</vt:lpstr>
      <vt:lpstr>Slide 2</vt:lpstr>
      <vt:lpstr>IWU Background / Context</vt:lpstr>
      <vt:lpstr>Selection Process</vt:lpstr>
      <vt:lpstr>Selection Process</vt:lpstr>
      <vt:lpstr>Selection Process</vt:lpstr>
      <vt:lpstr>Some questions to ask when  selecting a discovery tool</vt:lpstr>
      <vt:lpstr>Implementation</vt:lpstr>
      <vt:lpstr>Ames Library Homepage</vt:lpstr>
      <vt:lpstr>Problems</vt:lpstr>
      <vt:lpstr>Successes</vt:lpstr>
      <vt:lpstr>Evaluation</vt:lpstr>
      <vt:lpstr>Evaluation</vt:lpstr>
      <vt:lpstr>Evaluation</vt:lpstr>
      <vt:lpstr>Teaching EDS</vt:lpstr>
      <vt:lpstr>Closing Thoughts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Selecting, Implementing and Teaching a Web-Scale Discovery Tool</dc:title>
  <dc:creator>Sweets</dc:creator>
  <cp:lastModifiedBy>Lenovo User</cp:lastModifiedBy>
  <cp:revision>115</cp:revision>
  <dcterms:created xsi:type="dcterms:W3CDTF">2012-04-25T13:39:41Z</dcterms:created>
  <dcterms:modified xsi:type="dcterms:W3CDTF">2012-05-07T20:10:01Z</dcterms:modified>
</cp:coreProperties>
</file>