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70" r:id="rId3"/>
    <p:sldId id="267" r:id="rId4"/>
    <p:sldId id="268" r:id="rId5"/>
    <p:sldId id="275" r:id="rId6"/>
    <p:sldId id="278" r:id="rId7"/>
    <p:sldId id="273" r:id="rId8"/>
    <p:sldId id="274" r:id="rId9"/>
    <p:sldId id="263" r:id="rId10"/>
    <p:sldId id="277" r:id="rId11"/>
    <p:sldId id="257" r:id="rId12"/>
    <p:sldId id="276" r:id="rId13"/>
    <p:sldId id="258" r:id="rId14"/>
    <p:sldId id="259" r:id="rId15"/>
    <p:sldId id="272" r:id="rId16"/>
    <p:sldId id="260" r:id="rId17"/>
    <p:sldId id="265" r:id="rId18"/>
    <p:sldId id="264" r:id="rId19"/>
    <p:sldId id="262" r:id="rId20"/>
    <p:sldId id="269" r:id="rId21"/>
    <p:sldId id="27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047" autoAdjust="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5A2BDF-6EE3-4EB4-9A5C-8D38A099CA2F}" type="datetimeFigureOut">
              <a:rPr lang="en-US" smtClean="0"/>
              <a:t>6/5/2012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9A28ED-0969-4227-9266-7EDF088F220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topics.nytimes.com/top/news/international/countriesandterritories/hungary/index.html?inline=nyt-geo"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nytimes.com/2012/04/03/world/europe/hungarian-president-pal-schmitt-resigns-amid-plagiarism-scandal.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president of </a:t>
            </a:r>
            <a:r>
              <a:rPr lang="en-US" dirty="0" smtClean="0">
                <a:hlinkClick r:id="rId3" tooltip="More news and information about Hungary."/>
              </a:rPr>
              <a:t>Hungary</a:t>
            </a:r>
            <a:r>
              <a:rPr lang="en-US" dirty="0" smtClean="0"/>
              <a:t>, Pal Schmitt, resigned from his largely ceremonial post on Monday amid a storm of criticism over what he called “unfounded allegations” of plagiarism in his 1992 doctoral thesis. </a:t>
            </a:r>
          </a:p>
          <a:p>
            <a:r>
              <a:rPr lang="en-US" dirty="0" smtClean="0">
                <a:hlinkClick r:id="rId4"/>
              </a:rPr>
              <a:t>http://www.nytimes.com/2012/04/03/world/europe/hungarian-president-pal-schmitt-resigns-amid-plagiarism-scandal.html</a:t>
            </a:r>
            <a:r>
              <a:rPr lang="en-US" dirty="0" smtClean="0"/>
              <a:t> </a:t>
            </a:r>
          </a:p>
          <a:p>
            <a:endParaRPr lang="en-US" dirty="0"/>
          </a:p>
        </p:txBody>
      </p:sp>
      <p:sp>
        <p:nvSpPr>
          <p:cNvPr id="4" name="Slide Number Placeholder 3"/>
          <p:cNvSpPr>
            <a:spLocks noGrp="1"/>
          </p:cNvSpPr>
          <p:nvPr>
            <p:ph type="sldNum" sz="quarter" idx="10"/>
          </p:nvPr>
        </p:nvSpPr>
        <p:spPr/>
        <p:txBody>
          <a:bodyPr/>
          <a:lstStyle/>
          <a:p>
            <a:fld id="{729A28ED-0969-4227-9266-7EDF088F220D}"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Seminal article, but oversimplified</a:t>
            </a:r>
            <a:r>
              <a:rPr lang="en-US" baseline="0" dirty="0" smtClean="0"/>
              <a:t> and potentially e</a:t>
            </a:r>
            <a:r>
              <a:rPr lang="en-US" dirty="0" smtClean="0"/>
              <a:t>thnocentric.</a:t>
            </a:r>
            <a:endParaRPr lang="en-US" dirty="0"/>
          </a:p>
        </p:txBody>
      </p:sp>
      <p:sp>
        <p:nvSpPr>
          <p:cNvPr id="4" name="Slide Number Placeholder 3"/>
          <p:cNvSpPr>
            <a:spLocks noGrp="1"/>
          </p:cNvSpPr>
          <p:nvPr>
            <p:ph type="sldNum" sz="quarter" idx="10"/>
          </p:nvPr>
        </p:nvSpPr>
        <p:spPr/>
        <p:txBody>
          <a:bodyPr/>
          <a:lstStyle/>
          <a:p>
            <a:fld id="{729A28ED-0969-4227-9266-7EDF088F220D}"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3E00C2-3122-4D5C-8455-72A4E151E876}" type="datetimeFigureOut">
              <a:rPr lang="en-US" smtClean="0"/>
              <a:pPr/>
              <a:t>6/5/2012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E00C2-3122-4D5C-8455-72A4E151E876}" type="datetimeFigureOut">
              <a:rPr lang="en-US" smtClean="0"/>
              <a:pPr/>
              <a:t>6/5/2012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E00C2-3122-4D5C-8455-72A4E151E876}" type="datetimeFigureOut">
              <a:rPr lang="en-US" smtClean="0"/>
              <a:pPr/>
              <a:t>6/5/2012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E00C2-3122-4D5C-8455-72A4E151E876}" type="datetimeFigureOut">
              <a:rPr lang="en-US" smtClean="0"/>
              <a:pPr/>
              <a:t>6/5/2012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3E00C2-3122-4D5C-8455-72A4E151E876}" type="datetimeFigureOut">
              <a:rPr lang="en-US" smtClean="0"/>
              <a:pPr/>
              <a:t>6/5/2012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3E00C2-3122-4D5C-8455-72A4E151E876}" type="datetimeFigureOut">
              <a:rPr lang="en-US" smtClean="0"/>
              <a:pPr/>
              <a:t>6/5/2012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3E00C2-3122-4D5C-8455-72A4E151E876}" type="datetimeFigureOut">
              <a:rPr lang="en-US" smtClean="0"/>
              <a:pPr/>
              <a:t>6/5/2012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3E00C2-3122-4D5C-8455-72A4E151E876}" type="datetimeFigureOut">
              <a:rPr lang="en-US" smtClean="0"/>
              <a:pPr/>
              <a:t>6/5/2012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3E00C2-3122-4D5C-8455-72A4E151E876}" type="datetimeFigureOut">
              <a:rPr lang="en-US" smtClean="0"/>
              <a:pPr/>
              <a:t>6/5/2012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3E00C2-3122-4D5C-8455-72A4E151E876}" type="datetimeFigureOut">
              <a:rPr lang="en-US" smtClean="0"/>
              <a:pPr/>
              <a:t>6/5/2012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3E00C2-3122-4D5C-8455-72A4E151E876}" type="datetimeFigureOut">
              <a:rPr lang="en-US" smtClean="0"/>
              <a:pPr/>
              <a:t>6/5/2012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06E76F-EDD6-453C-9703-88AC6382ED3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alpha val="6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3E00C2-3122-4D5C-8455-72A4E151E876}" type="datetimeFigureOut">
              <a:rPr lang="en-US" smtClean="0"/>
              <a:pPr/>
              <a:t>6/5/2012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06E76F-EDD6-453C-9703-88AC6382ED3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geert-hofstede.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imeshighereducation.co.uk/story.asp?storycode=401564"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plagiarism.org/resources/documentation/plagiarism/learning/preventing_plagiarism_instructor.doc" TargetMode="External"/><Relationship Id="rId2" Type="http://schemas.openxmlformats.org/officeDocument/2006/relationships/hyperlink" Target="http://cgi.stanford.edu/~dept-ctl/tomprof/posting.php?ID=100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carla.umn.edu/maxsa/documents/Cultural%20Values_MAXSA_IG.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ationalpostnews.files.wordpress.com/2012/04/schmitt.jpg?w=62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tuoitrenews.vn/cmlink/tuoitrenews/education/education-news/researcher-plagiarizing-7-papers-blames-instructor-1.7456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iie.org/Research-and-Publications/~/media/Files/Corporate/Open-Doors/Fast-Facts/Fast%20Facts%202011.ash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305800" cy="1905000"/>
          </a:xfrm>
        </p:spPr>
        <p:txBody>
          <a:bodyPr>
            <a:normAutofit/>
          </a:bodyPr>
          <a:lstStyle/>
          <a:p>
            <a:r>
              <a:rPr lang="en-US" sz="2800" b="1" dirty="0" smtClean="0"/>
              <a:t>Intellectual Property and Attribution in a Cross-Cultural Context: Understanding International Students' Attitudes Towards Citation and Plagiarism</a:t>
            </a:r>
            <a:endParaRPr lang="en-US" sz="2800" dirty="0"/>
          </a:p>
        </p:txBody>
      </p:sp>
      <p:sp>
        <p:nvSpPr>
          <p:cNvPr id="3" name="Subtitle 2"/>
          <p:cNvSpPr>
            <a:spLocks noGrp="1"/>
          </p:cNvSpPr>
          <p:nvPr>
            <p:ph type="subTitle" idx="1"/>
          </p:nvPr>
        </p:nvSpPr>
        <p:spPr>
          <a:xfrm>
            <a:off x="1219200" y="5105400"/>
            <a:ext cx="6400800" cy="1371600"/>
          </a:xfrm>
        </p:spPr>
        <p:txBody>
          <a:bodyPr>
            <a:normAutofit/>
          </a:bodyPr>
          <a:lstStyle/>
          <a:p>
            <a:r>
              <a:rPr lang="en-US" sz="2400" dirty="0" smtClean="0">
                <a:solidFill>
                  <a:schemeClr val="tx1"/>
                </a:solidFill>
              </a:rPr>
              <a:t>Chris </a:t>
            </a:r>
            <a:r>
              <a:rPr lang="en-US" sz="2400" dirty="0" smtClean="0">
                <a:solidFill>
                  <a:schemeClr val="tx1"/>
                </a:solidFill>
              </a:rPr>
              <a:t>Sweet</a:t>
            </a:r>
          </a:p>
          <a:p>
            <a:r>
              <a:rPr lang="en-US" sz="2400" dirty="0" smtClean="0">
                <a:solidFill>
                  <a:schemeClr val="tx1"/>
                </a:solidFill>
              </a:rPr>
              <a:t>Illinois Wesleyan University</a:t>
            </a:r>
            <a:endParaRPr lang="en-US" sz="2400" dirty="0" smtClean="0">
              <a:solidFill>
                <a:schemeClr val="tx1"/>
              </a:solidFill>
            </a:endParaRPr>
          </a:p>
          <a:p>
            <a:r>
              <a:rPr lang="en-US" sz="2400" dirty="0" smtClean="0">
                <a:solidFill>
                  <a:schemeClr val="tx1"/>
                </a:solidFill>
              </a:rPr>
              <a:t>Information Literacy Librarian</a:t>
            </a:r>
            <a:endParaRPr lang="en-US" sz="2400" dirty="0">
              <a:solidFill>
                <a:schemeClr val="tx1"/>
              </a:solidFill>
            </a:endParaRPr>
          </a:p>
        </p:txBody>
      </p:sp>
      <p:pic>
        <p:nvPicPr>
          <p:cNvPr id="4" name="Picture 2" descr="http://infohost.nmt.edu/~cpc/Image1.gif"/>
          <p:cNvPicPr>
            <a:picLocks noChangeAspect="1" noChangeArrowheads="1"/>
          </p:cNvPicPr>
          <p:nvPr/>
        </p:nvPicPr>
        <p:blipFill>
          <a:blip r:embed="rId2" cstate="print"/>
          <a:srcRect/>
          <a:stretch>
            <a:fillRect/>
          </a:stretch>
        </p:blipFill>
        <p:spPr bwMode="auto">
          <a:xfrm>
            <a:off x="1524000" y="2590800"/>
            <a:ext cx="5438775" cy="17525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Way to Think About It!</a:t>
            </a:r>
            <a:endParaRPr lang="en-US" dirty="0"/>
          </a:p>
        </p:txBody>
      </p:sp>
      <p:pic>
        <p:nvPicPr>
          <p:cNvPr id="36866" name="Picture 2" descr="http://www.history-of-china.com/img/confucius-b.jpg"/>
          <p:cNvPicPr>
            <a:picLocks noChangeAspect="1" noChangeArrowheads="1"/>
          </p:cNvPicPr>
          <p:nvPr/>
        </p:nvPicPr>
        <p:blipFill>
          <a:blip r:embed="rId2" cstate="print"/>
          <a:srcRect/>
          <a:stretch>
            <a:fillRect/>
          </a:stretch>
        </p:blipFill>
        <p:spPr bwMode="auto">
          <a:xfrm>
            <a:off x="762000" y="1981200"/>
            <a:ext cx="2486526" cy="3352800"/>
          </a:xfrm>
          <a:prstGeom prst="rect">
            <a:avLst/>
          </a:prstGeom>
          <a:noFill/>
        </p:spPr>
      </p:pic>
      <p:pic>
        <p:nvPicPr>
          <p:cNvPr id="36868" name="Picture 4" descr="http://www.mrdowling.com/images/701plato.jpg"/>
          <p:cNvPicPr>
            <a:picLocks noChangeAspect="1" noChangeArrowheads="1"/>
          </p:cNvPicPr>
          <p:nvPr/>
        </p:nvPicPr>
        <p:blipFill>
          <a:blip r:embed="rId3" cstate="print"/>
          <a:srcRect/>
          <a:stretch>
            <a:fillRect/>
          </a:stretch>
        </p:blipFill>
        <p:spPr bwMode="auto">
          <a:xfrm>
            <a:off x="5791200" y="2133600"/>
            <a:ext cx="2362200" cy="3013842"/>
          </a:xfrm>
          <a:prstGeom prst="rect">
            <a:avLst/>
          </a:prstGeom>
          <a:noFill/>
        </p:spPr>
      </p:pic>
      <p:pic>
        <p:nvPicPr>
          <p:cNvPr id="36870" name="Picture 6" descr="http://www.gabrielangeldesignblog.com/wp-content/uploads/2011/03/red-boxing-gloves.png"/>
          <p:cNvPicPr>
            <a:picLocks noChangeAspect="1" noChangeArrowheads="1"/>
          </p:cNvPicPr>
          <p:nvPr/>
        </p:nvPicPr>
        <p:blipFill>
          <a:blip r:embed="rId4" cstate="print"/>
          <a:srcRect/>
          <a:stretch>
            <a:fillRect/>
          </a:stretch>
        </p:blipFill>
        <p:spPr bwMode="auto">
          <a:xfrm>
            <a:off x="3733800" y="2667000"/>
            <a:ext cx="1447800" cy="1447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Universalism vs. </a:t>
            </a:r>
            <a:r>
              <a:rPr lang="en-US" dirty="0" err="1" smtClean="0"/>
              <a:t>Particularism</a:t>
            </a:r>
            <a:endParaRPr lang="en-US" dirty="0"/>
          </a:p>
        </p:txBody>
      </p:sp>
      <p:sp>
        <p:nvSpPr>
          <p:cNvPr id="3" name="Content Placeholder 2"/>
          <p:cNvSpPr>
            <a:spLocks noGrp="1"/>
          </p:cNvSpPr>
          <p:nvPr>
            <p:ph idx="1"/>
          </p:nvPr>
        </p:nvSpPr>
        <p:spPr>
          <a:xfrm>
            <a:off x="914400" y="3505200"/>
            <a:ext cx="7086600" cy="2133600"/>
          </a:xfrm>
        </p:spPr>
        <p:txBody>
          <a:bodyPr>
            <a:normAutofit/>
          </a:bodyPr>
          <a:lstStyle/>
          <a:p>
            <a:r>
              <a:rPr lang="en-US" dirty="0" smtClean="0"/>
              <a:t>What countries do you think valued  universalism the most?  </a:t>
            </a:r>
          </a:p>
          <a:p>
            <a:r>
              <a:rPr lang="en-US" dirty="0" smtClean="0"/>
              <a:t>The least?</a:t>
            </a:r>
          </a:p>
          <a:p>
            <a:endParaRPr lang="en-US" dirty="0" smtClean="0"/>
          </a:p>
        </p:txBody>
      </p:sp>
      <p:graphicFrame>
        <p:nvGraphicFramePr>
          <p:cNvPr id="5" name="Table 4"/>
          <p:cNvGraphicFramePr>
            <a:graphicFrameLocks noGrp="1"/>
          </p:cNvGraphicFramePr>
          <p:nvPr/>
        </p:nvGraphicFramePr>
        <p:xfrm>
          <a:off x="990600" y="990600"/>
          <a:ext cx="6629400" cy="1854200"/>
        </p:xfrm>
        <a:graphic>
          <a:graphicData uri="http://schemas.openxmlformats.org/drawingml/2006/table">
            <a:tbl>
              <a:tblPr firstRow="1" bandRow="1">
                <a:tableStyleId>{5C22544A-7EE6-4342-B048-85BDC9FD1C3A}</a:tableStyleId>
              </a:tblPr>
              <a:tblGrid>
                <a:gridCol w="3314700"/>
                <a:gridCol w="3314700"/>
              </a:tblGrid>
              <a:tr h="370840">
                <a:tc>
                  <a:txBody>
                    <a:bodyPr/>
                    <a:lstStyle/>
                    <a:p>
                      <a:r>
                        <a:rPr lang="en-US" dirty="0" smtClean="0"/>
                        <a:t>Universalism</a:t>
                      </a:r>
                      <a:endParaRPr lang="en-US" dirty="0"/>
                    </a:p>
                  </a:txBody>
                  <a:tcPr/>
                </a:tc>
                <a:tc>
                  <a:txBody>
                    <a:bodyPr/>
                    <a:lstStyle/>
                    <a:p>
                      <a:r>
                        <a:rPr lang="en-US" dirty="0" err="1" smtClean="0"/>
                        <a:t>Particularism</a:t>
                      </a:r>
                      <a:endParaRPr lang="en-US" dirty="0"/>
                    </a:p>
                  </a:txBody>
                  <a:tcPr/>
                </a:tc>
              </a:tr>
              <a:tr h="370840">
                <a:tc>
                  <a:txBody>
                    <a:bodyPr/>
                    <a:lstStyle/>
                    <a:p>
                      <a:r>
                        <a:rPr lang="en-US" sz="1800" kern="1200" baseline="0" dirty="0" smtClean="0">
                          <a:solidFill>
                            <a:schemeClr val="dk1"/>
                          </a:solidFill>
                          <a:latin typeface="+mn-lt"/>
                          <a:ea typeface="+mn-ea"/>
                          <a:cs typeface="+mn-cs"/>
                        </a:rPr>
                        <a:t>Focus on rules</a:t>
                      </a:r>
                    </a:p>
                  </a:txBody>
                  <a:tcPr/>
                </a:tc>
                <a:tc>
                  <a:txBody>
                    <a:bodyPr/>
                    <a:lstStyle/>
                    <a:p>
                      <a:r>
                        <a:rPr lang="en-US" sz="1800" kern="1200" baseline="0" dirty="0" smtClean="0">
                          <a:solidFill>
                            <a:schemeClr val="dk1"/>
                          </a:solidFill>
                          <a:latin typeface="+mn-lt"/>
                          <a:ea typeface="+mn-ea"/>
                          <a:cs typeface="+mn-cs"/>
                        </a:rPr>
                        <a:t>Focus on relationships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Consistency of rules</a:t>
                      </a:r>
                      <a:endParaRPr lang="en-US" dirty="0"/>
                    </a:p>
                  </a:txBody>
                  <a:tcPr/>
                </a:tc>
                <a:tc>
                  <a:txBody>
                    <a:bodyPr/>
                    <a:lstStyle/>
                    <a:p>
                      <a:r>
                        <a:rPr lang="en-US" sz="1800" kern="1200" baseline="0" dirty="0" smtClean="0">
                          <a:solidFill>
                            <a:schemeClr val="dk1"/>
                          </a:solidFill>
                          <a:latin typeface="+mn-lt"/>
                          <a:ea typeface="+mn-ea"/>
                          <a:cs typeface="+mn-cs"/>
                        </a:rPr>
                        <a:t>Flexibility of rules</a:t>
                      </a:r>
                      <a:endParaRPr lang="en-US" dirty="0"/>
                    </a:p>
                  </a:txBody>
                  <a:tcPr/>
                </a:tc>
              </a:tr>
              <a:tr h="370840">
                <a:tc>
                  <a:txBody>
                    <a:bodyPr/>
                    <a:lstStyle/>
                    <a:p>
                      <a:r>
                        <a:rPr lang="en-US" sz="1800" kern="1200" baseline="0" dirty="0" smtClean="0">
                          <a:solidFill>
                            <a:schemeClr val="dk1"/>
                          </a:solidFill>
                          <a:latin typeface="+mn-lt"/>
                          <a:ea typeface="+mn-ea"/>
                          <a:cs typeface="+mn-cs"/>
                        </a:rPr>
                        <a:t>One truth or reality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Multiple perspectives of reality</a:t>
                      </a:r>
                      <a:endParaRPr lang="en-US" dirty="0"/>
                    </a:p>
                  </a:txBody>
                  <a:tcPr/>
                </a:tc>
              </a:tr>
              <a:tr h="370840">
                <a:tc>
                  <a:txBody>
                    <a:bodyPr/>
                    <a:lstStyle/>
                    <a:p>
                      <a:r>
                        <a:rPr lang="en-US" sz="1800" kern="1200" baseline="0" dirty="0" smtClean="0">
                          <a:solidFill>
                            <a:schemeClr val="dk1"/>
                          </a:solidFill>
                          <a:latin typeface="+mn-lt"/>
                          <a:ea typeface="+mn-ea"/>
                          <a:cs typeface="+mn-cs"/>
                        </a:rPr>
                        <a:t>“Get down to business” </a:t>
                      </a:r>
                      <a:endParaRPr lang="en-US" dirty="0"/>
                    </a:p>
                  </a:txBody>
                  <a:tcPr/>
                </a:tc>
                <a:tc>
                  <a:txBody>
                    <a:bodyPr/>
                    <a:lstStyle/>
                    <a:p>
                      <a:r>
                        <a:rPr lang="en-US" dirty="0" smtClean="0"/>
                        <a:t>“Get</a:t>
                      </a:r>
                      <a:r>
                        <a:rPr lang="en-US" baseline="0" dirty="0" smtClean="0"/>
                        <a:t> to know you”</a:t>
                      </a:r>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Universalism</a:t>
            </a:r>
            <a:endParaRPr lang="en-US" dirty="0"/>
          </a:p>
        </p:txBody>
      </p:sp>
      <p:sp>
        <p:nvSpPr>
          <p:cNvPr id="3" name="Content Placeholder 2"/>
          <p:cNvSpPr>
            <a:spLocks noGrp="1"/>
          </p:cNvSpPr>
          <p:nvPr>
            <p:ph idx="1"/>
          </p:nvPr>
        </p:nvSpPr>
        <p:spPr>
          <a:xfrm>
            <a:off x="457200" y="5410200"/>
            <a:ext cx="8229600" cy="1173163"/>
          </a:xfrm>
        </p:spPr>
        <p:txBody>
          <a:bodyPr>
            <a:normAutofit/>
          </a:bodyPr>
          <a:lstStyle/>
          <a:p>
            <a:pPr>
              <a:buNone/>
            </a:pPr>
            <a:r>
              <a:rPr lang="en-US" dirty="0" smtClean="0"/>
              <a:t>	</a:t>
            </a:r>
            <a:r>
              <a:rPr lang="en-US" sz="1800" dirty="0" smtClean="0"/>
              <a:t>Adapted </a:t>
            </a:r>
            <a:r>
              <a:rPr lang="en-US" sz="1800" dirty="0" smtClean="0"/>
              <a:t>from </a:t>
            </a:r>
            <a:r>
              <a:rPr lang="en-US" sz="1800" dirty="0" err="1" smtClean="0"/>
              <a:t>Fons</a:t>
            </a:r>
            <a:r>
              <a:rPr lang="en-US" sz="1800" dirty="0" smtClean="0"/>
              <a:t> </a:t>
            </a:r>
            <a:r>
              <a:rPr lang="en-US" sz="1800" dirty="0" err="1" smtClean="0"/>
              <a:t>Trompenaars</a:t>
            </a:r>
            <a:r>
              <a:rPr lang="en-US" sz="1800" dirty="0" smtClean="0"/>
              <a:t> and Charles Hamden-Turner’s research (see www.7d-culture.nl/index1.html</a:t>
            </a:r>
            <a:r>
              <a:rPr lang="en-US" sz="1800" dirty="0" smtClean="0"/>
              <a:t>)</a:t>
            </a:r>
            <a:endParaRPr lang="en-US" sz="1800" dirty="0" smtClean="0"/>
          </a:p>
          <a:p>
            <a:endParaRPr lang="en-US" sz="1800" dirty="0"/>
          </a:p>
        </p:txBody>
      </p:sp>
      <p:graphicFrame>
        <p:nvGraphicFramePr>
          <p:cNvPr id="4" name="Table 3"/>
          <p:cNvGraphicFramePr>
            <a:graphicFrameLocks noGrp="1"/>
          </p:cNvGraphicFramePr>
          <p:nvPr/>
        </p:nvGraphicFramePr>
        <p:xfrm>
          <a:off x="914400" y="1828800"/>
          <a:ext cx="6781800" cy="2595880"/>
        </p:xfrm>
        <a:graphic>
          <a:graphicData uri="http://schemas.openxmlformats.org/drawingml/2006/table">
            <a:tbl>
              <a:tblPr firstRow="1" bandRow="1">
                <a:tableStyleId>{5C22544A-7EE6-4342-B048-85BDC9FD1C3A}</a:tableStyleId>
              </a:tblPr>
              <a:tblGrid>
                <a:gridCol w="3390900"/>
                <a:gridCol w="3390900"/>
              </a:tblGrid>
              <a:tr h="370840">
                <a:tc>
                  <a:txBody>
                    <a:bodyPr/>
                    <a:lstStyle/>
                    <a:p>
                      <a:r>
                        <a:rPr lang="en-US" b="0" dirty="0" smtClean="0">
                          <a:solidFill>
                            <a:schemeClr val="tx1"/>
                          </a:solidFill>
                        </a:rPr>
                        <a:t>Switzerland 97 </a:t>
                      </a:r>
                      <a:endParaRPr lang="en-US" b="0" dirty="0">
                        <a:solidFill>
                          <a:schemeClr val="tx1"/>
                        </a:solidFill>
                      </a:endParaRPr>
                    </a:p>
                  </a:txBody>
                  <a:tcPr>
                    <a:solidFill>
                      <a:schemeClr val="accent1">
                        <a:lumMod val="20000"/>
                        <a:lumOff val="80000"/>
                      </a:schemeClr>
                    </a:solidFill>
                  </a:tcPr>
                </a:tc>
                <a:tc>
                  <a:txBody>
                    <a:bodyPr/>
                    <a:lstStyle/>
                    <a:p>
                      <a:r>
                        <a:rPr lang="en-US" b="0" dirty="0" smtClean="0">
                          <a:solidFill>
                            <a:schemeClr val="tx1"/>
                          </a:solidFill>
                        </a:rPr>
                        <a:t>Japan 68</a:t>
                      </a:r>
                      <a:endParaRPr lang="en-US" b="0" dirty="0">
                        <a:solidFill>
                          <a:schemeClr val="tx1"/>
                        </a:solidFill>
                      </a:endParaRPr>
                    </a:p>
                  </a:txBody>
                  <a:tcPr>
                    <a:solidFill>
                      <a:schemeClr val="accent1">
                        <a:lumMod val="20000"/>
                        <a:lumOff val="80000"/>
                      </a:schemeClr>
                    </a:solidFill>
                  </a:tcPr>
                </a:tc>
              </a:tr>
              <a:tr h="370840">
                <a:tc>
                  <a:txBody>
                    <a:bodyPr/>
                    <a:lstStyle/>
                    <a:p>
                      <a:r>
                        <a:rPr lang="en-US" dirty="0" smtClean="0"/>
                        <a:t>U.S.A. 93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Mexico 64</a:t>
                      </a:r>
                    </a:p>
                  </a:txBody>
                  <a:tcPr/>
                </a:tc>
              </a:tr>
              <a:tr h="370840">
                <a:tc>
                  <a:txBody>
                    <a:bodyPr/>
                    <a:lstStyle/>
                    <a:p>
                      <a:r>
                        <a:rPr lang="en-US" dirty="0" smtClean="0"/>
                        <a:t>Australia 91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India 54</a:t>
                      </a:r>
                    </a:p>
                  </a:txBody>
                  <a:tcPr/>
                </a:tc>
              </a:tr>
              <a:tr h="370840">
                <a:tc>
                  <a:txBody>
                    <a:bodyPr/>
                    <a:lstStyle/>
                    <a:p>
                      <a:r>
                        <a:rPr lang="en-US" dirty="0" smtClean="0"/>
                        <a:t>Netherlands 90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China 47</a:t>
                      </a:r>
                    </a:p>
                  </a:txBody>
                  <a:tcPr/>
                </a:tc>
              </a:tr>
              <a:tr h="370840">
                <a:tc>
                  <a:txBody>
                    <a:bodyPr/>
                    <a:lstStyle/>
                    <a:p>
                      <a:r>
                        <a:rPr lang="en-US" dirty="0" smtClean="0"/>
                        <a:t>Germany 87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Russia 44</a:t>
                      </a:r>
                    </a:p>
                  </a:txBody>
                  <a:tcPr/>
                </a:tc>
              </a:tr>
              <a:tr h="370840">
                <a:tc>
                  <a:txBody>
                    <a:bodyPr/>
                    <a:lstStyle/>
                    <a:p>
                      <a:r>
                        <a:rPr lang="en-US" dirty="0" smtClean="0"/>
                        <a:t>Poland 74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Korea 37</a:t>
                      </a:r>
                      <a:endParaRPr lang="en-US" dirty="0"/>
                    </a:p>
                  </a:txBody>
                  <a:tcPr/>
                </a:tc>
              </a:tr>
              <a:tr h="370840">
                <a:tc>
                  <a:txBody>
                    <a:bodyPr/>
                    <a:lstStyle/>
                    <a:p>
                      <a:r>
                        <a:rPr lang="en-US" dirty="0" smtClean="0"/>
                        <a:t>France 73 </a:t>
                      </a:r>
                      <a:endParaRPr lang="en-US" dirty="0"/>
                    </a:p>
                  </a:txBody>
                  <a:tcPr/>
                </a:tc>
                <a:tc>
                  <a:txBody>
                    <a:bodyPr/>
                    <a:lstStyle/>
                    <a:p>
                      <a:r>
                        <a:rPr lang="en-US" dirty="0" smtClean="0"/>
                        <a:t>Nepal 36</a:t>
                      </a:r>
                      <a:endParaRPr lang="en-US"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Individualism vs. Collectivism</a:t>
            </a:r>
            <a:endParaRPr lang="en-US" dirty="0"/>
          </a:p>
        </p:txBody>
      </p:sp>
      <p:sp>
        <p:nvSpPr>
          <p:cNvPr id="3" name="Content Placeholder 2"/>
          <p:cNvSpPr>
            <a:spLocks noGrp="1"/>
          </p:cNvSpPr>
          <p:nvPr>
            <p:ph idx="1"/>
          </p:nvPr>
        </p:nvSpPr>
        <p:spPr>
          <a:xfrm>
            <a:off x="457200" y="3657601"/>
            <a:ext cx="8229600" cy="533399"/>
          </a:xfrm>
        </p:spPr>
        <p:txBody>
          <a:bodyPr>
            <a:normAutofit fontScale="47500" lnSpcReduction="20000"/>
          </a:bodyPr>
          <a:lstStyle/>
          <a:p>
            <a:r>
              <a:rPr lang="en-US" dirty="0" smtClean="0"/>
              <a:t>The </a:t>
            </a:r>
            <a:r>
              <a:rPr lang="en-US" dirty="0"/>
              <a:t>following chart is adapted from </a:t>
            </a:r>
            <a:r>
              <a:rPr lang="en-US" dirty="0" err="1"/>
              <a:t>Geert</a:t>
            </a:r>
            <a:r>
              <a:rPr lang="en-US" dirty="0"/>
              <a:t> </a:t>
            </a:r>
            <a:r>
              <a:rPr lang="en-US" dirty="0" err="1"/>
              <a:t>Hofstede’s</a:t>
            </a:r>
            <a:r>
              <a:rPr lang="en-US" dirty="0"/>
              <a:t> website at </a:t>
            </a:r>
            <a:r>
              <a:rPr lang="en-US" dirty="0" smtClean="0">
                <a:hlinkClick r:id="rId2"/>
              </a:rPr>
              <a:t>www.geert-hofstede.com/</a:t>
            </a:r>
            <a:r>
              <a:rPr lang="en-US" dirty="0" smtClean="0"/>
              <a:t> It </a:t>
            </a:r>
            <a:r>
              <a:rPr lang="en-US" dirty="0"/>
              <a:t>illustrates the degree to which individualism is valued in different cultures.</a:t>
            </a:r>
          </a:p>
          <a:p>
            <a:endParaRPr lang="en-US" dirty="0" smtClean="0"/>
          </a:p>
        </p:txBody>
      </p:sp>
      <p:graphicFrame>
        <p:nvGraphicFramePr>
          <p:cNvPr id="4" name="Table 3"/>
          <p:cNvGraphicFramePr>
            <a:graphicFrameLocks noGrp="1"/>
          </p:cNvGraphicFramePr>
          <p:nvPr/>
        </p:nvGraphicFramePr>
        <p:xfrm>
          <a:off x="1371600" y="1295400"/>
          <a:ext cx="6096000" cy="222504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Individualism</a:t>
                      </a:r>
                      <a:endParaRPr lang="en-US" dirty="0"/>
                    </a:p>
                  </a:txBody>
                  <a:tcPr/>
                </a:tc>
                <a:tc>
                  <a:txBody>
                    <a:bodyPr/>
                    <a:lstStyle/>
                    <a:p>
                      <a:r>
                        <a:rPr lang="en-US" dirty="0" smtClean="0"/>
                        <a:t>Collectivism</a:t>
                      </a:r>
                      <a:endParaRPr lang="en-US" dirty="0"/>
                    </a:p>
                  </a:txBody>
                  <a:tcPr/>
                </a:tc>
              </a:tr>
              <a:tr h="370840">
                <a:tc>
                  <a:txBody>
                    <a:bodyPr/>
                    <a:lstStyle/>
                    <a:p>
                      <a:r>
                        <a:rPr lang="en-US" dirty="0" smtClean="0"/>
                        <a:t>Identity as individual-</a:t>
                      </a:r>
                      <a:r>
                        <a:rPr lang="en-US" baseline="0" dirty="0" smtClean="0"/>
                        <a:t> “I”</a:t>
                      </a:r>
                      <a:endParaRPr lang="en-US" dirty="0"/>
                    </a:p>
                  </a:txBody>
                  <a:tcPr/>
                </a:tc>
                <a:tc>
                  <a:txBody>
                    <a:bodyPr/>
                    <a:lstStyle/>
                    <a:p>
                      <a:r>
                        <a:rPr lang="en-US" dirty="0" smtClean="0"/>
                        <a:t>Identity in</a:t>
                      </a:r>
                      <a:r>
                        <a:rPr lang="en-US" baseline="0" dirty="0" smtClean="0"/>
                        <a:t> membership- “we”</a:t>
                      </a:r>
                      <a:endParaRPr lang="en-US" dirty="0"/>
                    </a:p>
                  </a:txBody>
                  <a:tcPr/>
                </a:tc>
              </a:tr>
              <a:tr h="370840">
                <a:tc>
                  <a:txBody>
                    <a:bodyPr/>
                    <a:lstStyle/>
                    <a:p>
                      <a:r>
                        <a:rPr lang="en-US" dirty="0" smtClean="0"/>
                        <a:t>Value</a:t>
                      </a:r>
                      <a:r>
                        <a:rPr lang="en-US" baseline="0" dirty="0" smtClean="0"/>
                        <a:t> independence</a:t>
                      </a:r>
                      <a:endParaRPr lang="en-US" dirty="0"/>
                    </a:p>
                  </a:txBody>
                  <a:tcPr/>
                </a:tc>
                <a:tc>
                  <a:txBody>
                    <a:bodyPr/>
                    <a:lstStyle/>
                    <a:p>
                      <a:r>
                        <a:rPr lang="en-US" dirty="0" smtClean="0"/>
                        <a:t>Value interdependence</a:t>
                      </a:r>
                      <a:endParaRPr lang="en-US" dirty="0"/>
                    </a:p>
                  </a:txBody>
                  <a:tcPr/>
                </a:tc>
              </a:tr>
              <a:tr h="370840">
                <a:tc>
                  <a:txBody>
                    <a:bodyPr/>
                    <a:lstStyle/>
                    <a:p>
                      <a:r>
                        <a:rPr lang="en-US" dirty="0" smtClean="0"/>
                        <a:t>Freedom</a:t>
                      </a:r>
                      <a:endParaRPr lang="en-US" dirty="0"/>
                    </a:p>
                  </a:txBody>
                  <a:tcPr/>
                </a:tc>
                <a:tc>
                  <a:txBody>
                    <a:bodyPr/>
                    <a:lstStyle/>
                    <a:p>
                      <a:r>
                        <a:rPr lang="en-US" dirty="0" smtClean="0"/>
                        <a:t>Stability</a:t>
                      </a:r>
                    </a:p>
                  </a:txBody>
                  <a:tcPr/>
                </a:tc>
              </a:tr>
              <a:tr h="370840">
                <a:tc>
                  <a:txBody>
                    <a:bodyPr/>
                    <a:lstStyle/>
                    <a:p>
                      <a:r>
                        <a:rPr lang="en-US" dirty="0" smtClean="0"/>
                        <a:t>Individual initiatives</a:t>
                      </a:r>
                      <a:endParaRPr lang="en-US" dirty="0"/>
                    </a:p>
                  </a:txBody>
                  <a:tcPr/>
                </a:tc>
                <a:tc>
                  <a:txBody>
                    <a:bodyPr/>
                    <a:lstStyle/>
                    <a:p>
                      <a:r>
                        <a:rPr lang="en-US" dirty="0" smtClean="0"/>
                        <a:t>Consultation and consensus</a:t>
                      </a:r>
                      <a:endParaRPr lang="en-US" dirty="0"/>
                    </a:p>
                  </a:txBody>
                  <a:tcPr/>
                </a:tc>
              </a:tr>
              <a:tr h="370840">
                <a:tc>
                  <a:txBody>
                    <a:bodyPr/>
                    <a:lstStyle/>
                    <a:p>
                      <a:r>
                        <a:rPr lang="en-US" dirty="0" smtClean="0"/>
                        <a:t>Heroes</a:t>
                      </a:r>
                      <a:r>
                        <a:rPr lang="en-US" baseline="0" dirty="0" smtClean="0"/>
                        <a:t> or champions</a:t>
                      </a:r>
                      <a:endParaRPr lang="en-US" dirty="0"/>
                    </a:p>
                  </a:txBody>
                  <a:tcPr/>
                </a:tc>
                <a:tc>
                  <a:txBody>
                    <a:bodyPr/>
                    <a:lstStyle/>
                    <a:p>
                      <a:r>
                        <a:rPr lang="en-US" dirty="0" smtClean="0"/>
                        <a:t>Whole is credited- no favorites</a:t>
                      </a:r>
                      <a:endParaRPr lang="en-US" dirty="0"/>
                    </a:p>
                  </a:txBody>
                  <a:tcPr/>
                </a:tc>
              </a:tr>
            </a:tbl>
          </a:graphicData>
        </a:graphic>
      </p:graphicFrame>
      <p:graphicFrame>
        <p:nvGraphicFramePr>
          <p:cNvPr id="5" name="Table 4"/>
          <p:cNvGraphicFramePr>
            <a:graphicFrameLocks noGrp="1"/>
          </p:cNvGraphicFramePr>
          <p:nvPr/>
        </p:nvGraphicFramePr>
        <p:xfrm>
          <a:off x="1524000" y="4191000"/>
          <a:ext cx="6096000" cy="22250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b="0" dirty="0" smtClean="0">
                          <a:solidFill>
                            <a:schemeClr val="tx1"/>
                          </a:solidFill>
                        </a:rPr>
                        <a:t>U.S.</a:t>
                      </a:r>
                      <a:r>
                        <a:rPr lang="en-US" b="0" baseline="0" dirty="0" smtClean="0">
                          <a:solidFill>
                            <a:schemeClr val="tx1"/>
                          </a:solidFill>
                        </a:rPr>
                        <a:t> 91</a:t>
                      </a:r>
                      <a:endParaRPr lang="en-US" b="0" dirty="0">
                        <a:solidFill>
                          <a:schemeClr val="tx1"/>
                        </a:solidFill>
                      </a:endParaRPr>
                    </a:p>
                  </a:txBody>
                  <a:tcPr>
                    <a:solidFill>
                      <a:schemeClr val="accent1">
                        <a:lumMod val="20000"/>
                        <a:lumOff val="80000"/>
                      </a:schemeClr>
                    </a:solidFill>
                  </a:tcPr>
                </a:tc>
                <a:tc>
                  <a:txBody>
                    <a:bodyPr/>
                    <a:lstStyle/>
                    <a:p>
                      <a:r>
                        <a:rPr lang="en-US" b="0" dirty="0" smtClean="0">
                          <a:solidFill>
                            <a:schemeClr val="tx1"/>
                          </a:solidFill>
                        </a:rPr>
                        <a:t>India 48</a:t>
                      </a:r>
                      <a:endParaRPr lang="en-US" b="0" dirty="0">
                        <a:solidFill>
                          <a:schemeClr val="tx1"/>
                        </a:solidFill>
                      </a:endParaRPr>
                    </a:p>
                  </a:txBody>
                  <a:tcPr>
                    <a:solidFill>
                      <a:schemeClr val="accent1">
                        <a:lumMod val="20000"/>
                        <a:lumOff val="80000"/>
                      </a:schemeClr>
                    </a:solidFill>
                  </a:tcPr>
                </a:tc>
                <a:tc>
                  <a:txBody>
                    <a:bodyPr/>
                    <a:lstStyle/>
                    <a:p>
                      <a:r>
                        <a:rPr lang="en-US" b="0" dirty="0" smtClean="0">
                          <a:solidFill>
                            <a:schemeClr val="tx1"/>
                          </a:solidFill>
                        </a:rPr>
                        <a:t>China</a:t>
                      </a:r>
                      <a:r>
                        <a:rPr lang="en-US" b="0" baseline="0" dirty="0" smtClean="0">
                          <a:solidFill>
                            <a:schemeClr val="tx1"/>
                          </a:solidFill>
                        </a:rPr>
                        <a:t> 20</a:t>
                      </a:r>
                      <a:endParaRPr lang="en-US" b="0" dirty="0">
                        <a:solidFill>
                          <a:schemeClr val="tx1"/>
                        </a:solidFill>
                      </a:endParaRPr>
                    </a:p>
                  </a:txBody>
                  <a:tcPr>
                    <a:solidFill>
                      <a:schemeClr val="accent1">
                        <a:lumMod val="20000"/>
                        <a:lumOff val="80000"/>
                      </a:schemeClr>
                    </a:solidFill>
                  </a:tcPr>
                </a:tc>
              </a:tr>
              <a:tr h="370840">
                <a:tc>
                  <a:txBody>
                    <a:bodyPr/>
                    <a:lstStyle/>
                    <a:p>
                      <a:r>
                        <a:rPr lang="en-US" dirty="0" smtClean="0"/>
                        <a:t>Australia 90</a:t>
                      </a:r>
                      <a:endParaRPr lang="en-US" dirty="0"/>
                    </a:p>
                  </a:txBody>
                  <a:tcPr/>
                </a:tc>
                <a:tc>
                  <a:txBody>
                    <a:bodyPr/>
                    <a:lstStyle/>
                    <a:p>
                      <a:r>
                        <a:rPr lang="en-US" dirty="0" smtClean="0"/>
                        <a:t>Japan 46</a:t>
                      </a:r>
                      <a:endParaRPr lang="en-US" dirty="0"/>
                    </a:p>
                  </a:txBody>
                  <a:tcPr/>
                </a:tc>
                <a:tc>
                  <a:txBody>
                    <a:bodyPr/>
                    <a:lstStyle/>
                    <a:p>
                      <a:r>
                        <a:rPr lang="en-US" dirty="0" smtClean="0"/>
                        <a:t>West Africa 20</a:t>
                      </a:r>
                      <a:endParaRPr lang="en-US" dirty="0"/>
                    </a:p>
                  </a:txBody>
                  <a:tcPr/>
                </a:tc>
              </a:tr>
              <a:tr h="370840">
                <a:tc>
                  <a:txBody>
                    <a:bodyPr/>
                    <a:lstStyle/>
                    <a:p>
                      <a:r>
                        <a:rPr lang="en-US" dirty="0" smtClean="0"/>
                        <a:t>UK 89</a:t>
                      </a:r>
                      <a:endParaRPr lang="en-US" dirty="0"/>
                    </a:p>
                  </a:txBody>
                  <a:tcPr/>
                </a:tc>
                <a:tc>
                  <a:txBody>
                    <a:bodyPr/>
                    <a:lstStyle/>
                    <a:p>
                      <a:r>
                        <a:rPr lang="en-US" dirty="0" smtClean="0"/>
                        <a:t>Russia 39</a:t>
                      </a:r>
                      <a:endParaRPr lang="en-US" dirty="0"/>
                    </a:p>
                  </a:txBody>
                  <a:tcPr/>
                </a:tc>
                <a:tc>
                  <a:txBody>
                    <a:bodyPr/>
                    <a:lstStyle/>
                    <a:p>
                      <a:r>
                        <a:rPr lang="en-US" dirty="0" smtClean="0"/>
                        <a:t>Bangladesh</a:t>
                      </a:r>
                      <a:r>
                        <a:rPr lang="en-US" baseline="0" dirty="0" smtClean="0"/>
                        <a:t> 20</a:t>
                      </a:r>
                      <a:endParaRPr lang="en-US" dirty="0"/>
                    </a:p>
                  </a:txBody>
                  <a:tcPr/>
                </a:tc>
              </a:tr>
              <a:tr h="370840">
                <a:tc>
                  <a:txBody>
                    <a:bodyPr/>
                    <a:lstStyle/>
                    <a:p>
                      <a:r>
                        <a:rPr lang="en-US" dirty="0" smtClean="0"/>
                        <a:t>Sweden 71</a:t>
                      </a:r>
                      <a:endParaRPr lang="en-US" dirty="0"/>
                    </a:p>
                  </a:txBody>
                  <a:tcPr/>
                </a:tc>
                <a:tc>
                  <a:txBody>
                    <a:bodyPr/>
                    <a:lstStyle/>
                    <a:p>
                      <a:r>
                        <a:rPr lang="en-US" dirty="0" smtClean="0"/>
                        <a:t>Arab World 38</a:t>
                      </a:r>
                      <a:endParaRPr lang="en-US" dirty="0"/>
                    </a:p>
                  </a:txBody>
                  <a:tcPr/>
                </a:tc>
                <a:tc>
                  <a:txBody>
                    <a:bodyPr/>
                    <a:lstStyle/>
                    <a:p>
                      <a:r>
                        <a:rPr lang="en-US" dirty="0" smtClean="0"/>
                        <a:t>South</a:t>
                      </a:r>
                      <a:r>
                        <a:rPr lang="en-US" baseline="0" dirty="0" smtClean="0"/>
                        <a:t> Korea 18</a:t>
                      </a:r>
                      <a:endParaRPr lang="en-US" dirty="0"/>
                    </a:p>
                  </a:txBody>
                  <a:tcPr/>
                </a:tc>
              </a:tr>
              <a:tr h="370840">
                <a:tc>
                  <a:txBody>
                    <a:bodyPr/>
                    <a:lstStyle/>
                    <a:p>
                      <a:r>
                        <a:rPr lang="en-US" dirty="0" smtClean="0"/>
                        <a:t>Germany 67</a:t>
                      </a:r>
                      <a:endParaRPr lang="en-US" dirty="0"/>
                    </a:p>
                  </a:txBody>
                  <a:tcPr/>
                </a:tc>
                <a:tc>
                  <a:txBody>
                    <a:bodyPr/>
                    <a:lstStyle/>
                    <a:p>
                      <a:r>
                        <a:rPr lang="en-US" dirty="0" smtClean="0"/>
                        <a:t>Brazil 38</a:t>
                      </a:r>
                      <a:endParaRPr lang="en-US" dirty="0"/>
                    </a:p>
                  </a:txBody>
                  <a:tcPr/>
                </a:tc>
                <a:tc>
                  <a:txBody>
                    <a:bodyPr/>
                    <a:lstStyle/>
                    <a:p>
                      <a:r>
                        <a:rPr lang="en-US" dirty="0" smtClean="0"/>
                        <a:t>Pakistan</a:t>
                      </a:r>
                      <a:r>
                        <a:rPr lang="en-US" baseline="0" dirty="0" smtClean="0"/>
                        <a:t> 14</a:t>
                      </a:r>
                      <a:endParaRPr lang="en-US" dirty="0"/>
                    </a:p>
                  </a:txBody>
                  <a:tcPr/>
                </a:tc>
              </a:tr>
              <a:tr h="370840">
                <a:tc>
                  <a:txBody>
                    <a:bodyPr/>
                    <a:lstStyle/>
                    <a:p>
                      <a:r>
                        <a:rPr lang="en-US" dirty="0" smtClean="0"/>
                        <a:t>Austria 55</a:t>
                      </a:r>
                      <a:endParaRPr lang="en-US" dirty="0"/>
                    </a:p>
                  </a:txBody>
                  <a:tcPr/>
                </a:tc>
                <a:tc>
                  <a:txBody>
                    <a:bodyPr/>
                    <a:lstStyle/>
                    <a:p>
                      <a:r>
                        <a:rPr lang="en-US" dirty="0" smtClean="0"/>
                        <a:t>Mexico30</a:t>
                      </a:r>
                      <a:endParaRPr lang="en-US" dirty="0"/>
                    </a:p>
                  </a:txBody>
                  <a:tcPr/>
                </a:tc>
                <a:tc>
                  <a:txBody>
                    <a:bodyPr/>
                    <a:lstStyle/>
                    <a:p>
                      <a:r>
                        <a:rPr lang="en-US" dirty="0" smtClean="0"/>
                        <a:t>Ecuador</a:t>
                      </a:r>
                      <a:r>
                        <a:rPr lang="en-US" baseline="0" dirty="0" smtClean="0"/>
                        <a:t> 8</a:t>
                      </a:r>
                      <a:endParaRPr lang="en-US"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458200" cy="1143000"/>
          </a:xfrm>
        </p:spPr>
        <p:txBody>
          <a:bodyPr>
            <a:normAutofit fontScale="90000"/>
          </a:bodyPr>
          <a:lstStyle/>
          <a:p>
            <a:r>
              <a:rPr lang="en-US" dirty="0" err="1" smtClean="0"/>
              <a:t>Ouyang</a:t>
            </a:r>
            <a:r>
              <a:rPr lang="en-US" dirty="0" smtClean="0"/>
              <a:t> </a:t>
            </a:r>
            <a:r>
              <a:rPr lang="en-US" dirty="0" err="1" smtClean="0"/>
              <a:t>Huhua</a:t>
            </a:r>
            <a:r>
              <a:rPr lang="en-US" dirty="0" smtClean="0"/>
              <a:t>, Professor of English at </a:t>
            </a:r>
            <a:r>
              <a:rPr lang="en-US" dirty="0" err="1" smtClean="0"/>
              <a:t>Guandong</a:t>
            </a:r>
            <a:r>
              <a:rPr lang="en-US" dirty="0" smtClean="0"/>
              <a:t> University of Foreign Studies: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“The notion of plagiarism is alien to Chinese culture, where there is no individual claim, no ownership over intellectual property, and it is hard for Chinese students to conceptualize the idea</a:t>
            </a:r>
            <a:r>
              <a:rPr lang="en-US" dirty="0" smtClean="0"/>
              <a:t>. </a:t>
            </a:r>
            <a:endParaRPr lang="en-US" dirty="0" smtClean="0"/>
          </a:p>
          <a:p>
            <a:r>
              <a:rPr lang="en-US" sz="1700" dirty="0" smtClean="0">
                <a:hlinkClick r:id="rId2"/>
              </a:rPr>
              <a:t>http://www.timeshighereducation.co.uk/story.asp?storycode=401564</a:t>
            </a:r>
            <a:r>
              <a:rPr lang="en-US" sz="1700" dirty="0" smtClean="0"/>
              <a:t> </a:t>
            </a:r>
            <a:endParaRPr lang="en-US" sz="17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1981200"/>
          </a:xfrm>
        </p:spPr>
        <p:txBody>
          <a:bodyPr/>
          <a:lstStyle/>
          <a:p>
            <a:r>
              <a:rPr lang="en-US" dirty="0" smtClean="0"/>
              <a:t>Peking University’s 2002 rule on plagiarism was the first for a Chinese University.</a:t>
            </a:r>
          </a:p>
          <a:p>
            <a:endParaRPr lang="en-US" dirty="0" smtClean="0"/>
          </a:p>
          <a:p>
            <a:endParaRPr lang="en-US" dirty="0" smtClean="0"/>
          </a:p>
          <a:p>
            <a:endParaRPr lang="en-US" dirty="0"/>
          </a:p>
        </p:txBody>
      </p:sp>
      <p:pic>
        <p:nvPicPr>
          <p:cNvPr id="31746" name="Picture 2" descr="http://www.beijing-tours.cn/wp-content/uploads/2010/03/Peking-University.jpg"/>
          <p:cNvPicPr>
            <a:picLocks noChangeAspect="1" noChangeArrowheads="1"/>
          </p:cNvPicPr>
          <p:nvPr/>
        </p:nvPicPr>
        <p:blipFill>
          <a:blip r:embed="rId2" cstate="print"/>
          <a:srcRect/>
          <a:stretch>
            <a:fillRect/>
          </a:stretch>
        </p:blipFill>
        <p:spPr bwMode="auto">
          <a:xfrm>
            <a:off x="1752600" y="2667000"/>
            <a:ext cx="4724400" cy="317182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Across Borders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p:txBody>
      </p:sp>
      <p:pic>
        <p:nvPicPr>
          <p:cNvPr id="4" name="Picture 3" descr="DVDcoverphoto.jpg"/>
          <p:cNvPicPr>
            <a:picLocks noChangeAspect="1"/>
          </p:cNvPicPr>
          <p:nvPr/>
        </p:nvPicPr>
        <p:blipFill>
          <a:blip r:embed="rId2" cstate="print"/>
          <a:stretch>
            <a:fillRect/>
          </a:stretch>
        </p:blipFill>
        <p:spPr>
          <a:xfrm>
            <a:off x="2971800" y="1219200"/>
            <a:ext cx="2895600" cy="3225800"/>
          </a:xfrm>
          <a:prstGeom prst="rect">
            <a:avLst/>
          </a:prstGeom>
        </p:spPr>
      </p:pic>
      <p:sp>
        <p:nvSpPr>
          <p:cNvPr id="5" name="TextBox 4"/>
          <p:cNvSpPr txBox="1"/>
          <p:nvPr/>
        </p:nvSpPr>
        <p:spPr>
          <a:xfrm>
            <a:off x="990600" y="4724400"/>
            <a:ext cx="7315200" cy="2031325"/>
          </a:xfrm>
          <a:prstGeom prst="rect">
            <a:avLst/>
          </a:prstGeom>
          <a:noFill/>
        </p:spPr>
        <p:txBody>
          <a:bodyPr wrap="square" rtlCol="0">
            <a:spAutoFit/>
          </a:bodyPr>
          <a:lstStyle/>
          <a:p>
            <a:pPr>
              <a:buFont typeface="Arial" pitchFamily="34" charset="0"/>
              <a:buChar char="•"/>
            </a:pPr>
            <a:r>
              <a:rPr lang="en-US" dirty="0" smtClean="0"/>
              <a:t>3 Year Documentary from Oregon State’s Center for Writing</a:t>
            </a:r>
          </a:p>
          <a:p>
            <a:pPr>
              <a:buFont typeface="Arial" pitchFamily="34" charset="0"/>
              <a:buChar char="•"/>
            </a:pPr>
            <a:r>
              <a:rPr lang="en-US" dirty="0" smtClean="0"/>
              <a:t>How does culture play out in writing, and how are our expectations shaped by cultural preferences?</a:t>
            </a:r>
          </a:p>
          <a:p>
            <a:pPr>
              <a:buFont typeface="Arial" pitchFamily="34" charset="0"/>
              <a:buChar char="•"/>
            </a:pPr>
            <a:r>
              <a:rPr lang="en-US" dirty="0" smtClean="0"/>
              <a:t>How do we assess international student writing?</a:t>
            </a:r>
          </a:p>
          <a:p>
            <a:pPr>
              <a:buFont typeface="Arial" pitchFamily="34" charset="0"/>
              <a:buChar char="•"/>
            </a:pPr>
            <a:r>
              <a:rPr lang="en-US" dirty="0" smtClean="0"/>
              <a:t>What kinds of teaching and testing practices disadvantage international students and which help them improve as writers?</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a:bodyPr>
          <a:lstStyle/>
          <a:p>
            <a:r>
              <a:rPr lang="en-US" sz="4000" dirty="0" smtClean="0"/>
              <a:t>Why do international students plagiarize?</a:t>
            </a:r>
            <a:endParaRPr lang="en-US" sz="4000" dirty="0"/>
          </a:p>
        </p:txBody>
      </p:sp>
      <p:sp>
        <p:nvSpPr>
          <p:cNvPr id="3" name="Content Placeholder 2"/>
          <p:cNvSpPr>
            <a:spLocks noGrp="1"/>
          </p:cNvSpPr>
          <p:nvPr>
            <p:ph idx="1"/>
          </p:nvPr>
        </p:nvSpPr>
        <p:spPr/>
        <p:txBody>
          <a:bodyPr>
            <a:normAutofit lnSpcReduction="10000"/>
          </a:bodyPr>
          <a:lstStyle/>
          <a:p>
            <a:r>
              <a:rPr lang="en-US" dirty="0" smtClean="0"/>
              <a:t>Unintentional</a:t>
            </a:r>
          </a:p>
          <a:p>
            <a:pPr lvl="1"/>
            <a:r>
              <a:rPr lang="en-US" dirty="0" smtClean="0"/>
              <a:t>Cultural reasons</a:t>
            </a:r>
          </a:p>
          <a:p>
            <a:pPr lvl="1"/>
            <a:r>
              <a:rPr lang="en-US" dirty="0" smtClean="0"/>
              <a:t>Unfamiliar with the U.S. academic citation </a:t>
            </a:r>
            <a:r>
              <a:rPr lang="en-US" dirty="0" smtClean="0"/>
              <a:t>models</a:t>
            </a:r>
          </a:p>
          <a:p>
            <a:pPr lvl="1"/>
            <a:r>
              <a:rPr lang="en-US" dirty="0" smtClean="0"/>
              <a:t>Variations in what is considered “common knowledge”</a:t>
            </a:r>
          </a:p>
          <a:p>
            <a:r>
              <a:rPr lang="en-US" dirty="0" smtClean="0"/>
              <a:t>Intentional</a:t>
            </a:r>
          </a:p>
          <a:p>
            <a:pPr lvl="1"/>
            <a:r>
              <a:rPr lang="en-US" dirty="0" smtClean="0"/>
              <a:t>Coping strategy</a:t>
            </a:r>
          </a:p>
          <a:p>
            <a:pPr lvl="1"/>
            <a:r>
              <a:rPr lang="en-US" dirty="0" smtClean="0"/>
              <a:t>Lack of language and writing skills</a:t>
            </a:r>
          </a:p>
          <a:p>
            <a:pPr lvl="1"/>
            <a:r>
              <a:rPr lang="en-US" dirty="0" smtClean="0"/>
              <a:t>Think they can get away with it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International Students and Plagiarism Detection Software</a:t>
            </a:r>
            <a:endParaRPr lang="en-US" dirty="0"/>
          </a:p>
        </p:txBody>
      </p:sp>
      <p:sp>
        <p:nvSpPr>
          <p:cNvPr id="3" name="Content Placeholder 2"/>
          <p:cNvSpPr>
            <a:spLocks noGrp="1"/>
          </p:cNvSpPr>
          <p:nvPr>
            <p:ph idx="1"/>
          </p:nvPr>
        </p:nvSpPr>
        <p:spPr/>
        <p:txBody>
          <a:bodyPr/>
          <a:lstStyle/>
          <a:p>
            <a:r>
              <a:rPr lang="en-US" dirty="0" smtClean="0"/>
              <a:t>“the inappropriate use of electronic plagiarism detection systems (such as </a:t>
            </a:r>
            <a:r>
              <a:rPr lang="en-US" dirty="0" err="1" smtClean="0"/>
              <a:t>Turnitin</a:t>
            </a:r>
            <a:r>
              <a:rPr lang="en-US" dirty="0" smtClean="0"/>
              <a:t>) could lead to the unfair and unjust construction of international students as plagiarists.”</a:t>
            </a:r>
          </a:p>
          <a:p>
            <a:pPr lvl="1"/>
            <a:r>
              <a:rPr lang="en-US" dirty="0" err="1" smtClean="0"/>
              <a:t>Introna</a:t>
            </a:r>
            <a:r>
              <a:rPr lang="en-US" dirty="0" smtClean="0"/>
              <a:t> and Hayes, 2007</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792162"/>
          </a:xfrm>
        </p:spPr>
        <p:txBody>
          <a:bodyPr>
            <a:noAutofit/>
          </a:bodyPr>
          <a:lstStyle/>
          <a:p>
            <a:r>
              <a:rPr lang="en-US" sz="3200" dirty="0" smtClean="0"/>
              <a:t>International Students and </a:t>
            </a:r>
            <a:r>
              <a:rPr lang="en-US" sz="3200" dirty="0" smtClean="0"/>
              <a:t>Plagiarism Prevention</a:t>
            </a:r>
            <a:endParaRPr lang="en-US" sz="3200" dirty="0"/>
          </a:p>
        </p:txBody>
      </p:sp>
      <p:sp>
        <p:nvSpPr>
          <p:cNvPr id="3" name="Content Placeholder 2"/>
          <p:cNvSpPr>
            <a:spLocks noGrp="1"/>
          </p:cNvSpPr>
          <p:nvPr>
            <p:ph idx="1"/>
          </p:nvPr>
        </p:nvSpPr>
        <p:spPr>
          <a:xfrm>
            <a:off x="457200" y="1143000"/>
            <a:ext cx="8229600" cy="5562600"/>
          </a:xfrm>
        </p:spPr>
        <p:txBody>
          <a:bodyPr>
            <a:normAutofit fontScale="92500" lnSpcReduction="20000"/>
          </a:bodyPr>
          <a:lstStyle/>
          <a:p>
            <a:pPr>
              <a:buNone/>
            </a:pPr>
            <a:r>
              <a:rPr lang="en-US" dirty="0" smtClean="0"/>
              <a:t>What Faculty can do:</a:t>
            </a:r>
          </a:p>
          <a:p>
            <a:r>
              <a:rPr lang="en-US" dirty="0" smtClean="0"/>
              <a:t>Create assignments that would be difficult to plagiarize</a:t>
            </a:r>
          </a:p>
          <a:p>
            <a:pPr lvl="1">
              <a:buNone/>
            </a:pPr>
            <a:r>
              <a:rPr lang="en-US" sz="1800" dirty="0" smtClean="0">
                <a:hlinkClick r:id="rId2"/>
              </a:rPr>
              <a:t>http://cgi.stanford.edu/~</a:t>
            </a:r>
            <a:r>
              <a:rPr lang="en-US" sz="1800" dirty="0" smtClean="0">
                <a:hlinkClick r:id="rId2"/>
              </a:rPr>
              <a:t>dept-ctl/tomprof/posting.php?ID=1001</a:t>
            </a:r>
            <a:r>
              <a:rPr lang="en-US" sz="1800" dirty="0" smtClean="0"/>
              <a:t> </a:t>
            </a:r>
            <a:endParaRPr lang="en-US" sz="1800" dirty="0" smtClean="0"/>
          </a:p>
          <a:p>
            <a:r>
              <a:rPr lang="en-US" dirty="0" smtClean="0"/>
              <a:t>Simple </a:t>
            </a:r>
            <a:r>
              <a:rPr lang="en-US" dirty="0" smtClean="0"/>
              <a:t>awareness of different cultural attitudes towards plagiarism</a:t>
            </a:r>
          </a:p>
          <a:p>
            <a:r>
              <a:rPr lang="en-US" dirty="0" smtClean="0"/>
              <a:t>Encourage class discussion about plagiarism</a:t>
            </a:r>
          </a:p>
          <a:p>
            <a:r>
              <a:rPr lang="en-US" dirty="0" smtClean="0"/>
              <a:t>Make sure international students understand what constitutes plagiarism (course syllabus and assignment guidelines)</a:t>
            </a:r>
          </a:p>
          <a:p>
            <a:r>
              <a:rPr lang="en-US" dirty="0" smtClean="0"/>
              <a:t>Require </a:t>
            </a:r>
            <a:r>
              <a:rPr lang="en-US" dirty="0" smtClean="0"/>
              <a:t>multiple drafts to catch problems </a:t>
            </a:r>
            <a:r>
              <a:rPr lang="en-US" dirty="0" smtClean="0"/>
              <a:t>early</a:t>
            </a:r>
          </a:p>
          <a:p>
            <a:r>
              <a:rPr lang="en-US" dirty="0" smtClean="0"/>
              <a:t>General guidelines for plagiarism prevention</a:t>
            </a:r>
            <a:r>
              <a:rPr lang="en-US" dirty="0" smtClean="0"/>
              <a:t>: </a:t>
            </a:r>
            <a:r>
              <a:rPr lang="en-US" sz="1400" dirty="0" smtClean="0">
                <a:hlinkClick r:id="rId3"/>
              </a:rPr>
              <a:t>http://</a:t>
            </a:r>
            <a:r>
              <a:rPr lang="en-US" sz="1400" dirty="0" smtClean="0">
                <a:hlinkClick r:id="rId3"/>
              </a:rPr>
              <a:t>www.plagiarism.org/resources/documentation/plagiarism/learning/preventing_plagiarism_instructor.doc</a:t>
            </a:r>
            <a:r>
              <a:rPr lang="en-US" sz="1400"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
            </a:r>
            <a:r>
              <a:rPr lang="en-US" i="1" dirty="0" smtClean="0"/>
              <a:t>If you want to write a poem you must first copy three hundred good poems.</a:t>
            </a:r>
          </a:p>
          <a:p>
            <a:pPr>
              <a:buNone/>
            </a:pPr>
            <a:r>
              <a:rPr lang="en-US" dirty="0" smtClean="0"/>
              <a:t>	</a:t>
            </a:r>
            <a:r>
              <a:rPr lang="en-US" sz="2000" dirty="0" smtClean="0"/>
              <a:t>-Chinese Proverb</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libraries can do</a:t>
            </a:r>
            <a:endParaRPr lang="en-US" dirty="0"/>
          </a:p>
        </p:txBody>
      </p:sp>
      <p:sp>
        <p:nvSpPr>
          <p:cNvPr id="3" name="Content Placeholder 2"/>
          <p:cNvSpPr>
            <a:spLocks noGrp="1"/>
          </p:cNvSpPr>
          <p:nvPr>
            <p:ph idx="1"/>
          </p:nvPr>
        </p:nvSpPr>
        <p:spPr>
          <a:xfrm>
            <a:off x="457200" y="1600200"/>
            <a:ext cx="8382000" cy="5029200"/>
          </a:xfrm>
        </p:spPr>
        <p:txBody>
          <a:bodyPr>
            <a:normAutofit/>
          </a:bodyPr>
          <a:lstStyle/>
          <a:p>
            <a:r>
              <a:rPr lang="en-US" dirty="0" smtClean="0"/>
              <a:t>International Student Workshops </a:t>
            </a:r>
          </a:p>
          <a:p>
            <a:pPr lvl="1"/>
            <a:r>
              <a:rPr lang="en-US" dirty="0" smtClean="0"/>
              <a:t>A</a:t>
            </a:r>
            <a:r>
              <a:rPr lang="en-US" dirty="0" smtClean="0"/>
              <a:t>voiding plagiarism (philosophy as well as practice)</a:t>
            </a:r>
          </a:p>
          <a:p>
            <a:pPr lvl="1"/>
            <a:r>
              <a:rPr lang="en-US" dirty="0" smtClean="0"/>
              <a:t>American Citation Systems</a:t>
            </a:r>
          </a:p>
          <a:p>
            <a:pPr lvl="1"/>
            <a:r>
              <a:rPr lang="en-US" dirty="0" smtClean="0"/>
              <a:t>L</a:t>
            </a:r>
            <a:r>
              <a:rPr lang="en-US" dirty="0" smtClean="0"/>
              <a:t>ibrary research skills</a:t>
            </a:r>
          </a:p>
          <a:p>
            <a:r>
              <a:rPr lang="en-US" dirty="0" smtClean="0"/>
              <a:t>Faculty Workshops</a:t>
            </a:r>
          </a:p>
          <a:p>
            <a:r>
              <a:rPr lang="en-US" dirty="0" smtClean="0"/>
              <a:t>Create (or link to) plagiarism tutorials</a:t>
            </a:r>
          </a:p>
          <a:p>
            <a:r>
              <a:rPr lang="en-US" dirty="0" smtClean="0"/>
              <a:t>Core Cultural Values and Culture </a:t>
            </a:r>
            <a:r>
              <a:rPr lang="en-US" dirty="0" smtClean="0"/>
              <a:t>Mapping activity: </a:t>
            </a:r>
            <a:r>
              <a:rPr lang="en-US" sz="1800" dirty="0" smtClean="0">
                <a:hlinkClick r:id="rId2"/>
              </a:rPr>
              <a:t>http://</a:t>
            </a:r>
            <a:r>
              <a:rPr lang="en-US" sz="1800" dirty="0" smtClean="0">
                <a:hlinkClick r:id="rId2"/>
              </a:rPr>
              <a:t>www.carla.umn.edu/maxsa/documents/Cultural%20Values_MAXSA_IG.pdf</a:t>
            </a:r>
            <a:r>
              <a:rPr lang="en-US" sz="1800" dirty="0" smtClean="0"/>
              <a:t>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sz="3600" dirty="0" smtClean="0"/>
              <a:t>Questions about the presentation?</a:t>
            </a:r>
          </a:p>
          <a:p>
            <a:endParaRPr lang="en-US" sz="3600" dirty="0" smtClean="0"/>
          </a:p>
          <a:p>
            <a:r>
              <a:rPr lang="en-US" sz="3600" dirty="0" smtClean="0"/>
              <a:t>Thoughts or reactions regarding the Culture Mapping Activity?</a:t>
            </a:r>
          </a:p>
          <a:p>
            <a:endParaRPr lang="en-US" sz="3600" dirty="0" smtClean="0"/>
          </a:p>
          <a:p>
            <a:pPr algn="ctr">
              <a:buNone/>
            </a:pPr>
            <a:r>
              <a:rPr lang="en-US" sz="2800" dirty="0" smtClean="0"/>
              <a:t>Chris Sweet</a:t>
            </a:r>
          </a:p>
          <a:p>
            <a:pPr algn="ctr">
              <a:buNone/>
            </a:pPr>
            <a:r>
              <a:rPr lang="en-US" sz="2800" dirty="0" smtClean="0"/>
              <a:t>Illinois Wesleyan University</a:t>
            </a:r>
          </a:p>
          <a:p>
            <a:pPr algn="ctr">
              <a:buNone/>
            </a:pPr>
            <a:r>
              <a:rPr lang="en-US" sz="2800" dirty="0" smtClean="0"/>
              <a:t>csweet@iwu.edu</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Hungarian President Resigns Amid Plagiarism Scandal</a:t>
            </a:r>
            <a:br>
              <a:rPr lang="en-US" b="1" dirty="0" smtClean="0"/>
            </a:br>
            <a:endParaRPr lang="en-US" dirty="0"/>
          </a:p>
        </p:txBody>
      </p:sp>
      <p:sp>
        <p:nvSpPr>
          <p:cNvPr id="3" name="Content Placeholder 2"/>
          <p:cNvSpPr>
            <a:spLocks noGrp="1"/>
          </p:cNvSpPr>
          <p:nvPr>
            <p:ph idx="1"/>
          </p:nvPr>
        </p:nvSpPr>
        <p:spPr>
          <a:xfrm>
            <a:off x="457200" y="5715000"/>
            <a:ext cx="8229600" cy="762000"/>
          </a:xfrm>
        </p:spPr>
        <p:txBody>
          <a:bodyPr>
            <a:normAutofit fontScale="62500" lnSpcReduction="20000"/>
          </a:bodyPr>
          <a:lstStyle/>
          <a:p>
            <a:pPr>
              <a:buNone/>
            </a:pPr>
            <a:endParaRPr lang="en-US" dirty="0" smtClean="0">
              <a:hlinkClick r:id="rId3"/>
            </a:endParaRPr>
          </a:p>
          <a:p>
            <a:pPr>
              <a:buNone/>
            </a:pPr>
            <a:r>
              <a:rPr lang="en-US" dirty="0" smtClean="0">
                <a:hlinkClick r:id="rId3"/>
              </a:rPr>
              <a:t>http</a:t>
            </a:r>
            <a:r>
              <a:rPr lang="en-US" dirty="0" smtClean="0">
                <a:hlinkClick r:id="rId3"/>
              </a:rPr>
              <a:t>://</a:t>
            </a:r>
            <a:r>
              <a:rPr lang="en-US" dirty="0" smtClean="0">
                <a:hlinkClick r:id="rId3"/>
              </a:rPr>
              <a:t>nationalpostnews.files.wordpress.com/2012/04/schmitt.jpg?w=620</a:t>
            </a:r>
            <a:r>
              <a:rPr lang="en-US" dirty="0" smtClean="0"/>
              <a:t> </a:t>
            </a:r>
            <a:endParaRPr lang="en-US" dirty="0" smtClean="0"/>
          </a:p>
        </p:txBody>
      </p:sp>
      <p:pic>
        <p:nvPicPr>
          <p:cNvPr id="22530" name="Picture 2" descr="http://nationalpostnews.files.wordpress.com/2012/04/schmitt.jpg?w=620"/>
          <p:cNvPicPr>
            <a:picLocks noChangeAspect="1" noChangeArrowheads="1"/>
          </p:cNvPicPr>
          <p:nvPr/>
        </p:nvPicPr>
        <p:blipFill>
          <a:blip r:embed="rId4" cstate="print"/>
          <a:srcRect/>
          <a:stretch>
            <a:fillRect/>
          </a:stretch>
        </p:blipFill>
        <p:spPr bwMode="auto">
          <a:xfrm>
            <a:off x="1905000" y="1600200"/>
            <a:ext cx="5399031" cy="3666075"/>
          </a:xfrm>
          <a:prstGeom prst="rect">
            <a:avLst/>
          </a:prstGeom>
          <a:noFill/>
        </p:spPr>
      </p:pic>
      <p:sp>
        <p:nvSpPr>
          <p:cNvPr id="5" name="TextBox 4"/>
          <p:cNvSpPr txBox="1"/>
          <p:nvPr/>
        </p:nvSpPr>
        <p:spPr>
          <a:xfrm>
            <a:off x="3276600" y="5410200"/>
            <a:ext cx="2895600" cy="369332"/>
          </a:xfrm>
          <a:prstGeom prst="rect">
            <a:avLst/>
          </a:prstGeom>
          <a:noFill/>
        </p:spPr>
        <p:txBody>
          <a:bodyPr wrap="square" rtlCol="0">
            <a:spAutoFit/>
          </a:bodyPr>
          <a:lstStyle/>
          <a:p>
            <a:pPr algn="ctr"/>
            <a:r>
              <a:rPr lang="en-US" dirty="0" smtClean="0"/>
              <a:t>April, 2012</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Vietnamese Physicist Retracts 7 Papers due to Plagiarism</a:t>
            </a:r>
            <a:endParaRPr lang="en-US" b="1" dirty="0"/>
          </a:p>
        </p:txBody>
      </p:sp>
      <p:sp>
        <p:nvSpPr>
          <p:cNvPr id="3" name="Content Placeholder 2"/>
          <p:cNvSpPr>
            <a:spLocks noGrp="1"/>
          </p:cNvSpPr>
          <p:nvPr>
            <p:ph idx="1"/>
          </p:nvPr>
        </p:nvSpPr>
        <p:spPr>
          <a:xfrm>
            <a:off x="457200" y="4572000"/>
            <a:ext cx="8229600" cy="1554163"/>
          </a:xfrm>
        </p:spPr>
        <p:txBody>
          <a:bodyPr>
            <a:normAutofit/>
          </a:bodyPr>
          <a:lstStyle/>
          <a:p>
            <a:pPr algn="ctr">
              <a:buNone/>
            </a:pPr>
            <a:r>
              <a:rPr lang="en-US" dirty="0" smtClean="0"/>
              <a:t>June 3</a:t>
            </a:r>
            <a:r>
              <a:rPr lang="en-US" baseline="30000" dirty="0" smtClean="0"/>
              <a:t>rd</a:t>
            </a:r>
          </a:p>
          <a:p>
            <a:pPr algn="ctr">
              <a:buNone/>
            </a:pPr>
            <a:endParaRPr lang="en-US" dirty="0" smtClean="0"/>
          </a:p>
          <a:p>
            <a:pPr algn="ctr">
              <a:buNone/>
            </a:pPr>
            <a:r>
              <a:rPr lang="en-US" sz="1100" dirty="0" smtClean="0">
                <a:hlinkClick r:id="rId2"/>
              </a:rPr>
              <a:t>http://</a:t>
            </a:r>
            <a:r>
              <a:rPr lang="en-US" sz="1100" dirty="0" smtClean="0">
                <a:hlinkClick r:id="rId2"/>
              </a:rPr>
              <a:t>www.tuoitrenews.vn/cmlink/tuoitrenews/education/education-news/researcher-plagiarizing-7-papers-blames-instructor-1.74561</a:t>
            </a:r>
            <a:r>
              <a:rPr lang="en-US" sz="1100" dirty="0" smtClean="0"/>
              <a:t> </a:t>
            </a:r>
            <a:endParaRPr lang="en-US" sz="1100" dirty="0"/>
          </a:p>
        </p:txBody>
      </p:sp>
      <p:pic>
        <p:nvPicPr>
          <p:cNvPr id="21506" name="Picture 2" descr="Le Duc Thong"/>
          <p:cNvPicPr>
            <a:picLocks noChangeAspect="1" noChangeArrowheads="1"/>
          </p:cNvPicPr>
          <p:nvPr/>
        </p:nvPicPr>
        <p:blipFill>
          <a:blip r:embed="rId3" cstate="print"/>
          <a:srcRect/>
          <a:stretch>
            <a:fillRect/>
          </a:stretch>
        </p:blipFill>
        <p:spPr bwMode="auto">
          <a:xfrm>
            <a:off x="2286000" y="1600200"/>
            <a:ext cx="4267200" cy="2743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just an International Problem!</a:t>
            </a:r>
            <a:endParaRPr lang="en-US" dirty="0"/>
          </a:p>
        </p:txBody>
      </p:sp>
      <p:pic>
        <p:nvPicPr>
          <p:cNvPr id="35842" name="Picture 2" descr="http://g-ecx.images-amazon.com/images/G/01/ciu/27/70/464251c88da08048149c0210.L._V192231471_SX200_.jpg"/>
          <p:cNvPicPr>
            <a:picLocks noChangeAspect="1" noChangeArrowheads="1"/>
          </p:cNvPicPr>
          <p:nvPr/>
        </p:nvPicPr>
        <p:blipFill>
          <a:blip r:embed="rId2" cstate="print"/>
          <a:srcRect/>
          <a:stretch>
            <a:fillRect/>
          </a:stretch>
        </p:blipFill>
        <p:spPr bwMode="auto">
          <a:xfrm>
            <a:off x="990600" y="1828800"/>
            <a:ext cx="3048000" cy="3474722"/>
          </a:xfrm>
          <a:prstGeom prst="rect">
            <a:avLst/>
          </a:prstGeom>
          <a:noFill/>
        </p:spPr>
      </p:pic>
      <p:pic>
        <p:nvPicPr>
          <p:cNvPr id="35844" name="Picture 4" descr="https://my.tennessee.edu/pls/portal/docs/PAGE/WAR/WAR_SOCIETY/CELEBRATE_FREEDOM/CF_2000/CF_2000_BIOS/AMBROSE.JPG"/>
          <p:cNvPicPr>
            <a:picLocks noChangeAspect="1" noChangeArrowheads="1"/>
          </p:cNvPicPr>
          <p:nvPr/>
        </p:nvPicPr>
        <p:blipFill>
          <a:blip r:embed="rId3" cstate="print"/>
          <a:srcRect/>
          <a:stretch>
            <a:fillRect/>
          </a:stretch>
        </p:blipFill>
        <p:spPr bwMode="auto">
          <a:xfrm>
            <a:off x="5029200" y="1828800"/>
            <a:ext cx="2730499" cy="3429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International Students: The Big Picture</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dirty="0" smtClean="0"/>
              <a:t>700,000 International Students in 2011</a:t>
            </a:r>
          </a:p>
          <a:p>
            <a:r>
              <a:rPr lang="en-US" dirty="0" smtClean="0"/>
              <a:t>32% Increase since 2000</a:t>
            </a:r>
          </a:p>
          <a:p>
            <a:endParaRPr lang="en-US" dirty="0" smtClean="0"/>
          </a:p>
          <a:p>
            <a:r>
              <a:rPr lang="en-US" dirty="0" smtClean="0"/>
              <a:t>Top Five Countries of Origin</a:t>
            </a:r>
          </a:p>
          <a:p>
            <a:pPr marL="971550" lvl="1" indent="-514350">
              <a:buAutoNum type="arabicPeriod"/>
            </a:pPr>
            <a:r>
              <a:rPr lang="en-US" dirty="0" smtClean="0"/>
              <a:t>China</a:t>
            </a:r>
          </a:p>
          <a:p>
            <a:pPr marL="971550" lvl="1" indent="-514350">
              <a:buAutoNum type="arabicPeriod"/>
            </a:pPr>
            <a:r>
              <a:rPr lang="en-US" dirty="0" smtClean="0"/>
              <a:t>India</a:t>
            </a:r>
          </a:p>
          <a:p>
            <a:pPr marL="971550" lvl="1" indent="-514350">
              <a:buAutoNum type="arabicPeriod"/>
            </a:pPr>
            <a:r>
              <a:rPr lang="en-US" dirty="0" smtClean="0"/>
              <a:t>South Korea</a:t>
            </a:r>
          </a:p>
          <a:p>
            <a:pPr marL="971550" lvl="1" indent="-514350">
              <a:buAutoNum type="arabicPeriod"/>
            </a:pPr>
            <a:r>
              <a:rPr lang="en-US" dirty="0" smtClean="0"/>
              <a:t>Canada</a:t>
            </a:r>
          </a:p>
          <a:p>
            <a:pPr marL="971550" lvl="1" indent="-514350">
              <a:buAutoNum type="arabicPeriod"/>
            </a:pPr>
            <a:r>
              <a:rPr lang="en-US" dirty="0" smtClean="0"/>
              <a:t>Taiwan</a:t>
            </a:r>
          </a:p>
          <a:p>
            <a:pPr marL="971550" lvl="1" indent="-514350">
              <a:buNone/>
            </a:pPr>
            <a:r>
              <a:rPr lang="en-US" sz="1100" dirty="0" smtClean="0">
                <a:hlinkClick r:id="rId2"/>
              </a:rPr>
              <a:t>http://www.iie.org/Research-and-Publications/~/</a:t>
            </a:r>
            <a:r>
              <a:rPr lang="en-US" sz="1100" dirty="0" smtClean="0">
                <a:hlinkClick r:id="rId2"/>
              </a:rPr>
              <a:t>media/Files/Corporate/Open-Doors/Fast-Facts/Fast%20Facts%202011.ashx</a:t>
            </a:r>
            <a:r>
              <a:rPr lang="en-US" sz="1100" dirty="0" smtClean="0"/>
              <a:t> </a:t>
            </a:r>
          </a:p>
          <a:p>
            <a:pPr marL="971550" lvl="1" indent="-514350">
              <a:buAutoNum type="arabicPeriod"/>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Plagiarism and College Students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84% of college students believe they need to cheat to get ahead</a:t>
            </a:r>
          </a:p>
          <a:p>
            <a:r>
              <a:rPr lang="en-US" dirty="0" smtClean="0"/>
              <a:t>90% believe they won’t get caught</a:t>
            </a:r>
          </a:p>
          <a:p>
            <a:pPr lvl="1"/>
            <a:r>
              <a:rPr lang="en-US" sz="1700" dirty="0" smtClean="0"/>
              <a:t>1999 US World and News Report Survey</a:t>
            </a:r>
          </a:p>
          <a:p>
            <a:endParaRPr lang="en-US" dirty="0" smtClean="0"/>
          </a:p>
          <a:p>
            <a:r>
              <a:rPr lang="en-US" dirty="0" smtClean="0"/>
              <a:t>A University </a:t>
            </a:r>
            <a:r>
              <a:rPr lang="en-US" dirty="0" smtClean="0"/>
              <a:t>of Minnesota </a:t>
            </a:r>
            <a:r>
              <a:rPr lang="en-US" dirty="0" smtClean="0"/>
              <a:t>study found that “85</a:t>
            </a:r>
            <a:r>
              <a:rPr lang="en-US" dirty="0" smtClean="0"/>
              <a:t>% of all scholastic dishonesty cases related to plagiarism involved non-native speakers of </a:t>
            </a:r>
            <a:r>
              <a:rPr lang="en-US" dirty="0" smtClean="0"/>
              <a:t>English”. </a:t>
            </a:r>
          </a:p>
          <a:p>
            <a:pPr lvl="1"/>
            <a:r>
              <a:rPr lang="en-US" sz="1700" dirty="0" err="1" smtClean="0"/>
              <a:t>Mundava</a:t>
            </a:r>
            <a:r>
              <a:rPr lang="en-US" sz="1700" dirty="0" smtClean="0"/>
              <a:t> &amp; </a:t>
            </a:r>
            <a:r>
              <a:rPr lang="en-US" sz="1700" dirty="0" err="1" smtClean="0"/>
              <a:t>Chaudhuri</a:t>
            </a:r>
            <a:r>
              <a:rPr lang="en-US" sz="1700" dirty="0" smtClean="0"/>
              <a:t>, C&amp;RL News, 2007</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idx="1"/>
          </p:nvPr>
        </p:nvSpPr>
        <p:spPr>
          <a:xfrm>
            <a:off x="457200" y="1981200"/>
            <a:ext cx="8229600" cy="4525963"/>
          </a:xfrm>
        </p:spPr>
        <p:txBody>
          <a:bodyPr>
            <a:normAutofit/>
          </a:bodyPr>
          <a:lstStyle/>
          <a:p>
            <a:r>
              <a:rPr lang="en-US" dirty="0" smtClean="0"/>
              <a:t>Culture: “</a:t>
            </a:r>
            <a:r>
              <a:rPr lang="en-US" dirty="0" smtClean="0"/>
              <a:t>A learned meaning system that consists of patterns of traditions, beliefs, values, norms, meanings and symbols that are passed on from one generation to the next and are shared to varying degrees by interacting members of a community</a:t>
            </a:r>
            <a:r>
              <a:rPr lang="en-US" dirty="0" smtClean="0"/>
              <a:t>.</a:t>
            </a:r>
          </a:p>
          <a:p>
            <a:pPr lvl="1"/>
            <a:r>
              <a:rPr lang="en-US" sz="1800" dirty="0" smtClean="0"/>
              <a:t>  (Ting-Toomey and Chung</a:t>
            </a:r>
            <a:r>
              <a:rPr lang="en-US" sz="1800" dirty="0" smtClean="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848600" cy="1524000"/>
          </a:xfrm>
        </p:spPr>
        <p:txBody>
          <a:bodyPr/>
          <a:lstStyle/>
          <a:p>
            <a:pPr>
              <a:buNone/>
            </a:pPr>
            <a:r>
              <a:rPr lang="en-US" dirty="0" smtClean="0"/>
              <a:t>Robert Kaplan- “Cultural Thought Patterns in Inter-Cultural Education” (1966)</a:t>
            </a:r>
          </a:p>
          <a:p>
            <a:pPr>
              <a:buNone/>
            </a:pPr>
            <a:endParaRPr lang="en-US" dirty="0" smtClean="0"/>
          </a:p>
        </p:txBody>
      </p:sp>
      <p:pic>
        <p:nvPicPr>
          <p:cNvPr id="1026" name="Picture 2" descr="http://infohost.nmt.edu/~cpc/Image1.gif"/>
          <p:cNvPicPr>
            <a:picLocks noChangeAspect="1" noChangeArrowheads="1"/>
          </p:cNvPicPr>
          <p:nvPr/>
        </p:nvPicPr>
        <p:blipFill>
          <a:blip r:embed="rId3" cstate="print"/>
          <a:srcRect/>
          <a:stretch>
            <a:fillRect/>
          </a:stretch>
        </p:blipFill>
        <p:spPr bwMode="auto">
          <a:xfrm>
            <a:off x="1524000" y="2438400"/>
            <a:ext cx="5438775" cy="280035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7285</TotalTime>
  <Words>787</Words>
  <Application>Microsoft Office PowerPoint</Application>
  <PresentationFormat>On-screen Show (4:3)</PresentationFormat>
  <Paragraphs>150</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Intellectual Property and Attribution in a Cross-Cultural Context: Understanding International Students' Attitudes Towards Citation and Plagiarism</vt:lpstr>
      <vt:lpstr>Slide 2</vt:lpstr>
      <vt:lpstr>Hungarian President Resigns Amid Plagiarism Scandal </vt:lpstr>
      <vt:lpstr>Vietnamese Physicist Retracts 7 Papers due to Plagiarism</vt:lpstr>
      <vt:lpstr>Not just an International Problem!</vt:lpstr>
      <vt:lpstr>International Students: The Big Picture</vt:lpstr>
      <vt:lpstr>Plagiarism and College Students</vt:lpstr>
      <vt:lpstr>Culture?</vt:lpstr>
      <vt:lpstr>Slide 9</vt:lpstr>
      <vt:lpstr>Another Way to Think About It!</vt:lpstr>
      <vt:lpstr>Universalism vs. Particularism</vt:lpstr>
      <vt:lpstr>Value Universalism</vt:lpstr>
      <vt:lpstr>Individualism vs. Collectivism</vt:lpstr>
      <vt:lpstr>Ouyang Huhua, Professor of English at Guandong University of Foreign Studies:</vt:lpstr>
      <vt:lpstr>Slide 15</vt:lpstr>
      <vt:lpstr>Writing Across Borders</vt:lpstr>
      <vt:lpstr>Why do international students plagiarize?</vt:lpstr>
      <vt:lpstr>International Students and Plagiarism Detection Software</vt:lpstr>
      <vt:lpstr>International Students and Plagiarism Prevention</vt:lpstr>
      <vt:lpstr>What libraries can do</vt:lpstr>
      <vt:lpstr>Slide 21</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 User</dc:creator>
  <cp:lastModifiedBy>Lenovo User</cp:lastModifiedBy>
  <cp:revision>734</cp:revision>
  <dcterms:created xsi:type="dcterms:W3CDTF">2010-09-24T16:14:46Z</dcterms:created>
  <dcterms:modified xsi:type="dcterms:W3CDTF">2012-06-07T16:37:07Z</dcterms:modified>
</cp:coreProperties>
</file>