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notesMasterIdLst>
    <p:notesMasterId r:id="rId38"/>
  </p:notesMasterIdLst>
  <p:sldIdLst>
    <p:sldId id="256" r:id="rId2"/>
    <p:sldId id="262" r:id="rId3"/>
    <p:sldId id="291" r:id="rId4"/>
    <p:sldId id="273" r:id="rId5"/>
    <p:sldId id="274" r:id="rId6"/>
    <p:sldId id="275" r:id="rId7"/>
    <p:sldId id="276" r:id="rId8"/>
    <p:sldId id="289" r:id="rId9"/>
    <p:sldId id="257" r:id="rId10"/>
    <p:sldId id="279" r:id="rId11"/>
    <p:sldId id="280" r:id="rId12"/>
    <p:sldId id="258" r:id="rId13"/>
    <p:sldId id="281" r:id="rId14"/>
    <p:sldId id="283" r:id="rId15"/>
    <p:sldId id="272" r:id="rId16"/>
    <p:sldId id="285" r:id="rId17"/>
    <p:sldId id="284" r:id="rId18"/>
    <p:sldId id="282" r:id="rId19"/>
    <p:sldId id="263" r:id="rId20"/>
    <p:sldId id="287" r:id="rId21"/>
    <p:sldId id="264" r:id="rId22"/>
    <p:sldId id="265" r:id="rId23"/>
    <p:sldId id="266" r:id="rId24"/>
    <p:sldId id="267" r:id="rId25"/>
    <p:sldId id="268" r:id="rId26"/>
    <p:sldId id="269" r:id="rId27"/>
    <p:sldId id="270" r:id="rId28"/>
    <p:sldId id="271" r:id="rId29"/>
    <p:sldId id="292" r:id="rId30"/>
    <p:sldId id="259" r:id="rId31"/>
    <p:sldId id="290" r:id="rId32"/>
    <p:sldId id="277" r:id="rId33"/>
    <p:sldId id="288" r:id="rId34"/>
    <p:sldId id="286" r:id="rId35"/>
    <p:sldId id="293" r:id="rId36"/>
    <p:sldId id="260" r:id="rId3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175" autoAdjust="0"/>
    <p:restoredTop sz="94660"/>
  </p:normalViewPr>
  <p:slideViewPr>
    <p:cSldViewPr snapToGrid="0">
      <p:cViewPr varScale="1">
        <p:scale>
          <a:sx n="119" d="100"/>
          <a:sy n="119" d="100"/>
        </p:scale>
        <p:origin x="204"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9B0A58E-1885-4549-8BC9-ED2D6890ABD7}" type="datetimeFigureOut">
              <a:rPr lang="en-US" smtClean="0"/>
              <a:t>4/29/2021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AD2585-D9CC-4C18-A95F-B9B4DD9DAD67}" type="slidenum">
              <a:rPr lang="en-US" smtClean="0"/>
              <a:t>‹#›</a:t>
            </a:fld>
            <a:endParaRPr lang="en-US"/>
          </a:p>
        </p:txBody>
      </p:sp>
    </p:spTree>
    <p:extLst>
      <p:ext uri="{BB962C8B-B14F-4D97-AF65-F5344CB8AC3E}">
        <p14:creationId xmlns:p14="http://schemas.microsoft.com/office/powerpoint/2010/main" val="39791867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C903A831-B677-4201-B77F-719A1CE676B9}" type="datetimeFigureOut">
              <a:rPr lang="en-US" smtClean="0"/>
              <a:t>4/29/2021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FC29ECF-0794-4286-8F7A-18DD3BBA39F2}" type="slidenum">
              <a:rPr lang="en-US" smtClean="0"/>
              <a:t>‹#›</a:t>
            </a:fld>
            <a:endParaRPr lang="en-US"/>
          </a:p>
        </p:txBody>
      </p:sp>
    </p:spTree>
    <p:extLst>
      <p:ext uri="{BB962C8B-B14F-4D97-AF65-F5344CB8AC3E}">
        <p14:creationId xmlns:p14="http://schemas.microsoft.com/office/powerpoint/2010/main" val="2403887417"/>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903A831-B677-4201-B77F-719A1CE676B9}" type="datetimeFigureOut">
              <a:rPr lang="en-US" smtClean="0"/>
              <a:t>4/29/2021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C29ECF-0794-4286-8F7A-18DD3BBA39F2}" type="slidenum">
              <a:rPr lang="en-US" smtClean="0"/>
              <a:t>‹#›</a:t>
            </a:fld>
            <a:endParaRPr lang="en-US"/>
          </a:p>
        </p:txBody>
      </p:sp>
    </p:spTree>
    <p:extLst>
      <p:ext uri="{BB962C8B-B14F-4D97-AF65-F5344CB8AC3E}">
        <p14:creationId xmlns:p14="http://schemas.microsoft.com/office/powerpoint/2010/main" val="11639275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903A831-B677-4201-B77F-719A1CE676B9}" type="datetimeFigureOut">
              <a:rPr lang="en-US" smtClean="0"/>
              <a:t>4/29/2021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C29ECF-0794-4286-8F7A-18DD3BBA39F2}" type="slidenum">
              <a:rPr lang="en-US" smtClean="0"/>
              <a:t>‹#›</a:t>
            </a:fld>
            <a:endParaRPr lang="en-US"/>
          </a:p>
        </p:txBody>
      </p:sp>
    </p:spTree>
    <p:extLst>
      <p:ext uri="{BB962C8B-B14F-4D97-AF65-F5344CB8AC3E}">
        <p14:creationId xmlns:p14="http://schemas.microsoft.com/office/powerpoint/2010/main" val="37525405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903A831-B677-4201-B77F-719A1CE676B9}" type="datetimeFigureOut">
              <a:rPr lang="en-US" smtClean="0"/>
              <a:t>4/29/2021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FC29ECF-0794-4286-8F7A-18DD3BBA39F2}" type="slidenum">
              <a:rPr lang="en-US" smtClean="0"/>
              <a:t>‹#›</a:t>
            </a:fld>
            <a:endParaRPr lang="en-US"/>
          </a:p>
        </p:txBody>
      </p:sp>
    </p:spTree>
    <p:extLst>
      <p:ext uri="{BB962C8B-B14F-4D97-AF65-F5344CB8AC3E}">
        <p14:creationId xmlns:p14="http://schemas.microsoft.com/office/powerpoint/2010/main" val="36427278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C903A831-B677-4201-B77F-719A1CE676B9}" type="datetimeFigureOut">
              <a:rPr lang="en-US" smtClean="0"/>
              <a:t>4/29/2021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FC29ECF-0794-4286-8F7A-18DD3BBA39F2}" type="slidenum">
              <a:rPr lang="en-US" smtClean="0"/>
              <a:t>‹#›</a:t>
            </a:fld>
            <a:endParaRPr lang="en-US"/>
          </a:p>
        </p:txBody>
      </p:sp>
    </p:spTree>
    <p:extLst>
      <p:ext uri="{BB962C8B-B14F-4D97-AF65-F5344CB8AC3E}">
        <p14:creationId xmlns:p14="http://schemas.microsoft.com/office/powerpoint/2010/main" val="1519582686"/>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C903A831-B677-4201-B77F-719A1CE676B9}" type="datetimeFigureOut">
              <a:rPr lang="en-US" smtClean="0"/>
              <a:t>4/29/2021</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AFC29ECF-0794-4286-8F7A-18DD3BBA39F2}" type="slidenum">
              <a:rPr lang="en-US" smtClean="0"/>
              <a:t>‹#›</a:t>
            </a:fld>
            <a:endParaRPr lang="en-US"/>
          </a:p>
        </p:txBody>
      </p:sp>
    </p:spTree>
    <p:extLst>
      <p:ext uri="{BB962C8B-B14F-4D97-AF65-F5344CB8AC3E}">
        <p14:creationId xmlns:p14="http://schemas.microsoft.com/office/powerpoint/2010/main" val="33656821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C903A831-B677-4201-B77F-719A1CE676B9}" type="datetimeFigureOut">
              <a:rPr lang="en-US" smtClean="0"/>
              <a:t>4/29/2021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FC29ECF-0794-4286-8F7A-18DD3BBA39F2}" type="slidenum">
              <a:rPr lang="en-US" smtClean="0"/>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362526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903A831-B677-4201-B77F-719A1CE676B9}" type="datetimeFigureOut">
              <a:rPr lang="en-US" smtClean="0"/>
              <a:t>4/29/2021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FC29ECF-0794-4286-8F7A-18DD3BBA39F2}" type="slidenum">
              <a:rPr lang="en-US" smtClean="0"/>
              <a:t>‹#›</a:t>
            </a:fld>
            <a:endParaRPr lang="en-US"/>
          </a:p>
        </p:txBody>
      </p:sp>
    </p:spTree>
    <p:extLst>
      <p:ext uri="{BB962C8B-B14F-4D97-AF65-F5344CB8AC3E}">
        <p14:creationId xmlns:p14="http://schemas.microsoft.com/office/powerpoint/2010/main" val="28603825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03A831-B677-4201-B77F-719A1CE676B9}" type="datetimeFigureOut">
              <a:rPr lang="en-US" smtClean="0"/>
              <a:t>4/29/2021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FC29ECF-0794-4286-8F7A-18DD3BBA39F2}" type="slidenum">
              <a:rPr lang="en-US" smtClean="0"/>
              <a:t>‹#›</a:t>
            </a:fld>
            <a:endParaRPr lang="en-US"/>
          </a:p>
        </p:txBody>
      </p:sp>
    </p:spTree>
    <p:extLst>
      <p:ext uri="{BB962C8B-B14F-4D97-AF65-F5344CB8AC3E}">
        <p14:creationId xmlns:p14="http://schemas.microsoft.com/office/powerpoint/2010/main" val="9036424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Date Placeholder 8"/>
          <p:cNvSpPr>
            <a:spLocks noGrp="1"/>
          </p:cNvSpPr>
          <p:nvPr>
            <p:ph type="dt" sz="half" idx="10"/>
          </p:nvPr>
        </p:nvSpPr>
        <p:spPr/>
        <p:txBody>
          <a:bodyPr/>
          <a:lstStyle/>
          <a:p>
            <a:fld id="{C903A831-B677-4201-B77F-719A1CE676B9}" type="datetimeFigureOut">
              <a:rPr lang="en-US" smtClean="0"/>
              <a:t>4/29/2021</a:t>
            </a:fld>
            <a:endParaRPr lang="en-US"/>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1" name="Slide Number Placeholder 10"/>
          <p:cNvSpPr>
            <a:spLocks noGrp="1"/>
          </p:cNvSpPr>
          <p:nvPr>
            <p:ph type="sldNum" sz="quarter" idx="12"/>
          </p:nvPr>
        </p:nvSpPr>
        <p:spPr/>
        <p:txBody>
          <a:bodyPr/>
          <a:lstStyle/>
          <a:p>
            <a:fld id="{AFC29ECF-0794-4286-8F7A-18DD3BBA39F2}" type="slidenum">
              <a:rPr lang="en-US" smtClean="0"/>
              <a:t>‹#›</a:t>
            </a:fld>
            <a:endParaRPr lang="en-US"/>
          </a:p>
        </p:txBody>
      </p:sp>
    </p:spTree>
    <p:extLst>
      <p:ext uri="{BB962C8B-B14F-4D97-AF65-F5344CB8AC3E}">
        <p14:creationId xmlns:p14="http://schemas.microsoft.com/office/powerpoint/2010/main" val="6134123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C903A831-B677-4201-B77F-719A1CE676B9}" type="datetimeFigureOut">
              <a:rPr lang="en-US" smtClean="0"/>
              <a:t>4/29/2021</a:t>
            </a:fld>
            <a:endParaRPr lang="en-US"/>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0" name="Slide Number Placeholder 9"/>
          <p:cNvSpPr>
            <a:spLocks noGrp="1"/>
          </p:cNvSpPr>
          <p:nvPr>
            <p:ph type="sldNum" sz="quarter" idx="12"/>
          </p:nvPr>
        </p:nvSpPr>
        <p:spPr/>
        <p:txBody>
          <a:bodyPr/>
          <a:lstStyle/>
          <a:p>
            <a:fld id="{AFC29ECF-0794-4286-8F7A-18DD3BBA39F2}" type="slidenum">
              <a:rPr lang="en-US" smtClean="0"/>
              <a:t>‹#›</a:t>
            </a:fld>
            <a:endParaRPr lang="en-US"/>
          </a:p>
        </p:txBody>
      </p:sp>
    </p:spTree>
    <p:extLst>
      <p:ext uri="{BB962C8B-B14F-4D97-AF65-F5344CB8AC3E}">
        <p14:creationId xmlns:p14="http://schemas.microsoft.com/office/powerpoint/2010/main" val="16009676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C903A831-B677-4201-B77F-719A1CE676B9}" type="datetimeFigureOut">
              <a:rPr lang="en-US" smtClean="0"/>
              <a:t>4/29/2021</a:t>
            </a:fld>
            <a:endParaRPr lang="en-US"/>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AFC29ECF-0794-4286-8F7A-18DD3BBA39F2}" type="slidenum">
              <a:rPr lang="en-US" smtClean="0"/>
              <a:t>‹#›</a:t>
            </a:fld>
            <a:endParaRPr lang="en-US"/>
          </a:p>
        </p:txBody>
      </p:sp>
    </p:spTree>
    <p:extLst>
      <p:ext uri="{BB962C8B-B14F-4D97-AF65-F5344CB8AC3E}">
        <p14:creationId xmlns:p14="http://schemas.microsoft.com/office/powerpoint/2010/main" val="3975982669"/>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washingtonpost.com/national-security/justice-department-investigates-sci-hub-founder-on-suspicion-of-working-for-russian-intelligence/2019/12/19/9dbcb6e6-2277-11ea-a153-dce4b94e4249_story.html" TargetMode="External"/><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hyperlink" Target="http://www.ala.org/tools/ethics"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www.ala.org/tools/ethics"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https://www.un.org/en/about-us/universal-declaration-of-human-rights"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hyperlink" Target="https://www.ifla.org/publications/node/11092"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hyperlink" Target="https://arxiv.org/abs/2006.14979"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hyperlink" Target="https://sci-hub.se/"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hyperlink" Target="https://commons.emich.edu/loexquarterly/vol45/iss3/4/" TargetMode="Externa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openipub.com/?pub=GuerrillaOpenAccessManifesto.html" TargetMode="External"/><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The Pig Rassle event at St. Patrick Parish’s 44th annual Roundup Days on Sunday in Stephensville.">
            <a:extLst>
              <a:ext uri="{FF2B5EF4-FFF2-40B4-BE49-F238E27FC236}">
                <a16:creationId xmlns:a16="http://schemas.microsoft.com/office/drawing/2014/main" id="{61A42C7A-5C8B-4FB8-ACC0-9DDF5F1437C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666" y="1853966"/>
            <a:ext cx="4987514" cy="281870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Academic publishing, Sci-Hub, and the Ring That Rules Them All. | by Andrea  Zanni | Medium">
            <a:extLst>
              <a:ext uri="{FF2B5EF4-FFF2-40B4-BE49-F238E27FC236}">
                <a16:creationId xmlns:a16="http://schemas.microsoft.com/office/drawing/2014/main" id="{39BCEB5F-21F6-4B80-9FF6-5D4FC9585E7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23963" y="1853966"/>
            <a:ext cx="5890509" cy="281870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9606F1C4-6AAD-4CD7-BA60-F222B85C303E}"/>
              </a:ext>
            </a:extLst>
          </p:cNvPr>
          <p:cNvSpPr txBox="1"/>
          <p:nvPr/>
        </p:nvSpPr>
        <p:spPr>
          <a:xfrm>
            <a:off x="752213" y="570451"/>
            <a:ext cx="10687573" cy="523220"/>
          </a:xfrm>
          <a:prstGeom prst="rect">
            <a:avLst/>
          </a:prstGeom>
          <a:noFill/>
        </p:spPr>
        <p:txBody>
          <a:bodyPr wrap="square" rtlCol="0">
            <a:spAutoFit/>
          </a:bodyPr>
          <a:lstStyle/>
          <a:p>
            <a:pPr algn="ctr"/>
            <a:r>
              <a:rPr lang="en-US" sz="2800" b="1" dirty="0"/>
              <a:t>Wrestling with Pigs: The Ethical Dilemmas of Teaching Sci-Hub</a:t>
            </a:r>
            <a:endParaRPr lang="en-US" sz="2800" dirty="0"/>
          </a:p>
        </p:txBody>
      </p:sp>
      <p:sp>
        <p:nvSpPr>
          <p:cNvPr id="5" name="TextBox 4">
            <a:extLst>
              <a:ext uri="{FF2B5EF4-FFF2-40B4-BE49-F238E27FC236}">
                <a16:creationId xmlns:a16="http://schemas.microsoft.com/office/drawing/2014/main" id="{F4D3FE25-7A8A-4812-9A1B-48CBB1531EA3}"/>
              </a:ext>
            </a:extLst>
          </p:cNvPr>
          <p:cNvSpPr txBox="1"/>
          <p:nvPr/>
        </p:nvSpPr>
        <p:spPr>
          <a:xfrm>
            <a:off x="2550253" y="4924338"/>
            <a:ext cx="7147420" cy="1754326"/>
          </a:xfrm>
          <a:prstGeom prst="rect">
            <a:avLst/>
          </a:prstGeom>
          <a:noFill/>
        </p:spPr>
        <p:txBody>
          <a:bodyPr wrap="square" rtlCol="0">
            <a:spAutoFit/>
          </a:bodyPr>
          <a:lstStyle/>
          <a:p>
            <a:pPr algn="ctr"/>
            <a:r>
              <a:rPr lang="en-US" dirty="0"/>
              <a:t>Information Literacy Summit</a:t>
            </a:r>
          </a:p>
          <a:p>
            <a:pPr algn="ctr"/>
            <a:r>
              <a:rPr lang="en-US" dirty="0"/>
              <a:t>4/29/2021</a:t>
            </a:r>
          </a:p>
          <a:p>
            <a:pPr algn="ctr"/>
            <a:endParaRPr lang="en-US" dirty="0"/>
          </a:p>
          <a:p>
            <a:pPr algn="ctr"/>
            <a:r>
              <a:rPr lang="en-US" dirty="0"/>
              <a:t>Chris Sweet </a:t>
            </a:r>
            <a:r>
              <a:rPr lang="en-US" i="1" dirty="0"/>
              <a:t>(he, him, his)</a:t>
            </a:r>
          </a:p>
          <a:p>
            <a:pPr algn="ctr"/>
            <a:r>
              <a:rPr lang="en-US" dirty="0"/>
              <a:t>Information Literacy and Scholarly Communications Librarian</a:t>
            </a:r>
          </a:p>
          <a:p>
            <a:pPr algn="ctr"/>
            <a:r>
              <a:rPr lang="en-US" dirty="0"/>
              <a:t>Illinois Wesleyan University</a:t>
            </a:r>
          </a:p>
        </p:txBody>
      </p:sp>
    </p:spTree>
    <p:extLst>
      <p:ext uri="{BB962C8B-B14F-4D97-AF65-F5344CB8AC3E}">
        <p14:creationId xmlns:p14="http://schemas.microsoft.com/office/powerpoint/2010/main" val="26658046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5B240FD-2E3E-432F-B17D-BCBA98741652}"/>
              </a:ext>
            </a:extLst>
          </p:cNvPr>
          <p:cNvSpPr>
            <a:spLocks noGrp="1"/>
          </p:cNvSpPr>
          <p:nvPr>
            <p:ph idx="1"/>
          </p:nvPr>
        </p:nvSpPr>
        <p:spPr>
          <a:xfrm>
            <a:off x="758019" y="958534"/>
            <a:ext cx="5925312" cy="3101983"/>
          </a:xfrm>
        </p:spPr>
        <p:txBody>
          <a:bodyPr>
            <a:noAutofit/>
          </a:bodyPr>
          <a:lstStyle/>
          <a:p>
            <a:r>
              <a:rPr lang="en-US" sz="2800" dirty="0"/>
              <a:t>Russian neuroscience graduate student, Aleksandra </a:t>
            </a:r>
            <a:r>
              <a:rPr lang="en-US" sz="2800" dirty="0" err="1"/>
              <a:t>Elbakyan</a:t>
            </a:r>
            <a:r>
              <a:rPr lang="en-US" sz="2800" dirty="0"/>
              <a:t>, was struggling to locate the research articles she needed to complete her degree. </a:t>
            </a:r>
          </a:p>
          <a:p>
            <a:r>
              <a:rPr lang="en-US" sz="2800" dirty="0"/>
              <a:t>Initially she resorted to clumsy workarounds such as asking friends at better-funded universities for articles or posting requests to Twitter using the hashtag: #</a:t>
            </a:r>
            <a:r>
              <a:rPr lang="en-US" sz="2800" dirty="0" err="1"/>
              <a:t>icanhazPDF</a:t>
            </a:r>
            <a:r>
              <a:rPr lang="en-US" sz="2800" dirty="0"/>
              <a:t>. </a:t>
            </a:r>
          </a:p>
        </p:txBody>
      </p:sp>
      <p:sp>
        <p:nvSpPr>
          <p:cNvPr id="73" name="Rectangle 72">
            <a:extLst>
              <a:ext uri="{FF2B5EF4-FFF2-40B4-BE49-F238E27FC236}">
                <a16:creationId xmlns:a16="http://schemas.microsoft.com/office/drawing/2014/main" id="{E3BC0364-4B58-4841-A227-00A6A59E02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6" y="-2"/>
            <a:ext cx="4657344" cy="68580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A029A1F4-D02D-48E4-9331-6870B23B4F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20813" y="479893"/>
            <a:ext cx="3685031" cy="5458969"/>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Rectangle 76">
            <a:extLst>
              <a:ext uri="{FF2B5EF4-FFF2-40B4-BE49-F238E27FC236}">
                <a16:creationId xmlns:a16="http://schemas.microsoft.com/office/drawing/2014/main" id="{D06A8CF3-711E-4C63-9DD5-53A2696C0D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86411" y="644485"/>
            <a:ext cx="3353835" cy="512978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196" name="Picture 4" descr="Method To Download Any Research In A Free And Legal Way Via Twitter Even If  It Is Not Free">
            <a:extLst>
              <a:ext uri="{FF2B5EF4-FFF2-40B4-BE49-F238E27FC236}">
                <a16:creationId xmlns:a16="http://schemas.microsoft.com/office/drawing/2014/main" id="{82FF935B-BBEB-49A1-B0DB-82DA8EB3C03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9862" r="19617" b="-3"/>
          <a:stretch/>
        </p:blipFill>
        <p:spPr bwMode="auto">
          <a:xfrm>
            <a:off x="8340435" y="822036"/>
            <a:ext cx="3026664" cy="2348100"/>
          </a:xfrm>
          <a:prstGeom prst="rect">
            <a:avLst/>
          </a:prstGeom>
          <a:noFill/>
          <a:extLst>
            <a:ext uri="{909E8E84-426E-40DD-AFC4-6F175D3DCCD1}">
              <a14:hiddenFill xmlns:a14="http://schemas.microsoft.com/office/drawing/2010/main">
                <a:solidFill>
                  <a:srgbClr val="FFFFFF"/>
                </a:solidFill>
              </a14:hiddenFill>
            </a:ext>
          </a:extLst>
        </p:spPr>
      </p:pic>
      <p:pic>
        <p:nvPicPr>
          <p:cNvPr id="8194" name="Picture 2" descr="The Scribbler - Scribbles on Finance, Technology, Fun, Health, Logical  thinking and more: Alexandra Elbakyan – The Pirate Queen: Robin Hood for  poor researchers and founder of Sci-Hub">
            <a:extLst>
              <a:ext uri="{FF2B5EF4-FFF2-40B4-BE49-F238E27FC236}">
                <a16:creationId xmlns:a16="http://schemas.microsoft.com/office/drawing/2014/main" id="{50E418C6-849A-42E0-9D1F-D9B01EB3545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7563" r="6068" b="4"/>
          <a:stretch/>
        </p:blipFill>
        <p:spPr bwMode="auto">
          <a:xfrm>
            <a:off x="8340435" y="3255097"/>
            <a:ext cx="3026664" cy="2348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6418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33976D1-3430-450C-A978-87A9A6E8E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D6AAC78-7D86-415A-ADC1-2B4748079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8F0B97B-085C-4134-9D43-C639DDA5B051}"/>
              </a:ext>
            </a:extLst>
          </p:cNvPr>
          <p:cNvSpPr>
            <a:spLocks noGrp="1"/>
          </p:cNvSpPr>
          <p:nvPr>
            <p:ph type="title"/>
          </p:nvPr>
        </p:nvSpPr>
        <p:spPr>
          <a:xfrm>
            <a:off x="2231136" y="467418"/>
            <a:ext cx="7729728" cy="1188720"/>
          </a:xfrm>
          <a:solidFill>
            <a:srgbClr val="FFFFFF"/>
          </a:solidFill>
        </p:spPr>
        <p:txBody>
          <a:bodyPr>
            <a:normAutofit/>
          </a:bodyPr>
          <a:lstStyle/>
          <a:p>
            <a:r>
              <a:rPr lang="en-US" dirty="0"/>
              <a:t>Sci-Hub background</a:t>
            </a:r>
          </a:p>
        </p:txBody>
      </p:sp>
      <p:sp>
        <p:nvSpPr>
          <p:cNvPr id="3" name="Content Placeholder 2">
            <a:extLst>
              <a:ext uri="{FF2B5EF4-FFF2-40B4-BE49-F238E27FC236}">
                <a16:creationId xmlns:a16="http://schemas.microsoft.com/office/drawing/2014/main" id="{0CA00349-AE29-4D75-8386-8ED0E5FDC4E4}"/>
              </a:ext>
            </a:extLst>
          </p:cNvPr>
          <p:cNvSpPr>
            <a:spLocks noGrp="1"/>
          </p:cNvSpPr>
          <p:nvPr>
            <p:ph idx="1"/>
          </p:nvPr>
        </p:nvSpPr>
        <p:spPr>
          <a:xfrm>
            <a:off x="1706062" y="1843590"/>
            <a:ext cx="8779512" cy="3326928"/>
          </a:xfrm>
        </p:spPr>
        <p:txBody>
          <a:bodyPr>
            <a:noAutofit/>
          </a:bodyPr>
          <a:lstStyle/>
          <a:p>
            <a:pPr>
              <a:lnSpc>
                <a:spcPct val="90000"/>
              </a:lnSpc>
            </a:pPr>
            <a:r>
              <a:rPr lang="en-US" sz="2000" dirty="0">
                <a:solidFill>
                  <a:srgbClr val="404040"/>
                </a:solidFill>
              </a:rPr>
              <a:t>Sci-Hub was created in 2011, after </a:t>
            </a:r>
            <a:r>
              <a:rPr lang="en-US" sz="2000" dirty="0" err="1">
                <a:solidFill>
                  <a:srgbClr val="404040"/>
                </a:solidFill>
              </a:rPr>
              <a:t>Elbakyan</a:t>
            </a:r>
            <a:r>
              <a:rPr lang="en-US" sz="2000" dirty="0">
                <a:solidFill>
                  <a:srgbClr val="404040"/>
                </a:solidFill>
              </a:rPr>
              <a:t> utilized her coding skills to begin building a free, worldwide repository of scholarly articles.</a:t>
            </a:r>
          </a:p>
          <a:p>
            <a:pPr>
              <a:lnSpc>
                <a:spcPct val="90000"/>
              </a:lnSpc>
            </a:pPr>
            <a:r>
              <a:rPr lang="en-US" sz="2000" dirty="0">
                <a:solidFill>
                  <a:srgbClr val="404040"/>
                </a:solidFill>
              </a:rPr>
              <a:t>Unlike previous free digital libraries such as Archive.org, which relied heavily on out-of-copyright materials and open access journals, Sci-Hub asked users to voluntarily share their credentials (e.g., the User ID and password that an academic uses to log-in remotely to their university’s network) to access private virtual private networks (VPNs)</a:t>
            </a:r>
          </a:p>
          <a:p>
            <a:pPr>
              <a:lnSpc>
                <a:spcPct val="90000"/>
              </a:lnSpc>
            </a:pPr>
            <a:r>
              <a:rPr lang="en-US" sz="2000" dirty="0">
                <a:solidFill>
                  <a:srgbClr val="404040"/>
                </a:solidFill>
              </a:rPr>
              <a:t>The system works like this: whenever an article request comes in through the simple search box on the Sci-Hub homepage, the system checks the request against the existing archive of articles. If a given article is not contained in this massive database, the system uses credentials that other users have provided to locate the article. Once located, this article is copied into the main archive.</a:t>
            </a:r>
          </a:p>
        </p:txBody>
      </p:sp>
    </p:spTree>
    <p:extLst>
      <p:ext uri="{BB962C8B-B14F-4D97-AF65-F5344CB8AC3E}">
        <p14:creationId xmlns:p14="http://schemas.microsoft.com/office/powerpoint/2010/main" val="1016443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E945A39-0EDC-4AD9-8CC5-C1649CFE5F68}"/>
              </a:ext>
            </a:extLst>
          </p:cNvPr>
          <p:cNvPicPr>
            <a:picLocks noChangeAspect="1"/>
          </p:cNvPicPr>
          <p:nvPr/>
        </p:nvPicPr>
        <p:blipFill rotWithShape="1">
          <a:blip r:embed="rId2"/>
          <a:srcRect t="9542" b="64648"/>
          <a:stretch/>
        </p:blipFill>
        <p:spPr>
          <a:xfrm>
            <a:off x="0" y="0"/>
            <a:ext cx="12192000" cy="1770078"/>
          </a:xfrm>
          <a:prstGeom prst="rect">
            <a:avLst/>
          </a:prstGeom>
        </p:spPr>
      </p:pic>
      <p:sp>
        <p:nvSpPr>
          <p:cNvPr id="5" name="TextBox 4">
            <a:extLst>
              <a:ext uri="{FF2B5EF4-FFF2-40B4-BE49-F238E27FC236}">
                <a16:creationId xmlns:a16="http://schemas.microsoft.com/office/drawing/2014/main" id="{37A45DC2-8A1C-4944-8DF7-88CC6E2EC450}"/>
              </a:ext>
            </a:extLst>
          </p:cNvPr>
          <p:cNvSpPr txBox="1"/>
          <p:nvPr/>
        </p:nvSpPr>
        <p:spPr>
          <a:xfrm>
            <a:off x="336958" y="2466363"/>
            <a:ext cx="11518083" cy="2862322"/>
          </a:xfrm>
          <a:prstGeom prst="rect">
            <a:avLst/>
          </a:prstGeom>
          <a:noFill/>
        </p:spPr>
        <p:txBody>
          <a:bodyPr wrap="square" rtlCol="0">
            <a:spAutoFit/>
          </a:bodyPr>
          <a:lstStyle/>
          <a:p>
            <a:r>
              <a:rPr lang="en-US" dirty="0"/>
              <a:t>“It’s unclear whether </a:t>
            </a:r>
            <a:r>
              <a:rPr lang="en-US" dirty="0" err="1"/>
              <a:t>Elbakyan</a:t>
            </a:r>
            <a:r>
              <a:rPr lang="en-US" dirty="0"/>
              <a:t> is using Sci-Hub’s operations in service of Russian intelligence, but her critics say she has demonstrated significant hacking skills by </a:t>
            </a:r>
            <a:r>
              <a:rPr lang="en-US" dirty="0">
                <a:highlight>
                  <a:srgbClr val="FFFF00"/>
                </a:highlight>
              </a:rPr>
              <a:t>collecting</a:t>
            </a:r>
            <a:r>
              <a:rPr lang="en-US" dirty="0"/>
              <a:t> log-in credentials from journal subscribers, particularly at universities, and using them to pilfer vast amounts of academic literature.”</a:t>
            </a:r>
          </a:p>
          <a:p>
            <a:endParaRPr lang="en-US" dirty="0"/>
          </a:p>
          <a:p>
            <a:r>
              <a:rPr lang="en-US" dirty="0"/>
              <a:t>(We know some of these credentials were provided voluntarily)</a:t>
            </a:r>
          </a:p>
          <a:p>
            <a:endParaRPr lang="en-US" dirty="0"/>
          </a:p>
          <a:p>
            <a:r>
              <a:rPr lang="en-US" dirty="0"/>
              <a:t>“I know there are some reasons to suspect me: after all, I have education in computer security and was a hobby hacker in teenage years…But hacking is not my occupation, and I do not have any job within any intelligence, either Russian or some another.”</a:t>
            </a:r>
          </a:p>
          <a:p>
            <a:r>
              <a:rPr lang="en-US" dirty="0"/>
              <a:t> </a:t>
            </a:r>
            <a:r>
              <a:rPr lang="en-US" sz="700" dirty="0">
                <a:hlinkClick r:id="rId3"/>
              </a:rPr>
              <a:t>https://www.washingtonpost.com/national-security/justice-department-investigates-sci-hub-founder-on-suspicion-of-working-for-russian-intelligence/2019/12/19/9dbcb6e6-2277-11ea-a153-dce4b94e4249_story.html</a:t>
            </a:r>
            <a:r>
              <a:rPr lang="en-US" sz="700" dirty="0"/>
              <a:t> </a:t>
            </a:r>
            <a:endParaRPr lang="en-US" dirty="0"/>
          </a:p>
        </p:txBody>
      </p:sp>
    </p:spTree>
    <p:extLst>
      <p:ext uri="{BB962C8B-B14F-4D97-AF65-F5344CB8AC3E}">
        <p14:creationId xmlns:p14="http://schemas.microsoft.com/office/powerpoint/2010/main" val="1505733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99FE660-E3DF-47E7-962D-66C6F6CE0D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4795" y="964692"/>
            <a:ext cx="6885432" cy="4936558"/>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38C29FEE-8E8F-43D5-AD23-EB4060B4D9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78415" y="1128683"/>
            <a:ext cx="6558192" cy="460857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3513D0CA-612D-4E3E-AAC4-EF6969FAEC87}"/>
              </a:ext>
            </a:extLst>
          </p:cNvPr>
          <p:cNvPicPr>
            <a:picLocks noChangeAspect="1"/>
          </p:cNvPicPr>
          <p:nvPr/>
        </p:nvPicPr>
        <p:blipFill rotWithShape="1">
          <a:blip r:embed="rId2"/>
          <a:srcRect l="32202" t="23241" r="34220" b="47156"/>
          <a:stretch/>
        </p:blipFill>
        <p:spPr>
          <a:xfrm>
            <a:off x="1143979" y="1888939"/>
            <a:ext cx="6227064" cy="3088064"/>
          </a:xfrm>
          <a:prstGeom prst="rect">
            <a:avLst/>
          </a:prstGeom>
        </p:spPr>
      </p:pic>
      <p:sp>
        <p:nvSpPr>
          <p:cNvPr id="3" name="Content Placeholder 2">
            <a:extLst>
              <a:ext uri="{FF2B5EF4-FFF2-40B4-BE49-F238E27FC236}">
                <a16:creationId xmlns:a16="http://schemas.microsoft.com/office/drawing/2014/main" id="{6E4C43CB-BF6C-47DD-9ACA-80772C32D375}"/>
              </a:ext>
            </a:extLst>
          </p:cNvPr>
          <p:cNvSpPr>
            <a:spLocks noGrp="1"/>
          </p:cNvSpPr>
          <p:nvPr>
            <p:ph idx="1"/>
          </p:nvPr>
        </p:nvSpPr>
        <p:spPr>
          <a:xfrm>
            <a:off x="7863848" y="960721"/>
            <a:ext cx="4328152" cy="4936558"/>
          </a:xfrm>
        </p:spPr>
        <p:txBody>
          <a:bodyPr>
            <a:noAutofit/>
          </a:bodyPr>
          <a:lstStyle/>
          <a:p>
            <a:pPr>
              <a:lnSpc>
                <a:spcPct val="90000"/>
              </a:lnSpc>
            </a:pPr>
            <a:r>
              <a:rPr lang="en-US" sz="2800" dirty="0"/>
              <a:t>Currently the Sci-Hub archive claims to have 85 million scholarly articles.</a:t>
            </a:r>
          </a:p>
          <a:p>
            <a:pPr>
              <a:lnSpc>
                <a:spcPct val="90000"/>
              </a:lnSpc>
            </a:pPr>
            <a:r>
              <a:rPr lang="en-US" sz="2800" dirty="0"/>
              <a:t>For comparison, the Web of Science Core Collection contains 79 million records.</a:t>
            </a:r>
          </a:p>
          <a:p>
            <a:pPr>
              <a:lnSpc>
                <a:spcPct val="90000"/>
              </a:lnSpc>
            </a:pPr>
            <a:r>
              <a:rPr lang="en-US" sz="2800" dirty="0"/>
              <a:t>A 2017 analysis found that the Sci-Hub database contained an estimated 68.9% of all scholarly articles and 96.9% of all articles from the publisher Elsevier.</a:t>
            </a:r>
          </a:p>
        </p:txBody>
      </p:sp>
      <p:sp>
        <p:nvSpPr>
          <p:cNvPr id="5" name="Footer Placeholder 4">
            <a:extLst>
              <a:ext uri="{FF2B5EF4-FFF2-40B4-BE49-F238E27FC236}">
                <a16:creationId xmlns:a16="http://schemas.microsoft.com/office/drawing/2014/main" id="{51524B25-6724-4DA9-AEA9-C65DC123B2F5}"/>
              </a:ext>
            </a:extLst>
          </p:cNvPr>
          <p:cNvSpPr>
            <a:spLocks noGrp="1"/>
          </p:cNvSpPr>
          <p:nvPr>
            <p:ph type="ftr" sz="quarter" idx="11"/>
          </p:nvPr>
        </p:nvSpPr>
        <p:spPr>
          <a:xfrm>
            <a:off x="798315" y="6236208"/>
            <a:ext cx="6255628" cy="320040"/>
          </a:xfrm>
        </p:spPr>
        <p:txBody>
          <a:bodyPr>
            <a:normAutofit/>
          </a:bodyPr>
          <a:lstStyle/>
          <a:p>
            <a:pPr>
              <a:lnSpc>
                <a:spcPct val="90000"/>
              </a:lnSpc>
              <a:spcAft>
                <a:spcPts val="600"/>
              </a:spcAft>
            </a:pPr>
            <a:r>
              <a:rPr lang="en-US" sz="800" dirty="0"/>
              <a:t>Himmelstein, Daniel S., et al. “Sci-Hub Provides Access to Nearly All Scholarly Literature.” </a:t>
            </a:r>
            <a:r>
              <a:rPr lang="en-US" sz="800" dirty="0" err="1"/>
              <a:t>ELife</a:t>
            </a:r>
            <a:r>
              <a:rPr lang="en-US" sz="800" dirty="0"/>
              <a:t>, 2018. EBSCOhost, doi:10.7554/eLife.32822.</a:t>
            </a:r>
          </a:p>
        </p:txBody>
      </p:sp>
    </p:spTree>
    <p:extLst>
      <p:ext uri="{BB962C8B-B14F-4D97-AF65-F5344CB8AC3E}">
        <p14:creationId xmlns:p14="http://schemas.microsoft.com/office/powerpoint/2010/main" val="2993254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1660E788-AFA9-4A1B-9991-6AA74632A1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266" name="Picture 2" descr="Actor Morgan Freeman to Receive Honorary Degree | BU Today | Boston  University">
            <a:extLst>
              <a:ext uri="{FF2B5EF4-FFF2-40B4-BE49-F238E27FC236}">
                <a16:creationId xmlns:a16="http://schemas.microsoft.com/office/drawing/2014/main" id="{A0C3D05C-EAE1-42E7-BEFE-65EB4CE717DE}"/>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9926" r="16674" b="-1"/>
          <a:stretch/>
        </p:blipFill>
        <p:spPr bwMode="auto">
          <a:xfrm>
            <a:off x="4650909" y="10"/>
            <a:ext cx="7541090" cy="6857989"/>
          </a:xfrm>
          <a:prstGeom prst="rect">
            <a:avLst/>
          </a:prstGeom>
          <a:noFill/>
          <a:extLst>
            <a:ext uri="{909E8E84-426E-40DD-AFC4-6F175D3DCCD1}">
              <a14:hiddenFill xmlns:a14="http://schemas.microsoft.com/office/drawing/2010/main">
                <a:solidFill>
                  <a:srgbClr val="FFFFFF"/>
                </a:solidFill>
              </a14:hiddenFill>
            </a:ext>
          </a:extLst>
        </p:spPr>
      </p:pic>
      <p:sp>
        <p:nvSpPr>
          <p:cNvPr id="73" name="Rectangle 72">
            <a:extLst>
              <a:ext uri="{FF2B5EF4-FFF2-40B4-BE49-F238E27FC236}">
                <a16:creationId xmlns:a16="http://schemas.microsoft.com/office/drawing/2014/main" id="{867D4867-5BA7-4462-B2F6-A23F4A622A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6E3E1DEF-B2DE-4F15-8256-8981FDAF5C08}"/>
              </a:ext>
            </a:extLst>
          </p:cNvPr>
          <p:cNvSpPr txBox="1"/>
          <p:nvPr/>
        </p:nvSpPr>
        <p:spPr>
          <a:xfrm>
            <a:off x="95438" y="1082351"/>
            <a:ext cx="4460033" cy="5587135"/>
          </a:xfrm>
          <a:prstGeom prst="rect">
            <a:avLst/>
          </a:prstGeom>
        </p:spPr>
        <p:txBody>
          <a:bodyPr vert="horz" lIns="91440" tIns="45720" rIns="91440" bIns="45720" rtlCol="0">
            <a:normAutofit/>
          </a:bodyPr>
          <a:lstStyle/>
          <a:p>
            <a:pPr marL="285750" indent="-228600" defTabSz="914400">
              <a:lnSpc>
                <a:spcPct val="90000"/>
              </a:lnSpc>
              <a:spcBef>
                <a:spcPts val="1000"/>
              </a:spcBef>
              <a:buClr>
                <a:schemeClr val="accent2"/>
              </a:buClr>
              <a:buFont typeface="Arial" panose="020B0604020202020204" pitchFamily="34" charset="0"/>
              <a:buChar char="•"/>
            </a:pPr>
            <a:r>
              <a:rPr lang="en-US" sz="2400" dirty="0">
                <a:solidFill>
                  <a:schemeClr val="bg1"/>
                </a:solidFill>
              </a:rPr>
              <a:t>This made Elsevier deeply unhappy</a:t>
            </a:r>
          </a:p>
          <a:p>
            <a:pPr marL="285750" indent="-228600" defTabSz="914400">
              <a:lnSpc>
                <a:spcPct val="90000"/>
              </a:lnSpc>
              <a:spcBef>
                <a:spcPts val="1000"/>
              </a:spcBef>
              <a:buClr>
                <a:schemeClr val="accent2"/>
              </a:buClr>
              <a:buFont typeface="Arial" panose="020B0604020202020204" pitchFamily="34" charset="0"/>
              <a:buChar char="•"/>
            </a:pPr>
            <a:r>
              <a:rPr lang="en-US" sz="2400" dirty="0">
                <a:solidFill>
                  <a:schemeClr val="bg1"/>
                </a:solidFill>
              </a:rPr>
              <a:t>In 2015, Elsevier sued Sci-Hub and </a:t>
            </a:r>
            <a:r>
              <a:rPr lang="en-US" sz="2400" dirty="0" err="1">
                <a:solidFill>
                  <a:schemeClr val="bg1"/>
                </a:solidFill>
              </a:rPr>
              <a:t>Elbakyan</a:t>
            </a:r>
            <a:r>
              <a:rPr lang="en-US" sz="2400" dirty="0">
                <a:solidFill>
                  <a:schemeClr val="bg1"/>
                </a:solidFill>
              </a:rPr>
              <a:t> (Elsevier et al. v. Sci-Hub et al.). </a:t>
            </a:r>
          </a:p>
          <a:p>
            <a:pPr marL="285750" indent="-228600" defTabSz="914400">
              <a:lnSpc>
                <a:spcPct val="90000"/>
              </a:lnSpc>
              <a:spcBef>
                <a:spcPts val="1000"/>
              </a:spcBef>
              <a:buClr>
                <a:schemeClr val="accent2"/>
              </a:buClr>
              <a:buFont typeface="Arial" panose="020B0604020202020204" pitchFamily="34" charset="0"/>
              <a:buChar char="•"/>
            </a:pPr>
            <a:r>
              <a:rPr lang="en-US" sz="2400" dirty="0">
                <a:solidFill>
                  <a:schemeClr val="bg1"/>
                </a:solidFill>
              </a:rPr>
              <a:t>Sci-Hub did not defend the lawsuit, and in 2017 the court awarded Elsevier $15 million in damages and an injunction against Sci-Hub. </a:t>
            </a:r>
          </a:p>
          <a:p>
            <a:pPr marL="285750" indent="-228600" defTabSz="914400">
              <a:lnSpc>
                <a:spcPct val="90000"/>
              </a:lnSpc>
              <a:spcBef>
                <a:spcPts val="1000"/>
              </a:spcBef>
              <a:buClr>
                <a:schemeClr val="accent2"/>
              </a:buClr>
              <a:buFont typeface="Arial" panose="020B0604020202020204" pitchFamily="34" charset="0"/>
              <a:buChar char="•"/>
            </a:pPr>
            <a:r>
              <a:rPr lang="en-US" sz="2400" dirty="0">
                <a:solidFill>
                  <a:schemeClr val="bg1"/>
                </a:solidFill>
              </a:rPr>
              <a:t>Rather meaningless since Sci-Hub has no fixed location or assets.</a:t>
            </a:r>
          </a:p>
          <a:p>
            <a:pPr indent="-228600" defTabSz="914400">
              <a:lnSpc>
                <a:spcPct val="90000"/>
              </a:lnSpc>
              <a:spcBef>
                <a:spcPts val="1000"/>
              </a:spcBef>
              <a:buClr>
                <a:schemeClr val="accent2"/>
              </a:buClr>
              <a:buFont typeface="Arial" panose="020B0604020202020204" pitchFamily="34" charset="0"/>
              <a:buChar char="•"/>
            </a:pPr>
            <a:endParaRPr lang="en-US" sz="1500" dirty="0">
              <a:solidFill>
                <a:schemeClr val="bg1"/>
              </a:solidFill>
            </a:endParaRPr>
          </a:p>
          <a:p>
            <a:pPr indent="-228600" defTabSz="914400">
              <a:lnSpc>
                <a:spcPct val="90000"/>
              </a:lnSpc>
              <a:spcBef>
                <a:spcPts val="1000"/>
              </a:spcBef>
              <a:buClr>
                <a:schemeClr val="accent2"/>
              </a:buClr>
              <a:buFont typeface="Arial" panose="020B0604020202020204" pitchFamily="34" charset="0"/>
              <a:buChar char="•"/>
            </a:pPr>
            <a:endParaRPr lang="en-US" sz="1500" dirty="0">
              <a:solidFill>
                <a:schemeClr val="bg1"/>
              </a:solidFill>
            </a:endParaRPr>
          </a:p>
        </p:txBody>
      </p:sp>
    </p:spTree>
    <p:extLst>
      <p:ext uri="{BB962C8B-B14F-4D97-AF65-F5344CB8AC3E}">
        <p14:creationId xmlns:p14="http://schemas.microsoft.com/office/powerpoint/2010/main" val="1744565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660E788-AFA9-4A1B-9991-6AA74632A1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867D4867-5BA7-4462-B2F6-A23F4A622A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A909471-4AA6-423B-B4FB-966CD7386073}"/>
              </a:ext>
            </a:extLst>
          </p:cNvPr>
          <p:cNvSpPr>
            <a:spLocks noGrp="1"/>
          </p:cNvSpPr>
          <p:nvPr>
            <p:ph type="title"/>
          </p:nvPr>
        </p:nvSpPr>
        <p:spPr>
          <a:xfrm>
            <a:off x="128096" y="435994"/>
            <a:ext cx="4394718" cy="1728044"/>
          </a:xfrm>
          <a:noFill/>
          <a:ln>
            <a:solidFill>
              <a:schemeClr val="bg1"/>
            </a:solidFill>
          </a:ln>
        </p:spPr>
        <p:txBody>
          <a:bodyPr wrap="square">
            <a:normAutofit/>
          </a:bodyPr>
          <a:lstStyle/>
          <a:p>
            <a:r>
              <a:rPr lang="en-US" dirty="0">
                <a:solidFill>
                  <a:schemeClr val="bg1"/>
                </a:solidFill>
              </a:rPr>
              <a:t>Where is Sci-Hub?</a:t>
            </a:r>
          </a:p>
        </p:txBody>
      </p:sp>
      <p:sp>
        <p:nvSpPr>
          <p:cNvPr id="3" name="Content Placeholder 2">
            <a:extLst>
              <a:ext uri="{FF2B5EF4-FFF2-40B4-BE49-F238E27FC236}">
                <a16:creationId xmlns:a16="http://schemas.microsoft.com/office/drawing/2014/main" id="{C86FABEF-C684-4D2E-887D-4DEF573AC729}"/>
              </a:ext>
            </a:extLst>
          </p:cNvPr>
          <p:cNvSpPr>
            <a:spLocks noGrp="1"/>
          </p:cNvSpPr>
          <p:nvPr>
            <p:ph idx="1"/>
          </p:nvPr>
        </p:nvSpPr>
        <p:spPr>
          <a:xfrm>
            <a:off x="307188" y="2397967"/>
            <a:ext cx="4215626" cy="4310743"/>
          </a:xfrm>
        </p:spPr>
        <p:txBody>
          <a:bodyPr>
            <a:normAutofit/>
          </a:bodyPr>
          <a:lstStyle/>
          <a:p>
            <a:pPr>
              <a:lnSpc>
                <a:spcPct val="90000"/>
              </a:lnSpc>
            </a:pPr>
            <a:r>
              <a:rPr lang="en-US" sz="2400" dirty="0">
                <a:solidFill>
                  <a:schemeClr val="bg1"/>
                </a:solidFill>
              </a:rPr>
              <a:t>Due to multiple lawsuits, various Sci-Hub URL’s have been shut down over the years.</a:t>
            </a:r>
          </a:p>
          <a:p>
            <a:pPr>
              <a:lnSpc>
                <a:spcPct val="90000"/>
              </a:lnSpc>
            </a:pPr>
            <a:r>
              <a:rPr lang="en-US" sz="2400" dirty="0">
                <a:solidFill>
                  <a:schemeClr val="bg1"/>
                </a:solidFill>
              </a:rPr>
              <a:t>The archive just migrates to a new URL.</a:t>
            </a:r>
          </a:p>
          <a:p>
            <a:pPr>
              <a:lnSpc>
                <a:spcPct val="90000"/>
              </a:lnSpc>
            </a:pPr>
            <a:r>
              <a:rPr lang="en-US" sz="2400" dirty="0">
                <a:solidFill>
                  <a:schemeClr val="bg1"/>
                </a:solidFill>
              </a:rPr>
              <a:t>If Google doesn’t return the current URL, the Sci-Hub Wikipedia entry usually has it.</a:t>
            </a:r>
          </a:p>
          <a:p>
            <a:pPr>
              <a:lnSpc>
                <a:spcPct val="90000"/>
              </a:lnSpc>
            </a:pPr>
            <a:r>
              <a:rPr lang="en-US" sz="2400" dirty="0">
                <a:solidFill>
                  <a:schemeClr val="bg1"/>
                </a:solidFill>
              </a:rPr>
              <a:t>Note: Some (many?) campuses actively block Sci-Hub’s URL.</a:t>
            </a:r>
          </a:p>
          <a:p>
            <a:pPr>
              <a:lnSpc>
                <a:spcPct val="90000"/>
              </a:lnSpc>
            </a:pPr>
            <a:endParaRPr lang="en-US" dirty="0">
              <a:solidFill>
                <a:schemeClr val="bg1"/>
              </a:solidFill>
            </a:endParaRPr>
          </a:p>
          <a:p>
            <a:pPr>
              <a:lnSpc>
                <a:spcPct val="90000"/>
              </a:lnSpc>
            </a:pPr>
            <a:endParaRPr lang="en-US" dirty="0">
              <a:solidFill>
                <a:schemeClr val="bg1"/>
              </a:solidFill>
            </a:endParaRPr>
          </a:p>
        </p:txBody>
      </p:sp>
      <p:pic>
        <p:nvPicPr>
          <p:cNvPr id="4" name="Picture 3">
            <a:extLst>
              <a:ext uri="{FF2B5EF4-FFF2-40B4-BE49-F238E27FC236}">
                <a16:creationId xmlns:a16="http://schemas.microsoft.com/office/drawing/2014/main" id="{CF77AD90-9DEF-4BCF-9149-321FB6B2580C}"/>
              </a:ext>
            </a:extLst>
          </p:cNvPr>
          <p:cNvPicPr>
            <a:picLocks noChangeAspect="1"/>
          </p:cNvPicPr>
          <p:nvPr/>
        </p:nvPicPr>
        <p:blipFill rotWithShape="1">
          <a:blip r:embed="rId2"/>
          <a:srcRect l="13750" t="26621" r="37647" b="33072"/>
          <a:stretch/>
        </p:blipFill>
        <p:spPr>
          <a:xfrm>
            <a:off x="4961482" y="1651517"/>
            <a:ext cx="6923330" cy="3229645"/>
          </a:xfrm>
          <a:prstGeom prst="rect">
            <a:avLst/>
          </a:prstGeom>
        </p:spPr>
      </p:pic>
    </p:spTree>
    <p:extLst>
      <p:ext uri="{BB962C8B-B14F-4D97-AF65-F5344CB8AC3E}">
        <p14:creationId xmlns:p14="http://schemas.microsoft.com/office/powerpoint/2010/main" val="25936180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62F184-7536-4070-9598-2670C489AB88}"/>
              </a:ext>
            </a:extLst>
          </p:cNvPr>
          <p:cNvSpPr>
            <a:spLocks noGrp="1"/>
          </p:cNvSpPr>
          <p:nvPr>
            <p:ph type="title"/>
          </p:nvPr>
        </p:nvSpPr>
        <p:spPr>
          <a:xfrm>
            <a:off x="93306" y="83975"/>
            <a:ext cx="11916727" cy="1015486"/>
          </a:xfrm>
        </p:spPr>
        <p:txBody>
          <a:bodyPr>
            <a:noAutofit/>
          </a:bodyPr>
          <a:lstStyle/>
          <a:p>
            <a:r>
              <a:rPr lang="en-US" sz="2000" dirty="0"/>
              <a:t>Whether libraries recognize it or not, Sci-Hub is very popular.</a:t>
            </a:r>
          </a:p>
        </p:txBody>
      </p:sp>
      <p:pic>
        <p:nvPicPr>
          <p:cNvPr id="4" name="Picture 3">
            <a:extLst>
              <a:ext uri="{FF2B5EF4-FFF2-40B4-BE49-F238E27FC236}">
                <a16:creationId xmlns:a16="http://schemas.microsoft.com/office/drawing/2014/main" id="{92FE2DA5-0CDC-480F-82F9-498CB4D7BFCE}"/>
              </a:ext>
            </a:extLst>
          </p:cNvPr>
          <p:cNvPicPr>
            <a:picLocks noChangeAspect="1"/>
          </p:cNvPicPr>
          <p:nvPr/>
        </p:nvPicPr>
        <p:blipFill rotWithShape="1">
          <a:blip r:embed="rId2"/>
          <a:srcRect t="17125" r="2431" b="4220"/>
          <a:stretch/>
        </p:blipFill>
        <p:spPr>
          <a:xfrm>
            <a:off x="175022" y="1099461"/>
            <a:ext cx="11835011" cy="5599918"/>
          </a:xfrm>
          <a:prstGeom prst="rect">
            <a:avLst/>
          </a:prstGeom>
        </p:spPr>
      </p:pic>
    </p:spTree>
    <p:extLst>
      <p:ext uri="{BB962C8B-B14F-4D97-AF65-F5344CB8AC3E}">
        <p14:creationId xmlns:p14="http://schemas.microsoft.com/office/powerpoint/2010/main" val="14783160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E47C97-40F6-4258-B519-2918773E6B56}"/>
              </a:ext>
            </a:extLst>
          </p:cNvPr>
          <p:cNvSpPr>
            <a:spLocks noGrp="1"/>
          </p:cNvSpPr>
          <p:nvPr>
            <p:ph type="title"/>
          </p:nvPr>
        </p:nvSpPr>
        <p:spPr>
          <a:xfrm>
            <a:off x="838200" y="216221"/>
            <a:ext cx="10515600" cy="801148"/>
          </a:xfrm>
        </p:spPr>
        <p:txBody>
          <a:bodyPr>
            <a:normAutofit/>
          </a:bodyPr>
          <a:lstStyle/>
          <a:p>
            <a:pPr algn="ctr"/>
            <a:r>
              <a:rPr lang="en-US" dirty="0"/>
              <a:t>6 months of downloads in 2015 (28 million)</a:t>
            </a:r>
          </a:p>
        </p:txBody>
      </p:sp>
      <p:pic>
        <p:nvPicPr>
          <p:cNvPr id="4" name="Content Placeholder 3">
            <a:extLst>
              <a:ext uri="{FF2B5EF4-FFF2-40B4-BE49-F238E27FC236}">
                <a16:creationId xmlns:a16="http://schemas.microsoft.com/office/drawing/2014/main" id="{1B2FA66F-7A06-4B23-8AF5-E9DB5D09D0DA}"/>
              </a:ext>
            </a:extLst>
          </p:cNvPr>
          <p:cNvPicPr>
            <a:picLocks noGrp="1" noChangeAspect="1"/>
          </p:cNvPicPr>
          <p:nvPr>
            <p:ph idx="1"/>
          </p:nvPr>
        </p:nvPicPr>
        <p:blipFill rotWithShape="1">
          <a:blip r:embed="rId2"/>
          <a:srcRect l="5574" t="14533" r="37492" b="8158"/>
          <a:stretch/>
        </p:blipFill>
        <p:spPr>
          <a:xfrm>
            <a:off x="251669" y="1509975"/>
            <a:ext cx="5623399" cy="4295208"/>
          </a:xfrm>
          <a:prstGeom prst="rect">
            <a:avLst/>
          </a:prstGeom>
        </p:spPr>
      </p:pic>
      <p:sp>
        <p:nvSpPr>
          <p:cNvPr id="6" name="Footer Placeholder 5">
            <a:extLst>
              <a:ext uri="{FF2B5EF4-FFF2-40B4-BE49-F238E27FC236}">
                <a16:creationId xmlns:a16="http://schemas.microsoft.com/office/drawing/2014/main" id="{DA0088EF-5711-4457-8EB6-C86AFA39F9B6}"/>
              </a:ext>
            </a:extLst>
          </p:cNvPr>
          <p:cNvSpPr>
            <a:spLocks noGrp="1"/>
          </p:cNvSpPr>
          <p:nvPr>
            <p:ph type="ftr" sz="quarter" idx="11"/>
          </p:nvPr>
        </p:nvSpPr>
        <p:spPr>
          <a:xfrm>
            <a:off x="3013395" y="6389906"/>
            <a:ext cx="6165209" cy="365125"/>
          </a:xfrm>
        </p:spPr>
        <p:txBody>
          <a:bodyPr/>
          <a:lstStyle/>
          <a:p>
            <a:pPr algn="ctr"/>
            <a:r>
              <a:rPr lang="en-US" dirty="0"/>
              <a:t>https://www.sciencemag.org/news/2016/04/whos-downloading-pirated-papers-everyone</a:t>
            </a:r>
          </a:p>
        </p:txBody>
      </p:sp>
      <p:pic>
        <p:nvPicPr>
          <p:cNvPr id="5" name="Picture 4">
            <a:extLst>
              <a:ext uri="{FF2B5EF4-FFF2-40B4-BE49-F238E27FC236}">
                <a16:creationId xmlns:a16="http://schemas.microsoft.com/office/drawing/2014/main" id="{619674E9-1120-45BA-A13C-024E91B9BE03}"/>
              </a:ext>
            </a:extLst>
          </p:cNvPr>
          <p:cNvPicPr>
            <a:picLocks noChangeAspect="1"/>
          </p:cNvPicPr>
          <p:nvPr/>
        </p:nvPicPr>
        <p:blipFill rotWithShape="1">
          <a:blip r:embed="rId3"/>
          <a:srcRect l="7707" t="11988" r="39450" b="17065"/>
          <a:stretch/>
        </p:blipFill>
        <p:spPr>
          <a:xfrm>
            <a:off x="6316934" y="1509974"/>
            <a:ext cx="5687445" cy="4295207"/>
          </a:xfrm>
          <a:prstGeom prst="rect">
            <a:avLst/>
          </a:prstGeom>
        </p:spPr>
      </p:pic>
    </p:spTree>
    <p:extLst>
      <p:ext uri="{BB962C8B-B14F-4D97-AF65-F5344CB8AC3E}">
        <p14:creationId xmlns:p14="http://schemas.microsoft.com/office/powerpoint/2010/main" val="33023545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CBF7D80-F085-4566-8672-88EFA73B75D4}"/>
              </a:ext>
            </a:extLst>
          </p:cNvPr>
          <p:cNvSpPr>
            <a:spLocks noGrp="1"/>
          </p:cNvSpPr>
          <p:nvPr>
            <p:ph idx="1"/>
          </p:nvPr>
        </p:nvSpPr>
        <p:spPr>
          <a:xfrm>
            <a:off x="83976" y="760509"/>
            <a:ext cx="4301412" cy="5336981"/>
          </a:xfrm>
        </p:spPr>
        <p:txBody>
          <a:bodyPr>
            <a:noAutofit/>
          </a:bodyPr>
          <a:lstStyle/>
          <a:p>
            <a:r>
              <a:rPr lang="en-US" sz="3200" dirty="0"/>
              <a:t>So, you are telling me that almost anyone, anywhere with an internet connection can access most of the world’s scholarly articles for free?</a:t>
            </a:r>
          </a:p>
          <a:p>
            <a:r>
              <a:rPr lang="en-US" sz="3200" dirty="0"/>
              <a:t>Yup.</a:t>
            </a:r>
          </a:p>
          <a:p>
            <a:r>
              <a:rPr lang="en-US" sz="3200" dirty="0"/>
              <a:t>Is this a utopia or dystopia?</a:t>
            </a:r>
          </a:p>
        </p:txBody>
      </p:sp>
      <p:pic>
        <p:nvPicPr>
          <p:cNvPr id="10244" name="Picture 4" descr="Skeptical Baby | Know Your Meme">
            <a:extLst>
              <a:ext uri="{FF2B5EF4-FFF2-40B4-BE49-F238E27FC236}">
                <a16:creationId xmlns:a16="http://schemas.microsoft.com/office/drawing/2014/main" id="{174A9FEA-9000-4469-9F5C-F26A27116F6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1520" r="-1" b="-1"/>
          <a:stretch/>
        </p:blipFill>
        <p:spPr bwMode="auto">
          <a:xfrm>
            <a:off x="4654296" y="10"/>
            <a:ext cx="7537704" cy="68579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9175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1D3616A-0723-4C09-9C05-81E0BF79650F}"/>
              </a:ext>
            </a:extLst>
          </p:cNvPr>
          <p:cNvSpPr>
            <a:spLocks noGrp="1"/>
          </p:cNvSpPr>
          <p:nvPr>
            <p:ph idx="1"/>
          </p:nvPr>
        </p:nvSpPr>
        <p:spPr>
          <a:xfrm>
            <a:off x="223934" y="231717"/>
            <a:ext cx="11719249" cy="1410471"/>
          </a:xfrm>
        </p:spPr>
        <p:txBody>
          <a:bodyPr>
            <a:normAutofit/>
          </a:bodyPr>
          <a:lstStyle/>
          <a:p>
            <a:r>
              <a:rPr lang="en-US" sz="2400" b="1" dirty="0"/>
              <a:t>ethical dilemma</a:t>
            </a:r>
            <a:r>
              <a:rPr lang="en-US" sz="2400" dirty="0"/>
              <a:t>  </a:t>
            </a:r>
            <a:r>
              <a:rPr lang="en-US" sz="2400" i="1" dirty="0"/>
              <a:t>n.</a:t>
            </a:r>
            <a:r>
              <a:rPr lang="en-US" sz="2400" dirty="0"/>
              <a:t> a situation in which a person must choose between two courses of action of (apparent) equal moral importance, so that the choice necessarily entails the transgression of an important moral principle. (Oxford English Dictionary)</a:t>
            </a:r>
          </a:p>
        </p:txBody>
      </p:sp>
      <p:pic>
        <p:nvPicPr>
          <p:cNvPr id="2050" name="Picture 2" descr="The new coronavirus pandemic cannot be seen as a moral dilemma of the 'trolley  problem' for public management – Admethics">
            <a:extLst>
              <a:ext uri="{FF2B5EF4-FFF2-40B4-BE49-F238E27FC236}">
                <a16:creationId xmlns:a16="http://schemas.microsoft.com/office/drawing/2014/main" id="{0537B054-9B94-4F78-A859-6797353A8AA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8028" y="1772671"/>
            <a:ext cx="5715944" cy="182767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ow 'The Good Place' Goes Beyond 'The Trolley Problem' - The Atlantic">
            <a:extLst>
              <a:ext uri="{FF2B5EF4-FFF2-40B4-BE49-F238E27FC236}">
                <a16:creationId xmlns:a16="http://schemas.microsoft.com/office/drawing/2014/main" id="{FDB05AA3-6153-44A8-A5EB-4BB00987544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4990" y="3908251"/>
            <a:ext cx="5289493" cy="2882864"/>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The Trolley Problem | The Good Place | Comedy Bites - YouTube">
            <a:extLst>
              <a:ext uri="{FF2B5EF4-FFF2-40B4-BE49-F238E27FC236}">
                <a16:creationId xmlns:a16="http://schemas.microsoft.com/office/drawing/2014/main" id="{4CB1FF49-022E-4B5F-BF19-C616B814C5E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30525" y="3908251"/>
            <a:ext cx="4960690" cy="28828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33317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33976D1-3430-450C-A978-87A9A6E8E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D6AAC78-7D86-415A-ADC1-2B4748079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7D6B4BA-08C7-4B61-9B6C-046A1140C995}"/>
              </a:ext>
            </a:extLst>
          </p:cNvPr>
          <p:cNvSpPr>
            <a:spLocks noGrp="1"/>
          </p:cNvSpPr>
          <p:nvPr>
            <p:ph type="title"/>
          </p:nvPr>
        </p:nvSpPr>
        <p:spPr>
          <a:xfrm>
            <a:off x="2231136" y="467418"/>
            <a:ext cx="7729728" cy="1188720"/>
          </a:xfrm>
          <a:solidFill>
            <a:srgbClr val="FFFFFF"/>
          </a:solidFill>
        </p:spPr>
        <p:txBody>
          <a:bodyPr>
            <a:normAutofit/>
          </a:bodyPr>
          <a:lstStyle/>
          <a:p>
            <a:r>
              <a:rPr lang="en-US" dirty="0"/>
              <a:t>My contention</a:t>
            </a:r>
          </a:p>
        </p:txBody>
      </p:sp>
      <p:sp>
        <p:nvSpPr>
          <p:cNvPr id="3" name="Content Placeholder 2">
            <a:extLst>
              <a:ext uri="{FF2B5EF4-FFF2-40B4-BE49-F238E27FC236}">
                <a16:creationId xmlns:a16="http://schemas.microsoft.com/office/drawing/2014/main" id="{E56F2CAA-5C60-41BD-AAAE-5E4FF43A2FCB}"/>
              </a:ext>
            </a:extLst>
          </p:cNvPr>
          <p:cNvSpPr>
            <a:spLocks noGrp="1"/>
          </p:cNvSpPr>
          <p:nvPr>
            <p:ph idx="1"/>
          </p:nvPr>
        </p:nvSpPr>
        <p:spPr>
          <a:xfrm>
            <a:off x="1706062" y="2291262"/>
            <a:ext cx="8779512" cy="2879256"/>
          </a:xfrm>
        </p:spPr>
        <p:txBody>
          <a:bodyPr>
            <a:noAutofit/>
          </a:bodyPr>
          <a:lstStyle/>
          <a:p>
            <a:pPr marL="0" indent="0">
              <a:lnSpc>
                <a:spcPct val="90000"/>
              </a:lnSpc>
              <a:buNone/>
            </a:pPr>
            <a:r>
              <a:rPr lang="en-US" sz="2000" dirty="0">
                <a:solidFill>
                  <a:srgbClr val="404040"/>
                </a:solidFill>
              </a:rPr>
              <a:t>If you came here today thinking:</a:t>
            </a:r>
          </a:p>
          <a:p>
            <a:pPr>
              <a:lnSpc>
                <a:spcPct val="90000"/>
              </a:lnSpc>
            </a:pPr>
            <a:endParaRPr lang="en-US" sz="2000" dirty="0">
              <a:solidFill>
                <a:srgbClr val="404040"/>
              </a:solidFill>
            </a:endParaRPr>
          </a:p>
          <a:p>
            <a:pPr marL="514350" indent="-514350">
              <a:lnSpc>
                <a:spcPct val="90000"/>
              </a:lnSpc>
              <a:buAutoNum type="alphaLcParenR"/>
            </a:pPr>
            <a:r>
              <a:rPr lang="en-US" sz="2000" dirty="0">
                <a:solidFill>
                  <a:srgbClr val="404040"/>
                </a:solidFill>
              </a:rPr>
              <a:t>that you would never use Sci-Hub in a million years because it is an evil, unethical, communist hive of villainy (or)</a:t>
            </a:r>
          </a:p>
          <a:p>
            <a:pPr marL="514350" indent="-514350">
              <a:lnSpc>
                <a:spcPct val="90000"/>
              </a:lnSpc>
              <a:buAutoNum type="alphaLcParenR"/>
            </a:pPr>
            <a:r>
              <a:rPr lang="en-US" sz="2000" dirty="0">
                <a:solidFill>
                  <a:srgbClr val="404040"/>
                </a:solidFill>
              </a:rPr>
              <a:t>that you are super-woke and think Sci-Hub is the open access gods’ gift to humankind, (then)</a:t>
            </a:r>
          </a:p>
          <a:p>
            <a:pPr marL="0" indent="0">
              <a:lnSpc>
                <a:spcPct val="90000"/>
              </a:lnSpc>
              <a:buNone/>
            </a:pPr>
            <a:endParaRPr lang="en-US" sz="2000" dirty="0">
              <a:solidFill>
                <a:srgbClr val="404040"/>
              </a:solidFill>
            </a:endParaRPr>
          </a:p>
          <a:p>
            <a:pPr marL="0" indent="0">
              <a:lnSpc>
                <a:spcPct val="90000"/>
              </a:lnSpc>
              <a:buNone/>
            </a:pPr>
            <a:r>
              <a:rPr lang="en-US" sz="2000" dirty="0">
                <a:solidFill>
                  <a:srgbClr val="404040"/>
                </a:solidFill>
              </a:rPr>
              <a:t>I think you will be sorely disappointed in the lack of clear-cut answers this presentation provides. If you appreciate a good ethical dilemma, then stick around.</a:t>
            </a:r>
          </a:p>
        </p:txBody>
      </p:sp>
    </p:spTree>
    <p:extLst>
      <p:ext uri="{BB962C8B-B14F-4D97-AF65-F5344CB8AC3E}">
        <p14:creationId xmlns:p14="http://schemas.microsoft.com/office/powerpoint/2010/main" val="11339308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89CE91B-F522-4628-975E-C5097103ABF6}"/>
              </a:ext>
            </a:extLst>
          </p:cNvPr>
          <p:cNvPicPr>
            <a:picLocks noChangeAspect="1"/>
          </p:cNvPicPr>
          <p:nvPr/>
        </p:nvPicPr>
        <p:blipFill rotWithShape="1">
          <a:blip r:embed="rId2"/>
          <a:srcRect l="15069" t="9175" r="17706" b="55107"/>
          <a:stretch/>
        </p:blipFill>
        <p:spPr>
          <a:xfrm>
            <a:off x="1845578" y="125834"/>
            <a:ext cx="8196044" cy="2449586"/>
          </a:xfrm>
          <a:prstGeom prst="rect">
            <a:avLst/>
          </a:prstGeom>
        </p:spPr>
      </p:pic>
      <p:sp>
        <p:nvSpPr>
          <p:cNvPr id="5" name="TextBox 4">
            <a:extLst>
              <a:ext uri="{FF2B5EF4-FFF2-40B4-BE49-F238E27FC236}">
                <a16:creationId xmlns:a16="http://schemas.microsoft.com/office/drawing/2014/main" id="{E4D386BC-511D-4E77-BA41-06E9EF4CFDF1}"/>
              </a:ext>
            </a:extLst>
          </p:cNvPr>
          <p:cNvSpPr txBox="1"/>
          <p:nvPr/>
        </p:nvSpPr>
        <p:spPr>
          <a:xfrm>
            <a:off x="167951" y="2949388"/>
            <a:ext cx="11665461" cy="3785652"/>
          </a:xfrm>
          <a:prstGeom prst="rect">
            <a:avLst/>
          </a:prstGeom>
          <a:noFill/>
        </p:spPr>
        <p:txBody>
          <a:bodyPr wrap="square" rtlCol="0">
            <a:spAutoFit/>
          </a:bodyPr>
          <a:lstStyle/>
          <a:p>
            <a:r>
              <a:rPr lang="en-US" sz="2000" b="1" i="1" dirty="0"/>
              <a:t>Malum Prohibitum</a:t>
            </a:r>
            <a:r>
              <a:rPr lang="en-US" sz="2000" dirty="0"/>
              <a:t>: Acts that are technically illegal but not morally wrong</a:t>
            </a:r>
          </a:p>
          <a:p>
            <a:r>
              <a:rPr lang="en-US" sz="2000" dirty="0"/>
              <a:t>Examples: jaywalking, speeding, forgery, illegal immigration</a:t>
            </a:r>
          </a:p>
          <a:p>
            <a:endParaRPr lang="en-US" sz="2000" dirty="0"/>
          </a:p>
          <a:p>
            <a:r>
              <a:rPr lang="en-US" sz="2000" b="1" i="1" dirty="0"/>
              <a:t>Malum in Se</a:t>
            </a:r>
            <a:r>
              <a:rPr lang="en-US" sz="2000" dirty="0"/>
              <a:t>: Evil in and of themselves</a:t>
            </a:r>
          </a:p>
          <a:p>
            <a:r>
              <a:rPr lang="en-US" sz="2000" dirty="0"/>
              <a:t>Examples: murder, robbery, assault, child abuse</a:t>
            </a:r>
          </a:p>
          <a:p>
            <a:endParaRPr lang="en-US" sz="2000" dirty="0"/>
          </a:p>
          <a:p>
            <a:r>
              <a:rPr lang="en-US" sz="2000" dirty="0"/>
              <a:t>Where should copyright infringement / using Sci-Hub fall?</a:t>
            </a:r>
          </a:p>
          <a:p>
            <a:endParaRPr lang="en-US" sz="2000" dirty="0"/>
          </a:p>
          <a:p>
            <a:r>
              <a:rPr lang="en-US" sz="2000" dirty="0"/>
              <a:t>“When someone raises the objection that piracy is wrong, the response among many librarians — though not all, and not usually expressed in so many words — is basically “No, what’s genuinely wrong is restricting access to knowledge; copyright piracy as a method of opening up access to knowledge is not ‘wrong’ — it’s merely illegal.”</a:t>
            </a:r>
          </a:p>
        </p:txBody>
      </p:sp>
    </p:spTree>
    <p:extLst>
      <p:ext uri="{BB962C8B-B14F-4D97-AF65-F5344CB8AC3E}">
        <p14:creationId xmlns:p14="http://schemas.microsoft.com/office/powerpoint/2010/main" val="276358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33976D1-3430-450C-A978-87A9A6E8E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D6AAC78-7D86-415A-ADC1-2B4748079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28ED949-7058-4677-BD16-D869C06A7827}"/>
              </a:ext>
            </a:extLst>
          </p:cNvPr>
          <p:cNvSpPr>
            <a:spLocks noGrp="1"/>
          </p:cNvSpPr>
          <p:nvPr>
            <p:ph type="title"/>
          </p:nvPr>
        </p:nvSpPr>
        <p:spPr>
          <a:xfrm>
            <a:off x="2231136" y="467418"/>
            <a:ext cx="7729728" cy="1188720"/>
          </a:xfrm>
          <a:solidFill>
            <a:srgbClr val="FFFFFF"/>
          </a:solidFill>
        </p:spPr>
        <p:txBody>
          <a:bodyPr>
            <a:normAutofit/>
          </a:bodyPr>
          <a:lstStyle/>
          <a:p>
            <a:r>
              <a:rPr lang="en-US" dirty="0"/>
              <a:t>ALA Code of Ethics (updated 2008)</a:t>
            </a:r>
          </a:p>
        </p:txBody>
      </p:sp>
      <p:sp>
        <p:nvSpPr>
          <p:cNvPr id="3" name="Content Placeholder 2">
            <a:extLst>
              <a:ext uri="{FF2B5EF4-FFF2-40B4-BE49-F238E27FC236}">
                <a16:creationId xmlns:a16="http://schemas.microsoft.com/office/drawing/2014/main" id="{4444D336-AA7E-4FBF-8AF2-6CBF5E6E8A14}"/>
              </a:ext>
            </a:extLst>
          </p:cNvPr>
          <p:cNvSpPr>
            <a:spLocks noGrp="1"/>
          </p:cNvSpPr>
          <p:nvPr>
            <p:ph idx="1"/>
          </p:nvPr>
        </p:nvSpPr>
        <p:spPr>
          <a:xfrm>
            <a:off x="1576335" y="1940767"/>
            <a:ext cx="9039329" cy="3498980"/>
          </a:xfrm>
        </p:spPr>
        <p:txBody>
          <a:bodyPr>
            <a:normAutofit fontScale="92500"/>
          </a:bodyPr>
          <a:lstStyle/>
          <a:p>
            <a:pPr>
              <a:lnSpc>
                <a:spcPct val="90000"/>
              </a:lnSpc>
            </a:pPr>
            <a:r>
              <a:rPr lang="en-US" sz="2200" dirty="0">
                <a:solidFill>
                  <a:srgbClr val="404040"/>
                </a:solidFill>
              </a:rPr>
              <a:t>The ALA Code of Ethics, explicitly tells librarians that “We have a </a:t>
            </a:r>
            <a:r>
              <a:rPr lang="en-US" sz="2200" dirty="0">
                <a:solidFill>
                  <a:srgbClr val="404040"/>
                </a:solidFill>
                <a:highlight>
                  <a:srgbClr val="FFFF00"/>
                </a:highlight>
              </a:rPr>
              <a:t>special</a:t>
            </a:r>
            <a:r>
              <a:rPr lang="en-US" sz="2200" dirty="0">
                <a:solidFill>
                  <a:srgbClr val="404040"/>
                </a:solidFill>
              </a:rPr>
              <a:t> obligation to ensure the free flow of information and ideas to present and future generations.” </a:t>
            </a:r>
            <a:r>
              <a:rPr lang="en-US" sz="2200" dirty="0">
                <a:solidFill>
                  <a:srgbClr val="404040"/>
                </a:solidFill>
                <a:hlinkClick r:id="rId2"/>
              </a:rPr>
              <a:t>http://www.ala.org/tools/ethics</a:t>
            </a:r>
            <a:r>
              <a:rPr lang="en-US" sz="2200" dirty="0">
                <a:solidFill>
                  <a:srgbClr val="404040"/>
                </a:solidFill>
              </a:rPr>
              <a:t> </a:t>
            </a:r>
          </a:p>
          <a:p>
            <a:pPr>
              <a:lnSpc>
                <a:spcPct val="90000"/>
              </a:lnSpc>
            </a:pPr>
            <a:endParaRPr lang="en-US" sz="2200" dirty="0">
              <a:solidFill>
                <a:srgbClr val="404040"/>
              </a:solidFill>
            </a:endParaRPr>
          </a:p>
          <a:p>
            <a:pPr marL="0" indent="0">
              <a:lnSpc>
                <a:spcPct val="90000"/>
              </a:lnSpc>
              <a:buNone/>
            </a:pPr>
            <a:r>
              <a:rPr lang="en-US" sz="2200" dirty="0">
                <a:solidFill>
                  <a:srgbClr val="404040"/>
                </a:solidFill>
              </a:rPr>
              <a:t>Cool beans.</a:t>
            </a:r>
          </a:p>
          <a:p>
            <a:pPr marL="0" indent="0">
              <a:lnSpc>
                <a:spcPct val="90000"/>
              </a:lnSpc>
              <a:buNone/>
            </a:pPr>
            <a:r>
              <a:rPr lang="en-US" sz="2200" dirty="0">
                <a:solidFill>
                  <a:srgbClr val="404040"/>
                </a:solidFill>
              </a:rPr>
              <a:t>I’m all about Sci-Hub. </a:t>
            </a:r>
          </a:p>
          <a:p>
            <a:pPr marL="0" indent="0">
              <a:lnSpc>
                <a:spcPct val="90000"/>
              </a:lnSpc>
              <a:buNone/>
            </a:pPr>
            <a:r>
              <a:rPr lang="en-US" sz="2200" dirty="0">
                <a:solidFill>
                  <a:srgbClr val="404040"/>
                </a:solidFill>
              </a:rPr>
              <a:t>I’m going to leave your presentation and start updating all my </a:t>
            </a:r>
            <a:r>
              <a:rPr lang="en-US" sz="2200" dirty="0" err="1">
                <a:solidFill>
                  <a:srgbClr val="404040"/>
                </a:solidFill>
              </a:rPr>
              <a:t>Libguides</a:t>
            </a:r>
            <a:r>
              <a:rPr lang="en-US" sz="2200" dirty="0">
                <a:solidFill>
                  <a:srgbClr val="404040"/>
                </a:solidFill>
              </a:rPr>
              <a:t> right now.</a:t>
            </a:r>
          </a:p>
          <a:p>
            <a:pPr>
              <a:lnSpc>
                <a:spcPct val="90000"/>
              </a:lnSpc>
            </a:pPr>
            <a:endParaRPr lang="en-US" sz="2200" dirty="0">
              <a:solidFill>
                <a:srgbClr val="404040"/>
              </a:solidFill>
            </a:endParaRPr>
          </a:p>
          <a:p>
            <a:pPr>
              <a:lnSpc>
                <a:spcPct val="90000"/>
              </a:lnSpc>
            </a:pPr>
            <a:r>
              <a:rPr lang="en-US" sz="2200" dirty="0">
                <a:solidFill>
                  <a:srgbClr val="404040"/>
                </a:solidFill>
              </a:rPr>
              <a:t>But wait, there’s more ethics where that came from!</a:t>
            </a:r>
          </a:p>
          <a:p>
            <a:pPr>
              <a:lnSpc>
                <a:spcPct val="90000"/>
              </a:lnSpc>
            </a:pPr>
            <a:endParaRPr lang="en-US" sz="1500" dirty="0">
              <a:solidFill>
                <a:srgbClr val="404040"/>
              </a:solidFill>
            </a:endParaRPr>
          </a:p>
        </p:txBody>
      </p:sp>
    </p:spTree>
    <p:extLst>
      <p:ext uri="{BB962C8B-B14F-4D97-AF65-F5344CB8AC3E}">
        <p14:creationId xmlns:p14="http://schemas.microsoft.com/office/powerpoint/2010/main" val="3368080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33976D1-3430-450C-A978-87A9A6E8E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D6AAC78-7D86-415A-ADC1-2B4748079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91D51187-A205-4793-8812-233CA8629534}"/>
              </a:ext>
            </a:extLst>
          </p:cNvPr>
          <p:cNvSpPr>
            <a:spLocks noGrp="1"/>
          </p:cNvSpPr>
          <p:nvPr>
            <p:ph type="title"/>
          </p:nvPr>
        </p:nvSpPr>
        <p:spPr>
          <a:xfrm>
            <a:off x="2231136" y="467418"/>
            <a:ext cx="7729728" cy="1188720"/>
          </a:xfrm>
          <a:solidFill>
            <a:srgbClr val="FFFFFF"/>
          </a:solidFill>
        </p:spPr>
        <p:txBody>
          <a:bodyPr>
            <a:normAutofit/>
          </a:bodyPr>
          <a:lstStyle/>
          <a:p>
            <a:r>
              <a:rPr lang="en-US" dirty="0"/>
              <a:t>ALA Code of Ethics</a:t>
            </a:r>
          </a:p>
        </p:txBody>
      </p:sp>
      <p:sp>
        <p:nvSpPr>
          <p:cNvPr id="3" name="Content Placeholder 2">
            <a:extLst>
              <a:ext uri="{FF2B5EF4-FFF2-40B4-BE49-F238E27FC236}">
                <a16:creationId xmlns:a16="http://schemas.microsoft.com/office/drawing/2014/main" id="{5383D956-BD55-4D61-BE72-2DF805634995}"/>
              </a:ext>
            </a:extLst>
          </p:cNvPr>
          <p:cNvSpPr>
            <a:spLocks noGrp="1"/>
          </p:cNvSpPr>
          <p:nvPr>
            <p:ph idx="1"/>
          </p:nvPr>
        </p:nvSpPr>
        <p:spPr>
          <a:xfrm>
            <a:off x="1706062" y="2291262"/>
            <a:ext cx="8779512" cy="2879256"/>
          </a:xfrm>
        </p:spPr>
        <p:txBody>
          <a:bodyPr>
            <a:normAutofit lnSpcReduction="10000"/>
          </a:bodyPr>
          <a:lstStyle/>
          <a:p>
            <a:endParaRPr lang="en-US" dirty="0">
              <a:solidFill>
                <a:srgbClr val="404040"/>
              </a:solidFill>
            </a:endParaRPr>
          </a:p>
          <a:p>
            <a:r>
              <a:rPr lang="en-US" sz="2800" dirty="0">
                <a:solidFill>
                  <a:srgbClr val="404040"/>
                </a:solidFill>
              </a:rPr>
              <a:t>“We respect intellectual property rights and advocate balance between the interests of information users and rights holders.” </a:t>
            </a:r>
            <a:r>
              <a:rPr lang="en-US" sz="2800" dirty="0">
                <a:solidFill>
                  <a:srgbClr val="404040"/>
                </a:solidFill>
                <a:hlinkClick r:id="rId2"/>
              </a:rPr>
              <a:t>http://www.ala.org/tools/ethics</a:t>
            </a:r>
            <a:r>
              <a:rPr lang="en-US" sz="2800" dirty="0">
                <a:solidFill>
                  <a:srgbClr val="404040"/>
                </a:solidFill>
              </a:rPr>
              <a:t> </a:t>
            </a:r>
          </a:p>
          <a:p>
            <a:endParaRPr lang="en-US" sz="2800" dirty="0">
              <a:solidFill>
                <a:srgbClr val="404040"/>
              </a:solidFill>
            </a:endParaRPr>
          </a:p>
          <a:p>
            <a:r>
              <a:rPr lang="en-US" sz="2800" dirty="0">
                <a:solidFill>
                  <a:srgbClr val="404040"/>
                </a:solidFill>
              </a:rPr>
              <a:t>Shite.</a:t>
            </a:r>
          </a:p>
          <a:p>
            <a:endParaRPr lang="en-US" dirty="0">
              <a:solidFill>
                <a:srgbClr val="404040"/>
              </a:solidFill>
            </a:endParaRPr>
          </a:p>
        </p:txBody>
      </p:sp>
    </p:spTree>
    <p:extLst>
      <p:ext uri="{BB962C8B-B14F-4D97-AF65-F5344CB8AC3E}">
        <p14:creationId xmlns:p14="http://schemas.microsoft.com/office/powerpoint/2010/main" val="3779449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143AC78-06C2-4AAF-947C-7CFA9DC6C2BF}"/>
              </a:ext>
            </a:extLst>
          </p:cNvPr>
          <p:cNvSpPr>
            <a:spLocks noGrp="1"/>
          </p:cNvSpPr>
          <p:nvPr>
            <p:ph idx="1"/>
          </p:nvPr>
        </p:nvSpPr>
        <p:spPr>
          <a:xfrm>
            <a:off x="104163" y="2718033"/>
            <a:ext cx="11984373" cy="4039300"/>
          </a:xfrm>
        </p:spPr>
        <p:txBody>
          <a:bodyPr/>
          <a:lstStyle/>
          <a:p>
            <a:r>
              <a:rPr lang="en-US" dirty="0"/>
              <a:t>Article 19: “Everyone has the right to freedom of opinion and expression; this right includes freedom to hold opinions without interference and to seek, receive and impart information and ideas through any media and regardless of frontiers” </a:t>
            </a:r>
            <a:r>
              <a:rPr lang="en-US" sz="1000" dirty="0">
                <a:hlinkClick r:id="rId2"/>
              </a:rPr>
              <a:t>https://www.un.org/en/about-us/universal-declaration-of-human-rights</a:t>
            </a:r>
            <a:r>
              <a:rPr lang="en-US" sz="1000" dirty="0"/>
              <a:t> </a:t>
            </a:r>
            <a:br>
              <a:rPr lang="en-US" dirty="0"/>
            </a:br>
            <a:endParaRPr lang="en-US" dirty="0"/>
          </a:p>
          <a:p>
            <a:r>
              <a:rPr lang="en-US" dirty="0"/>
              <a:t>So, when campus IT calls about an alarming number of article downloads from the Sci-Hub domain to my IP, I can just say the UN has my back, right?!</a:t>
            </a:r>
          </a:p>
        </p:txBody>
      </p:sp>
      <p:pic>
        <p:nvPicPr>
          <p:cNvPr id="4" name="Picture 3">
            <a:extLst>
              <a:ext uri="{FF2B5EF4-FFF2-40B4-BE49-F238E27FC236}">
                <a16:creationId xmlns:a16="http://schemas.microsoft.com/office/drawing/2014/main" id="{F635EE58-B000-4A04-9237-96C310934473}"/>
              </a:ext>
            </a:extLst>
          </p:cNvPr>
          <p:cNvPicPr>
            <a:picLocks noChangeAspect="1"/>
          </p:cNvPicPr>
          <p:nvPr/>
        </p:nvPicPr>
        <p:blipFill rotWithShape="1">
          <a:blip r:embed="rId3"/>
          <a:srcRect l="4679" t="14432" r="3050" b="48870"/>
          <a:stretch/>
        </p:blipFill>
        <p:spPr>
          <a:xfrm>
            <a:off x="104163" y="100667"/>
            <a:ext cx="11249637" cy="2516697"/>
          </a:xfrm>
          <a:prstGeom prst="rect">
            <a:avLst/>
          </a:prstGeom>
        </p:spPr>
      </p:pic>
    </p:spTree>
    <p:extLst>
      <p:ext uri="{BB962C8B-B14F-4D97-AF65-F5344CB8AC3E}">
        <p14:creationId xmlns:p14="http://schemas.microsoft.com/office/powerpoint/2010/main" val="15540785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5A97D0A-E77A-4427-9C32-066418082603}"/>
              </a:ext>
            </a:extLst>
          </p:cNvPr>
          <p:cNvSpPr>
            <a:spLocks noGrp="1"/>
          </p:cNvSpPr>
          <p:nvPr>
            <p:ph idx="1"/>
          </p:nvPr>
        </p:nvSpPr>
        <p:spPr>
          <a:xfrm>
            <a:off x="838200" y="4489063"/>
            <a:ext cx="10515600" cy="531172"/>
          </a:xfrm>
        </p:spPr>
        <p:txBody>
          <a:bodyPr/>
          <a:lstStyle/>
          <a:p>
            <a:pPr algn="ctr"/>
            <a:r>
              <a:rPr lang="en-US" dirty="0">
                <a:hlinkClick r:id="rId2"/>
              </a:rPr>
              <a:t>https://www.ifla.org/publications/node/11092</a:t>
            </a:r>
            <a:r>
              <a:rPr lang="en-US" dirty="0"/>
              <a:t> </a:t>
            </a:r>
          </a:p>
        </p:txBody>
      </p:sp>
      <p:pic>
        <p:nvPicPr>
          <p:cNvPr id="4" name="Picture 3">
            <a:extLst>
              <a:ext uri="{FF2B5EF4-FFF2-40B4-BE49-F238E27FC236}">
                <a16:creationId xmlns:a16="http://schemas.microsoft.com/office/drawing/2014/main" id="{D8FF2215-410A-415C-A7F0-076CFCDFD374}"/>
              </a:ext>
            </a:extLst>
          </p:cNvPr>
          <p:cNvPicPr>
            <a:picLocks noChangeAspect="1"/>
          </p:cNvPicPr>
          <p:nvPr/>
        </p:nvPicPr>
        <p:blipFill rotWithShape="1">
          <a:blip r:embed="rId3"/>
          <a:srcRect l="24487" t="8662" r="25279" b="62487"/>
          <a:stretch/>
        </p:blipFill>
        <p:spPr>
          <a:xfrm>
            <a:off x="1514051" y="721453"/>
            <a:ext cx="9163898" cy="2894202"/>
          </a:xfrm>
          <a:prstGeom prst="rect">
            <a:avLst/>
          </a:prstGeom>
        </p:spPr>
      </p:pic>
    </p:spTree>
    <p:extLst>
      <p:ext uri="{BB962C8B-B14F-4D97-AF65-F5344CB8AC3E}">
        <p14:creationId xmlns:p14="http://schemas.microsoft.com/office/powerpoint/2010/main" val="3378722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6076BB-EC33-4EA3-95C3-6DC0BB7A419D}"/>
              </a:ext>
            </a:extLst>
          </p:cNvPr>
          <p:cNvSpPr>
            <a:spLocks noGrp="1"/>
          </p:cNvSpPr>
          <p:nvPr>
            <p:ph type="title"/>
          </p:nvPr>
        </p:nvSpPr>
        <p:spPr>
          <a:xfrm>
            <a:off x="1794288" y="365125"/>
            <a:ext cx="8139576" cy="1584245"/>
          </a:xfrm>
        </p:spPr>
        <p:txBody>
          <a:bodyPr>
            <a:normAutofit fontScale="90000"/>
          </a:bodyPr>
          <a:lstStyle/>
          <a:p>
            <a:pPr algn="ctr"/>
            <a:r>
              <a:rPr lang="en-US" dirty="0"/>
              <a:t>“…support for the principles of open access, open source, and open licenses”</a:t>
            </a:r>
            <a:br>
              <a:rPr lang="en-US" dirty="0"/>
            </a:br>
            <a:endParaRPr lang="en-US" dirty="0"/>
          </a:p>
        </p:txBody>
      </p:sp>
      <p:pic>
        <p:nvPicPr>
          <p:cNvPr id="3076" name="Picture 4" descr="The Kombucha Girl Meme Takes On New Formats | Know Your Meme">
            <a:extLst>
              <a:ext uri="{FF2B5EF4-FFF2-40B4-BE49-F238E27FC236}">
                <a16:creationId xmlns:a16="http://schemas.microsoft.com/office/drawing/2014/main" id="{D00258CB-D842-4675-9336-A27F180C80E7}"/>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50000" t="37622" b="1"/>
          <a:stretch/>
        </p:blipFill>
        <p:spPr bwMode="auto">
          <a:xfrm>
            <a:off x="3951215" y="2225407"/>
            <a:ext cx="3825723" cy="4267468"/>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D7AAADE5-A149-49E3-8CF2-DF3DF2A415F4}"/>
              </a:ext>
            </a:extLst>
          </p:cNvPr>
          <p:cNvSpPr txBox="1"/>
          <p:nvPr/>
        </p:nvSpPr>
        <p:spPr>
          <a:xfrm>
            <a:off x="349624" y="3720353"/>
            <a:ext cx="3191435" cy="369332"/>
          </a:xfrm>
          <a:prstGeom prst="rect">
            <a:avLst/>
          </a:prstGeom>
          <a:noFill/>
        </p:spPr>
        <p:txBody>
          <a:bodyPr wrap="square" rtlCol="0">
            <a:spAutoFit/>
          </a:bodyPr>
          <a:lstStyle/>
          <a:p>
            <a:r>
              <a:rPr lang="en-US" dirty="0"/>
              <a:t>Using Sci-Hub:</a:t>
            </a:r>
          </a:p>
        </p:txBody>
      </p:sp>
    </p:spTree>
    <p:extLst>
      <p:ext uri="{BB962C8B-B14F-4D97-AF65-F5344CB8AC3E}">
        <p14:creationId xmlns:p14="http://schemas.microsoft.com/office/powerpoint/2010/main" val="406901655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99A144-4B93-4052-97D8-CC1F0234B3E4}"/>
              </a:ext>
            </a:extLst>
          </p:cNvPr>
          <p:cNvSpPr>
            <a:spLocks noGrp="1"/>
          </p:cNvSpPr>
          <p:nvPr>
            <p:ph type="title"/>
          </p:nvPr>
        </p:nvSpPr>
        <p:spPr>
          <a:xfrm>
            <a:off x="197225" y="226503"/>
            <a:ext cx="11857926" cy="2155971"/>
          </a:xfrm>
        </p:spPr>
        <p:txBody>
          <a:bodyPr>
            <a:normAutofit fontScale="90000"/>
          </a:bodyPr>
          <a:lstStyle/>
          <a:p>
            <a:r>
              <a:rPr lang="en-US" sz="2800" dirty="0"/>
              <a:t>“Librarians and other information workers are partners of authors, publishers and other creators of copyright protected works. Librarians and other information workers </a:t>
            </a:r>
            <a:r>
              <a:rPr lang="en-US" sz="2800" dirty="0" err="1"/>
              <a:t>recognise</a:t>
            </a:r>
            <a:r>
              <a:rPr lang="en-US" sz="2800" dirty="0"/>
              <a:t> [sic] the intellectual property right of authors and other creators and will seek to ensure that their rights are respected” </a:t>
            </a:r>
          </a:p>
        </p:txBody>
      </p:sp>
      <p:pic>
        <p:nvPicPr>
          <p:cNvPr id="4" name="Picture 2" descr="The Kombucha Girl Meme Takes On New Formats | Know Your Meme">
            <a:extLst>
              <a:ext uri="{FF2B5EF4-FFF2-40B4-BE49-F238E27FC236}">
                <a16:creationId xmlns:a16="http://schemas.microsoft.com/office/drawing/2014/main" id="{F5C0FE3C-662A-4396-B2AD-3F90E0FE056F}"/>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721" t="38274" r="51683"/>
          <a:stretch/>
        </p:blipFill>
        <p:spPr bwMode="auto">
          <a:xfrm>
            <a:off x="3945650" y="2490344"/>
            <a:ext cx="3766657" cy="436765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6C73F5E5-962D-4951-A3DF-6E52BD932F24}"/>
              </a:ext>
            </a:extLst>
          </p:cNvPr>
          <p:cNvSpPr txBox="1"/>
          <p:nvPr/>
        </p:nvSpPr>
        <p:spPr>
          <a:xfrm>
            <a:off x="197224" y="4052047"/>
            <a:ext cx="3639670" cy="369332"/>
          </a:xfrm>
          <a:prstGeom prst="rect">
            <a:avLst/>
          </a:prstGeom>
          <a:noFill/>
        </p:spPr>
        <p:txBody>
          <a:bodyPr wrap="square" rtlCol="0">
            <a:spAutoFit/>
          </a:bodyPr>
          <a:lstStyle/>
          <a:p>
            <a:r>
              <a:rPr lang="en-US" dirty="0"/>
              <a:t>Using Sci-Hub:</a:t>
            </a:r>
          </a:p>
        </p:txBody>
      </p:sp>
    </p:spTree>
    <p:extLst>
      <p:ext uri="{BB962C8B-B14F-4D97-AF65-F5344CB8AC3E}">
        <p14:creationId xmlns:p14="http://schemas.microsoft.com/office/powerpoint/2010/main" val="13637346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a:extLst>
              <a:ext uri="{FF2B5EF4-FFF2-40B4-BE49-F238E27FC236}">
                <a16:creationId xmlns:a16="http://schemas.microsoft.com/office/drawing/2014/main" id="{013136C3-ED5E-4B39-80F5-73C32A7B527D}"/>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10340"/>
            <a:ext cx="5284211" cy="683732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77CFFADE-9CFC-4957-A79C-9AB4BE32B164}"/>
              </a:ext>
            </a:extLst>
          </p:cNvPr>
          <p:cNvSpPr txBox="1"/>
          <p:nvPr/>
        </p:nvSpPr>
        <p:spPr>
          <a:xfrm>
            <a:off x="5461233" y="1413063"/>
            <a:ext cx="6635692" cy="4031873"/>
          </a:xfrm>
          <a:prstGeom prst="rect">
            <a:avLst/>
          </a:prstGeom>
          <a:noFill/>
        </p:spPr>
        <p:txBody>
          <a:bodyPr wrap="square" rtlCol="0">
            <a:spAutoFit/>
          </a:bodyPr>
          <a:lstStyle/>
          <a:p>
            <a:r>
              <a:rPr lang="en-US" sz="3200" dirty="0"/>
              <a:t>“Intellectual freedom can exist only where…society makes an equal commitment to the right of </a:t>
            </a:r>
            <a:r>
              <a:rPr lang="en-US" sz="3200" dirty="0">
                <a:highlight>
                  <a:srgbClr val="FFFF00"/>
                </a:highlight>
              </a:rPr>
              <a:t>unrestricted</a:t>
            </a:r>
            <a:r>
              <a:rPr lang="en-US" sz="3200" dirty="0"/>
              <a:t> access to information and ideas regardless of the communication medium used, the content of work, and the viewpoints of both the author and the receiver of information"</a:t>
            </a:r>
          </a:p>
        </p:txBody>
      </p:sp>
    </p:spTree>
    <p:extLst>
      <p:ext uri="{BB962C8B-B14F-4D97-AF65-F5344CB8AC3E}">
        <p14:creationId xmlns:p14="http://schemas.microsoft.com/office/powerpoint/2010/main" val="11436100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3A14C96-DBC2-4A6A-AB70-4FC2EB7556D8}"/>
              </a:ext>
            </a:extLst>
          </p:cNvPr>
          <p:cNvSpPr>
            <a:spLocks noGrp="1"/>
          </p:cNvSpPr>
          <p:nvPr>
            <p:ph idx="1"/>
          </p:nvPr>
        </p:nvSpPr>
        <p:spPr>
          <a:xfrm>
            <a:off x="838200" y="3743057"/>
            <a:ext cx="10515600" cy="2433905"/>
          </a:xfrm>
        </p:spPr>
        <p:txBody>
          <a:bodyPr/>
          <a:lstStyle/>
          <a:p>
            <a:r>
              <a:rPr lang="en-US" dirty="0"/>
              <a:t>“When the balance between rights holders and information users’ needs to be restored, library workers should engage with rights holders and legislators to advocate on behalf of their users and users’ rights” (ALA, 2019).</a:t>
            </a:r>
          </a:p>
        </p:txBody>
      </p:sp>
      <p:pic>
        <p:nvPicPr>
          <p:cNvPr id="4" name="Picture 3">
            <a:extLst>
              <a:ext uri="{FF2B5EF4-FFF2-40B4-BE49-F238E27FC236}">
                <a16:creationId xmlns:a16="http://schemas.microsoft.com/office/drawing/2014/main" id="{3AAFACB2-3AE7-4E72-BAEE-5E350D6F1E6D}"/>
              </a:ext>
            </a:extLst>
          </p:cNvPr>
          <p:cNvPicPr>
            <a:picLocks noChangeAspect="1"/>
          </p:cNvPicPr>
          <p:nvPr/>
        </p:nvPicPr>
        <p:blipFill rotWithShape="1">
          <a:blip r:embed="rId2"/>
          <a:srcRect l="19128" t="9931" r="20253" b="57431"/>
          <a:stretch/>
        </p:blipFill>
        <p:spPr>
          <a:xfrm>
            <a:off x="614037" y="0"/>
            <a:ext cx="10963925" cy="3320512"/>
          </a:xfrm>
          <a:prstGeom prst="rect">
            <a:avLst/>
          </a:prstGeom>
        </p:spPr>
      </p:pic>
    </p:spTree>
    <p:extLst>
      <p:ext uri="{BB962C8B-B14F-4D97-AF65-F5344CB8AC3E}">
        <p14:creationId xmlns:p14="http://schemas.microsoft.com/office/powerpoint/2010/main" val="13397302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The new coronavirus pandemic cannot be seen as a moral dilemma of the 'trolley  problem' for public management – Admethics">
            <a:extLst>
              <a:ext uri="{FF2B5EF4-FFF2-40B4-BE49-F238E27FC236}">
                <a16:creationId xmlns:a16="http://schemas.microsoft.com/office/drawing/2014/main" id="{80871850-04AC-4E4D-B15D-0E1039672FA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3159" y="1551162"/>
            <a:ext cx="11745681" cy="3755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53798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1660E788-AFA9-4A1B-9991-6AA74632A1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410" name="Picture 2" descr="BBC - Earth - The truth about pigs">
            <a:extLst>
              <a:ext uri="{FF2B5EF4-FFF2-40B4-BE49-F238E27FC236}">
                <a16:creationId xmlns:a16="http://schemas.microsoft.com/office/drawing/2014/main" id="{22BDCFB0-ECB9-4CFB-B4B9-3A8F992F6CF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9378" r="18769"/>
          <a:stretch/>
        </p:blipFill>
        <p:spPr bwMode="auto">
          <a:xfrm>
            <a:off x="4650909" y="10"/>
            <a:ext cx="7541090" cy="6857989"/>
          </a:xfrm>
          <a:prstGeom prst="rect">
            <a:avLst/>
          </a:prstGeom>
          <a:noFill/>
          <a:extLst>
            <a:ext uri="{909E8E84-426E-40DD-AFC4-6F175D3DCCD1}">
              <a14:hiddenFill xmlns:a14="http://schemas.microsoft.com/office/drawing/2010/main">
                <a:solidFill>
                  <a:srgbClr val="FFFFFF"/>
                </a:solidFill>
              </a14:hiddenFill>
            </a:ext>
          </a:extLst>
        </p:spPr>
      </p:pic>
      <p:sp>
        <p:nvSpPr>
          <p:cNvPr id="73" name="Rectangle 72">
            <a:extLst>
              <a:ext uri="{FF2B5EF4-FFF2-40B4-BE49-F238E27FC236}">
                <a16:creationId xmlns:a16="http://schemas.microsoft.com/office/drawing/2014/main" id="{867D4867-5BA7-4462-B2F6-A23F4A622A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D4F6564-93F3-4BE7-8653-9F016AE22F5A}"/>
              </a:ext>
            </a:extLst>
          </p:cNvPr>
          <p:cNvSpPr>
            <a:spLocks noGrp="1"/>
          </p:cNvSpPr>
          <p:nvPr>
            <p:ph type="title"/>
          </p:nvPr>
        </p:nvSpPr>
        <p:spPr>
          <a:xfrm>
            <a:off x="643467" y="643467"/>
            <a:ext cx="3363974" cy="1728044"/>
          </a:xfrm>
          <a:noFill/>
          <a:ln>
            <a:solidFill>
              <a:schemeClr val="bg1"/>
            </a:solidFill>
          </a:ln>
        </p:spPr>
        <p:txBody>
          <a:bodyPr wrap="square">
            <a:normAutofit/>
          </a:bodyPr>
          <a:lstStyle/>
          <a:p>
            <a:r>
              <a:rPr lang="en-US">
                <a:solidFill>
                  <a:schemeClr val="bg1"/>
                </a:solidFill>
              </a:rPr>
              <a:t>My Other contention</a:t>
            </a:r>
          </a:p>
        </p:txBody>
      </p:sp>
      <p:sp>
        <p:nvSpPr>
          <p:cNvPr id="3" name="Content Placeholder 2">
            <a:extLst>
              <a:ext uri="{FF2B5EF4-FFF2-40B4-BE49-F238E27FC236}">
                <a16:creationId xmlns:a16="http://schemas.microsoft.com/office/drawing/2014/main" id="{7D17D3BF-F00B-4B67-AA3C-42713B1E4366}"/>
              </a:ext>
            </a:extLst>
          </p:cNvPr>
          <p:cNvSpPr>
            <a:spLocks noGrp="1"/>
          </p:cNvSpPr>
          <p:nvPr>
            <p:ph idx="1"/>
          </p:nvPr>
        </p:nvSpPr>
        <p:spPr>
          <a:xfrm>
            <a:off x="643468" y="2638044"/>
            <a:ext cx="3564638" cy="3415622"/>
          </a:xfrm>
        </p:spPr>
        <p:txBody>
          <a:bodyPr>
            <a:normAutofit/>
          </a:bodyPr>
          <a:lstStyle/>
          <a:p>
            <a:r>
              <a:rPr lang="en-US" sz="3200" b="1" dirty="0">
                <a:solidFill>
                  <a:schemeClr val="bg1"/>
                </a:solidFill>
              </a:rPr>
              <a:t>“Never wrestle with a pig. You both get dirty, and the pig likes it.”</a:t>
            </a:r>
          </a:p>
          <a:p>
            <a:endParaRPr lang="en-US" dirty="0">
              <a:solidFill>
                <a:schemeClr val="bg1"/>
              </a:solidFill>
            </a:endParaRPr>
          </a:p>
        </p:txBody>
      </p:sp>
    </p:spTree>
    <p:extLst>
      <p:ext uri="{BB962C8B-B14F-4D97-AF65-F5344CB8AC3E}">
        <p14:creationId xmlns:p14="http://schemas.microsoft.com/office/powerpoint/2010/main" val="400897471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9E4F9DF-CE6C-42BC-A1D7-1C83D17B445D}"/>
              </a:ext>
            </a:extLst>
          </p:cNvPr>
          <p:cNvSpPr>
            <a:spLocks noGrp="1"/>
          </p:cNvSpPr>
          <p:nvPr>
            <p:ph idx="1"/>
          </p:nvPr>
        </p:nvSpPr>
        <p:spPr>
          <a:xfrm>
            <a:off x="838200" y="2181137"/>
            <a:ext cx="10515600" cy="3859194"/>
          </a:xfrm>
        </p:spPr>
        <p:txBody>
          <a:bodyPr>
            <a:normAutofit fontScale="92500"/>
          </a:bodyPr>
          <a:lstStyle/>
          <a:p>
            <a:pPr marL="0" indent="0">
              <a:buNone/>
            </a:pPr>
            <a:r>
              <a:rPr lang="en-US" sz="3200" dirty="0"/>
              <a:t>“Using data from 12 leading journals in economics, consumer research, neuroscience, and multidisciplinary research, we found that articles downloaded from Sci-hub were cited 1.72 times more than papers not downloaded from Sci-hub and that the number of downloads from Sci-hub was a robust predictor of future citations…The results suggest that limited access to publications may limit some scientific research from achieving its full impact.” (2020) </a:t>
            </a:r>
            <a:r>
              <a:rPr lang="en-US" sz="3200" dirty="0">
                <a:hlinkClick r:id="rId2"/>
              </a:rPr>
              <a:t>https://arxiv.org/abs/2006.14979</a:t>
            </a:r>
            <a:r>
              <a:rPr lang="en-US" sz="3200" dirty="0"/>
              <a:t> </a:t>
            </a:r>
          </a:p>
        </p:txBody>
      </p:sp>
      <p:pic>
        <p:nvPicPr>
          <p:cNvPr id="4" name="Picture 3">
            <a:extLst>
              <a:ext uri="{FF2B5EF4-FFF2-40B4-BE49-F238E27FC236}">
                <a16:creationId xmlns:a16="http://schemas.microsoft.com/office/drawing/2014/main" id="{5B8D20CE-30E3-4426-90FB-7D8ACB387FB8}"/>
              </a:ext>
            </a:extLst>
          </p:cNvPr>
          <p:cNvPicPr>
            <a:picLocks noChangeAspect="1"/>
          </p:cNvPicPr>
          <p:nvPr/>
        </p:nvPicPr>
        <p:blipFill rotWithShape="1">
          <a:blip r:embed="rId3"/>
          <a:srcRect t="9931" b="65749"/>
          <a:stretch/>
        </p:blipFill>
        <p:spPr>
          <a:xfrm>
            <a:off x="0" y="0"/>
            <a:ext cx="12192000" cy="1667881"/>
          </a:xfrm>
          <a:prstGeom prst="rect">
            <a:avLst/>
          </a:prstGeom>
        </p:spPr>
      </p:pic>
    </p:spTree>
    <p:extLst>
      <p:ext uri="{BB962C8B-B14F-4D97-AF65-F5344CB8AC3E}">
        <p14:creationId xmlns:p14="http://schemas.microsoft.com/office/powerpoint/2010/main" val="109181356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692CBB-EF95-4DD1-AA8E-EBF350372CA9}"/>
              </a:ext>
            </a:extLst>
          </p:cNvPr>
          <p:cNvSpPr>
            <a:spLocks noGrp="1"/>
          </p:cNvSpPr>
          <p:nvPr>
            <p:ph type="title"/>
          </p:nvPr>
        </p:nvSpPr>
        <p:spPr/>
        <p:txBody>
          <a:bodyPr/>
          <a:lstStyle/>
          <a:p>
            <a:r>
              <a:rPr lang="en-US" dirty="0"/>
              <a:t>If We Have Time!</a:t>
            </a:r>
          </a:p>
        </p:txBody>
      </p:sp>
      <p:sp>
        <p:nvSpPr>
          <p:cNvPr id="3" name="Content Placeholder 2">
            <a:extLst>
              <a:ext uri="{FF2B5EF4-FFF2-40B4-BE49-F238E27FC236}">
                <a16:creationId xmlns:a16="http://schemas.microsoft.com/office/drawing/2014/main" id="{3D8D0337-5E27-44BC-8AE4-F0D6F4A688D5}"/>
              </a:ext>
            </a:extLst>
          </p:cNvPr>
          <p:cNvSpPr>
            <a:spLocks noGrp="1"/>
          </p:cNvSpPr>
          <p:nvPr>
            <p:ph idx="1"/>
          </p:nvPr>
        </p:nvSpPr>
        <p:spPr/>
        <p:txBody>
          <a:bodyPr>
            <a:normAutofit/>
          </a:bodyPr>
          <a:lstStyle/>
          <a:p>
            <a:r>
              <a:rPr lang="en-US" sz="3200" dirty="0">
                <a:hlinkClick r:id="rId2"/>
              </a:rPr>
              <a:t>https://sci-hub.se/</a:t>
            </a:r>
            <a:r>
              <a:rPr lang="en-US" sz="3200" dirty="0"/>
              <a:t> </a:t>
            </a:r>
          </a:p>
          <a:p>
            <a:endParaRPr lang="en-US" sz="3200" dirty="0"/>
          </a:p>
          <a:p>
            <a:r>
              <a:rPr lang="en-US" sz="3200" dirty="0"/>
              <a:t>10.1108/RSR-03-2020-0014 </a:t>
            </a:r>
          </a:p>
        </p:txBody>
      </p:sp>
    </p:spTree>
    <p:extLst>
      <p:ext uri="{BB962C8B-B14F-4D97-AF65-F5344CB8AC3E}">
        <p14:creationId xmlns:p14="http://schemas.microsoft.com/office/powerpoint/2010/main" val="388080227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75" name="Rectangle 74">
            <a:extLst>
              <a:ext uri="{FF2B5EF4-FFF2-40B4-BE49-F238E27FC236}">
                <a16:creationId xmlns:a16="http://schemas.microsoft.com/office/drawing/2014/main" id="{8E1D4842-F208-47E0-A3A4-6469A9F045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6876939" cy="68580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7256A6A-6EBB-4955-B197-96C429C75A40}"/>
              </a:ext>
            </a:extLst>
          </p:cNvPr>
          <p:cNvSpPr>
            <a:spLocks noGrp="1"/>
          </p:cNvSpPr>
          <p:nvPr>
            <p:ph type="title"/>
          </p:nvPr>
        </p:nvSpPr>
        <p:spPr>
          <a:xfrm>
            <a:off x="804673" y="240631"/>
            <a:ext cx="5291327" cy="1188720"/>
          </a:xfrm>
          <a:solidFill>
            <a:srgbClr val="FFFFFF"/>
          </a:solidFill>
          <a:ln>
            <a:solidFill>
              <a:srgbClr val="404040"/>
            </a:solidFill>
          </a:ln>
        </p:spPr>
        <p:txBody>
          <a:bodyPr>
            <a:normAutofit/>
          </a:bodyPr>
          <a:lstStyle/>
          <a:p>
            <a:r>
              <a:rPr lang="en-US" dirty="0"/>
              <a:t>Takeaways?</a:t>
            </a:r>
          </a:p>
        </p:txBody>
      </p:sp>
      <p:sp>
        <p:nvSpPr>
          <p:cNvPr id="3" name="Content Placeholder 2">
            <a:extLst>
              <a:ext uri="{FF2B5EF4-FFF2-40B4-BE49-F238E27FC236}">
                <a16:creationId xmlns:a16="http://schemas.microsoft.com/office/drawing/2014/main" id="{03F9C7FB-C726-44DB-AF10-47DF6E7710A5}"/>
              </a:ext>
            </a:extLst>
          </p:cNvPr>
          <p:cNvSpPr>
            <a:spLocks noGrp="1"/>
          </p:cNvSpPr>
          <p:nvPr>
            <p:ph idx="1"/>
          </p:nvPr>
        </p:nvSpPr>
        <p:spPr>
          <a:xfrm>
            <a:off x="786477" y="1669985"/>
            <a:ext cx="5735621" cy="5048056"/>
          </a:xfrm>
        </p:spPr>
        <p:txBody>
          <a:bodyPr>
            <a:normAutofit lnSpcReduction="10000"/>
          </a:bodyPr>
          <a:lstStyle/>
          <a:p>
            <a:r>
              <a:rPr lang="en-US" sz="2600" dirty="0">
                <a:solidFill>
                  <a:srgbClr val="FFFFFF"/>
                </a:solidFill>
              </a:rPr>
              <a:t>Sci-Hub is not going away.</a:t>
            </a:r>
          </a:p>
          <a:p>
            <a:r>
              <a:rPr lang="en-US" sz="2600" dirty="0">
                <a:solidFill>
                  <a:srgbClr val="FFFFFF"/>
                </a:solidFill>
              </a:rPr>
              <a:t>We should stay informed about Sci-Hub in case students or faculty ever bring it up.</a:t>
            </a:r>
          </a:p>
          <a:p>
            <a:r>
              <a:rPr lang="en-US" sz="2600" dirty="0">
                <a:solidFill>
                  <a:srgbClr val="FFFFFF"/>
                </a:solidFill>
              </a:rPr>
              <a:t>We can continue to push for open access and open educational resources in all their forms.</a:t>
            </a:r>
          </a:p>
          <a:p>
            <a:r>
              <a:rPr lang="en-US" sz="2600" dirty="0">
                <a:solidFill>
                  <a:srgbClr val="FFFFFF"/>
                </a:solidFill>
              </a:rPr>
              <a:t>We can advocate for a reasonably-priced comprehensive scholarly article database model that provides access to all research in the form of the Napster to Spotify model.</a:t>
            </a:r>
          </a:p>
          <a:p>
            <a:endParaRPr lang="en-US" dirty="0">
              <a:solidFill>
                <a:srgbClr val="FFFFFF"/>
              </a:solidFill>
            </a:endParaRPr>
          </a:p>
        </p:txBody>
      </p:sp>
      <p:pic>
        <p:nvPicPr>
          <p:cNvPr id="16388" name="Picture 4" descr="Napster's Naive Notion. The story of the whirlwind adventure of… | by  Delaney Price | Medium">
            <a:extLst>
              <a:ext uri="{FF2B5EF4-FFF2-40B4-BE49-F238E27FC236}">
                <a16:creationId xmlns:a16="http://schemas.microsoft.com/office/drawing/2014/main" id="{D321AD1E-AC47-4837-AEEB-EAD64D20F75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5818" r="3" b="3"/>
          <a:stretch/>
        </p:blipFill>
        <p:spPr bwMode="auto">
          <a:xfrm>
            <a:off x="6876939" y="-2"/>
            <a:ext cx="5315061" cy="3429002"/>
          </a:xfrm>
          <a:prstGeom prst="rect">
            <a:avLst/>
          </a:prstGeom>
          <a:noFill/>
          <a:extLst>
            <a:ext uri="{909E8E84-426E-40DD-AFC4-6F175D3DCCD1}">
              <a14:hiddenFill xmlns:a14="http://schemas.microsoft.com/office/drawing/2010/main">
                <a:solidFill>
                  <a:srgbClr val="FFFFFF"/>
                </a:solidFill>
              </a14:hiddenFill>
            </a:ext>
          </a:extLst>
        </p:spPr>
      </p:pic>
      <p:pic>
        <p:nvPicPr>
          <p:cNvPr id="16390" name="Picture 6" descr="Listening is everything - Spotify">
            <a:extLst>
              <a:ext uri="{FF2B5EF4-FFF2-40B4-BE49-F238E27FC236}">
                <a16:creationId xmlns:a16="http://schemas.microsoft.com/office/drawing/2014/main" id="{D3CFF809-6AC0-4822-9CC0-0EA8431E545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9994" r="8631" b="3"/>
          <a:stretch/>
        </p:blipFill>
        <p:spPr bwMode="auto">
          <a:xfrm>
            <a:off x="6876939" y="3429001"/>
            <a:ext cx="5315061" cy="3429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2784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4" name="Picture 2" descr="let me ponder this for one moment - Philosoraptor | Meme Generator">
            <a:extLst>
              <a:ext uri="{FF2B5EF4-FFF2-40B4-BE49-F238E27FC236}">
                <a16:creationId xmlns:a16="http://schemas.microsoft.com/office/drawing/2014/main" id="{F2168529-D00C-4F6D-9260-BB0C5166BF84}"/>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290509" y="3377509"/>
            <a:ext cx="2734043" cy="2734043"/>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a:extLst>
              <a:ext uri="{FF2B5EF4-FFF2-40B4-BE49-F238E27FC236}">
                <a16:creationId xmlns:a16="http://schemas.microsoft.com/office/drawing/2014/main" id="{DCD3F51F-E0F2-41F0-9EAD-111C87DFF5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15061" y="-2"/>
            <a:ext cx="6876939" cy="68580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Method To Download Any Research In A Free And Legal Way Via Twitter Even If  It Is Not Free">
            <a:extLst>
              <a:ext uri="{FF2B5EF4-FFF2-40B4-BE49-F238E27FC236}">
                <a16:creationId xmlns:a16="http://schemas.microsoft.com/office/drawing/2014/main" id="{022DC8C4-5FB4-4694-9D96-F368DCF523F5}"/>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321733" y="862405"/>
            <a:ext cx="4671595" cy="219337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A045C094-81B3-4F7B-9C7A-9DC2FF7BF7A4}"/>
              </a:ext>
            </a:extLst>
          </p:cNvPr>
          <p:cNvSpPr txBox="1"/>
          <p:nvPr/>
        </p:nvSpPr>
        <p:spPr>
          <a:xfrm>
            <a:off x="5486400" y="998377"/>
            <a:ext cx="6540759" cy="4889239"/>
          </a:xfrm>
          <a:prstGeom prst="rect">
            <a:avLst/>
          </a:prstGeom>
        </p:spPr>
        <p:txBody>
          <a:bodyPr vert="horz" lIns="91440" tIns="45720" rIns="91440" bIns="45720" rtlCol="0">
            <a:normAutofit lnSpcReduction="10000"/>
          </a:bodyPr>
          <a:lstStyle/>
          <a:p>
            <a:pPr defTabSz="914400">
              <a:spcBef>
                <a:spcPts val="1000"/>
              </a:spcBef>
              <a:buClr>
                <a:schemeClr val="accent2"/>
              </a:buClr>
            </a:pPr>
            <a:r>
              <a:rPr lang="en-US" sz="3600" dirty="0">
                <a:solidFill>
                  <a:srgbClr val="FFFFFF"/>
                </a:solidFill>
              </a:rPr>
              <a:t>At its peak, #</a:t>
            </a:r>
            <a:r>
              <a:rPr lang="en-US" sz="3600" dirty="0" err="1">
                <a:solidFill>
                  <a:srgbClr val="FFFFFF"/>
                </a:solidFill>
              </a:rPr>
              <a:t>ICanHazPDF</a:t>
            </a:r>
            <a:r>
              <a:rPr lang="en-US" sz="3600" dirty="0">
                <a:solidFill>
                  <a:srgbClr val="FFFFFF"/>
                </a:solidFill>
              </a:rPr>
              <a:t> was very popular. In general, we felt good about sending our friends articles they couldn’t get. This is what librarians do: connect users to information. Other than being slower and more cumbersome than Sci-Hub is #</a:t>
            </a:r>
            <a:r>
              <a:rPr lang="en-US" sz="3600" dirty="0" err="1">
                <a:solidFill>
                  <a:srgbClr val="FFFFFF"/>
                </a:solidFill>
              </a:rPr>
              <a:t>ICanHazPDF</a:t>
            </a:r>
            <a:r>
              <a:rPr lang="en-US" sz="3600" dirty="0">
                <a:solidFill>
                  <a:srgbClr val="FFFFFF"/>
                </a:solidFill>
              </a:rPr>
              <a:t> really any different?</a:t>
            </a:r>
          </a:p>
        </p:txBody>
      </p:sp>
    </p:spTree>
    <p:extLst>
      <p:ext uri="{BB962C8B-B14F-4D97-AF65-F5344CB8AC3E}">
        <p14:creationId xmlns:p14="http://schemas.microsoft.com/office/powerpoint/2010/main" val="65503653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13314" name="Picture 2" descr="let me ponder this for one moment - Philosoraptor | Meme Generator">
            <a:extLst>
              <a:ext uri="{FF2B5EF4-FFF2-40B4-BE49-F238E27FC236}">
                <a16:creationId xmlns:a16="http://schemas.microsoft.com/office/drawing/2014/main" id="{EE7CDC3B-1D51-47C8-A1E3-4C35978A1E2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6334" r="4914"/>
          <a:stretch/>
        </p:blipFill>
        <p:spPr bwMode="auto">
          <a:xfrm>
            <a:off x="20" y="10"/>
            <a:ext cx="6086621" cy="6857990"/>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1C5E8938-8A91-4267-B8A2-66D9653D6F0A}"/>
              </a:ext>
            </a:extLst>
          </p:cNvPr>
          <p:cNvSpPr>
            <a:spLocks noGrp="1"/>
          </p:cNvSpPr>
          <p:nvPr>
            <p:ph idx="1"/>
          </p:nvPr>
        </p:nvSpPr>
        <p:spPr>
          <a:xfrm>
            <a:off x="6288833" y="774442"/>
            <a:ext cx="5766318" cy="5038530"/>
          </a:xfrm>
        </p:spPr>
        <p:txBody>
          <a:bodyPr>
            <a:noAutofit/>
          </a:bodyPr>
          <a:lstStyle/>
          <a:p>
            <a:r>
              <a:rPr lang="en-US" sz="2800" dirty="0"/>
              <a:t>What if a student has identified an article that they really need, but they don’t have time to wait for an interlibrary loan request to be filled?</a:t>
            </a:r>
          </a:p>
          <a:p>
            <a:r>
              <a:rPr lang="en-US" sz="2800" dirty="0"/>
              <a:t>Too bad, so sad, right?</a:t>
            </a:r>
          </a:p>
          <a:p>
            <a:r>
              <a:rPr lang="en-US" sz="2800" dirty="0"/>
              <a:t>What if we helped the student make the ILL request so that proper fees are paid and copyright regulations are upheld, but right after that sent them the same article accessed via Sci-Hub?</a:t>
            </a:r>
          </a:p>
        </p:txBody>
      </p:sp>
    </p:spTree>
    <p:extLst>
      <p:ext uri="{BB962C8B-B14F-4D97-AF65-F5344CB8AC3E}">
        <p14:creationId xmlns:p14="http://schemas.microsoft.com/office/powerpoint/2010/main" val="1441880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13314" name="Picture 2" descr="let me ponder this for one moment - Philosoraptor | Meme Generator">
            <a:extLst>
              <a:ext uri="{FF2B5EF4-FFF2-40B4-BE49-F238E27FC236}">
                <a16:creationId xmlns:a16="http://schemas.microsoft.com/office/drawing/2014/main" id="{EE7CDC3B-1D51-47C8-A1E3-4C35978A1E2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6334" r="4914"/>
          <a:stretch/>
        </p:blipFill>
        <p:spPr bwMode="auto">
          <a:xfrm>
            <a:off x="20" y="10"/>
            <a:ext cx="6086621" cy="6857990"/>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1C5E8938-8A91-4267-B8A2-66D9653D6F0A}"/>
              </a:ext>
            </a:extLst>
          </p:cNvPr>
          <p:cNvSpPr>
            <a:spLocks noGrp="1"/>
          </p:cNvSpPr>
          <p:nvPr>
            <p:ph idx="1"/>
          </p:nvPr>
        </p:nvSpPr>
        <p:spPr>
          <a:xfrm>
            <a:off x="6288833" y="774442"/>
            <a:ext cx="5766318" cy="5038530"/>
          </a:xfrm>
        </p:spPr>
        <p:txBody>
          <a:bodyPr>
            <a:noAutofit/>
          </a:bodyPr>
          <a:lstStyle/>
          <a:p>
            <a:r>
              <a:rPr lang="en-US" sz="2800" dirty="0"/>
              <a:t>Would you ever discuss Sci-Hub in an information literacy session?</a:t>
            </a:r>
          </a:p>
          <a:p>
            <a:r>
              <a:rPr lang="en-US" sz="2800" dirty="0"/>
              <a:t>Only if a student brought it up?</a:t>
            </a:r>
          </a:p>
        </p:txBody>
      </p:sp>
    </p:spTree>
    <p:extLst>
      <p:ext uri="{BB962C8B-B14F-4D97-AF65-F5344CB8AC3E}">
        <p14:creationId xmlns:p14="http://schemas.microsoft.com/office/powerpoint/2010/main" val="40447152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2DD4382F-4DBD-488A-9726-F8E1F7AB9B1A}"/>
              </a:ext>
            </a:extLst>
          </p:cNvPr>
          <p:cNvSpPr>
            <a:spLocks noGrp="1"/>
          </p:cNvSpPr>
          <p:nvPr>
            <p:ph sz="half" idx="1"/>
          </p:nvPr>
        </p:nvSpPr>
        <p:spPr>
          <a:xfrm>
            <a:off x="838200" y="1253331"/>
            <a:ext cx="5181600" cy="4351338"/>
          </a:xfrm>
        </p:spPr>
        <p:txBody>
          <a:bodyPr>
            <a:normAutofit/>
          </a:bodyPr>
          <a:lstStyle/>
          <a:p>
            <a:r>
              <a:rPr lang="en-US" sz="4000" dirty="0"/>
              <a:t>Questions?</a:t>
            </a:r>
          </a:p>
          <a:p>
            <a:endParaRPr lang="en-US" sz="4000" dirty="0"/>
          </a:p>
          <a:p>
            <a:endParaRPr lang="en-US" sz="4000" dirty="0"/>
          </a:p>
          <a:p>
            <a:endParaRPr lang="en-US" sz="4000" dirty="0"/>
          </a:p>
          <a:p>
            <a:endParaRPr lang="en-US" sz="4000" dirty="0"/>
          </a:p>
        </p:txBody>
      </p:sp>
      <p:sp>
        <p:nvSpPr>
          <p:cNvPr id="6" name="Content Placeholder 5">
            <a:extLst>
              <a:ext uri="{FF2B5EF4-FFF2-40B4-BE49-F238E27FC236}">
                <a16:creationId xmlns:a16="http://schemas.microsoft.com/office/drawing/2014/main" id="{025F7460-BC8F-4054-B09E-60F489D6BFB5}"/>
              </a:ext>
            </a:extLst>
          </p:cNvPr>
          <p:cNvSpPr>
            <a:spLocks noGrp="1"/>
          </p:cNvSpPr>
          <p:nvPr>
            <p:ph sz="half" idx="2"/>
          </p:nvPr>
        </p:nvSpPr>
        <p:spPr>
          <a:xfrm>
            <a:off x="5777217" y="844779"/>
            <a:ext cx="5987121" cy="5382361"/>
          </a:xfrm>
        </p:spPr>
        <p:txBody>
          <a:bodyPr>
            <a:normAutofit/>
          </a:bodyPr>
          <a:lstStyle/>
          <a:p>
            <a:r>
              <a:rPr lang="en-US" sz="2400" dirty="0"/>
              <a:t>For more information: </a:t>
            </a:r>
          </a:p>
          <a:p>
            <a:pPr marL="0" indent="0">
              <a:buNone/>
            </a:pPr>
            <a:endParaRPr lang="en-US" sz="2400" dirty="0"/>
          </a:p>
          <a:p>
            <a:pPr marL="0" indent="0">
              <a:buNone/>
            </a:pPr>
            <a:r>
              <a:rPr lang="en-US" sz="2400" dirty="0"/>
              <a:t>Christopher A. Sweet. "An Introduction to Sci-Hub and its Ethical Dilemmas" </a:t>
            </a:r>
            <a:r>
              <a:rPr lang="en-US" sz="2400" i="1" dirty="0"/>
              <a:t>LOEX Quarterly</a:t>
            </a:r>
            <a:r>
              <a:rPr lang="en-US" sz="2400" dirty="0"/>
              <a:t> Vol. 45 </a:t>
            </a:r>
            <a:r>
              <a:rPr lang="en-US" sz="2400" dirty="0" err="1"/>
              <a:t>Iss</a:t>
            </a:r>
            <a:r>
              <a:rPr lang="en-US" sz="2400" dirty="0"/>
              <a:t>. 3 (2018) p. 7 - 10 ISSN: 1547-0172</a:t>
            </a:r>
          </a:p>
          <a:p>
            <a:pPr marL="0" indent="0">
              <a:buNone/>
            </a:pPr>
            <a:endParaRPr lang="en-US" sz="2400" dirty="0"/>
          </a:p>
          <a:p>
            <a:pPr marL="0" indent="0">
              <a:buNone/>
            </a:pPr>
            <a:r>
              <a:rPr lang="en-US" sz="2400" dirty="0">
                <a:hlinkClick r:id="rId2"/>
              </a:rPr>
              <a:t>https://commons.emich.edu/loexquarterly/vol45/iss3/4/</a:t>
            </a:r>
            <a:r>
              <a:rPr lang="en-US" sz="2400" dirty="0"/>
              <a:t> </a:t>
            </a:r>
          </a:p>
          <a:p>
            <a:pPr marL="0" indent="0">
              <a:buNone/>
            </a:pPr>
            <a:endParaRPr lang="en-US" sz="2400" dirty="0"/>
          </a:p>
          <a:p>
            <a:pPr marL="0" indent="0">
              <a:buNone/>
            </a:pPr>
            <a:endParaRPr lang="en-US" sz="2400" dirty="0"/>
          </a:p>
          <a:p>
            <a:pPr marL="0" indent="0">
              <a:buNone/>
            </a:pPr>
            <a:r>
              <a:rPr lang="en-US" sz="2400" dirty="0"/>
              <a:t>Csweet@iwu.edu</a:t>
            </a:r>
          </a:p>
        </p:txBody>
      </p:sp>
      <p:cxnSp>
        <p:nvCxnSpPr>
          <p:cNvPr id="8" name="Straight Connector 7">
            <a:extLst>
              <a:ext uri="{FF2B5EF4-FFF2-40B4-BE49-F238E27FC236}">
                <a16:creationId xmlns:a16="http://schemas.microsoft.com/office/drawing/2014/main" id="{A963DC22-B65A-45A0-8395-4406A2CDB2CD}"/>
              </a:ext>
            </a:extLst>
          </p:cNvPr>
          <p:cNvCxnSpPr/>
          <p:nvPr/>
        </p:nvCxnSpPr>
        <p:spPr>
          <a:xfrm>
            <a:off x="5159229" y="436228"/>
            <a:ext cx="0" cy="619946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Picture 2" descr="let me ponder this for one moment - Philosoraptor | Meme Generator">
            <a:extLst>
              <a:ext uri="{FF2B5EF4-FFF2-40B4-BE49-F238E27FC236}">
                <a16:creationId xmlns:a16="http://schemas.microsoft.com/office/drawing/2014/main" id="{F20E032E-F8BC-4495-8018-EE7813AC522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6334" r="4914"/>
          <a:stretch/>
        </p:blipFill>
        <p:spPr bwMode="auto">
          <a:xfrm>
            <a:off x="838200" y="2558640"/>
            <a:ext cx="2873932" cy="32381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2360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AEFFFF2-9EB4-4B6C-B9F8-2BA3EF89A2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07017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0D65299F-028F-4AFC-B46A-8DB33E20FE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70172" y="0"/>
            <a:ext cx="912182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BAC87F6E-526A-49B5-995D-42DB656594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7423" y="1443035"/>
            <a:ext cx="3971932" cy="3971930"/>
          </a:xfrm>
          <a:prstGeom prst="ellipse">
            <a:avLst/>
          </a:prstGeom>
          <a:solidFill>
            <a:srgbClr val="FFFFFF"/>
          </a:solid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8C7E4E2-1A6B-4892-BD1F-EF202BD97D06}"/>
              </a:ext>
            </a:extLst>
          </p:cNvPr>
          <p:cNvSpPr>
            <a:spLocks noGrp="1"/>
          </p:cNvSpPr>
          <p:nvPr>
            <p:ph type="title"/>
          </p:nvPr>
        </p:nvSpPr>
        <p:spPr>
          <a:xfrm>
            <a:off x="1260873" y="1586484"/>
            <a:ext cx="3685032" cy="3685032"/>
          </a:xfrm>
          <a:prstGeom prst="ellipse">
            <a:avLst/>
          </a:prstGeom>
          <a:solidFill>
            <a:schemeClr val="accent2">
              <a:lumMod val="75000"/>
            </a:schemeClr>
          </a:solidFill>
          <a:ln>
            <a:noFill/>
          </a:ln>
        </p:spPr>
        <p:txBody>
          <a:bodyPr>
            <a:normAutofit/>
          </a:bodyPr>
          <a:lstStyle/>
          <a:p>
            <a:r>
              <a:rPr lang="en-US" sz="2600">
                <a:solidFill>
                  <a:srgbClr val="FFFFFF"/>
                </a:solidFill>
              </a:rPr>
              <a:t>Context Matters! </a:t>
            </a:r>
            <a:br>
              <a:rPr lang="en-US" sz="2600">
                <a:solidFill>
                  <a:srgbClr val="FFFFFF"/>
                </a:solidFill>
              </a:rPr>
            </a:br>
            <a:r>
              <a:rPr lang="en-US" sz="2600">
                <a:solidFill>
                  <a:srgbClr val="FFFFFF"/>
                </a:solidFill>
              </a:rPr>
              <a:t>Scholarly Publishing Before Sci-Hub</a:t>
            </a:r>
          </a:p>
        </p:txBody>
      </p:sp>
      <p:sp>
        <p:nvSpPr>
          <p:cNvPr id="3" name="Content Placeholder 2">
            <a:extLst>
              <a:ext uri="{FF2B5EF4-FFF2-40B4-BE49-F238E27FC236}">
                <a16:creationId xmlns:a16="http://schemas.microsoft.com/office/drawing/2014/main" id="{DF0901E9-0D64-4184-9763-5667A6D6B814}"/>
              </a:ext>
            </a:extLst>
          </p:cNvPr>
          <p:cNvSpPr>
            <a:spLocks noGrp="1"/>
          </p:cNvSpPr>
          <p:nvPr>
            <p:ph idx="1"/>
          </p:nvPr>
        </p:nvSpPr>
        <p:spPr>
          <a:xfrm>
            <a:off x="5752045" y="971628"/>
            <a:ext cx="5819644" cy="4914744"/>
          </a:xfrm>
        </p:spPr>
        <p:txBody>
          <a:bodyPr anchor="ctr">
            <a:noAutofit/>
          </a:bodyPr>
          <a:lstStyle/>
          <a:p>
            <a:r>
              <a:rPr lang="en-US" sz="2400" dirty="0"/>
              <a:t>1990s: growth of the internet and concurrently early e-books and e-journals.</a:t>
            </a:r>
          </a:p>
          <a:p>
            <a:r>
              <a:rPr lang="en-US" sz="2400" dirty="0"/>
              <a:t>Library budgets were finally going to catch a break. Digital resources were going to save money since there were no printing costs, required no paper, and did not need to be mailed.</a:t>
            </a:r>
          </a:p>
          <a:p>
            <a:r>
              <a:rPr lang="en-US" sz="2400" dirty="0"/>
              <a:t>Morgan Freeman narrator voice: As it turns out library budgets did not catch a break.</a:t>
            </a:r>
          </a:p>
          <a:p>
            <a:r>
              <a:rPr lang="en-US" sz="2400" dirty="0"/>
              <a:t>To the contrary, journal subscription costs increased far more rapidly than the inflation rate.</a:t>
            </a:r>
          </a:p>
        </p:txBody>
      </p:sp>
    </p:spTree>
    <p:extLst>
      <p:ext uri="{BB962C8B-B14F-4D97-AF65-F5344CB8AC3E}">
        <p14:creationId xmlns:p14="http://schemas.microsoft.com/office/powerpoint/2010/main" val="3396484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1660E788-AFA9-4A1B-9991-6AA74632A1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867D4867-5BA7-4462-B2F6-A23F4A622A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00102D4-A467-41EB-8046-4D21945901D5}"/>
              </a:ext>
            </a:extLst>
          </p:cNvPr>
          <p:cNvSpPr>
            <a:spLocks noGrp="1"/>
          </p:cNvSpPr>
          <p:nvPr>
            <p:ph type="title"/>
          </p:nvPr>
        </p:nvSpPr>
        <p:spPr>
          <a:xfrm>
            <a:off x="643467" y="643467"/>
            <a:ext cx="3363974" cy="1728044"/>
          </a:xfrm>
          <a:noFill/>
          <a:ln>
            <a:solidFill>
              <a:schemeClr val="bg1"/>
            </a:solidFill>
          </a:ln>
        </p:spPr>
        <p:txBody>
          <a:bodyPr wrap="square">
            <a:normAutofit/>
          </a:bodyPr>
          <a:lstStyle/>
          <a:p>
            <a:r>
              <a:rPr lang="en-US">
                <a:solidFill>
                  <a:schemeClr val="bg1"/>
                </a:solidFill>
              </a:rPr>
              <a:t>The Serials Crisis</a:t>
            </a:r>
          </a:p>
        </p:txBody>
      </p:sp>
      <p:sp>
        <p:nvSpPr>
          <p:cNvPr id="3" name="Content Placeholder 2">
            <a:extLst>
              <a:ext uri="{FF2B5EF4-FFF2-40B4-BE49-F238E27FC236}">
                <a16:creationId xmlns:a16="http://schemas.microsoft.com/office/drawing/2014/main" id="{6840565C-7763-45D4-B654-A6B8724410B4}"/>
              </a:ext>
            </a:extLst>
          </p:cNvPr>
          <p:cNvSpPr>
            <a:spLocks noGrp="1"/>
          </p:cNvSpPr>
          <p:nvPr>
            <p:ph idx="1"/>
          </p:nvPr>
        </p:nvSpPr>
        <p:spPr>
          <a:xfrm>
            <a:off x="643468" y="2638044"/>
            <a:ext cx="3363974" cy="3415622"/>
          </a:xfrm>
        </p:spPr>
        <p:txBody>
          <a:bodyPr>
            <a:normAutofit/>
          </a:bodyPr>
          <a:lstStyle/>
          <a:p>
            <a:r>
              <a:rPr lang="en-US" sz="2400" dirty="0">
                <a:solidFill>
                  <a:schemeClr val="bg1"/>
                </a:solidFill>
              </a:rPr>
              <a:t>“The average price of U.S. academic journals has increased more than eightfold between 1984 and 2010, while the U.S. national inflation rate was only 110 percent during that same 25-year period.”</a:t>
            </a:r>
          </a:p>
          <a:p>
            <a:endParaRPr lang="en-US" dirty="0">
              <a:solidFill>
                <a:schemeClr val="bg1"/>
              </a:solidFill>
            </a:endParaRPr>
          </a:p>
        </p:txBody>
      </p:sp>
      <p:pic>
        <p:nvPicPr>
          <p:cNvPr id="6146" name="Picture 2" descr="Figure 2. Library Expenditures by Type of Material (1986–2011)">
            <a:extLst>
              <a:ext uri="{FF2B5EF4-FFF2-40B4-BE49-F238E27FC236}">
                <a16:creationId xmlns:a16="http://schemas.microsoft.com/office/drawing/2014/main" id="{64AE4DD1-F9F3-436B-88E8-9FD51FAE70F8}"/>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297763" y="408584"/>
            <a:ext cx="6250769" cy="4688076"/>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3">
            <a:extLst>
              <a:ext uri="{FF2B5EF4-FFF2-40B4-BE49-F238E27FC236}">
                <a16:creationId xmlns:a16="http://schemas.microsoft.com/office/drawing/2014/main" id="{993084FA-5475-4142-B396-2A88DD820D96}"/>
              </a:ext>
            </a:extLst>
          </p:cNvPr>
          <p:cNvSpPr>
            <a:spLocks noGrp="1"/>
          </p:cNvSpPr>
          <p:nvPr>
            <p:ph type="ftr" sz="quarter" idx="11"/>
          </p:nvPr>
        </p:nvSpPr>
        <p:spPr>
          <a:xfrm>
            <a:off x="5142451" y="6236208"/>
            <a:ext cx="6652470" cy="320040"/>
          </a:xfrm>
        </p:spPr>
        <p:txBody>
          <a:bodyPr>
            <a:normAutofit/>
          </a:bodyPr>
          <a:lstStyle/>
          <a:p>
            <a:pPr algn="r">
              <a:lnSpc>
                <a:spcPct val="90000"/>
              </a:lnSpc>
              <a:spcAft>
                <a:spcPts val="600"/>
              </a:spcAft>
            </a:pPr>
            <a:r>
              <a:rPr lang="en-US" sz="800" dirty="0"/>
              <a:t>Shu, Fei, et al. “Is It Such a Big Deal? On the Cost of Journal Use in the Digital Era.” College &amp; Research Libraries, vol. 79, no. 6, Sept. 2018, pp. 785–798. </a:t>
            </a:r>
          </a:p>
        </p:txBody>
      </p:sp>
      <p:sp>
        <p:nvSpPr>
          <p:cNvPr id="5" name="TextBox 4">
            <a:extLst>
              <a:ext uri="{FF2B5EF4-FFF2-40B4-BE49-F238E27FC236}">
                <a16:creationId xmlns:a16="http://schemas.microsoft.com/office/drawing/2014/main" id="{A15DCE0C-C701-4FB9-8456-0CB92CDCC5B6}"/>
              </a:ext>
            </a:extLst>
          </p:cNvPr>
          <p:cNvSpPr txBox="1"/>
          <p:nvPr/>
        </p:nvSpPr>
        <p:spPr>
          <a:xfrm>
            <a:off x="5297763" y="5223797"/>
            <a:ext cx="6250769" cy="468807"/>
          </a:xfrm>
          <a:prstGeom prst="rect">
            <a:avLst/>
          </a:prstGeom>
          <a:solidFill>
            <a:srgbClr val="000000">
              <a:alpha val="50000"/>
            </a:srgbClr>
          </a:solidFill>
          <a:ln>
            <a:noFill/>
          </a:ln>
        </p:spPr>
        <p:txBody>
          <a:bodyPr wrap="square" rtlCol="0">
            <a:noAutofit/>
          </a:bodyPr>
          <a:lstStyle/>
          <a:p>
            <a:pPr algn="ctr">
              <a:spcAft>
                <a:spcPts val="600"/>
              </a:spcAft>
            </a:pPr>
            <a:r>
              <a:rPr lang="en-US" sz="1300">
                <a:solidFill>
                  <a:srgbClr val="FFFFFF"/>
                </a:solidFill>
              </a:rPr>
              <a:t>Library Expenditures by Type of Material (1986–2011)</a:t>
            </a:r>
          </a:p>
        </p:txBody>
      </p:sp>
    </p:spTree>
    <p:extLst>
      <p:ext uri="{BB962C8B-B14F-4D97-AF65-F5344CB8AC3E}">
        <p14:creationId xmlns:p14="http://schemas.microsoft.com/office/powerpoint/2010/main" val="18999083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3CE98F-E7FE-432F-950C-8579DF8627B8}"/>
              </a:ext>
            </a:extLst>
          </p:cNvPr>
          <p:cNvSpPr>
            <a:spLocks noGrp="1"/>
          </p:cNvSpPr>
          <p:nvPr>
            <p:ph type="title"/>
          </p:nvPr>
        </p:nvSpPr>
        <p:spPr>
          <a:xfrm>
            <a:off x="829781" y="2708804"/>
            <a:ext cx="3698803" cy="1440394"/>
          </a:xfrm>
          <a:noFill/>
          <a:ln>
            <a:solidFill>
              <a:schemeClr val="tx1"/>
            </a:solidFill>
          </a:ln>
        </p:spPr>
        <p:txBody>
          <a:bodyPr>
            <a:normAutofit/>
          </a:bodyPr>
          <a:lstStyle/>
          <a:p>
            <a:r>
              <a:rPr lang="en-US" sz="2400">
                <a:solidFill>
                  <a:schemeClr val="tx1"/>
                </a:solidFill>
              </a:rPr>
              <a:t>The Serials Crisis, Continued</a:t>
            </a:r>
          </a:p>
        </p:txBody>
      </p:sp>
      <p:sp>
        <p:nvSpPr>
          <p:cNvPr id="9" name="Rectangle 8">
            <a:extLst>
              <a:ext uri="{FF2B5EF4-FFF2-40B4-BE49-F238E27FC236}">
                <a16:creationId xmlns:a16="http://schemas.microsoft.com/office/drawing/2014/main" id="{FB403EBD-907E-4D59-98D4-A72CD1063C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15061" y="-2"/>
            <a:ext cx="6876939" cy="6858002"/>
          </a:xfrm>
          <a:prstGeom prst="rect">
            <a:avLst/>
          </a:prstGeom>
          <a:solidFill>
            <a:schemeClr val="tx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0EE792E5-F599-4E75-9F38-035491BC8277}"/>
              </a:ext>
            </a:extLst>
          </p:cNvPr>
          <p:cNvSpPr>
            <a:spLocks noGrp="1"/>
          </p:cNvSpPr>
          <p:nvPr>
            <p:ph idx="1"/>
          </p:nvPr>
        </p:nvSpPr>
        <p:spPr>
          <a:xfrm>
            <a:off x="6049182" y="802638"/>
            <a:ext cx="5408696" cy="5252722"/>
          </a:xfrm>
        </p:spPr>
        <p:txBody>
          <a:bodyPr anchor="ctr">
            <a:noAutofit/>
          </a:bodyPr>
          <a:lstStyle/>
          <a:p>
            <a:r>
              <a:rPr lang="en-US" sz="2400" dirty="0">
                <a:solidFill>
                  <a:schemeClr val="bg1"/>
                </a:solidFill>
              </a:rPr>
              <a:t>Historically, most scholarly journals were published by university presses and academic societies. </a:t>
            </a:r>
          </a:p>
          <a:p>
            <a:r>
              <a:rPr lang="en-US" sz="2400" dirty="0">
                <a:solidFill>
                  <a:schemeClr val="bg1"/>
                </a:solidFill>
              </a:rPr>
              <a:t>Over the last thirty years, for-profit publishers have created near-monopolies in some areas of academic journal publishing. </a:t>
            </a:r>
          </a:p>
          <a:p>
            <a:r>
              <a:rPr lang="en-US" sz="2400" dirty="0">
                <a:solidFill>
                  <a:schemeClr val="bg1"/>
                </a:solidFill>
              </a:rPr>
              <a:t>Today, five major commercial publishers— Elsevier, Springer, Wiley, Taylor &amp; Francis, and Sage— account for more than half the market for scholarly journals.</a:t>
            </a:r>
          </a:p>
          <a:p>
            <a:r>
              <a:rPr lang="en-US" sz="2400" dirty="0">
                <a:solidFill>
                  <a:schemeClr val="bg1"/>
                </a:solidFill>
              </a:rPr>
              <a:t>In the sciences, they have acquired an even greater market share.</a:t>
            </a:r>
          </a:p>
        </p:txBody>
      </p:sp>
      <p:sp>
        <p:nvSpPr>
          <p:cNvPr id="4" name="Footer Placeholder 3">
            <a:extLst>
              <a:ext uri="{FF2B5EF4-FFF2-40B4-BE49-F238E27FC236}">
                <a16:creationId xmlns:a16="http://schemas.microsoft.com/office/drawing/2014/main" id="{249BC730-08BF-4EB7-817D-AF949D3FFB29}"/>
              </a:ext>
            </a:extLst>
          </p:cNvPr>
          <p:cNvSpPr>
            <a:spLocks noGrp="1"/>
          </p:cNvSpPr>
          <p:nvPr>
            <p:ph type="ftr" sz="quarter" idx="11"/>
          </p:nvPr>
        </p:nvSpPr>
        <p:spPr>
          <a:xfrm>
            <a:off x="6296722" y="6224660"/>
            <a:ext cx="4278453" cy="313300"/>
          </a:xfrm>
        </p:spPr>
        <p:txBody>
          <a:bodyPr>
            <a:normAutofit/>
          </a:bodyPr>
          <a:lstStyle/>
          <a:p>
            <a:pPr>
              <a:lnSpc>
                <a:spcPct val="90000"/>
              </a:lnSpc>
              <a:spcAft>
                <a:spcPts val="600"/>
              </a:spcAft>
            </a:pPr>
            <a:r>
              <a:rPr lang="en-US" sz="800">
                <a:solidFill>
                  <a:schemeClr val="bg1">
                    <a:alpha val="70000"/>
                  </a:schemeClr>
                </a:solidFill>
              </a:rPr>
              <a:t>Eger, Thomas and Marc Scheufen. The Economics of Open Access: On the Future of Academic Publishing. Edward Alger, Northampton, MA, 2018.</a:t>
            </a:r>
          </a:p>
        </p:txBody>
      </p:sp>
    </p:spTree>
    <p:extLst>
      <p:ext uri="{BB962C8B-B14F-4D97-AF65-F5344CB8AC3E}">
        <p14:creationId xmlns:p14="http://schemas.microsoft.com/office/powerpoint/2010/main" val="3054464064"/>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08D46E-B9F9-4C58-AE91-F957BB466DAF}"/>
              </a:ext>
            </a:extLst>
          </p:cNvPr>
          <p:cNvSpPr>
            <a:spLocks noGrp="1"/>
          </p:cNvSpPr>
          <p:nvPr>
            <p:ph type="title"/>
          </p:nvPr>
        </p:nvSpPr>
        <p:spPr>
          <a:xfrm>
            <a:off x="475861" y="534323"/>
            <a:ext cx="3464933" cy="1188720"/>
          </a:xfrm>
        </p:spPr>
        <p:txBody>
          <a:bodyPr>
            <a:normAutofit/>
          </a:bodyPr>
          <a:lstStyle/>
          <a:p>
            <a:r>
              <a:rPr lang="en-US" dirty="0"/>
              <a:t>How bad is it?</a:t>
            </a:r>
            <a:endParaRPr lang="en-US"/>
          </a:p>
        </p:txBody>
      </p:sp>
      <p:sp>
        <p:nvSpPr>
          <p:cNvPr id="3" name="Content Placeholder 2">
            <a:extLst>
              <a:ext uri="{FF2B5EF4-FFF2-40B4-BE49-F238E27FC236}">
                <a16:creationId xmlns:a16="http://schemas.microsoft.com/office/drawing/2014/main" id="{C3999BCA-D5D7-46CC-849F-8809B1347C70}"/>
              </a:ext>
            </a:extLst>
          </p:cNvPr>
          <p:cNvSpPr>
            <a:spLocks noGrp="1"/>
          </p:cNvSpPr>
          <p:nvPr>
            <p:ph idx="1"/>
          </p:nvPr>
        </p:nvSpPr>
        <p:spPr>
          <a:xfrm>
            <a:off x="354564" y="1978090"/>
            <a:ext cx="3974054" cy="4258118"/>
          </a:xfrm>
        </p:spPr>
        <p:txBody>
          <a:bodyPr>
            <a:normAutofit/>
          </a:bodyPr>
          <a:lstStyle/>
          <a:p>
            <a:pPr>
              <a:lnSpc>
                <a:spcPct val="90000"/>
              </a:lnSpc>
            </a:pPr>
            <a:r>
              <a:rPr lang="en-US" sz="2000" dirty="0"/>
              <a:t>2018, RELX, the parent company of Elsevier had revenues of $9.8 billion and an extraordinary 31.3% profit margin— similar to Apple and Microsoft. </a:t>
            </a:r>
          </a:p>
          <a:p>
            <a:pPr>
              <a:lnSpc>
                <a:spcPct val="90000"/>
              </a:lnSpc>
            </a:pPr>
            <a:r>
              <a:rPr lang="en-US" sz="2000" dirty="0"/>
              <a:t>Profits derived from Elsevier account for about 40% of this total, or $3.9 billion dollars.</a:t>
            </a:r>
          </a:p>
          <a:p>
            <a:pPr>
              <a:lnSpc>
                <a:spcPct val="90000"/>
              </a:lnSpc>
            </a:pPr>
            <a:r>
              <a:rPr lang="en-US" sz="2000" dirty="0"/>
              <a:t>These exorbitant journal costs undermine core principles of research and scholarship since knowledge needs to be shared in order to continue advancing. </a:t>
            </a:r>
          </a:p>
        </p:txBody>
      </p:sp>
      <p:sp>
        <p:nvSpPr>
          <p:cNvPr id="75" name="Rectangle 74">
            <a:extLst>
              <a:ext uri="{FF2B5EF4-FFF2-40B4-BE49-F238E27FC236}">
                <a16:creationId xmlns:a16="http://schemas.microsoft.com/office/drawing/2014/main" id="{6515FC82-3453-4CBE-8895-4CCFF33952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94182" y="964692"/>
            <a:ext cx="6885432" cy="4936558"/>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Rectangle 76">
            <a:extLst>
              <a:ext uri="{FF2B5EF4-FFF2-40B4-BE49-F238E27FC236}">
                <a16:creationId xmlns:a16="http://schemas.microsoft.com/office/drawing/2014/main" id="{C5FD847B-65C0-4027-8DFC-70CB42451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57802" y="1128683"/>
            <a:ext cx="6558192" cy="460857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174" name="Picture 6" descr="Scrooge McDuck : Investment Lessons from Cartoon – Inside Simple Finance">
            <a:extLst>
              <a:ext uri="{FF2B5EF4-FFF2-40B4-BE49-F238E27FC236}">
                <a16:creationId xmlns:a16="http://schemas.microsoft.com/office/drawing/2014/main" id="{CA7D4498-E36E-46F1-87DE-993C2B9C9041}"/>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823366" y="1273111"/>
            <a:ext cx="6227064" cy="4143828"/>
          </a:xfrm>
          <a:prstGeom prst="rect">
            <a:avLst/>
          </a:prstGeom>
          <a:noFill/>
          <a:extLst>
            <a:ext uri="{909E8E84-426E-40DD-AFC4-6F175D3DCCD1}">
              <a14:hiddenFill xmlns:a14="http://schemas.microsoft.com/office/drawing/2010/main">
                <a:solidFill>
                  <a:srgbClr val="FFFFFF"/>
                </a:solidFill>
              </a14:hiddenFill>
            </a:ext>
          </a:extLst>
        </p:spPr>
      </p:pic>
      <p:sp>
        <p:nvSpPr>
          <p:cNvPr id="6" name="Footer Placeholder 5">
            <a:extLst>
              <a:ext uri="{FF2B5EF4-FFF2-40B4-BE49-F238E27FC236}">
                <a16:creationId xmlns:a16="http://schemas.microsoft.com/office/drawing/2014/main" id="{7A7F3D2D-40E6-4220-85B5-3287D4AF7865}"/>
              </a:ext>
            </a:extLst>
          </p:cNvPr>
          <p:cNvSpPr>
            <a:spLocks noGrp="1"/>
          </p:cNvSpPr>
          <p:nvPr>
            <p:ph type="ftr" sz="quarter" idx="11"/>
          </p:nvPr>
        </p:nvSpPr>
        <p:spPr>
          <a:xfrm>
            <a:off x="5149241" y="6495008"/>
            <a:ext cx="5901189" cy="320040"/>
          </a:xfrm>
        </p:spPr>
        <p:txBody>
          <a:bodyPr>
            <a:normAutofit/>
          </a:bodyPr>
          <a:lstStyle/>
          <a:p>
            <a:pPr>
              <a:spcAft>
                <a:spcPts val="600"/>
              </a:spcAft>
            </a:pPr>
            <a:r>
              <a:rPr lang="en-US" dirty="0"/>
              <a:t>“Elsevier Fact Sheet.” MIT Libraries. https://libraries.mit.edu/scholarly/publishing/elsevier-fact-sheet/</a:t>
            </a:r>
          </a:p>
        </p:txBody>
      </p:sp>
      <p:sp>
        <p:nvSpPr>
          <p:cNvPr id="4" name="AutoShape 2" descr="The Top 5 Scrooge McDuck Moments of All-Time - The Lost Bros">
            <a:extLst>
              <a:ext uri="{FF2B5EF4-FFF2-40B4-BE49-F238E27FC236}">
                <a16:creationId xmlns:a16="http://schemas.microsoft.com/office/drawing/2014/main" id="{C655C4C1-B22D-437A-AC9C-6F33F2D5B7FC}"/>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809406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1660E788-AFA9-4A1B-9991-6AA74632A1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338" name="Picture 2" descr="Everyone Made Themselves the Hero.” Remembering Aaron Swartz | Electronic  Frontier Foundation">
            <a:extLst>
              <a:ext uri="{FF2B5EF4-FFF2-40B4-BE49-F238E27FC236}">
                <a16:creationId xmlns:a16="http://schemas.microsoft.com/office/drawing/2014/main" id="{451DE82A-A2BF-4923-9823-6BAF2B98A95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9118" r="5902"/>
          <a:stretch/>
        </p:blipFill>
        <p:spPr bwMode="auto">
          <a:xfrm>
            <a:off x="4649214" y="0"/>
            <a:ext cx="7541091" cy="6857989"/>
          </a:xfrm>
          <a:prstGeom prst="rect">
            <a:avLst/>
          </a:prstGeom>
          <a:noFill/>
          <a:extLst>
            <a:ext uri="{909E8E84-426E-40DD-AFC4-6F175D3DCCD1}">
              <a14:hiddenFill xmlns:a14="http://schemas.microsoft.com/office/drawing/2010/main">
                <a:solidFill>
                  <a:srgbClr val="FFFFFF"/>
                </a:solidFill>
              </a14:hiddenFill>
            </a:ext>
          </a:extLst>
        </p:spPr>
      </p:pic>
      <p:sp>
        <p:nvSpPr>
          <p:cNvPr id="73" name="Rectangle 72">
            <a:extLst>
              <a:ext uri="{FF2B5EF4-FFF2-40B4-BE49-F238E27FC236}">
                <a16:creationId xmlns:a16="http://schemas.microsoft.com/office/drawing/2014/main" id="{867D4867-5BA7-4462-B2F6-A23F4A622A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54296" cy="6858000"/>
          </a:xfrm>
          <a:prstGeom prst="rect">
            <a:avLst/>
          </a:prstGeom>
          <a:solidFill>
            <a:schemeClr val="tx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C045385-67E2-4F3F-8FAE-D226EF97DEA5}"/>
              </a:ext>
            </a:extLst>
          </p:cNvPr>
          <p:cNvSpPr>
            <a:spLocks noGrp="1"/>
          </p:cNvSpPr>
          <p:nvPr>
            <p:ph type="title"/>
          </p:nvPr>
        </p:nvSpPr>
        <p:spPr>
          <a:xfrm>
            <a:off x="643468" y="95990"/>
            <a:ext cx="3363974" cy="1728044"/>
          </a:xfrm>
          <a:noFill/>
          <a:ln>
            <a:solidFill>
              <a:schemeClr val="bg1"/>
            </a:solidFill>
          </a:ln>
        </p:spPr>
        <p:txBody>
          <a:bodyPr wrap="square">
            <a:normAutofit/>
          </a:bodyPr>
          <a:lstStyle/>
          <a:p>
            <a:r>
              <a:rPr lang="en-US" b="1">
                <a:solidFill>
                  <a:schemeClr val="bg1"/>
                </a:solidFill>
              </a:rPr>
              <a:t>Guerilla Open Access Manifesto</a:t>
            </a:r>
          </a:p>
        </p:txBody>
      </p:sp>
      <p:sp>
        <p:nvSpPr>
          <p:cNvPr id="4" name="Content Placeholder 3">
            <a:extLst>
              <a:ext uri="{FF2B5EF4-FFF2-40B4-BE49-F238E27FC236}">
                <a16:creationId xmlns:a16="http://schemas.microsoft.com/office/drawing/2014/main" id="{0B7B09D5-D27E-4FC3-9A13-25498E528223}"/>
              </a:ext>
            </a:extLst>
          </p:cNvPr>
          <p:cNvSpPr>
            <a:spLocks noGrp="1"/>
          </p:cNvSpPr>
          <p:nvPr>
            <p:ph idx="1"/>
          </p:nvPr>
        </p:nvSpPr>
        <p:spPr>
          <a:xfrm>
            <a:off x="83976" y="2108718"/>
            <a:ext cx="4488024" cy="4572000"/>
          </a:xfrm>
        </p:spPr>
        <p:txBody>
          <a:bodyPr>
            <a:normAutofit lnSpcReduction="10000"/>
          </a:bodyPr>
          <a:lstStyle/>
          <a:p>
            <a:pPr>
              <a:lnSpc>
                <a:spcPct val="90000"/>
              </a:lnSpc>
            </a:pPr>
            <a:r>
              <a:rPr lang="en-US" dirty="0">
                <a:solidFill>
                  <a:schemeClr val="bg1"/>
                </a:solidFill>
              </a:rPr>
              <a:t>“Information is power. But like all power, there are those who want to keep it for themselves. The world's entire scientific and cultural heritage, published over centuries in books and journals, is increasingly being digitized and locked up by a handful of private corporations. ”</a:t>
            </a:r>
          </a:p>
          <a:p>
            <a:pPr>
              <a:lnSpc>
                <a:spcPct val="90000"/>
              </a:lnSpc>
            </a:pPr>
            <a:r>
              <a:rPr lang="en-US" dirty="0">
                <a:solidFill>
                  <a:schemeClr val="bg1"/>
                </a:solidFill>
              </a:rPr>
              <a:t>“Those with access to these resources - students, librarians, scientists - you have been given a privilege. You get to feed at this banquet of knowledge while the rest of the world is locked out. But you need not - indeed, </a:t>
            </a:r>
            <a:r>
              <a:rPr lang="en-US" dirty="0">
                <a:solidFill>
                  <a:schemeClr val="bg1"/>
                </a:solidFill>
                <a:highlight>
                  <a:srgbClr val="FFFF00"/>
                </a:highlight>
              </a:rPr>
              <a:t>morally</a:t>
            </a:r>
            <a:r>
              <a:rPr lang="en-US" dirty="0">
                <a:solidFill>
                  <a:schemeClr val="bg1"/>
                </a:solidFill>
              </a:rPr>
              <a:t>, you cannot - keep this privilege for yourselves. You have a duty to share it with the world. And you have: trading passwords with colleagues, filling download requests for friends.”</a:t>
            </a:r>
          </a:p>
          <a:p>
            <a:pPr>
              <a:lnSpc>
                <a:spcPct val="90000"/>
              </a:lnSpc>
            </a:pPr>
            <a:r>
              <a:rPr lang="en-US" dirty="0">
                <a:solidFill>
                  <a:schemeClr val="bg1"/>
                </a:solidFill>
              </a:rPr>
              <a:t>Aaron Swartz, 2008</a:t>
            </a:r>
          </a:p>
        </p:txBody>
      </p:sp>
      <p:sp>
        <p:nvSpPr>
          <p:cNvPr id="5" name="Footer Placeholder 4">
            <a:extLst>
              <a:ext uri="{FF2B5EF4-FFF2-40B4-BE49-F238E27FC236}">
                <a16:creationId xmlns:a16="http://schemas.microsoft.com/office/drawing/2014/main" id="{4573D5B9-9FB2-4BCB-A98E-D219A10BBCA1}"/>
              </a:ext>
            </a:extLst>
          </p:cNvPr>
          <p:cNvSpPr>
            <a:spLocks noGrp="1"/>
          </p:cNvSpPr>
          <p:nvPr>
            <p:ph type="ftr" sz="quarter" idx="11"/>
          </p:nvPr>
        </p:nvSpPr>
        <p:spPr>
          <a:xfrm>
            <a:off x="5779007" y="6537960"/>
            <a:ext cx="4776478" cy="320040"/>
          </a:xfrm>
        </p:spPr>
        <p:txBody>
          <a:bodyPr>
            <a:normAutofit/>
          </a:bodyPr>
          <a:lstStyle/>
          <a:p>
            <a:pPr algn="r">
              <a:spcAft>
                <a:spcPts val="600"/>
              </a:spcAft>
            </a:pPr>
            <a:r>
              <a:rPr lang="en-US" dirty="0">
                <a:solidFill>
                  <a:srgbClr val="FFFFFF"/>
                </a:solidFill>
                <a:hlinkClick r:id="rId3"/>
              </a:rPr>
              <a:t>https://openipub.com/?pub=GuerrillaOpenAccessManifesto.html</a:t>
            </a:r>
            <a:r>
              <a:rPr lang="en-US" dirty="0">
                <a:solidFill>
                  <a:srgbClr val="FFFFFF"/>
                </a:solidFill>
              </a:rPr>
              <a:t> </a:t>
            </a:r>
          </a:p>
        </p:txBody>
      </p:sp>
    </p:spTree>
    <p:extLst>
      <p:ext uri="{BB962C8B-B14F-4D97-AF65-F5344CB8AC3E}">
        <p14:creationId xmlns:p14="http://schemas.microsoft.com/office/powerpoint/2010/main" val="3051095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FA21C72-692C-49FD-9EB4-DDDDDEBD4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75405" y="950977"/>
            <a:ext cx="9041190" cy="4956047"/>
          </a:xfrm>
          <a:prstGeom prst="rect">
            <a:avLst/>
          </a:prstGeom>
          <a:solidFill>
            <a:srgbClr val="FFFFFF"/>
          </a:solidFill>
          <a:ln w="31750">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4" descr="Academic publishing, Sci-Hub, and the Ring That Rules Them All. | by Andrea  Zanni | Medium">
            <a:extLst>
              <a:ext uri="{FF2B5EF4-FFF2-40B4-BE49-F238E27FC236}">
                <a16:creationId xmlns:a16="http://schemas.microsoft.com/office/drawing/2014/main" id="{CDF7F177-320F-4EED-8B3A-B5A7C2311701}"/>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2366210" y="1539192"/>
            <a:ext cx="7915425" cy="3779615"/>
          </a:xfrm>
          <a:prstGeom prst="rect">
            <a:avLst/>
          </a:prstGeom>
          <a:noFill/>
          <a:extLst>
            <a:ext uri="{909E8E84-426E-40DD-AFC4-6F175D3DCCD1}">
              <a14:hiddenFill xmlns:a14="http://schemas.microsoft.com/office/drawing/2010/main">
                <a:solidFill>
                  <a:srgbClr val="FFFFFF"/>
                </a:solidFill>
              </a14:hiddenFill>
            </a:ext>
          </a:extLst>
        </p:spPr>
      </p:pic>
      <p:sp>
        <p:nvSpPr>
          <p:cNvPr id="11" name="Oval 10">
            <a:extLst>
              <a:ext uri="{FF2B5EF4-FFF2-40B4-BE49-F238E27FC236}">
                <a16:creationId xmlns:a16="http://schemas.microsoft.com/office/drawing/2014/main" id="{FBAF941A-6830-47A3-B63C-7C7B66AEA7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2380" y="624518"/>
            <a:ext cx="2157984" cy="2157984"/>
          </a:xfrm>
          <a:prstGeom prst="ellipse">
            <a:avLst/>
          </a:prstGeom>
          <a:solidFill>
            <a:srgbClr val="404040"/>
          </a:solid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2A849F1-F069-477F-B7AC-DEC598326516}"/>
              </a:ext>
            </a:extLst>
          </p:cNvPr>
          <p:cNvSpPr>
            <a:spLocks noGrp="1"/>
          </p:cNvSpPr>
          <p:nvPr>
            <p:ph type="title"/>
          </p:nvPr>
        </p:nvSpPr>
        <p:spPr>
          <a:xfrm>
            <a:off x="796972" y="789110"/>
            <a:ext cx="1828800" cy="1828800"/>
          </a:xfrm>
          <a:prstGeom prst="ellipse">
            <a:avLst/>
          </a:prstGeom>
          <a:noFill/>
          <a:ln>
            <a:solidFill>
              <a:srgbClr val="FFFFFF"/>
            </a:solidFill>
          </a:ln>
        </p:spPr>
        <p:txBody>
          <a:bodyPr vert="horz" lIns="182880" tIns="182880" rIns="182880" bIns="182880" rtlCol="0" anchor="ctr">
            <a:normAutofit/>
          </a:bodyPr>
          <a:lstStyle/>
          <a:p>
            <a:r>
              <a:rPr lang="en-US" sz="2000">
                <a:solidFill>
                  <a:srgbClr val="FFFFFF"/>
                </a:solidFill>
              </a:rPr>
              <a:t>Enter Sci-Hub!</a:t>
            </a:r>
          </a:p>
        </p:txBody>
      </p:sp>
    </p:spTree>
    <p:extLst>
      <p:ext uri="{BB962C8B-B14F-4D97-AF65-F5344CB8AC3E}">
        <p14:creationId xmlns:p14="http://schemas.microsoft.com/office/powerpoint/2010/main" val="4260883555"/>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152</TotalTime>
  <Words>2214</Words>
  <Application>Microsoft Office PowerPoint</Application>
  <PresentationFormat>Widescreen</PresentationFormat>
  <Paragraphs>132</Paragraphs>
  <Slides>36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36</vt:i4>
      </vt:variant>
    </vt:vector>
  </HeadingPairs>
  <TitlesOfParts>
    <vt:vector size="40" baseType="lpstr">
      <vt:lpstr>Arial</vt:lpstr>
      <vt:lpstr>Calibri</vt:lpstr>
      <vt:lpstr>Gill Sans MT</vt:lpstr>
      <vt:lpstr>Parcel</vt:lpstr>
      <vt:lpstr>PowerPoint Presentation</vt:lpstr>
      <vt:lpstr>My contention</vt:lpstr>
      <vt:lpstr>My Other contention</vt:lpstr>
      <vt:lpstr>Context Matters!  Scholarly Publishing Before Sci-Hub</vt:lpstr>
      <vt:lpstr>The Serials Crisis</vt:lpstr>
      <vt:lpstr>The Serials Crisis, Continued</vt:lpstr>
      <vt:lpstr>How bad is it?</vt:lpstr>
      <vt:lpstr>Guerilla Open Access Manifesto</vt:lpstr>
      <vt:lpstr>Enter Sci-Hub!</vt:lpstr>
      <vt:lpstr>PowerPoint Presentation</vt:lpstr>
      <vt:lpstr>Sci-Hub background</vt:lpstr>
      <vt:lpstr>PowerPoint Presentation</vt:lpstr>
      <vt:lpstr>PowerPoint Presentation</vt:lpstr>
      <vt:lpstr>PowerPoint Presentation</vt:lpstr>
      <vt:lpstr>Where is Sci-Hub?</vt:lpstr>
      <vt:lpstr>Whether libraries recognize it or not, Sci-Hub is very popular.</vt:lpstr>
      <vt:lpstr>6 months of downloads in 2015 (28 million)</vt:lpstr>
      <vt:lpstr>PowerPoint Presentation</vt:lpstr>
      <vt:lpstr>PowerPoint Presentation</vt:lpstr>
      <vt:lpstr>PowerPoint Presentation</vt:lpstr>
      <vt:lpstr>ALA Code of Ethics (updated 2008)</vt:lpstr>
      <vt:lpstr>ALA Code of Ethics</vt:lpstr>
      <vt:lpstr>PowerPoint Presentation</vt:lpstr>
      <vt:lpstr>PowerPoint Presentation</vt:lpstr>
      <vt:lpstr>“…support for the principles of open access, open source, and open licenses” </vt:lpstr>
      <vt:lpstr>“Librarians and other information workers are partners of authors, publishers and other creators of copyright protected works. Librarians and other information workers recognise [sic] the intellectual property right of authors and other creators and will seek to ensure that their rights are respected” </vt:lpstr>
      <vt:lpstr>PowerPoint Presentation</vt:lpstr>
      <vt:lpstr>PowerPoint Presentation</vt:lpstr>
      <vt:lpstr>PowerPoint Presentation</vt:lpstr>
      <vt:lpstr>PowerPoint Presentation</vt:lpstr>
      <vt:lpstr>If We Have Time!</vt:lpstr>
      <vt:lpstr>Takeaways?</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 Sweet</dc:creator>
  <cp:lastModifiedBy>Chris Sweet</cp:lastModifiedBy>
  <cp:revision>8</cp:revision>
  <dcterms:created xsi:type="dcterms:W3CDTF">2021-04-28T20:44:49Z</dcterms:created>
  <dcterms:modified xsi:type="dcterms:W3CDTF">2021-04-29T16:27:38Z</dcterms:modified>
</cp:coreProperties>
</file>