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2" r:id="rId3"/>
    <p:sldId id="278" r:id="rId4"/>
    <p:sldId id="268" r:id="rId5"/>
    <p:sldId id="266" r:id="rId6"/>
    <p:sldId id="279" r:id="rId7"/>
    <p:sldId id="270" r:id="rId8"/>
    <p:sldId id="258" r:id="rId9"/>
    <p:sldId id="277" r:id="rId10"/>
    <p:sldId id="261" r:id="rId11"/>
    <p:sldId id="262" r:id="rId12"/>
    <p:sldId id="263" r:id="rId13"/>
    <p:sldId id="273" r:id="rId14"/>
    <p:sldId id="274" r:id="rId15"/>
    <p:sldId id="275" r:id="rId16"/>
    <p:sldId id="264" r:id="rId17"/>
    <p:sldId id="281" r:id="rId18"/>
    <p:sldId id="265" r:id="rId19"/>
    <p:sldId id="269" r:id="rId20"/>
    <p:sldId id="259" r:id="rId21"/>
    <p:sldId id="260" r:id="rId22"/>
    <p:sldId id="276" r:id="rId23"/>
    <p:sldId id="272" r:id="rId24"/>
    <p:sldId id="280" r:id="rId25"/>
    <p:sldId id="271" r:id="rId26"/>
    <p:sldId id="267"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29" autoAdjust="0"/>
    <p:restoredTop sz="94660"/>
  </p:normalViewPr>
  <p:slideViewPr>
    <p:cSldViewPr snapToGrid="0">
      <p:cViewPr varScale="1">
        <p:scale>
          <a:sx n="114" d="100"/>
          <a:sy n="114" d="100"/>
        </p:scale>
        <p:origin x="42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E778F6E-0065-4CAC-8809-483ABBD3FF1A}" type="datetimeFigureOut">
              <a:rPr lang="en-US" smtClean="0"/>
              <a:t>4/9/2021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FC4CFF-CB74-417B-93B0-DA64DC4BD51A}" type="slidenum">
              <a:rPr lang="en-US" smtClean="0"/>
              <a:t>‹#›</a:t>
            </a:fld>
            <a:endParaRPr lang="en-US"/>
          </a:p>
        </p:txBody>
      </p:sp>
    </p:spTree>
    <p:extLst>
      <p:ext uri="{BB962C8B-B14F-4D97-AF65-F5344CB8AC3E}">
        <p14:creationId xmlns:p14="http://schemas.microsoft.com/office/powerpoint/2010/main" val="338033814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778F6E-0065-4CAC-8809-483ABBD3FF1A}" type="datetimeFigureOut">
              <a:rPr lang="en-US" smtClean="0"/>
              <a:t>4/9/2021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C4CFF-CB74-417B-93B0-DA64DC4BD51A}" type="slidenum">
              <a:rPr lang="en-US" smtClean="0"/>
              <a:t>‹#›</a:t>
            </a:fld>
            <a:endParaRPr lang="en-US"/>
          </a:p>
        </p:txBody>
      </p:sp>
    </p:spTree>
    <p:extLst>
      <p:ext uri="{BB962C8B-B14F-4D97-AF65-F5344CB8AC3E}">
        <p14:creationId xmlns:p14="http://schemas.microsoft.com/office/powerpoint/2010/main" val="4117092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778F6E-0065-4CAC-8809-483ABBD3FF1A}" type="datetimeFigureOut">
              <a:rPr lang="en-US" smtClean="0"/>
              <a:t>4/9/2021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C4CFF-CB74-417B-93B0-DA64DC4BD51A}" type="slidenum">
              <a:rPr lang="en-US" smtClean="0"/>
              <a:t>‹#›</a:t>
            </a:fld>
            <a:endParaRPr lang="en-US"/>
          </a:p>
        </p:txBody>
      </p:sp>
    </p:spTree>
    <p:extLst>
      <p:ext uri="{BB962C8B-B14F-4D97-AF65-F5344CB8AC3E}">
        <p14:creationId xmlns:p14="http://schemas.microsoft.com/office/powerpoint/2010/main" val="958319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E778F6E-0065-4CAC-8809-483ABBD3FF1A}" type="datetimeFigureOut">
              <a:rPr lang="en-US" smtClean="0"/>
              <a:t>4/9/2021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FC4CFF-CB74-417B-93B0-DA64DC4BD51A}" type="slidenum">
              <a:rPr lang="en-US" smtClean="0"/>
              <a:t>‹#›</a:t>
            </a:fld>
            <a:endParaRPr lang="en-US"/>
          </a:p>
        </p:txBody>
      </p:sp>
    </p:spTree>
    <p:extLst>
      <p:ext uri="{BB962C8B-B14F-4D97-AF65-F5344CB8AC3E}">
        <p14:creationId xmlns:p14="http://schemas.microsoft.com/office/powerpoint/2010/main" val="1805431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E778F6E-0065-4CAC-8809-483ABBD3FF1A}" type="datetimeFigureOut">
              <a:rPr lang="en-US" smtClean="0"/>
              <a:t>4/9/2021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FC4CFF-CB74-417B-93B0-DA64DC4BD51A}" type="slidenum">
              <a:rPr lang="en-US" smtClean="0"/>
              <a:t>‹#›</a:t>
            </a:fld>
            <a:endParaRPr lang="en-US"/>
          </a:p>
        </p:txBody>
      </p:sp>
    </p:spTree>
    <p:extLst>
      <p:ext uri="{BB962C8B-B14F-4D97-AF65-F5344CB8AC3E}">
        <p14:creationId xmlns:p14="http://schemas.microsoft.com/office/powerpoint/2010/main" val="125637763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E778F6E-0065-4CAC-8809-483ABBD3FF1A}" type="datetimeFigureOut">
              <a:rPr lang="en-US" smtClean="0"/>
              <a:t>4/9/2021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4FC4CFF-CB74-417B-93B0-DA64DC4BD51A}" type="slidenum">
              <a:rPr lang="en-US" smtClean="0"/>
              <a:t>‹#›</a:t>
            </a:fld>
            <a:endParaRPr lang="en-US"/>
          </a:p>
        </p:txBody>
      </p:sp>
    </p:spTree>
    <p:extLst>
      <p:ext uri="{BB962C8B-B14F-4D97-AF65-F5344CB8AC3E}">
        <p14:creationId xmlns:p14="http://schemas.microsoft.com/office/powerpoint/2010/main" val="2180292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E778F6E-0065-4CAC-8809-483ABBD3FF1A}" type="datetimeFigureOut">
              <a:rPr lang="en-US" smtClean="0"/>
              <a:t>4/9/2021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FC4CFF-CB74-417B-93B0-DA64DC4BD51A}"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009400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E778F6E-0065-4CAC-8809-483ABBD3FF1A}" type="datetimeFigureOut">
              <a:rPr lang="en-US" smtClean="0"/>
              <a:t>4/9/2021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FC4CFF-CB74-417B-93B0-DA64DC4BD51A}" type="slidenum">
              <a:rPr lang="en-US" smtClean="0"/>
              <a:t>‹#›</a:t>
            </a:fld>
            <a:endParaRPr lang="en-US"/>
          </a:p>
        </p:txBody>
      </p:sp>
    </p:spTree>
    <p:extLst>
      <p:ext uri="{BB962C8B-B14F-4D97-AF65-F5344CB8AC3E}">
        <p14:creationId xmlns:p14="http://schemas.microsoft.com/office/powerpoint/2010/main" val="3379430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778F6E-0065-4CAC-8809-483ABBD3FF1A}" type="datetimeFigureOut">
              <a:rPr lang="en-US" smtClean="0"/>
              <a:t>4/9/2021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FC4CFF-CB74-417B-93B0-DA64DC4BD51A}" type="slidenum">
              <a:rPr lang="en-US" smtClean="0"/>
              <a:t>‹#›</a:t>
            </a:fld>
            <a:endParaRPr lang="en-US"/>
          </a:p>
        </p:txBody>
      </p:sp>
    </p:spTree>
    <p:extLst>
      <p:ext uri="{BB962C8B-B14F-4D97-AF65-F5344CB8AC3E}">
        <p14:creationId xmlns:p14="http://schemas.microsoft.com/office/powerpoint/2010/main" val="2472348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BE778F6E-0065-4CAC-8809-483ABBD3FF1A}" type="datetimeFigureOut">
              <a:rPr lang="en-US" smtClean="0"/>
              <a:t>4/9/2021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44FC4CFF-CB74-417B-93B0-DA64DC4BD51A}" type="slidenum">
              <a:rPr lang="en-US" smtClean="0"/>
              <a:t>‹#›</a:t>
            </a:fld>
            <a:endParaRPr lang="en-US"/>
          </a:p>
        </p:txBody>
      </p:sp>
    </p:spTree>
    <p:extLst>
      <p:ext uri="{BB962C8B-B14F-4D97-AF65-F5344CB8AC3E}">
        <p14:creationId xmlns:p14="http://schemas.microsoft.com/office/powerpoint/2010/main" val="2193989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E778F6E-0065-4CAC-8809-483ABBD3FF1A}" type="datetimeFigureOut">
              <a:rPr lang="en-US" smtClean="0"/>
              <a:t>4/9/2021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44FC4CFF-CB74-417B-93B0-DA64DC4BD51A}" type="slidenum">
              <a:rPr lang="en-US" smtClean="0"/>
              <a:t>‹#›</a:t>
            </a:fld>
            <a:endParaRPr lang="en-US"/>
          </a:p>
        </p:txBody>
      </p:sp>
    </p:spTree>
    <p:extLst>
      <p:ext uri="{BB962C8B-B14F-4D97-AF65-F5344CB8AC3E}">
        <p14:creationId xmlns:p14="http://schemas.microsoft.com/office/powerpoint/2010/main" val="3052941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E778F6E-0065-4CAC-8809-483ABBD3FF1A}" type="datetimeFigureOut">
              <a:rPr lang="en-US" smtClean="0"/>
              <a:t>4/9/2021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44FC4CFF-CB74-417B-93B0-DA64DC4BD51A}" type="slidenum">
              <a:rPr lang="en-US" smtClean="0"/>
              <a:t>‹#›</a:t>
            </a:fld>
            <a:endParaRPr lang="en-US"/>
          </a:p>
        </p:txBody>
      </p:sp>
    </p:spTree>
    <p:extLst>
      <p:ext uri="{BB962C8B-B14F-4D97-AF65-F5344CB8AC3E}">
        <p14:creationId xmlns:p14="http://schemas.microsoft.com/office/powerpoint/2010/main" val="23076044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yourlogicalfallacyis.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fb.watch/4L7Y1gXRUH/" TargetMode="External"/><Relationship Id="rId2" Type="http://schemas.openxmlformats.org/officeDocument/2006/relationships/slideLayout" Target="../slideLayouts/slideLayout2.xml"/><Relationship Id="rId1" Type="http://schemas.openxmlformats.org/officeDocument/2006/relationships/video" Target="https://www.youtube.com/embed/DU_lHYE_nl0?feature=oembed" TargetMode="Externa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iwu.edu/annual-theme/" TargetMode="External"/><Relationship Id="rId2" Type="http://schemas.openxmlformats.org/officeDocument/2006/relationships/hyperlink" Target="https://crln.acrl.org/index.php/crlnews/article/view/24730/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EB45513-2185-47B4-8F38-F179C18EA328}"/>
              </a:ext>
            </a:extLst>
          </p:cNvPr>
          <p:cNvSpPr>
            <a:spLocks noGrp="1"/>
          </p:cNvSpPr>
          <p:nvPr>
            <p:ph type="subTitle" idx="1"/>
          </p:nvPr>
        </p:nvSpPr>
        <p:spPr>
          <a:xfrm>
            <a:off x="1761688" y="3489820"/>
            <a:ext cx="8330268" cy="3649211"/>
          </a:xfrm>
        </p:spPr>
        <p:txBody>
          <a:bodyPr>
            <a:noAutofit/>
          </a:bodyPr>
          <a:lstStyle/>
          <a:p>
            <a:r>
              <a:rPr lang="en-US" sz="2400" dirty="0"/>
              <a:t>Special Library Association Education Division / ACRL's EBSS Education Committee Professional Development Webinar</a:t>
            </a:r>
          </a:p>
          <a:p>
            <a:r>
              <a:rPr lang="en-US" sz="2400" dirty="0"/>
              <a:t>4/9/2021</a:t>
            </a:r>
          </a:p>
          <a:p>
            <a:endParaRPr lang="en-US" sz="2400" dirty="0"/>
          </a:p>
          <a:p>
            <a:r>
              <a:rPr lang="en-US" sz="2400" dirty="0"/>
              <a:t>Chris Sweet</a:t>
            </a:r>
          </a:p>
          <a:p>
            <a:r>
              <a:rPr lang="en-US" sz="2400" dirty="0"/>
              <a:t>Information Literacy and Scholarly Communications Librarian</a:t>
            </a:r>
          </a:p>
          <a:p>
            <a:r>
              <a:rPr lang="en-US" sz="2400" dirty="0"/>
              <a:t>Illinois Wesleyan University</a:t>
            </a:r>
          </a:p>
        </p:txBody>
      </p:sp>
      <p:pic>
        <p:nvPicPr>
          <p:cNvPr id="5" name="Picture 4">
            <a:extLst>
              <a:ext uri="{FF2B5EF4-FFF2-40B4-BE49-F238E27FC236}">
                <a16:creationId xmlns:a16="http://schemas.microsoft.com/office/drawing/2014/main" id="{ADED016A-C18E-4435-9F28-CFF77F2FAF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2222"/>
            <a:ext cx="12192000" cy="2454148"/>
          </a:xfrm>
          <a:prstGeom prst="rect">
            <a:avLst/>
          </a:prstGeom>
        </p:spPr>
      </p:pic>
      <p:sp>
        <p:nvSpPr>
          <p:cNvPr id="7" name="TextBox 6">
            <a:extLst>
              <a:ext uri="{FF2B5EF4-FFF2-40B4-BE49-F238E27FC236}">
                <a16:creationId xmlns:a16="http://schemas.microsoft.com/office/drawing/2014/main" id="{2077FCDA-F169-4518-B150-1FAAC855AC4D}"/>
              </a:ext>
            </a:extLst>
          </p:cNvPr>
          <p:cNvSpPr txBox="1"/>
          <p:nvPr/>
        </p:nvSpPr>
        <p:spPr>
          <a:xfrm>
            <a:off x="1199626" y="1786855"/>
            <a:ext cx="9454392" cy="1124125"/>
          </a:xfrm>
          <a:prstGeom prst="rect">
            <a:avLst/>
          </a:prstGeom>
          <a:noFill/>
        </p:spPr>
        <p:txBody>
          <a:bodyPr wrap="square" rtlCol="0">
            <a:spAutoFit/>
          </a:bodyPr>
          <a:lstStyle/>
          <a:p>
            <a:endParaRPr lang="en-US" dirty="0"/>
          </a:p>
        </p:txBody>
      </p:sp>
      <p:sp>
        <p:nvSpPr>
          <p:cNvPr id="9" name="TextBox 8">
            <a:extLst>
              <a:ext uri="{FF2B5EF4-FFF2-40B4-BE49-F238E27FC236}">
                <a16:creationId xmlns:a16="http://schemas.microsoft.com/office/drawing/2014/main" id="{021659C5-F3F2-4B05-9DD3-94D9354FF1F0}"/>
              </a:ext>
            </a:extLst>
          </p:cNvPr>
          <p:cNvSpPr txBox="1"/>
          <p:nvPr/>
        </p:nvSpPr>
        <p:spPr>
          <a:xfrm>
            <a:off x="1350628" y="1679290"/>
            <a:ext cx="9641746" cy="584775"/>
          </a:xfrm>
          <a:prstGeom prst="rect">
            <a:avLst/>
          </a:prstGeom>
          <a:noFill/>
        </p:spPr>
        <p:txBody>
          <a:bodyPr wrap="square" rtlCol="0">
            <a:spAutoFit/>
          </a:bodyPr>
          <a:lstStyle/>
          <a:p>
            <a:pPr algn="ctr"/>
            <a:r>
              <a:rPr lang="en-US" sz="3200" dirty="0">
                <a:solidFill>
                  <a:schemeClr val="bg1"/>
                </a:solidFill>
              </a:rPr>
              <a:t>Library Leadership of a Campus-Wide Intellectual Theme</a:t>
            </a:r>
          </a:p>
        </p:txBody>
      </p:sp>
    </p:spTree>
    <p:extLst>
      <p:ext uri="{BB962C8B-B14F-4D97-AF65-F5344CB8AC3E}">
        <p14:creationId xmlns:p14="http://schemas.microsoft.com/office/powerpoint/2010/main" val="1820659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B12A70-5CDD-4DD1-B4A3-5059BA0C2DBE}"/>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a:solidFill>
                  <a:srgbClr val="FFFFFF"/>
                </a:solidFill>
              </a:rPr>
              <a:t>Kick-Off</a:t>
            </a:r>
          </a:p>
        </p:txBody>
      </p:sp>
      <p:sp>
        <p:nvSpPr>
          <p:cNvPr id="3" name="Content Placeholder 2">
            <a:extLst>
              <a:ext uri="{FF2B5EF4-FFF2-40B4-BE49-F238E27FC236}">
                <a16:creationId xmlns:a16="http://schemas.microsoft.com/office/drawing/2014/main" id="{586D78EA-CE98-4925-AAC6-F055ECBC1474}"/>
              </a:ext>
            </a:extLst>
          </p:cNvPr>
          <p:cNvSpPr>
            <a:spLocks noGrp="1"/>
          </p:cNvSpPr>
          <p:nvPr>
            <p:ph idx="1"/>
          </p:nvPr>
        </p:nvSpPr>
        <p:spPr>
          <a:xfrm>
            <a:off x="5591695" y="457199"/>
            <a:ext cx="5320696" cy="5738327"/>
          </a:xfrm>
        </p:spPr>
        <p:txBody>
          <a:bodyPr anchor="ctr">
            <a:normAutofit lnSpcReduction="10000"/>
          </a:bodyPr>
          <a:lstStyle/>
          <a:p>
            <a:r>
              <a:rPr lang="en-US" sz="2800" dirty="0"/>
              <a:t>Dean of Students office provided lunch.</a:t>
            </a:r>
          </a:p>
          <a:p>
            <a:r>
              <a:rPr lang="en-US" sz="2800" dirty="0"/>
              <a:t>“Required” attendance</a:t>
            </a:r>
          </a:p>
          <a:p>
            <a:r>
              <a:rPr lang="en-US" sz="2800" dirty="0"/>
              <a:t>Fact or Fiction questions solicited from faculty teaching courses involved in the course cluster.</a:t>
            </a:r>
          </a:p>
          <a:p>
            <a:endParaRPr lang="en-US" sz="2800" dirty="0"/>
          </a:p>
          <a:p>
            <a:r>
              <a:rPr lang="en-US" sz="2800" dirty="0"/>
              <a:t>Test your knowledge (use chat): </a:t>
            </a:r>
          </a:p>
          <a:p>
            <a:r>
              <a:rPr lang="en-US" sz="2800" dirty="0"/>
              <a:t>Fact or Fiction: Eyewitnesses are better able to identify a criminal if they saw a weapon at the scene of the crime.</a:t>
            </a:r>
          </a:p>
          <a:p>
            <a:endParaRPr lang="en-US" dirty="0"/>
          </a:p>
        </p:txBody>
      </p:sp>
    </p:spTree>
    <p:extLst>
      <p:ext uri="{BB962C8B-B14F-4D97-AF65-F5344CB8AC3E}">
        <p14:creationId xmlns:p14="http://schemas.microsoft.com/office/powerpoint/2010/main" val="1384170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EEE341-96D6-4EFC-925D-A08C7B4AA65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a:solidFill>
                  <a:srgbClr val="FFFFFF"/>
                </a:solidFill>
              </a:rPr>
              <a:t>Fiction</a:t>
            </a:r>
          </a:p>
        </p:txBody>
      </p:sp>
      <p:sp>
        <p:nvSpPr>
          <p:cNvPr id="3" name="Content Placeholder 2">
            <a:extLst>
              <a:ext uri="{FF2B5EF4-FFF2-40B4-BE49-F238E27FC236}">
                <a16:creationId xmlns:a16="http://schemas.microsoft.com/office/drawing/2014/main" id="{A0AE164F-18E7-446D-B5FC-971CBE9B80E5}"/>
              </a:ext>
            </a:extLst>
          </p:cNvPr>
          <p:cNvSpPr>
            <a:spLocks noGrp="1"/>
          </p:cNvSpPr>
          <p:nvPr>
            <p:ph idx="1"/>
          </p:nvPr>
        </p:nvSpPr>
        <p:spPr>
          <a:xfrm>
            <a:off x="5591695" y="1402080"/>
            <a:ext cx="5320696" cy="4053840"/>
          </a:xfrm>
        </p:spPr>
        <p:txBody>
          <a:bodyPr anchor="ctr">
            <a:normAutofit lnSpcReduction="10000"/>
          </a:bodyPr>
          <a:lstStyle/>
          <a:p>
            <a:r>
              <a:rPr lang="en-US" sz="3600" dirty="0"/>
              <a:t>Eyewitness are actually worse at identifying criminals if a weapon is present, likely because their focus goes to the weapon instead of the perpetrator’s face. </a:t>
            </a:r>
            <a:br>
              <a:rPr lang="en-US" dirty="0"/>
            </a:br>
            <a:endParaRPr lang="en-US" dirty="0"/>
          </a:p>
        </p:txBody>
      </p:sp>
    </p:spTree>
    <p:extLst>
      <p:ext uri="{BB962C8B-B14F-4D97-AF65-F5344CB8AC3E}">
        <p14:creationId xmlns:p14="http://schemas.microsoft.com/office/powerpoint/2010/main" val="252949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C0A493-08F6-498C-BAE2-053C3979E1BC}"/>
              </a:ext>
            </a:extLst>
          </p:cNvPr>
          <p:cNvSpPr>
            <a:spLocks noGrp="1"/>
          </p:cNvSpPr>
          <p:nvPr>
            <p:ph type="title"/>
          </p:nvPr>
        </p:nvSpPr>
        <p:spPr>
          <a:xfrm>
            <a:off x="643467" y="643467"/>
            <a:ext cx="3363974" cy="1728044"/>
          </a:xfrm>
          <a:noFill/>
          <a:ln>
            <a:solidFill>
              <a:schemeClr val="bg1"/>
            </a:solidFill>
          </a:ln>
        </p:spPr>
        <p:txBody>
          <a:bodyPr vert="horz" wrap="square" lIns="182880" tIns="182880" rIns="182880" bIns="182880" rtlCol="0" anchor="ctr">
            <a:normAutofit/>
          </a:bodyPr>
          <a:lstStyle/>
          <a:p>
            <a:r>
              <a:rPr lang="en-US">
                <a:solidFill>
                  <a:schemeClr val="bg1"/>
                </a:solidFill>
              </a:rPr>
              <a:t>What’s Your Logical Fallacy?</a:t>
            </a:r>
          </a:p>
        </p:txBody>
      </p:sp>
      <p:sp>
        <p:nvSpPr>
          <p:cNvPr id="5" name="TextBox 4">
            <a:extLst>
              <a:ext uri="{FF2B5EF4-FFF2-40B4-BE49-F238E27FC236}">
                <a16:creationId xmlns:a16="http://schemas.microsoft.com/office/drawing/2014/main" id="{58610DFF-F820-4F9C-8BE4-D18A620C2FBA}"/>
              </a:ext>
            </a:extLst>
          </p:cNvPr>
          <p:cNvSpPr txBox="1"/>
          <p:nvPr/>
        </p:nvSpPr>
        <p:spPr>
          <a:xfrm>
            <a:off x="643468" y="2638044"/>
            <a:ext cx="3363974" cy="3415622"/>
          </a:xfrm>
          <a:prstGeom prst="rect">
            <a:avLst/>
          </a:prstGeom>
        </p:spPr>
        <p:txBody>
          <a:bodyPr vert="horz" lIns="91440" tIns="45720" rIns="91440" bIns="45720" rtlCol="0">
            <a:normAutofit/>
          </a:bodyPr>
          <a:lstStyle/>
          <a:p>
            <a:pPr indent="-228600" defTabSz="914400">
              <a:spcBef>
                <a:spcPts val="1000"/>
              </a:spcBef>
              <a:buClr>
                <a:schemeClr val="accent2"/>
              </a:buClr>
              <a:buFont typeface="Arial" panose="020B0604020202020204" pitchFamily="34" charset="0"/>
              <a:buChar char="•"/>
            </a:pPr>
            <a:r>
              <a:rPr lang="en-US">
                <a:solidFill>
                  <a:schemeClr val="bg1"/>
                </a:solidFill>
                <a:hlinkClick r:id="rId2"/>
              </a:rPr>
              <a:t>https://yourlogicalfallacyis.com/</a:t>
            </a:r>
            <a:r>
              <a:rPr lang="en-US">
                <a:solidFill>
                  <a:schemeClr val="bg1"/>
                </a:solidFill>
              </a:rPr>
              <a:t> </a:t>
            </a:r>
          </a:p>
        </p:txBody>
      </p:sp>
      <p:pic>
        <p:nvPicPr>
          <p:cNvPr id="4" name="Content Placeholder 3">
            <a:extLst>
              <a:ext uri="{FF2B5EF4-FFF2-40B4-BE49-F238E27FC236}">
                <a16:creationId xmlns:a16="http://schemas.microsoft.com/office/drawing/2014/main" id="{94FD85FC-AA44-49DC-BBCA-8FB67DBD7868}"/>
              </a:ext>
            </a:extLst>
          </p:cNvPr>
          <p:cNvPicPr>
            <a:picLocks noGrp="1" noChangeAspect="1"/>
          </p:cNvPicPr>
          <p:nvPr>
            <p:ph idx="1"/>
          </p:nvPr>
        </p:nvPicPr>
        <p:blipFill rotWithShape="1">
          <a:blip r:embed="rId3"/>
          <a:srcRect l="15519" t="9598" r="14656"/>
          <a:stretch/>
        </p:blipFill>
        <p:spPr>
          <a:xfrm>
            <a:off x="5297763" y="1072457"/>
            <a:ext cx="6250769" cy="4552219"/>
          </a:xfrm>
          <a:prstGeom prst="rect">
            <a:avLst/>
          </a:prstGeom>
        </p:spPr>
      </p:pic>
    </p:spTree>
    <p:extLst>
      <p:ext uri="{BB962C8B-B14F-4D97-AF65-F5344CB8AC3E}">
        <p14:creationId xmlns:p14="http://schemas.microsoft.com/office/powerpoint/2010/main" val="1045665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ED5F56-A47C-40B9-BC99-6BFFD9F3D263}"/>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2FB9308D-7684-460C-B6CA-C309363179A6}"/>
              </a:ext>
            </a:extLst>
          </p:cNvPr>
          <p:cNvPicPr>
            <a:picLocks noChangeAspect="1"/>
          </p:cNvPicPr>
          <p:nvPr/>
        </p:nvPicPr>
        <p:blipFill rotWithShape="1">
          <a:blip r:embed="rId2"/>
          <a:srcRect t="16301" b="20856"/>
          <a:stretch/>
        </p:blipFill>
        <p:spPr>
          <a:xfrm>
            <a:off x="0" y="1117972"/>
            <a:ext cx="12192000" cy="4309705"/>
          </a:xfrm>
          <a:prstGeom prst="rect">
            <a:avLst/>
          </a:prstGeom>
        </p:spPr>
      </p:pic>
      <p:sp>
        <p:nvSpPr>
          <p:cNvPr id="5" name="TextBox 4">
            <a:extLst>
              <a:ext uri="{FF2B5EF4-FFF2-40B4-BE49-F238E27FC236}">
                <a16:creationId xmlns:a16="http://schemas.microsoft.com/office/drawing/2014/main" id="{B933C7D0-AE13-499F-B35E-1F0CC035E7B4}"/>
              </a:ext>
            </a:extLst>
          </p:cNvPr>
          <p:cNvSpPr txBox="1"/>
          <p:nvPr/>
        </p:nvSpPr>
        <p:spPr>
          <a:xfrm>
            <a:off x="2396455" y="173270"/>
            <a:ext cx="7399090" cy="369332"/>
          </a:xfrm>
          <a:prstGeom prst="rect">
            <a:avLst/>
          </a:prstGeom>
          <a:noFill/>
        </p:spPr>
        <p:txBody>
          <a:bodyPr wrap="square" rtlCol="0">
            <a:spAutoFit/>
          </a:bodyPr>
          <a:lstStyle/>
          <a:p>
            <a:pPr algn="ctr"/>
            <a:r>
              <a:rPr lang="en-US" dirty="0"/>
              <a:t>Logical Fallacies and Cognitive Biases posters, cards, downloads</a:t>
            </a:r>
          </a:p>
        </p:txBody>
      </p:sp>
    </p:spTree>
    <p:extLst>
      <p:ext uri="{BB962C8B-B14F-4D97-AF65-F5344CB8AC3E}">
        <p14:creationId xmlns:p14="http://schemas.microsoft.com/office/powerpoint/2010/main" val="26505578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6F100-E00B-4823-8822-7ABA34263F7E}"/>
              </a:ext>
            </a:extLst>
          </p:cNvPr>
          <p:cNvSpPr>
            <a:spLocks noGrp="1"/>
          </p:cNvSpPr>
          <p:nvPr>
            <p:ph type="title"/>
          </p:nvPr>
        </p:nvSpPr>
        <p:spPr/>
        <p:txBody>
          <a:bodyPr/>
          <a:lstStyle/>
          <a:p>
            <a:r>
              <a:rPr lang="en-US" dirty="0"/>
              <a:t>Logical Fallacy Kahoot quiz for 400 students at One time!</a:t>
            </a:r>
          </a:p>
        </p:txBody>
      </p:sp>
      <p:sp>
        <p:nvSpPr>
          <p:cNvPr id="3" name="Content Placeholder 2">
            <a:extLst>
              <a:ext uri="{FF2B5EF4-FFF2-40B4-BE49-F238E27FC236}">
                <a16:creationId xmlns:a16="http://schemas.microsoft.com/office/drawing/2014/main" id="{E76560B0-F6A2-49F1-8B7D-0092C59FFA55}"/>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3F237403-F85C-4E5F-A57D-88D8C958F2DA}"/>
              </a:ext>
            </a:extLst>
          </p:cNvPr>
          <p:cNvPicPr>
            <a:picLocks noChangeAspect="1"/>
          </p:cNvPicPr>
          <p:nvPr/>
        </p:nvPicPr>
        <p:blipFill rotWithShape="1">
          <a:blip r:embed="rId2"/>
          <a:srcRect t="14924"/>
          <a:stretch/>
        </p:blipFill>
        <p:spPr>
          <a:xfrm>
            <a:off x="1748338" y="2453486"/>
            <a:ext cx="8695324" cy="4161191"/>
          </a:xfrm>
          <a:prstGeom prst="rect">
            <a:avLst/>
          </a:prstGeom>
        </p:spPr>
      </p:pic>
    </p:spTree>
    <p:extLst>
      <p:ext uri="{BB962C8B-B14F-4D97-AF65-F5344CB8AC3E}">
        <p14:creationId xmlns:p14="http://schemas.microsoft.com/office/powerpoint/2010/main" val="2894399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5A172-D2AA-4A3A-B736-C028267B8CB9}"/>
              </a:ext>
            </a:extLst>
          </p:cNvPr>
          <p:cNvSpPr>
            <a:spLocks noGrp="1"/>
          </p:cNvSpPr>
          <p:nvPr>
            <p:ph type="title"/>
          </p:nvPr>
        </p:nvSpPr>
        <p:spPr>
          <a:xfrm>
            <a:off x="2656346" y="194904"/>
            <a:ext cx="6879308" cy="796996"/>
          </a:xfrm>
        </p:spPr>
        <p:txBody>
          <a:bodyPr/>
          <a:lstStyle/>
          <a:p>
            <a:r>
              <a:rPr lang="en-US" dirty="0"/>
              <a:t>How Would You Do?</a:t>
            </a:r>
          </a:p>
        </p:txBody>
      </p:sp>
      <p:sp>
        <p:nvSpPr>
          <p:cNvPr id="3" name="Content Placeholder 2">
            <a:extLst>
              <a:ext uri="{FF2B5EF4-FFF2-40B4-BE49-F238E27FC236}">
                <a16:creationId xmlns:a16="http://schemas.microsoft.com/office/drawing/2014/main" id="{50652D63-2AA8-4AC1-BA03-35FAADE78974}"/>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E17B1618-28C0-4DE5-8926-3F998529049A}"/>
              </a:ext>
            </a:extLst>
          </p:cNvPr>
          <p:cNvPicPr>
            <a:picLocks noChangeAspect="1"/>
          </p:cNvPicPr>
          <p:nvPr/>
        </p:nvPicPr>
        <p:blipFill rotWithShape="1">
          <a:blip r:embed="rId2"/>
          <a:srcRect t="10886" b="8257"/>
          <a:stretch/>
        </p:blipFill>
        <p:spPr>
          <a:xfrm>
            <a:off x="0" y="1195431"/>
            <a:ext cx="12192000" cy="5545123"/>
          </a:xfrm>
          <a:prstGeom prst="rect">
            <a:avLst/>
          </a:prstGeom>
        </p:spPr>
      </p:pic>
    </p:spTree>
    <p:extLst>
      <p:ext uri="{BB962C8B-B14F-4D97-AF65-F5344CB8AC3E}">
        <p14:creationId xmlns:p14="http://schemas.microsoft.com/office/powerpoint/2010/main" val="784836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D09B6-88E1-49F9-A4BF-7FF8CA5AE9FA}"/>
              </a:ext>
            </a:extLst>
          </p:cNvPr>
          <p:cNvSpPr>
            <a:spLocks noGrp="1"/>
          </p:cNvSpPr>
          <p:nvPr>
            <p:ph type="title"/>
          </p:nvPr>
        </p:nvSpPr>
        <p:spPr>
          <a:xfrm>
            <a:off x="1600200" y="4269282"/>
            <a:ext cx="8991600" cy="1264762"/>
          </a:xfrm>
        </p:spPr>
        <p:txBody>
          <a:bodyPr vert="horz" lIns="274320" tIns="182880" rIns="274320" bIns="182880" rtlCol="0" anchor="ctr" anchorCtr="1">
            <a:normAutofit/>
          </a:bodyPr>
          <a:lstStyle/>
          <a:p>
            <a:r>
              <a:rPr lang="en-US" sz="3200"/>
              <a:t>Library Open House</a:t>
            </a:r>
          </a:p>
        </p:txBody>
      </p:sp>
      <p:sp>
        <p:nvSpPr>
          <p:cNvPr id="13" name="Rectangle 12">
            <a:extLst>
              <a:ext uri="{FF2B5EF4-FFF2-40B4-BE49-F238E27FC236}">
                <a16:creationId xmlns:a16="http://schemas.microsoft.com/office/drawing/2014/main" id="{6A506655-B970-47ED-BFDA-5838E0B16D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640555"/>
            <a:ext cx="10911840" cy="33120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2F4128B-B32E-45A4-BB94-297D82C300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196" y="806112"/>
            <a:ext cx="10579608" cy="298094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D17F8AC6-ACB4-4AF3-B414-2656CEFE5EBC}"/>
              </a:ext>
            </a:extLst>
          </p:cNvPr>
          <p:cNvPicPr>
            <a:picLocks noChangeAspect="1"/>
          </p:cNvPicPr>
          <p:nvPr/>
        </p:nvPicPr>
        <p:blipFill rotWithShape="1">
          <a:blip r:embed="rId2">
            <a:extLst>
              <a:ext uri="{28A0092B-C50C-407E-A947-70E740481C1C}">
                <a14:useLocalDpi xmlns:a14="http://schemas.microsoft.com/office/drawing/2010/main" val="0"/>
              </a:ext>
            </a:extLst>
          </a:blip>
          <a:srcRect r="-2" b="20824"/>
          <a:stretch/>
        </p:blipFill>
        <p:spPr>
          <a:xfrm>
            <a:off x="970790" y="970704"/>
            <a:ext cx="5036481" cy="2651760"/>
          </a:xfrm>
          <a:prstGeom prst="rect">
            <a:avLst/>
          </a:prstGeom>
        </p:spPr>
      </p:pic>
      <p:pic>
        <p:nvPicPr>
          <p:cNvPr id="8" name="Picture 7">
            <a:extLst>
              <a:ext uri="{FF2B5EF4-FFF2-40B4-BE49-F238E27FC236}">
                <a16:creationId xmlns:a16="http://schemas.microsoft.com/office/drawing/2014/main" id="{C79E5719-07C3-4818-8A40-B6BC97C7CF1B}"/>
              </a:ext>
            </a:extLst>
          </p:cNvPr>
          <p:cNvPicPr>
            <a:picLocks noChangeAspect="1"/>
          </p:cNvPicPr>
          <p:nvPr/>
        </p:nvPicPr>
        <p:blipFill rotWithShape="1">
          <a:blip r:embed="rId3">
            <a:extLst>
              <a:ext uri="{28A0092B-C50C-407E-A947-70E740481C1C}">
                <a14:useLocalDpi xmlns:a14="http://schemas.microsoft.com/office/drawing/2010/main" val="0"/>
              </a:ext>
            </a:extLst>
          </a:blip>
          <a:srcRect t="15207" r="3" b="5455"/>
          <a:stretch/>
        </p:blipFill>
        <p:spPr>
          <a:xfrm>
            <a:off x="6173383" y="970705"/>
            <a:ext cx="5047828" cy="2663308"/>
          </a:xfrm>
          <a:prstGeom prst="rect">
            <a:avLst/>
          </a:prstGeom>
        </p:spPr>
      </p:pic>
    </p:spTree>
    <p:extLst>
      <p:ext uri="{BB962C8B-B14F-4D97-AF65-F5344CB8AC3E}">
        <p14:creationId xmlns:p14="http://schemas.microsoft.com/office/powerpoint/2010/main" val="1058227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9A6D1ED-0E70-4F00-B3F5-52311561F907}"/>
              </a:ext>
            </a:extLst>
          </p:cNvPr>
          <p:cNvSpPr txBox="1"/>
          <p:nvPr/>
        </p:nvSpPr>
        <p:spPr>
          <a:xfrm>
            <a:off x="2323322" y="233265"/>
            <a:ext cx="7623111" cy="369332"/>
          </a:xfrm>
          <a:prstGeom prst="rect">
            <a:avLst/>
          </a:prstGeom>
          <a:noFill/>
        </p:spPr>
        <p:txBody>
          <a:bodyPr wrap="square" rtlCol="0">
            <a:spAutoFit/>
          </a:bodyPr>
          <a:lstStyle/>
          <a:p>
            <a:pPr algn="ctr"/>
            <a:r>
              <a:rPr lang="en-US" dirty="0"/>
              <a:t>Fact or Fiction Open House Video</a:t>
            </a:r>
          </a:p>
        </p:txBody>
      </p:sp>
      <p:sp>
        <p:nvSpPr>
          <p:cNvPr id="6" name="TextBox 5">
            <a:extLst>
              <a:ext uri="{FF2B5EF4-FFF2-40B4-BE49-F238E27FC236}">
                <a16:creationId xmlns:a16="http://schemas.microsoft.com/office/drawing/2014/main" id="{C2A33D4A-AAFB-4B37-BBFF-947BDC1A365F}"/>
              </a:ext>
            </a:extLst>
          </p:cNvPr>
          <p:cNvSpPr txBox="1"/>
          <p:nvPr/>
        </p:nvSpPr>
        <p:spPr>
          <a:xfrm>
            <a:off x="1467657" y="6233020"/>
            <a:ext cx="9102471" cy="369332"/>
          </a:xfrm>
          <a:prstGeom prst="rect">
            <a:avLst/>
          </a:prstGeom>
          <a:noFill/>
        </p:spPr>
        <p:txBody>
          <a:bodyPr wrap="square" rtlCol="0">
            <a:spAutoFit/>
          </a:bodyPr>
          <a:lstStyle/>
          <a:p>
            <a:r>
              <a:rPr lang="en-US" dirty="0"/>
              <a:t>Alternative link: </a:t>
            </a:r>
            <a:r>
              <a:rPr lang="en-US" dirty="0">
                <a:hlinkClick r:id="rId3"/>
              </a:rPr>
              <a:t>https://fb.watch/4L7Y1gXRUH/</a:t>
            </a:r>
            <a:r>
              <a:rPr lang="en-US" dirty="0"/>
              <a:t> </a:t>
            </a:r>
          </a:p>
        </p:txBody>
      </p:sp>
      <p:pic>
        <p:nvPicPr>
          <p:cNvPr id="7" name="Online Media 6" title="IWU Fact or Fiction Open House">
            <a:hlinkClick r:id="" action="ppaction://media"/>
            <a:extLst>
              <a:ext uri="{FF2B5EF4-FFF2-40B4-BE49-F238E27FC236}">
                <a16:creationId xmlns:a16="http://schemas.microsoft.com/office/drawing/2014/main" id="{0F52622C-2400-4E85-86A2-50CD09EEF85C}"/>
              </a:ext>
            </a:extLst>
          </p:cNvPr>
          <p:cNvPicPr>
            <a:picLocks noGrp="1" noRot="1" noChangeAspect="1"/>
          </p:cNvPicPr>
          <p:nvPr>
            <p:ph idx="1"/>
            <a:videoFile r:link="rId1"/>
          </p:nvPr>
        </p:nvPicPr>
        <p:blipFill>
          <a:blip r:embed="rId4"/>
          <a:stretch>
            <a:fillRect/>
          </a:stretch>
        </p:blipFill>
        <p:spPr>
          <a:xfrm>
            <a:off x="1467657" y="776563"/>
            <a:ext cx="8988238" cy="5078953"/>
          </a:xfrm>
          <a:prstGeom prst="rect">
            <a:avLst/>
          </a:prstGeom>
        </p:spPr>
      </p:pic>
    </p:spTree>
    <p:extLst>
      <p:ext uri="{BB962C8B-B14F-4D97-AF65-F5344CB8AC3E}">
        <p14:creationId xmlns:p14="http://schemas.microsoft.com/office/powerpoint/2010/main" val="2992576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4950C64-5D81-40F1-9601-8BA0D63BAE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7" name="Picture 6" descr="A picture containing indoor, floor, window, living&#10;&#10;Description automatically generated">
            <a:extLst>
              <a:ext uri="{FF2B5EF4-FFF2-40B4-BE49-F238E27FC236}">
                <a16:creationId xmlns:a16="http://schemas.microsoft.com/office/drawing/2014/main" id="{8AE461C3-CCC2-49C1-A2BC-37C66D5ADAF2}"/>
              </a:ext>
            </a:extLst>
          </p:cNvPr>
          <p:cNvPicPr>
            <a:picLocks noChangeAspect="1"/>
          </p:cNvPicPr>
          <p:nvPr/>
        </p:nvPicPr>
        <p:blipFill rotWithShape="1">
          <a:blip r:embed="rId2">
            <a:extLst>
              <a:ext uri="{28A0092B-C50C-407E-A947-70E740481C1C}">
                <a14:useLocalDpi xmlns:a14="http://schemas.microsoft.com/office/drawing/2010/main" val="0"/>
              </a:ext>
            </a:extLst>
          </a:blip>
          <a:srcRect t="8693" r="-1" b="15892"/>
          <a:stretch/>
        </p:blipFill>
        <p:spPr>
          <a:xfrm>
            <a:off x="20" y="10"/>
            <a:ext cx="6062452" cy="3428989"/>
          </a:xfrm>
          <a:prstGeom prst="rect">
            <a:avLst/>
          </a:prstGeom>
        </p:spPr>
      </p:pic>
      <p:pic>
        <p:nvPicPr>
          <p:cNvPr id="5" name="Content Placeholder 4" descr="A picture containing text, person, people&#10;&#10;Description automatically generated">
            <a:extLst>
              <a:ext uri="{FF2B5EF4-FFF2-40B4-BE49-F238E27FC236}">
                <a16:creationId xmlns:a16="http://schemas.microsoft.com/office/drawing/2014/main" id="{3E096CAF-A75C-47BE-9B6B-0F38E476BA9A}"/>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r="-1" b="14945"/>
          <a:stretch/>
        </p:blipFill>
        <p:spPr>
          <a:xfrm>
            <a:off x="6129528" y="-1"/>
            <a:ext cx="6062472" cy="3428999"/>
          </a:xfrm>
          <a:prstGeom prst="rect">
            <a:avLst/>
          </a:prstGeom>
        </p:spPr>
      </p:pic>
      <p:sp>
        <p:nvSpPr>
          <p:cNvPr id="8" name="TextBox 7">
            <a:extLst>
              <a:ext uri="{FF2B5EF4-FFF2-40B4-BE49-F238E27FC236}">
                <a16:creationId xmlns:a16="http://schemas.microsoft.com/office/drawing/2014/main" id="{E17931BD-CD58-4CA5-BF98-59A9759F600D}"/>
              </a:ext>
            </a:extLst>
          </p:cNvPr>
          <p:cNvSpPr txBox="1"/>
          <p:nvPr/>
        </p:nvSpPr>
        <p:spPr>
          <a:xfrm>
            <a:off x="2238412" y="3666931"/>
            <a:ext cx="7715177" cy="2873828"/>
          </a:xfrm>
          <a:prstGeom prst="rect">
            <a:avLst/>
          </a:prstGeom>
        </p:spPr>
        <p:txBody>
          <a:bodyPr vert="horz" lIns="91440" tIns="45720" rIns="91440" bIns="45720" rtlCol="0">
            <a:noAutofit/>
          </a:bodyPr>
          <a:lstStyle/>
          <a:p>
            <a:pPr marL="457200" indent="-228600" defTabSz="914400">
              <a:lnSpc>
                <a:spcPct val="90000"/>
              </a:lnSpc>
              <a:spcBef>
                <a:spcPts val="1000"/>
              </a:spcBef>
              <a:buClr>
                <a:schemeClr val="accent2"/>
              </a:buClr>
              <a:buFont typeface="Arial" panose="020B0604020202020204" pitchFamily="34" charset="0"/>
              <a:buChar char="•"/>
            </a:pPr>
            <a:r>
              <a:rPr lang="en-US" sz="2400" dirty="0">
                <a:solidFill>
                  <a:schemeClr val="bg1"/>
                </a:solidFill>
              </a:rPr>
              <a:t>From the library perspective, the open houses usually yield the highest daily gate count of the year for our library. </a:t>
            </a:r>
          </a:p>
          <a:p>
            <a:pPr marL="457200" indent="-228600" defTabSz="914400">
              <a:lnSpc>
                <a:spcPct val="90000"/>
              </a:lnSpc>
              <a:spcBef>
                <a:spcPts val="1000"/>
              </a:spcBef>
              <a:buClr>
                <a:schemeClr val="accent2"/>
              </a:buClr>
              <a:buFont typeface="Arial" panose="020B0604020202020204" pitchFamily="34" charset="0"/>
              <a:buChar char="•"/>
            </a:pPr>
            <a:r>
              <a:rPr lang="en-US" sz="2400" dirty="0">
                <a:solidFill>
                  <a:schemeClr val="bg1"/>
                </a:solidFill>
              </a:rPr>
              <a:t>The fall 2019 open house saw 1,275 people enter the library.</a:t>
            </a:r>
          </a:p>
          <a:p>
            <a:pPr marL="457200" indent="-228600" defTabSz="914400">
              <a:lnSpc>
                <a:spcPct val="90000"/>
              </a:lnSpc>
              <a:spcBef>
                <a:spcPts val="1000"/>
              </a:spcBef>
              <a:buClr>
                <a:schemeClr val="accent2"/>
              </a:buClr>
              <a:buFont typeface="Arial" panose="020B0604020202020204" pitchFamily="34" charset="0"/>
              <a:buChar char="•"/>
            </a:pPr>
            <a:r>
              <a:rPr lang="en-US" sz="2400" dirty="0">
                <a:solidFill>
                  <a:schemeClr val="bg1"/>
                </a:solidFill>
              </a:rPr>
              <a:t>Daily average of 498.</a:t>
            </a:r>
          </a:p>
          <a:p>
            <a:pPr marL="457200" indent="-228600" defTabSz="914400">
              <a:lnSpc>
                <a:spcPct val="90000"/>
              </a:lnSpc>
              <a:spcBef>
                <a:spcPts val="1000"/>
              </a:spcBef>
              <a:buClr>
                <a:schemeClr val="accent2"/>
              </a:buClr>
              <a:buFont typeface="Arial" panose="020B0604020202020204" pitchFamily="34" charset="0"/>
              <a:buChar char="•"/>
            </a:pPr>
            <a:r>
              <a:rPr lang="en-US" sz="2400" dirty="0">
                <a:solidFill>
                  <a:schemeClr val="bg1"/>
                </a:solidFill>
              </a:rPr>
              <a:t>Open houses highlight students’ undergraduate research.</a:t>
            </a:r>
          </a:p>
        </p:txBody>
      </p:sp>
    </p:spTree>
    <p:extLst>
      <p:ext uri="{BB962C8B-B14F-4D97-AF65-F5344CB8AC3E}">
        <p14:creationId xmlns:p14="http://schemas.microsoft.com/office/powerpoint/2010/main" val="357623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C060C-232A-40B2-8DB4-6197602B9AB2}"/>
              </a:ext>
            </a:extLst>
          </p:cNvPr>
          <p:cNvSpPr>
            <a:spLocks noGrp="1"/>
          </p:cNvSpPr>
          <p:nvPr>
            <p:ph type="title"/>
          </p:nvPr>
        </p:nvSpPr>
        <p:spPr>
          <a:xfrm>
            <a:off x="2231135" y="239044"/>
            <a:ext cx="7729728" cy="1188720"/>
          </a:xfrm>
        </p:spPr>
        <p:txBody>
          <a:bodyPr/>
          <a:lstStyle/>
          <a:p>
            <a:r>
              <a:rPr lang="en-US" dirty="0" err="1"/>
              <a:t>Pantagraph</a:t>
            </a:r>
            <a:r>
              <a:rPr lang="en-US" dirty="0"/>
              <a:t> Coverage</a:t>
            </a:r>
          </a:p>
        </p:txBody>
      </p:sp>
      <p:pic>
        <p:nvPicPr>
          <p:cNvPr id="4" name="Content Placeholder 3">
            <a:extLst>
              <a:ext uri="{FF2B5EF4-FFF2-40B4-BE49-F238E27FC236}">
                <a16:creationId xmlns:a16="http://schemas.microsoft.com/office/drawing/2014/main" id="{684B7B98-B56A-45FF-A551-CEE19FAC8433}"/>
              </a:ext>
            </a:extLst>
          </p:cNvPr>
          <p:cNvPicPr>
            <a:picLocks noGrp="1" noChangeAspect="1"/>
          </p:cNvPicPr>
          <p:nvPr>
            <p:ph idx="1"/>
          </p:nvPr>
        </p:nvPicPr>
        <p:blipFill rotWithShape="1">
          <a:blip r:embed="rId2"/>
          <a:srcRect t="8786"/>
          <a:stretch/>
        </p:blipFill>
        <p:spPr>
          <a:xfrm>
            <a:off x="1607777" y="1808082"/>
            <a:ext cx="8976446" cy="4605599"/>
          </a:xfrm>
          <a:prstGeom prst="rect">
            <a:avLst/>
          </a:prstGeom>
        </p:spPr>
      </p:pic>
    </p:spTree>
    <p:extLst>
      <p:ext uri="{BB962C8B-B14F-4D97-AF65-F5344CB8AC3E}">
        <p14:creationId xmlns:p14="http://schemas.microsoft.com/office/powerpoint/2010/main" val="3303306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C854318-A7FE-40D6-8E4C-1EEFA6277D4A}"/>
              </a:ext>
            </a:extLst>
          </p:cNvPr>
          <p:cNvPicPr>
            <a:picLocks noChangeAspect="1"/>
          </p:cNvPicPr>
          <p:nvPr/>
        </p:nvPicPr>
        <p:blipFill rotWithShape="1">
          <a:blip r:embed="rId2">
            <a:extLst>
              <a:ext uri="{28A0092B-C50C-407E-A947-70E740481C1C}">
                <a14:useLocalDpi xmlns:a14="http://schemas.microsoft.com/office/drawing/2010/main" val="0"/>
              </a:ext>
            </a:extLst>
          </a:blip>
          <a:srcRect r="-1" b="24790"/>
          <a:stretch/>
        </p:blipFill>
        <p:spPr>
          <a:xfrm>
            <a:off x="20" y="10"/>
            <a:ext cx="6086621" cy="6857990"/>
          </a:xfrm>
          <a:prstGeom prst="rect">
            <a:avLst/>
          </a:prstGeom>
        </p:spPr>
      </p:pic>
      <p:sp>
        <p:nvSpPr>
          <p:cNvPr id="9" name="Content Placeholder 8">
            <a:extLst>
              <a:ext uri="{FF2B5EF4-FFF2-40B4-BE49-F238E27FC236}">
                <a16:creationId xmlns:a16="http://schemas.microsoft.com/office/drawing/2014/main" id="{029CC36C-E98F-4717-AC68-BCBB996A61AF}"/>
              </a:ext>
            </a:extLst>
          </p:cNvPr>
          <p:cNvSpPr>
            <a:spLocks noGrp="1"/>
          </p:cNvSpPr>
          <p:nvPr>
            <p:ph idx="1"/>
          </p:nvPr>
        </p:nvSpPr>
        <p:spPr>
          <a:xfrm>
            <a:off x="6816782" y="920948"/>
            <a:ext cx="4486656" cy="5580519"/>
          </a:xfrm>
        </p:spPr>
        <p:txBody>
          <a:bodyPr>
            <a:normAutofit fontScale="92500"/>
          </a:bodyPr>
          <a:lstStyle/>
          <a:p>
            <a:pPr marL="0" indent="0">
              <a:buNone/>
            </a:pPr>
            <a:r>
              <a:rPr lang="en-US" sz="2400" dirty="0"/>
              <a:t>About me:</a:t>
            </a:r>
          </a:p>
          <a:p>
            <a:r>
              <a:rPr lang="en-US" sz="2400" dirty="0"/>
              <a:t>Information Literacy and Scholarly Communications Librarian</a:t>
            </a:r>
          </a:p>
          <a:p>
            <a:r>
              <a:rPr lang="en-US" sz="2400" dirty="0"/>
              <a:t>Currently the library liaison to:  Accounting, Anthropology, Business Administration &amp; Marketing, Design &amp; Entrepreneurship, English, Environmental Studies, Film, International Studies, Philosophy, Physical Education, Political Science, &amp; Sociology (we’re a bit short on library faculty!)</a:t>
            </a:r>
          </a:p>
          <a:p>
            <a:r>
              <a:rPr lang="en-US" sz="2400" dirty="0"/>
              <a:t>Proposed and led the ‘19-’20 Fact or Fiction Intellectual Theme</a:t>
            </a:r>
          </a:p>
        </p:txBody>
      </p:sp>
    </p:spTree>
    <p:extLst>
      <p:ext uri="{BB962C8B-B14F-4D97-AF65-F5344CB8AC3E}">
        <p14:creationId xmlns:p14="http://schemas.microsoft.com/office/powerpoint/2010/main" val="6675027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4021-C138-4FC2-904D-F70C4E41DBDD}"/>
              </a:ext>
            </a:extLst>
          </p:cNvPr>
          <p:cNvSpPr>
            <a:spLocks noGrp="1"/>
          </p:cNvSpPr>
          <p:nvPr>
            <p:ph type="title"/>
          </p:nvPr>
        </p:nvSpPr>
        <p:spPr>
          <a:xfrm>
            <a:off x="6900672" y="139960"/>
            <a:ext cx="4958536" cy="2013808"/>
          </a:xfrm>
        </p:spPr>
        <p:txBody>
          <a:bodyPr>
            <a:normAutofit/>
          </a:bodyPr>
          <a:lstStyle/>
          <a:p>
            <a:r>
              <a:rPr lang="en-US" sz="2400" dirty="0"/>
              <a:t>Marketing in Services Industries and Not-for-Profit Organizations (300-level Course)</a:t>
            </a:r>
          </a:p>
        </p:txBody>
      </p:sp>
      <p:pic>
        <p:nvPicPr>
          <p:cNvPr id="5" name="Picture 4" descr="Text, letter&#10;&#10;Description automatically generated">
            <a:extLst>
              <a:ext uri="{FF2B5EF4-FFF2-40B4-BE49-F238E27FC236}">
                <a16:creationId xmlns:a16="http://schemas.microsoft.com/office/drawing/2014/main" id="{D8A05A06-4514-4D88-8F41-4B37D2A938EF}"/>
              </a:ext>
            </a:extLst>
          </p:cNvPr>
          <p:cNvPicPr>
            <a:picLocks noChangeAspect="1"/>
          </p:cNvPicPr>
          <p:nvPr/>
        </p:nvPicPr>
        <p:blipFill rotWithShape="1">
          <a:blip r:embed="rId2">
            <a:extLst>
              <a:ext uri="{28A0092B-C50C-407E-A947-70E740481C1C}">
                <a14:useLocalDpi xmlns:a14="http://schemas.microsoft.com/office/drawing/2010/main" val="0"/>
              </a:ext>
            </a:extLst>
          </a:blip>
          <a:srcRect t="10024" r="1" b="5472"/>
          <a:stretch/>
        </p:blipFill>
        <p:spPr>
          <a:xfrm>
            <a:off x="20" y="10"/>
            <a:ext cx="6086621" cy="6857990"/>
          </a:xfrm>
          <a:prstGeom prst="rect">
            <a:avLst/>
          </a:prstGeom>
        </p:spPr>
      </p:pic>
      <p:sp>
        <p:nvSpPr>
          <p:cNvPr id="3" name="Content Placeholder 2">
            <a:extLst>
              <a:ext uri="{FF2B5EF4-FFF2-40B4-BE49-F238E27FC236}">
                <a16:creationId xmlns:a16="http://schemas.microsoft.com/office/drawing/2014/main" id="{1BDC1C5B-0DB0-4786-A212-E0F033260685}"/>
              </a:ext>
            </a:extLst>
          </p:cNvPr>
          <p:cNvSpPr>
            <a:spLocks noGrp="1"/>
          </p:cNvSpPr>
          <p:nvPr>
            <p:ph idx="1"/>
          </p:nvPr>
        </p:nvSpPr>
        <p:spPr>
          <a:xfrm>
            <a:off x="6900672" y="2640692"/>
            <a:ext cx="4486656" cy="3255252"/>
          </a:xfrm>
        </p:spPr>
        <p:txBody>
          <a:bodyPr>
            <a:normAutofit/>
          </a:bodyPr>
          <a:lstStyle/>
          <a:p>
            <a:r>
              <a:rPr lang="en-US" sz="3200" dirty="0"/>
              <a:t>Graphic Arts</a:t>
            </a:r>
          </a:p>
          <a:p>
            <a:r>
              <a:rPr lang="en-US" sz="3200" dirty="0"/>
              <a:t>Specific tasks</a:t>
            </a:r>
          </a:p>
          <a:p>
            <a:r>
              <a:rPr lang="en-US" sz="3200" dirty="0"/>
              <a:t>Market research</a:t>
            </a:r>
          </a:p>
          <a:p>
            <a:r>
              <a:rPr lang="en-US" sz="3200" dirty="0"/>
              <a:t>Social Media</a:t>
            </a:r>
          </a:p>
          <a:p>
            <a:r>
              <a:rPr lang="en-US" sz="3200" dirty="0"/>
              <a:t>Formal presentation</a:t>
            </a:r>
            <a:endParaRPr lang="en-US" dirty="0"/>
          </a:p>
        </p:txBody>
      </p:sp>
    </p:spTree>
    <p:extLst>
      <p:ext uri="{BB962C8B-B14F-4D97-AF65-F5344CB8AC3E}">
        <p14:creationId xmlns:p14="http://schemas.microsoft.com/office/powerpoint/2010/main" val="29077921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CB96B4-E87B-4080-8E8C-53685868D592}"/>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a:solidFill>
                  <a:srgbClr val="FFFFFF"/>
                </a:solidFill>
              </a:rPr>
              <a:t>Annual Theme Intern</a:t>
            </a:r>
          </a:p>
        </p:txBody>
      </p:sp>
      <p:sp>
        <p:nvSpPr>
          <p:cNvPr id="3" name="Content Placeholder 2">
            <a:extLst>
              <a:ext uri="{FF2B5EF4-FFF2-40B4-BE49-F238E27FC236}">
                <a16:creationId xmlns:a16="http://schemas.microsoft.com/office/drawing/2014/main" id="{26FBEA5D-1AF9-4F44-BF69-0F898F631818}"/>
              </a:ext>
            </a:extLst>
          </p:cNvPr>
          <p:cNvSpPr>
            <a:spLocks noGrp="1"/>
          </p:cNvSpPr>
          <p:nvPr>
            <p:ph idx="1"/>
          </p:nvPr>
        </p:nvSpPr>
        <p:spPr>
          <a:xfrm>
            <a:off x="5591695" y="1402080"/>
            <a:ext cx="5320696" cy="4053840"/>
          </a:xfrm>
        </p:spPr>
        <p:txBody>
          <a:bodyPr anchor="ctr">
            <a:normAutofit lnSpcReduction="10000"/>
          </a:bodyPr>
          <a:lstStyle/>
          <a:p>
            <a:r>
              <a:rPr lang="en-US" sz="3600" dirty="0"/>
              <a:t>Employed by Dean of Students Office</a:t>
            </a:r>
          </a:p>
          <a:p>
            <a:r>
              <a:rPr lang="en-US" sz="3600" dirty="0"/>
              <a:t>Manages Social Media accounts</a:t>
            </a:r>
          </a:p>
          <a:p>
            <a:r>
              <a:rPr lang="en-US" sz="3600" dirty="0"/>
              <a:t>Creates marketing material</a:t>
            </a:r>
          </a:p>
          <a:p>
            <a:r>
              <a:rPr lang="en-US" sz="3600" dirty="0"/>
              <a:t>Helps coordinate events</a:t>
            </a:r>
          </a:p>
        </p:txBody>
      </p:sp>
    </p:spTree>
    <p:extLst>
      <p:ext uri="{BB962C8B-B14F-4D97-AF65-F5344CB8AC3E}">
        <p14:creationId xmlns:p14="http://schemas.microsoft.com/office/powerpoint/2010/main" val="34666919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42E40-0C59-4754-9FD4-6F4166186A5E}"/>
              </a:ext>
            </a:extLst>
          </p:cNvPr>
          <p:cNvSpPr>
            <a:spLocks noGrp="1"/>
          </p:cNvSpPr>
          <p:nvPr>
            <p:ph type="title"/>
          </p:nvPr>
        </p:nvSpPr>
        <p:spPr>
          <a:xfrm>
            <a:off x="419114" y="226461"/>
            <a:ext cx="7729728" cy="1188720"/>
          </a:xfrm>
        </p:spPr>
        <p:txBody>
          <a:bodyPr/>
          <a:lstStyle/>
          <a:p>
            <a:r>
              <a:rPr lang="en-US" dirty="0"/>
              <a:t>Marketing: Social Media</a:t>
            </a:r>
          </a:p>
        </p:txBody>
      </p:sp>
      <p:pic>
        <p:nvPicPr>
          <p:cNvPr id="4" name="Picture 3">
            <a:extLst>
              <a:ext uri="{FF2B5EF4-FFF2-40B4-BE49-F238E27FC236}">
                <a16:creationId xmlns:a16="http://schemas.microsoft.com/office/drawing/2014/main" id="{B722760F-3925-4F56-9075-45BBB893B450}"/>
              </a:ext>
            </a:extLst>
          </p:cNvPr>
          <p:cNvPicPr>
            <a:picLocks noChangeAspect="1"/>
          </p:cNvPicPr>
          <p:nvPr/>
        </p:nvPicPr>
        <p:blipFill rotWithShape="1">
          <a:blip r:embed="rId2"/>
          <a:srcRect t="8686" r="19564"/>
          <a:stretch/>
        </p:blipFill>
        <p:spPr>
          <a:xfrm>
            <a:off x="1187899" y="2428654"/>
            <a:ext cx="6581610" cy="4202885"/>
          </a:xfrm>
          <a:prstGeom prst="rect">
            <a:avLst/>
          </a:prstGeom>
        </p:spPr>
      </p:pic>
      <p:pic>
        <p:nvPicPr>
          <p:cNvPr id="6" name="Picture 5" descr="A picture containing timeline&#10;&#10;Description automatically generated">
            <a:extLst>
              <a:ext uri="{FF2B5EF4-FFF2-40B4-BE49-F238E27FC236}">
                <a16:creationId xmlns:a16="http://schemas.microsoft.com/office/drawing/2014/main" id="{3BE3865A-9EFB-41BC-969D-BFAFDBD3F3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43474" y="0"/>
            <a:ext cx="3248526" cy="6858000"/>
          </a:xfrm>
          <a:prstGeom prst="rect">
            <a:avLst/>
          </a:prstGeom>
        </p:spPr>
      </p:pic>
      <p:sp>
        <p:nvSpPr>
          <p:cNvPr id="7" name="TextBox 6">
            <a:extLst>
              <a:ext uri="{FF2B5EF4-FFF2-40B4-BE49-F238E27FC236}">
                <a16:creationId xmlns:a16="http://schemas.microsoft.com/office/drawing/2014/main" id="{CBEDFF81-3AE4-4EEB-94C7-B7BF259488D9}"/>
              </a:ext>
            </a:extLst>
          </p:cNvPr>
          <p:cNvSpPr txBox="1"/>
          <p:nvPr/>
        </p:nvSpPr>
        <p:spPr>
          <a:xfrm>
            <a:off x="1015068" y="1627464"/>
            <a:ext cx="6325299" cy="369332"/>
          </a:xfrm>
          <a:prstGeom prst="rect">
            <a:avLst/>
          </a:prstGeom>
          <a:noFill/>
        </p:spPr>
        <p:txBody>
          <a:bodyPr wrap="square" rtlCol="0">
            <a:spAutoFit/>
          </a:bodyPr>
          <a:lstStyle/>
          <a:p>
            <a:r>
              <a:rPr lang="en-US" dirty="0"/>
              <a:t>“Man on the street” interviews…………</a:t>
            </a:r>
          </a:p>
        </p:txBody>
      </p:sp>
    </p:spTree>
    <p:extLst>
      <p:ext uri="{BB962C8B-B14F-4D97-AF65-F5344CB8AC3E}">
        <p14:creationId xmlns:p14="http://schemas.microsoft.com/office/powerpoint/2010/main" val="31324427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8BC03B2-83FA-4570-A444-43FF9356CB6D}"/>
              </a:ext>
            </a:extLst>
          </p:cNvPr>
          <p:cNvSpPr>
            <a:spLocks noGrp="1"/>
          </p:cNvSpPr>
          <p:nvPr>
            <p:ph type="title"/>
          </p:nvPr>
        </p:nvSpPr>
        <p:spPr>
          <a:xfrm>
            <a:off x="2231136" y="467418"/>
            <a:ext cx="7729728" cy="1188720"/>
          </a:xfrm>
          <a:solidFill>
            <a:srgbClr val="FFFFFF"/>
          </a:solidFill>
        </p:spPr>
        <p:txBody>
          <a:bodyPr>
            <a:normAutofit/>
          </a:bodyPr>
          <a:lstStyle/>
          <a:p>
            <a:r>
              <a:rPr lang="en-US" dirty="0"/>
              <a:t>Budget? What Budget?</a:t>
            </a:r>
          </a:p>
        </p:txBody>
      </p:sp>
      <p:sp>
        <p:nvSpPr>
          <p:cNvPr id="3" name="Content Placeholder 2">
            <a:extLst>
              <a:ext uri="{FF2B5EF4-FFF2-40B4-BE49-F238E27FC236}">
                <a16:creationId xmlns:a16="http://schemas.microsoft.com/office/drawing/2014/main" id="{5B9EEE1D-9484-4918-AFB4-877A7ED1EF81}"/>
              </a:ext>
            </a:extLst>
          </p:cNvPr>
          <p:cNvSpPr>
            <a:spLocks noGrp="1"/>
          </p:cNvSpPr>
          <p:nvPr>
            <p:ph idx="1"/>
          </p:nvPr>
        </p:nvSpPr>
        <p:spPr>
          <a:xfrm>
            <a:off x="1706062" y="2291262"/>
            <a:ext cx="8779512" cy="2879256"/>
          </a:xfrm>
        </p:spPr>
        <p:txBody>
          <a:bodyPr>
            <a:normAutofit fontScale="85000" lnSpcReduction="10000"/>
          </a:bodyPr>
          <a:lstStyle/>
          <a:p>
            <a:r>
              <a:rPr lang="en-US" sz="2800" dirty="0">
                <a:solidFill>
                  <a:srgbClr val="404040"/>
                </a:solidFill>
              </a:rPr>
              <a:t>Ran on a shoestring with help from the Dean of Student’s Office: marketing materials, student lunches at kick-offs, pizza at open house.</a:t>
            </a:r>
          </a:p>
          <a:p>
            <a:r>
              <a:rPr lang="en-US" sz="2800" dirty="0">
                <a:solidFill>
                  <a:srgbClr val="404040"/>
                </a:solidFill>
              </a:rPr>
              <a:t>Major speakers are part of long-standing university events, they are just tied to the theme. Paid for by the President’s office.</a:t>
            </a:r>
          </a:p>
          <a:p>
            <a:r>
              <a:rPr lang="en-US" sz="2800" dirty="0">
                <a:solidFill>
                  <a:srgbClr val="404040"/>
                </a:solidFill>
              </a:rPr>
              <a:t>Departments have small annual budgets for speakers/workshops. Work with them to tie to the theme.</a:t>
            </a:r>
          </a:p>
          <a:p>
            <a:endParaRPr lang="en-US" dirty="0">
              <a:solidFill>
                <a:srgbClr val="404040"/>
              </a:solidFill>
            </a:endParaRPr>
          </a:p>
        </p:txBody>
      </p:sp>
    </p:spTree>
    <p:extLst>
      <p:ext uri="{BB962C8B-B14F-4D97-AF65-F5344CB8AC3E}">
        <p14:creationId xmlns:p14="http://schemas.microsoft.com/office/powerpoint/2010/main" val="24194748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F7AE1F-4622-4201-B3DA-91C64522C290}"/>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300">
                <a:solidFill>
                  <a:srgbClr val="FFFFFF"/>
                </a:solidFill>
              </a:rPr>
              <a:t>Challenges</a:t>
            </a:r>
          </a:p>
        </p:txBody>
      </p:sp>
      <p:sp>
        <p:nvSpPr>
          <p:cNvPr id="3" name="Content Placeholder 2">
            <a:extLst>
              <a:ext uri="{FF2B5EF4-FFF2-40B4-BE49-F238E27FC236}">
                <a16:creationId xmlns:a16="http://schemas.microsoft.com/office/drawing/2014/main" id="{918FF8AC-D676-4526-B979-3D47CBBCE9E0}"/>
              </a:ext>
            </a:extLst>
          </p:cNvPr>
          <p:cNvSpPr>
            <a:spLocks noGrp="1"/>
          </p:cNvSpPr>
          <p:nvPr>
            <p:ph idx="1"/>
          </p:nvPr>
        </p:nvSpPr>
        <p:spPr>
          <a:xfrm>
            <a:off x="5591695" y="1402080"/>
            <a:ext cx="5320696" cy="4053840"/>
          </a:xfrm>
        </p:spPr>
        <p:txBody>
          <a:bodyPr anchor="ctr">
            <a:normAutofit/>
          </a:bodyPr>
          <a:lstStyle/>
          <a:p>
            <a:r>
              <a:rPr lang="en-US" sz="2400" dirty="0"/>
              <a:t>Besides no budget?</a:t>
            </a:r>
          </a:p>
          <a:p>
            <a:r>
              <a:rPr lang="en-US" sz="2400" dirty="0"/>
              <a:t>Managing intern: employed by Dean of Students Office, but interfaces frequently with the theme leader</a:t>
            </a:r>
          </a:p>
          <a:p>
            <a:r>
              <a:rPr lang="en-US" sz="2400" dirty="0"/>
              <a:t>Enthusiasm and participation drop-off during spring semester</a:t>
            </a:r>
          </a:p>
          <a:p>
            <a:r>
              <a:rPr lang="en-US" sz="2400" dirty="0"/>
              <a:t>Large time commitment from coordinator. Ideally there would be one course release for coordinator</a:t>
            </a:r>
          </a:p>
          <a:p>
            <a:endParaRPr lang="en-US" dirty="0"/>
          </a:p>
        </p:txBody>
      </p:sp>
    </p:spTree>
    <p:extLst>
      <p:ext uri="{BB962C8B-B14F-4D97-AF65-F5344CB8AC3E}">
        <p14:creationId xmlns:p14="http://schemas.microsoft.com/office/powerpoint/2010/main" val="27900703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788B03-6BCC-4578-B26F-238649867792}"/>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a:solidFill>
                  <a:srgbClr val="FFFFFF"/>
                </a:solidFill>
              </a:rPr>
              <a:t>Takeaways for Libraries</a:t>
            </a:r>
          </a:p>
        </p:txBody>
      </p:sp>
      <p:sp>
        <p:nvSpPr>
          <p:cNvPr id="3" name="Content Placeholder 2">
            <a:extLst>
              <a:ext uri="{FF2B5EF4-FFF2-40B4-BE49-F238E27FC236}">
                <a16:creationId xmlns:a16="http://schemas.microsoft.com/office/drawing/2014/main" id="{8D569B86-7B2D-4EC6-85AE-633ECC51E5A2}"/>
              </a:ext>
            </a:extLst>
          </p:cNvPr>
          <p:cNvSpPr>
            <a:spLocks noGrp="1"/>
          </p:cNvSpPr>
          <p:nvPr>
            <p:ph idx="1"/>
          </p:nvPr>
        </p:nvSpPr>
        <p:spPr>
          <a:xfrm>
            <a:off x="5591694" y="298581"/>
            <a:ext cx="6080902" cy="5990252"/>
          </a:xfrm>
        </p:spPr>
        <p:txBody>
          <a:bodyPr anchor="ctr">
            <a:normAutofit/>
          </a:bodyPr>
          <a:lstStyle/>
          <a:p>
            <a:r>
              <a:rPr lang="en-US" sz="2400" dirty="0"/>
              <a:t>Take the one book, one school/city/community and run with it. Build more layers around the idea.</a:t>
            </a:r>
          </a:p>
          <a:p>
            <a:r>
              <a:rPr lang="en-US" sz="2400" dirty="0"/>
              <a:t>Leverage student assignments to generate “real world” products (marketing class)</a:t>
            </a:r>
          </a:p>
          <a:p>
            <a:r>
              <a:rPr lang="en-US" sz="2400" dirty="0"/>
              <a:t>Acknowledge / reward faculty for participating in course clusters. Courses on website, promotion and tenure cases, end-of-year social. </a:t>
            </a:r>
          </a:p>
          <a:p>
            <a:r>
              <a:rPr lang="en-US" sz="2400" dirty="0"/>
              <a:t>As always be creative with budgets and budget sharing</a:t>
            </a:r>
          </a:p>
        </p:txBody>
      </p:sp>
    </p:spTree>
    <p:extLst>
      <p:ext uri="{BB962C8B-B14F-4D97-AF65-F5344CB8AC3E}">
        <p14:creationId xmlns:p14="http://schemas.microsoft.com/office/powerpoint/2010/main" val="37990959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2AF73-B310-49AE-A04D-D00FD27F9D01}"/>
              </a:ext>
            </a:extLst>
          </p:cNvPr>
          <p:cNvSpPr>
            <a:spLocks noGrp="1"/>
          </p:cNvSpPr>
          <p:nvPr>
            <p:ph type="title"/>
          </p:nvPr>
        </p:nvSpPr>
        <p:spPr>
          <a:xfrm>
            <a:off x="2231136" y="629132"/>
            <a:ext cx="7729728" cy="1188720"/>
          </a:xfrm>
        </p:spPr>
        <p:txBody>
          <a:bodyPr/>
          <a:lstStyle/>
          <a:p>
            <a:r>
              <a:rPr lang="en-US" dirty="0"/>
              <a:t>Questions and More Information</a:t>
            </a:r>
          </a:p>
        </p:txBody>
      </p:sp>
      <p:sp>
        <p:nvSpPr>
          <p:cNvPr id="3" name="Content Placeholder 2">
            <a:extLst>
              <a:ext uri="{FF2B5EF4-FFF2-40B4-BE49-F238E27FC236}">
                <a16:creationId xmlns:a16="http://schemas.microsoft.com/office/drawing/2014/main" id="{9BAB6A38-63B7-43E2-90D0-41040306B2B8}"/>
              </a:ext>
            </a:extLst>
          </p:cNvPr>
          <p:cNvSpPr>
            <a:spLocks noGrp="1"/>
          </p:cNvSpPr>
          <p:nvPr>
            <p:ph idx="1"/>
          </p:nvPr>
        </p:nvSpPr>
        <p:spPr>
          <a:xfrm>
            <a:off x="1476294" y="2315362"/>
            <a:ext cx="9239411" cy="4173564"/>
          </a:xfrm>
        </p:spPr>
        <p:txBody>
          <a:bodyPr>
            <a:normAutofit/>
          </a:bodyPr>
          <a:lstStyle/>
          <a:p>
            <a:r>
              <a:rPr lang="en-US" sz="2400" dirty="0"/>
              <a:t>Sweet, Christopher. "Fact or fiction? Library leadership of a campus-wide intellectual theme." </a:t>
            </a:r>
            <a:r>
              <a:rPr lang="en-US" sz="2400" i="1" dirty="0"/>
              <a:t>College &amp; Research Libraries News</a:t>
            </a:r>
            <a:r>
              <a:rPr lang="en-US" sz="2400" dirty="0"/>
              <a:t> [Online], 81.11 (2020): 550. Web. </a:t>
            </a:r>
            <a:r>
              <a:rPr lang="en-US" sz="2400" dirty="0">
                <a:hlinkClick r:id="rId2"/>
              </a:rPr>
              <a:t>https://crln.acrl.org/index.php/crlnews/article/view/24730/0</a:t>
            </a:r>
            <a:r>
              <a:rPr lang="en-US" sz="2400" dirty="0"/>
              <a:t> </a:t>
            </a:r>
          </a:p>
          <a:p>
            <a:r>
              <a:rPr lang="en-US" sz="2400" dirty="0"/>
              <a:t>Illinois Wesleyan Annual Themes: </a:t>
            </a:r>
            <a:r>
              <a:rPr lang="en-US" sz="2400" dirty="0">
                <a:hlinkClick r:id="rId3"/>
              </a:rPr>
              <a:t>https://www.iwu.edu/annual-theme/</a:t>
            </a:r>
            <a:r>
              <a:rPr lang="en-US" sz="2400" dirty="0"/>
              <a:t> </a:t>
            </a:r>
          </a:p>
          <a:p>
            <a:endParaRPr lang="en-US" sz="2400" dirty="0"/>
          </a:p>
          <a:p>
            <a:endParaRPr lang="en-US" sz="2400" dirty="0"/>
          </a:p>
          <a:p>
            <a:endParaRPr lang="en-US" sz="2400" dirty="0"/>
          </a:p>
          <a:p>
            <a:r>
              <a:rPr lang="en-US" sz="2400" dirty="0"/>
              <a:t>Chris Sweet: csweet@iwu.edu</a:t>
            </a:r>
          </a:p>
        </p:txBody>
      </p:sp>
    </p:spTree>
    <p:extLst>
      <p:ext uri="{BB962C8B-B14F-4D97-AF65-F5344CB8AC3E}">
        <p14:creationId xmlns:p14="http://schemas.microsoft.com/office/powerpoint/2010/main" val="3738251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7704"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122" name="Picture 2" descr="Traditions">
            <a:extLst>
              <a:ext uri="{FF2B5EF4-FFF2-40B4-BE49-F238E27FC236}">
                <a16:creationId xmlns:a16="http://schemas.microsoft.com/office/drawing/2014/main" id="{2F83F04E-0FD9-497D-89E2-450881AEB7C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8" y="2199987"/>
            <a:ext cx="6250769" cy="2297158"/>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793DA74-2A45-4AF3-97FA-8AC33B3B14B2}"/>
              </a:ext>
            </a:extLst>
          </p:cNvPr>
          <p:cNvSpPr>
            <a:spLocks noGrp="1"/>
          </p:cNvSpPr>
          <p:nvPr>
            <p:ph idx="1"/>
          </p:nvPr>
        </p:nvSpPr>
        <p:spPr>
          <a:xfrm>
            <a:off x="8184558" y="1640755"/>
            <a:ext cx="3363974" cy="3415622"/>
          </a:xfrm>
        </p:spPr>
        <p:txBody>
          <a:bodyPr>
            <a:normAutofit fontScale="92500" lnSpcReduction="20000"/>
          </a:bodyPr>
          <a:lstStyle/>
          <a:p>
            <a:r>
              <a:rPr lang="en-US" sz="3200" dirty="0">
                <a:solidFill>
                  <a:schemeClr val="bg1"/>
                </a:solidFill>
              </a:rPr>
              <a:t>1600 students</a:t>
            </a:r>
          </a:p>
          <a:p>
            <a:r>
              <a:rPr lang="en-US" sz="3200" dirty="0">
                <a:solidFill>
                  <a:schemeClr val="bg1"/>
                </a:solidFill>
              </a:rPr>
              <a:t>Private, liberal arts</a:t>
            </a:r>
          </a:p>
          <a:p>
            <a:r>
              <a:rPr lang="en-US" sz="3200" dirty="0">
                <a:solidFill>
                  <a:schemeClr val="bg1"/>
                </a:solidFill>
              </a:rPr>
              <a:t>Central Illinois</a:t>
            </a:r>
          </a:p>
          <a:p>
            <a:r>
              <a:rPr lang="en-US" sz="3200" dirty="0">
                <a:solidFill>
                  <a:schemeClr val="bg1"/>
                </a:solidFill>
              </a:rPr>
              <a:t>Primarily residential</a:t>
            </a:r>
          </a:p>
          <a:p>
            <a:r>
              <a:rPr lang="en-US" sz="3200" dirty="0">
                <a:solidFill>
                  <a:schemeClr val="bg1"/>
                </a:solidFill>
              </a:rPr>
              <a:t>Undergraduates only</a:t>
            </a:r>
            <a:endParaRPr lang="en-US" dirty="0">
              <a:solidFill>
                <a:schemeClr val="bg1"/>
              </a:solidFill>
            </a:endParaRPr>
          </a:p>
        </p:txBody>
      </p:sp>
    </p:spTree>
    <p:extLst>
      <p:ext uri="{BB962C8B-B14F-4D97-AF65-F5344CB8AC3E}">
        <p14:creationId xmlns:p14="http://schemas.microsoft.com/office/powerpoint/2010/main" val="2536808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141F5DC-8310-47AE-B9C2-B771AF84D369}"/>
              </a:ext>
            </a:extLst>
          </p:cNvPr>
          <p:cNvSpPr>
            <a:spLocks noGrp="1"/>
          </p:cNvSpPr>
          <p:nvPr>
            <p:ph type="title"/>
          </p:nvPr>
        </p:nvSpPr>
        <p:spPr>
          <a:xfrm>
            <a:off x="2231136" y="467418"/>
            <a:ext cx="7729728" cy="1188720"/>
          </a:xfrm>
          <a:solidFill>
            <a:srgbClr val="FFFFFF"/>
          </a:solidFill>
        </p:spPr>
        <p:txBody>
          <a:bodyPr>
            <a:normAutofit/>
          </a:bodyPr>
          <a:lstStyle/>
          <a:p>
            <a:r>
              <a:rPr lang="en-US" dirty="0"/>
              <a:t>Overview of Annual Intellectual Themes at Illinois Wesleyan</a:t>
            </a:r>
          </a:p>
        </p:txBody>
      </p:sp>
      <p:sp>
        <p:nvSpPr>
          <p:cNvPr id="3" name="Content Placeholder 2">
            <a:extLst>
              <a:ext uri="{FF2B5EF4-FFF2-40B4-BE49-F238E27FC236}">
                <a16:creationId xmlns:a16="http://schemas.microsoft.com/office/drawing/2014/main" id="{28A3B78E-D1D7-4ADA-892B-91D3419F19AC}"/>
              </a:ext>
            </a:extLst>
          </p:cNvPr>
          <p:cNvSpPr>
            <a:spLocks noGrp="1"/>
          </p:cNvSpPr>
          <p:nvPr>
            <p:ph idx="1"/>
          </p:nvPr>
        </p:nvSpPr>
        <p:spPr>
          <a:xfrm>
            <a:off x="1706061" y="1843591"/>
            <a:ext cx="9014811" cy="3624148"/>
          </a:xfrm>
        </p:spPr>
        <p:txBody>
          <a:bodyPr>
            <a:normAutofit/>
          </a:bodyPr>
          <a:lstStyle/>
          <a:p>
            <a:pPr>
              <a:lnSpc>
                <a:spcPct val="90000"/>
              </a:lnSpc>
            </a:pPr>
            <a:r>
              <a:rPr lang="en-US" dirty="0">
                <a:solidFill>
                  <a:srgbClr val="404040"/>
                </a:solidFill>
              </a:rPr>
              <a:t>Highly interdisciplinary to appeal to include a wide range of disciplines</a:t>
            </a:r>
          </a:p>
          <a:p>
            <a:pPr>
              <a:lnSpc>
                <a:spcPct val="90000"/>
              </a:lnSpc>
            </a:pPr>
            <a:r>
              <a:rPr lang="en-US" dirty="0">
                <a:solidFill>
                  <a:srgbClr val="404040"/>
                </a:solidFill>
              </a:rPr>
              <a:t>Shared reading for first year students</a:t>
            </a:r>
          </a:p>
          <a:p>
            <a:pPr>
              <a:lnSpc>
                <a:spcPct val="90000"/>
              </a:lnSpc>
            </a:pPr>
            <a:r>
              <a:rPr lang="en-US" dirty="0">
                <a:solidFill>
                  <a:srgbClr val="404040"/>
                </a:solidFill>
              </a:rPr>
              <a:t>Course clusters each semester that incorporate the theme</a:t>
            </a:r>
          </a:p>
          <a:p>
            <a:pPr>
              <a:lnSpc>
                <a:spcPct val="90000"/>
              </a:lnSpc>
            </a:pPr>
            <a:r>
              <a:rPr lang="en-US" dirty="0">
                <a:solidFill>
                  <a:srgbClr val="404040"/>
                </a:solidFill>
              </a:rPr>
              <a:t>Theme kick-off events each semester for course clusters</a:t>
            </a:r>
          </a:p>
          <a:p>
            <a:pPr>
              <a:lnSpc>
                <a:spcPct val="90000"/>
              </a:lnSpc>
            </a:pPr>
            <a:r>
              <a:rPr lang="en-US" dirty="0">
                <a:solidFill>
                  <a:srgbClr val="404040"/>
                </a:solidFill>
              </a:rPr>
              <a:t>Library-hosted “open house” featuring research and creative works from students enrolled in course clusters</a:t>
            </a:r>
          </a:p>
          <a:p>
            <a:pPr>
              <a:lnSpc>
                <a:spcPct val="90000"/>
              </a:lnSpc>
            </a:pPr>
            <a:r>
              <a:rPr lang="en-US" dirty="0">
                <a:solidFill>
                  <a:srgbClr val="404040"/>
                </a:solidFill>
              </a:rPr>
              <a:t>Speaker series</a:t>
            </a:r>
          </a:p>
          <a:p>
            <a:pPr>
              <a:lnSpc>
                <a:spcPct val="90000"/>
              </a:lnSpc>
            </a:pPr>
            <a:r>
              <a:rPr lang="en-US" dirty="0">
                <a:solidFill>
                  <a:srgbClr val="404040"/>
                </a:solidFill>
              </a:rPr>
              <a:t>Workshops</a:t>
            </a:r>
          </a:p>
          <a:p>
            <a:pPr>
              <a:lnSpc>
                <a:spcPct val="90000"/>
              </a:lnSpc>
            </a:pPr>
            <a:r>
              <a:rPr lang="en-US" dirty="0">
                <a:solidFill>
                  <a:srgbClr val="404040"/>
                </a:solidFill>
              </a:rPr>
              <a:t>Film Screenings</a:t>
            </a:r>
          </a:p>
          <a:p>
            <a:pPr>
              <a:lnSpc>
                <a:spcPct val="90000"/>
              </a:lnSpc>
            </a:pPr>
            <a:r>
              <a:rPr lang="en-US" dirty="0">
                <a:solidFill>
                  <a:srgbClr val="404040"/>
                </a:solidFill>
              </a:rPr>
              <a:t>Student group events</a:t>
            </a:r>
            <a:endParaRPr lang="en-US" sz="1400" dirty="0">
              <a:solidFill>
                <a:srgbClr val="404040"/>
              </a:solidFill>
            </a:endParaRPr>
          </a:p>
        </p:txBody>
      </p:sp>
    </p:spTree>
    <p:extLst>
      <p:ext uri="{BB962C8B-B14F-4D97-AF65-F5344CB8AC3E}">
        <p14:creationId xmlns:p14="http://schemas.microsoft.com/office/powerpoint/2010/main" val="194153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75D81-A8E7-4CFA-8409-4EA7C23F5730}"/>
              </a:ext>
            </a:extLst>
          </p:cNvPr>
          <p:cNvSpPr>
            <a:spLocks noGrp="1"/>
          </p:cNvSpPr>
          <p:nvPr>
            <p:ph type="title" idx="4294967295"/>
          </p:nvPr>
        </p:nvSpPr>
        <p:spPr>
          <a:xfrm>
            <a:off x="2059621" y="66655"/>
            <a:ext cx="7731125" cy="1187450"/>
          </a:xfrm>
        </p:spPr>
        <p:txBody>
          <a:bodyPr/>
          <a:lstStyle/>
          <a:p>
            <a:r>
              <a:rPr lang="en-US" dirty="0"/>
              <a:t>Current and Past Themes</a:t>
            </a:r>
          </a:p>
        </p:txBody>
      </p:sp>
      <p:pic>
        <p:nvPicPr>
          <p:cNvPr id="1026" name="Picture 2" descr="Health, Healing &amp; Humanity logo">
            <a:extLst>
              <a:ext uri="{FF2B5EF4-FFF2-40B4-BE49-F238E27FC236}">
                <a16:creationId xmlns:a16="http://schemas.microsoft.com/office/drawing/2014/main" id="{DA438675-6780-49A2-B2FE-DC16EE5CDC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495" y="1349052"/>
            <a:ext cx="2060313" cy="2795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for the 2018-2019 theme Changing Climates Full ">
            <a:extLst>
              <a:ext uri="{FF2B5EF4-FFF2-40B4-BE49-F238E27FC236}">
                <a16:creationId xmlns:a16="http://schemas.microsoft.com/office/drawing/2014/main" id="{8C51CD0E-1CFB-4C71-AD43-91FE82F450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1483" y="875489"/>
            <a:ext cx="3203080" cy="32030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he Evolution of Revolution Logo">
            <a:extLst>
              <a:ext uri="{FF2B5EF4-FFF2-40B4-BE49-F238E27FC236}">
                <a16:creationId xmlns:a16="http://schemas.microsoft.com/office/drawing/2014/main" id="{1E6B703A-F785-4262-8AB0-BAFAD25AD9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4563" y="1327634"/>
            <a:ext cx="4842412" cy="296604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Nation(s) Divided?">
            <a:extLst>
              <a:ext uri="{FF2B5EF4-FFF2-40B4-BE49-F238E27FC236}">
                <a16:creationId xmlns:a16="http://schemas.microsoft.com/office/drawing/2014/main" id="{359C9A63-A3B6-43D0-9ADF-8490C346AC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52398" y="4144452"/>
            <a:ext cx="2381250" cy="23812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C4124D4-787E-4765-9ED6-1B0380A44221}"/>
              </a:ext>
            </a:extLst>
          </p:cNvPr>
          <p:cNvSpPr txBox="1"/>
          <p:nvPr/>
        </p:nvSpPr>
        <p:spPr>
          <a:xfrm>
            <a:off x="4387442" y="6502737"/>
            <a:ext cx="2516697" cy="369332"/>
          </a:xfrm>
          <a:prstGeom prst="rect">
            <a:avLst/>
          </a:prstGeom>
          <a:noFill/>
        </p:spPr>
        <p:txBody>
          <a:bodyPr wrap="square" rtlCol="0">
            <a:spAutoFit/>
          </a:bodyPr>
          <a:lstStyle/>
          <a:p>
            <a:pPr algn="ctr"/>
            <a:r>
              <a:rPr lang="en-US" dirty="0"/>
              <a:t>Nations Divided?</a:t>
            </a:r>
          </a:p>
        </p:txBody>
      </p:sp>
      <p:pic>
        <p:nvPicPr>
          <p:cNvPr id="1036" name="Picture 12" descr="Walls And Bridges">
            <a:extLst>
              <a:ext uri="{FF2B5EF4-FFF2-40B4-BE49-F238E27FC236}">
                <a16:creationId xmlns:a16="http://schemas.microsoft.com/office/drawing/2014/main" id="{3638454C-81D0-491C-ACC6-4333DDE295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52582" y="4016841"/>
            <a:ext cx="2381250" cy="23812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0DA4C8C-6B2D-4CA7-9FD8-DDABD7189A3A}"/>
              </a:ext>
            </a:extLst>
          </p:cNvPr>
          <p:cNvSpPr txBox="1"/>
          <p:nvPr/>
        </p:nvSpPr>
        <p:spPr>
          <a:xfrm>
            <a:off x="8523774" y="6480250"/>
            <a:ext cx="2283990" cy="369332"/>
          </a:xfrm>
          <a:prstGeom prst="rect">
            <a:avLst/>
          </a:prstGeom>
          <a:noFill/>
        </p:spPr>
        <p:txBody>
          <a:bodyPr wrap="square" rtlCol="0">
            <a:spAutoFit/>
          </a:bodyPr>
          <a:lstStyle/>
          <a:p>
            <a:r>
              <a:rPr lang="en-US" dirty="0"/>
              <a:t>Walls and Bridges</a:t>
            </a:r>
          </a:p>
        </p:txBody>
      </p:sp>
      <p:pic>
        <p:nvPicPr>
          <p:cNvPr id="3" name="Picture 2">
            <a:extLst>
              <a:ext uri="{FF2B5EF4-FFF2-40B4-BE49-F238E27FC236}">
                <a16:creationId xmlns:a16="http://schemas.microsoft.com/office/drawing/2014/main" id="{38A2EAD0-9CFF-4411-A527-07222196FB5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0100" y="5111045"/>
            <a:ext cx="3339042" cy="795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9363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a:extLst>
              <a:ext uri="{FF2B5EF4-FFF2-40B4-BE49-F238E27FC236}">
                <a16:creationId xmlns:a16="http://schemas.microsoft.com/office/drawing/2014/main" id="{53634E26-BD20-4338-900F-B800627819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4210" y="89773"/>
            <a:ext cx="7731125" cy="2141699"/>
          </a:xfrm>
          <a:prstGeom prst="rect">
            <a:avLst/>
          </a:prstGeom>
        </p:spPr>
      </p:pic>
      <p:sp>
        <p:nvSpPr>
          <p:cNvPr id="3" name="TextBox 2">
            <a:extLst>
              <a:ext uri="{FF2B5EF4-FFF2-40B4-BE49-F238E27FC236}">
                <a16:creationId xmlns:a16="http://schemas.microsoft.com/office/drawing/2014/main" id="{7A7CDA89-EE91-44DB-AC6E-A5946E181400}"/>
              </a:ext>
            </a:extLst>
          </p:cNvPr>
          <p:cNvSpPr txBox="1"/>
          <p:nvPr/>
        </p:nvSpPr>
        <p:spPr>
          <a:xfrm>
            <a:off x="177567" y="2231472"/>
            <a:ext cx="11836866" cy="4647426"/>
          </a:xfrm>
          <a:prstGeom prst="rect">
            <a:avLst/>
          </a:prstGeom>
          <a:noFill/>
        </p:spPr>
        <p:txBody>
          <a:bodyPr wrap="square" rtlCol="0">
            <a:spAutoFit/>
          </a:bodyPr>
          <a:lstStyle/>
          <a:p>
            <a:r>
              <a:rPr lang="en-US" sz="2000" dirty="0"/>
              <a:t>In 2016, the </a:t>
            </a:r>
            <a:r>
              <a:rPr lang="en-US" sz="2000" i="1" dirty="0"/>
              <a:t>Oxford Dictionaries</a:t>
            </a:r>
            <a:r>
              <a:rPr lang="en-US" sz="2000" dirty="0"/>
              <a:t> selected “post-truth” as their Word of the Year and the White House coined the term “alternative facts.” Enabled by social media platforms, the rapid spread of fake news has deepened political polarization and undermined basic democratic processes. The cornerstones of democracy rest on the principle of education that creates an informed citizenry. In this day and age, it is essential that an informed citizenry be equipped to discern between fact and fiction. This often requires us to think about the very nature of truth. How do we know what we know? What is knowledge? Moreover, how should we deal with the massive gray areas that often exist between the dichotomies of fact or fiction?  The Fact or Fiction intellectual theme asks us to think deeply and seriously about these issues. </a:t>
            </a:r>
          </a:p>
          <a:p>
            <a:br>
              <a:rPr lang="en-US" sz="2000" dirty="0"/>
            </a:br>
            <a:r>
              <a:rPr lang="en-US" sz="2000" dirty="0"/>
              <a:t>Illinois Wesleyan University’s Mission Statement tells us that “A liberal education at Illinois Wesleyan fosters creativity, critical thinking, effective communication, strength of character and a spirit of inquiry.” Critical thinking and a spirit of inquiry are at the very heart of the Fact or Fiction intellectual theme. Cultivating curiosity and a spirit of inquiry can do a great deal to stem the tide of misinformation. </a:t>
            </a:r>
          </a:p>
          <a:p>
            <a:br>
              <a:rPr lang="en-US" dirty="0"/>
            </a:br>
            <a:endParaRPr lang="en-US" dirty="0"/>
          </a:p>
        </p:txBody>
      </p:sp>
    </p:spTree>
    <p:extLst>
      <p:ext uri="{BB962C8B-B14F-4D97-AF65-F5344CB8AC3E}">
        <p14:creationId xmlns:p14="http://schemas.microsoft.com/office/powerpoint/2010/main" val="2241952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One City, One Book | City of Oregon City">
            <a:extLst>
              <a:ext uri="{FF2B5EF4-FFF2-40B4-BE49-F238E27FC236}">
                <a16:creationId xmlns:a16="http://schemas.microsoft.com/office/drawing/2014/main" id="{44FEE87F-FB26-46B2-A936-A37D36B8FC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11" y="1802214"/>
            <a:ext cx="4174752" cy="310198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One School, One Book (@1school1book) | Twitter">
            <a:extLst>
              <a:ext uri="{FF2B5EF4-FFF2-40B4-BE49-F238E27FC236}">
                <a16:creationId xmlns:a16="http://schemas.microsoft.com/office/drawing/2014/main" id="{2C38875D-3B1D-411D-9553-C573498122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8625" y="1347831"/>
            <a:ext cx="38100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CMS LIBRARY: One Book, One Community">
            <a:extLst>
              <a:ext uri="{FF2B5EF4-FFF2-40B4-BE49-F238E27FC236}">
                <a16:creationId xmlns:a16="http://schemas.microsoft.com/office/drawing/2014/main" id="{C1DCDF18-27BE-439C-965A-A64AEFE70C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1687" y="644533"/>
            <a:ext cx="3390313" cy="4795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699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063E9-66AB-40C4-80CB-642278284793}"/>
              </a:ext>
            </a:extLst>
          </p:cNvPr>
          <p:cNvSpPr>
            <a:spLocks noGrp="1"/>
          </p:cNvSpPr>
          <p:nvPr>
            <p:ph type="title"/>
          </p:nvPr>
        </p:nvSpPr>
        <p:spPr>
          <a:xfrm>
            <a:off x="2231136" y="245102"/>
            <a:ext cx="7729728" cy="1188720"/>
          </a:xfrm>
        </p:spPr>
        <p:txBody>
          <a:bodyPr/>
          <a:lstStyle/>
          <a:p>
            <a:r>
              <a:rPr lang="en-US" dirty="0"/>
              <a:t>Common Reading for First Year Students</a:t>
            </a:r>
          </a:p>
        </p:txBody>
      </p:sp>
      <p:sp>
        <p:nvSpPr>
          <p:cNvPr id="3" name="Content Placeholder 2">
            <a:extLst>
              <a:ext uri="{FF2B5EF4-FFF2-40B4-BE49-F238E27FC236}">
                <a16:creationId xmlns:a16="http://schemas.microsoft.com/office/drawing/2014/main" id="{F3A264E0-589B-42D3-BC40-F92AF9205AA2}"/>
              </a:ext>
            </a:extLst>
          </p:cNvPr>
          <p:cNvSpPr>
            <a:spLocks noGrp="1"/>
          </p:cNvSpPr>
          <p:nvPr>
            <p:ph idx="1"/>
          </p:nvPr>
        </p:nvSpPr>
        <p:spPr>
          <a:xfrm>
            <a:off x="449961" y="2805888"/>
            <a:ext cx="7729728" cy="3101983"/>
          </a:xfrm>
        </p:spPr>
        <p:txBody>
          <a:bodyPr/>
          <a:lstStyle/>
          <a:p>
            <a:r>
              <a:rPr lang="en-US" sz="2400" dirty="0"/>
              <a:t>Book discussion as part of orientation</a:t>
            </a:r>
          </a:p>
          <a:p>
            <a:r>
              <a:rPr lang="en-US" sz="2400" dirty="0"/>
              <a:t>Gateway courses incorporate the reading</a:t>
            </a:r>
          </a:p>
          <a:p>
            <a:r>
              <a:rPr lang="en-US" sz="2400" dirty="0"/>
              <a:t>In the past, the book author has spoken to the campus</a:t>
            </a:r>
          </a:p>
          <a:p>
            <a:r>
              <a:rPr lang="en-US" sz="2400" dirty="0"/>
              <a:t>Differences from One School/Community/City One Book</a:t>
            </a:r>
          </a:p>
          <a:p>
            <a:pPr marL="0" indent="0">
              <a:buNone/>
            </a:pPr>
            <a:endParaRPr lang="en-US" dirty="0"/>
          </a:p>
        </p:txBody>
      </p:sp>
      <p:pic>
        <p:nvPicPr>
          <p:cNvPr id="2050" name="Picture 2" descr="Educated: A Memoir: Westover, Tara: 9780399590504: Amazon.com: Books">
            <a:extLst>
              <a:ext uri="{FF2B5EF4-FFF2-40B4-BE49-F238E27FC236}">
                <a16:creationId xmlns:a16="http://schemas.microsoft.com/office/drawing/2014/main" id="{559767B0-9F5C-4D21-B219-E10CBE7D77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4560" y="1693137"/>
            <a:ext cx="3192608" cy="4851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607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877F0-44FC-41EF-A952-87D05642A16D}"/>
              </a:ext>
            </a:extLst>
          </p:cNvPr>
          <p:cNvSpPr>
            <a:spLocks noGrp="1"/>
          </p:cNvSpPr>
          <p:nvPr>
            <p:ph type="title"/>
          </p:nvPr>
        </p:nvSpPr>
        <p:spPr>
          <a:xfrm>
            <a:off x="553338" y="109015"/>
            <a:ext cx="2399587" cy="1188720"/>
          </a:xfrm>
        </p:spPr>
        <p:txBody>
          <a:bodyPr/>
          <a:lstStyle/>
          <a:p>
            <a:r>
              <a:rPr lang="en-US" dirty="0"/>
              <a:t>Course Clusters</a:t>
            </a:r>
          </a:p>
        </p:txBody>
      </p:sp>
      <p:graphicFrame>
        <p:nvGraphicFramePr>
          <p:cNvPr id="5" name="Content Placeholder 4">
            <a:extLst>
              <a:ext uri="{FF2B5EF4-FFF2-40B4-BE49-F238E27FC236}">
                <a16:creationId xmlns:a16="http://schemas.microsoft.com/office/drawing/2014/main" id="{F5A9E5DE-D973-4941-9522-FCD52F773AF4}"/>
              </a:ext>
            </a:extLst>
          </p:cNvPr>
          <p:cNvGraphicFramePr>
            <a:graphicFrameLocks noGrp="1"/>
          </p:cNvGraphicFramePr>
          <p:nvPr>
            <p:ph idx="1"/>
            <p:extLst>
              <p:ext uri="{D42A27DB-BD31-4B8C-83A1-F6EECF244321}">
                <p14:modId xmlns:p14="http://schemas.microsoft.com/office/powerpoint/2010/main" val="3815967741"/>
              </p:ext>
            </p:extLst>
          </p:nvPr>
        </p:nvGraphicFramePr>
        <p:xfrm>
          <a:off x="5939406" y="255570"/>
          <a:ext cx="5427677" cy="6346860"/>
        </p:xfrm>
        <a:graphic>
          <a:graphicData uri="http://schemas.openxmlformats.org/drawingml/2006/table">
            <a:tbl>
              <a:tblPr/>
              <a:tblGrid>
                <a:gridCol w="5427677">
                  <a:extLst>
                    <a:ext uri="{9D8B030D-6E8A-4147-A177-3AD203B41FA5}">
                      <a16:colId xmlns:a16="http://schemas.microsoft.com/office/drawing/2014/main" val="568361474"/>
                    </a:ext>
                  </a:extLst>
                </a:gridCol>
              </a:tblGrid>
              <a:tr h="193270">
                <a:tc>
                  <a:txBody>
                    <a:bodyPr/>
                    <a:lstStyle/>
                    <a:p>
                      <a:pPr fontAlgn="ctr"/>
                      <a:r>
                        <a:rPr lang="en-US" sz="1400" dirty="0">
                          <a:effectLst/>
                        </a:rPr>
                        <a:t>ANTH 274: Native Americans and the Environment</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1900998554"/>
                  </a:ext>
                </a:extLst>
              </a:tr>
              <a:tr h="193270">
                <a:tc>
                  <a:txBody>
                    <a:bodyPr/>
                    <a:lstStyle/>
                    <a:p>
                      <a:pPr fontAlgn="ctr"/>
                      <a:r>
                        <a:rPr lang="en-US" sz="1400">
                          <a:effectLst/>
                        </a:rPr>
                        <a:t>ANTH  380: Visual Ethnographic Methods</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1088162209"/>
                  </a:ext>
                </a:extLst>
              </a:tr>
              <a:tr h="193270">
                <a:tc>
                  <a:txBody>
                    <a:bodyPr/>
                    <a:lstStyle/>
                    <a:p>
                      <a:pPr fontAlgn="ctr"/>
                      <a:r>
                        <a:rPr lang="en-US" sz="1400" dirty="0">
                          <a:effectLst/>
                        </a:rPr>
                        <a:t>BIOL  216: Foundations of Evolution</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995579091"/>
                  </a:ext>
                </a:extLst>
              </a:tr>
              <a:tr h="193270">
                <a:tc>
                  <a:txBody>
                    <a:bodyPr/>
                    <a:lstStyle/>
                    <a:p>
                      <a:pPr fontAlgn="ctr"/>
                      <a:r>
                        <a:rPr lang="en-US" sz="1400" dirty="0">
                          <a:effectLst/>
                        </a:rPr>
                        <a:t>CS  338: Artificial Intelligence </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558818593"/>
                  </a:ext>
                </a:extLst>
              </a:tr>
              <a:tr h="193270">
                <a:tc>
                  <a:txBody>
                    <a:bodyPr/>
                    <a:lstStyle/>
                    <a:p>
                      <a:pPr fontAlgn="ctr"/>
                      <a:r>
                        <a:rPr lang="en-US" sz="1400">
                          <a:effectLst/>
                        </a:rPr>
                        <a:t>EDUC  225: Education and Social Justice</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895712892"/>
                  </a:ext>
                </a:extLst>
              </a:tr>
              <a:tr h="193270">
                <a:tc>
                  <a:txBody>
                    <a:bodyPr/>
                    <a:lstStyle/>
                    <a:p>
                      <a:pPr fontAlgn="ctr"/>
                      <a:r>
                        <a:rPr lang="en-US" sz="1400">
                          <a:effectLst/>
                        </a:rPr>
                        <a:t>ENST  120: Ecology and Environmental Problems</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1335154480"/>
                  </a:ext>
                </a:extLst>
              </a:tr>
              <a:tr h="193270">
                <a:tc>
                  <a:txBody>
                    <a:bodyPr/>
                    <a:lstStyle/>
                    <a:p>
                      <a:pPr fontAlgn="ctr"/>
                      <a:r>
                        <a:rPr lang="en-US" sz="1400" dirty="0">
                          <a:effectLst/>
                        </a:rPr>
                        <a:t>ENST 200: Introduction to Geographic Information Systems</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3446126144"/>
                  </a:ext>
                </a:extLst>
              </a:tr>
              <a:tr h="193270">
                <a:tc>
                  <a:txBody>
                    <a:bodyPr/>
                    <a:lstStyle/>
                    <a:p>
                      <a:pPr fontAlgn="ctr"/>
                      <a:r>
                        <a:rPr lang="en-US" sz="1400" dirty="0">
                          <a:effectLst/>
                        </a:rPr>
                        <a:t>ENST  240: Health and the Environment</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1101047189"/>
                  </a:ext>
                </a:extLst>
              </a:tr>
              <a:tr h="193270">
                <a:tc>
                  <a:txBody>
                    <a:bodyPr/>
                    <a:lstStyle/>
                    <a:p>
                      <a:pPr fontAlgn="ctr"/>
                      <a:r>
                        <a:rPr lang="en-US" sz="1400">
                          <a:effectLst/>
                        </a:rPr>
                        <a:t>GW 100 / FYE: Analytic Titans</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3494158702"/>
                  </a:ext>
                </a:extLst>
              </a:tr>
              <a:tr h="193270">
                <a:tc>
                  <a:txBody>
                    <a:bodyPr/>
                    <a:lstStyle/>
                    <a:p>
                      <a:pPr fontAlgn="ctr"/>
                      <a:r>
                        <a:rPr lang="en-US" sz="1400" dirty="0">
                          <a:effectLst/>
                        </a:rPr>
                        <a:t>GW 100 / FYE: Creativity Scholars </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4035689780"/>
                  </a:ext>
                </a:extLst>
              </a:tr>
              <a:tr h="193270">
                <a:tc>
                  <a:txBody>
                    <a:bodyPr/>
                    <a:lstStyle/>
                    <a:p>
                      <a:pPr fontAlgn="ctr"/>
                      <a:r>
                        <a:rPr lang="en-US" sz="1400">
                          <a:effectLst/>
                        </a:rPr>
                        <a:t>GW 100 / FYE: Wrongful Convictions </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3676938107"/>
                  </a:ext>
                </a:extLst>
              </a:tr>
              <a:tr h="193270">
                <a:tc>
                  <a:txBody>
                    <a:bodyPr/>
                    <a:lstStyle/>
                    <a:p>
                      <a:pPr fontAlgn="ctr"/>
                      <a:r>
                        <a:rPr lang="en-US" sz="1400">
                          <a:effectLst/>
                        </a:rPr>
                        <a:t>GW 100: Human Nature</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3174510331"/>
                  </a:ext>
                </a:extLst>
              </a:tr>
              <a:tr h="193270">
                <a:tc>
                  <a:txBody>
                    <a:bodyPr/>
                    <a:lstStyle/>
                    <a:p>
                      <a:pPr fontAlgn="ctr"/>
                      <a:r>
                        <a:rPr lang="en-US" sz="1400">
                          <a:effectLst/>
                        </a:rPr>
                        <a:t>GW100: How We Think (2 sections)</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1585535219"/>
                  </a:ext>
                </a:extLst>
              </a:tr>
              <a:tr h="193270">
                <a:tc>
                  <a:txBody>
                    <a:bodyPr/>
                    <a:lstStyle/>
                    <a:p>
                      <a:pPr fontAlgn="ctr"/>
                      <a:r>
                        <a:rPr lang="en-US" sz="1400">
                          <a:effectLst/>
                        </a:rPr>
                        <a:t>GW100: Protest USA </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1192286498"/>
                  </a:ext>
                </a:extLst>
              </a:tr>
              <a:tr h="193270">
                <a:tc>
                  <a:txBody>
                    <a:bodyPr/>
                    <a:lstStyle/>
                    <a:p>
                      <a:pPr fontAlgn="ctr"/>
                      <a:r>
                        <a:rPr lang="en-US" sz="1400">
                          <a:effectLst/>
                        </a:rPr>
                        <a:t>HIST 212: Ancient Greece</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1838790706"/>
                  </a:ext>
                </a:extLst>
              </a:tr>
              <a:tr h="193270">
                <a:tc>
                  <a:txBody>
                    <a:bodyPr/>
                    <a:lstStyle/>
                    <a:p>
                      <a:pPr fontAlgn="ctr"/>
                      <a:r>
                        <a:rPr lang="en-US" sz="1400">
                          <a:effectLst/>
                        </a:rPr>
                        <a:t>HLTH 230: Human Nutrition</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204961647"/>
                  </a:ext>
                </a:extLst>
              </a:tr>
              <a:tr h="193270">
                <a:tc>
                  <a:txBody>
                    <a:bodyPr/>
                    <a:lstStyle/>
                    <a:p>
                      <a:pPr fontAlgn="ctr"/>
                      <a:r>
                        <a:rPr lang="en-US" sz="1400">
                          <a:effectLst/>
                        </a:rPr>
                        <a:t>HLTH 330: Human Sexuality</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1372547887"/>
                  </a:ext>
                </a:extLst>
              </a:tr>
              <a:tr h="193270">
                <a:tc>
                  <a:txBody>
                    <a:bodyPr/>
                    <a:lstStyle/>
                    <a:p>
                      <a:pPr fontAlgn="ctr"/>
                      <a:r>
                        <a:rPr lang="en-US" sz="1400">
                          <a:effectLst/>
                        </a:rPr>
                        <a:t>MATH 400: Math Modeling</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260100309"/>
                  </a:ext>
                </a:extLst>
              </a:tr>
              <a:tr h="193270">
                <a:tc>
                  <a:txBody>
                    <a:bodyPr/>
                    <a:lstStyle/>
                    <a:p>
                      <a:pPr fontAlgn="ctr"/>
                      <a:r>
                        <a:rPr lang="en-US" sz="1400">
                          <a:effectLst/>
                        </a:rPr>
                        <a:t>NURS 214: Nursing and Society</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1315492543"/>
                  </a:ext>
                </a:extLst>
              </a:tr>
              <a:tr h="193270">
                <a:tc>
                  <a:txBody>
                    <a:bodyPr/>
                    <a:lstStyle/>
                    <a:p>
                      <a:pPr fontAlgn="ctr"/>
                      <a:r>
                        <a:rPr lang="en-US" sz="1400">
                          <a:effectLst/>
                        </a:rPr>
                        <a:t>PHYS 407: Introduction to Quantum Mechanics</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3202796544"/>
                  </a:ext>
                </a:extLst>
              </a:tr>
              <a:tr h="193270">
                <a:tc>
                  <a:txBody>
                    <a:bodyPr/>
                    <a:lstStyle/>
                    <a:p>
                      <a:pPr fontAlgn="ctr"/>
                      <a:r>
                        <a:rPr lang="en-US" sz="1400">
                          <a:effectLst/>
                        </a:rPr>
                        <a:t>PSCI 104: Multiculturalism and its Critics</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362251606"/>
                  </a:ext>
                </a:extLst>
              </a:tr>
              <a:tr h="193270">
                <a:tc>
                  <a:txBody>
                    <a:bodyPr/>
                    <a:lstStyle/>
                    <a:p>
                      <a:pPr fontAlgn="ctr"/>
                      <a:r>
                        <a:rPr lang="en-US" sz="1400">
                          <a:effectLst/>
                        </a:rPr>
                        <a:t>PSYC 227: Statistics (2 Sections)</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4067730436"/>
                  </a:ext>
                </a:extLst>
              </a:tr>
              <a:tr h="193270">
                <a:tc>
                  <a:txBody>
                    <a:bodyPr/>
                    <a:lstStyle/>
                    <a:p>
                      <a:pPr fontAlgn="ctr"/>
                      <a:r>
                        <a:rPr lang="en-US" sz="1400">
                          <a:effectLst/>
                        </a:rPr>
                        <a:t>PSYC 369: Introduction to Counseling</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2008508366"/>
                  </a:ext>
                </a:extLst>
              </a:tr>
              <a:tr h="193270">
                <a:tc>
                  <a:txBody>
                    <a:bodyPr/>
                    <a:lstStyle/>
                    <a:p>
                      <a:pPr fontAlgn="ctr"/>
                      <a:r>
                        <a:rPr lang="en-US" sz="1400">
                          <a:effectLst/>
                        </a:rPr>
                        <a:t>REL 310: Cults</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2199536556"/>
                  </a:ext>
                </a:extLst>
              </a:tr>
              <a:tr h="193270">
                <a:tc>
                  <a:txBody>
                    <a:bodyPr/>
                    <a:lstStyle/>
                    <a:p>
                      <a:pPr fontAlgn="ctr"/>
                      <a:r>
                        <a:rPr lang="en-US" sz="1400" dirty="0">
                          <a:effectLst/>
                        </a:rPr>
                        <a:t>SOC 201: Social Problems</a:t>
                      </a:r>
                    </a:p>
                  </a:txBody>
                  <a:tcPr marL="15375" marR="15375" marT="15375" marB="15375" anchor="ctr">
                    <a:lnL>
                      <a:noFill/>
                    </a:lnL>
                    <a:lnR>
                      <a:noFill/>
                    </a:lnR>
                    <a:lnT>
                      <a:noFill/>
                    </a:lnT>
                    <a:lnB>
                      <a:noFill/>
                    </a:lnB>
                    <a:solidFill>
                      <a:srgbClr val="F1F1EF"/>
                    </a:solidFill>
                  </a:tcPr>
                </a:tc>
                <a:extLst>
                  <a:ext uri="{0D108BD9-81ED-4DB2-BD59-A6C34878D82A}">
                    <a16:rowId xmlns:a16="http://schemas.microsoft.com/office/drawing/2014/main" val="3044567934"/>
                  </a:ext>
                </a:extLst>
              </a:tr>
              <a:tr h="193270">
                <a:tc>
                  <a:txBody>
                    <a:bodyPr/>
                    <a:lstStyle/>
                    <a:p>
                      <a:pPr fontAlgn="ctr"/>
                      <a:r>
                        <a:rPr lang="en-US" sz="1400" dirty="0">
                          <a:effectLst/>
                        </a:rPr>
                        <a:t>SOC 328: Criminology</a:t>
                      </a:r>
                    </a:p>
                  </a:txBody>
                  <a:tcPr marL="15375" marR="15375" marT="15375" marB="15375" anchor="ctr">
                    <a:lnL>
                      <a:noFill/>
                    </a:lnL>
                    <a:lnR>
                      <a:noFill/>
                    </a:lnR>
                    <a:lnT>
                      <a:noFill/>
                    </a:lnT>
                    <a:lnB>
                      <a:noFill/>
                    </a:lnB>
                    <a:solidFill>
                      <a:srgbClr val="FFFFFF"/>
                    </a:solidFill>
                  </a:tcPr>
                </a:tc>
                <a:extLst>
                  <a:ext uri="{0D108BD9-81ED-4DB2-BD59-A6C34878D82A}">
                    <a16:rowId xmlns:a16="http://schemas.microsoft.com/office/drawing/2014/main" val="2647365058"/>
                  </a:ext>
                </a:extLst>
              </a:tr>
            </a:tbl>
          </a:graphicData>
        </a:graphic>
      </p:graphicFrame>
      <p:sp>
        <p:nvSpPr>
          <p:cNvPr id="6" name="TextBox 5">
            <a:extLst>
              <a:ext uri="{FF2B5EF4-FFF2-40B4-BE49-F238E27FC236}">
                <a16:creationId xmlns:a16="http://schemas.microsoft.com/office/drawing/2014/main" id="{CBFAF4B3-CE61-4FFA-94F8-ACC847912628}"/>
              </a:ext>
            </a:extLst>
          </p:cNvPr>
          <p:cNvSpPr txBox="1"/>
          <p:nvPr/>
        </p:nvSpPr>
        <p:spPr>
          <a:xfrm>
            <a:off x="461394" y="1812022"/>
            <a:ext cx="5234731" cy="3693319"/>
          </a:xfrm>
          <a:prstGeom prst="rect">
            <a:avLst/>
          </a:prstGeom>
          <a:noFill/>
        </p:spPr>
        <p:txBody>
          <a:bodyPr wrap="square" rtlCol="0">
            <a:spAutoFit/>
          </a:bodyPr>
          <a:lstStyle/>
          <a:p>
            <a:pPr marL="285750" indent="-285750">
              <a:buFont typeface="Arial" panose="020B0604020202020204" pitchFamily="34" charset="0"/>
              <a:buChar char="•"/>
            </a:pPr>
            <a:r>
              <a:rPr lang="en-US" dirty="0"/>
              <a:t>Theme interwoven through entire class or at least one major assignment</a:t>
            </a:r>
          </a:p>
          <a:p>
            <a:pPr marL="285750" indent="-285750">
              <a:buFont typeface="Arial" panose="020B0604020202020204" pitchFamily="34" charset="0"/>
              <a:buChar char="•"/>
            </a:pPr>
            <a:r>
              <a:rPr lang="en-US" dirty="0"/>
              <a:t>Fact or Fiction theme had the largest number of courses ever</a:t>
            </a:r>
          </a:p>
          <a:p>
            <a:pPr marL="285750" indent="-285750">
              <a:buFont typeface="Arial" panose="020B0604020202020204" pitchFamily="34" charset="0"/>
              <a:buChar char="•"/>
            </a:pPr>
            <a:r>
              <a:rPr lang="en-US" dirty="0"/>
              <a:t>Represented almost one quarter of the student body</a:t>
            </a:r>
          </a:p>
          <a:p>
            <a:pPr marL="285750" indent="-285750">
              <a:buFont typeface="Arial" panose="020B0604020202020204" pitchFamily="34" charset="0"/>
              <a:buChar char="•"/>
            </a:pPr>
            <a:r>
              <a:rPr lang="en-US" dirty="0"/>
              <a:t>Required attendance at lunchtime kick-off</a:t>
            </a:r>
          </a:p>
          <a:p>
            <a:pPr marL="285750" indent="-285750">
              <a:buFont typeface="Arial" panose="020B0604020202020204" pitchFamily="34" charset="0"/>
              <a:buChar char="•"/>
            </a:pPr>
            <a:r>
              <a:rPr lang="en-US" dirty="0"/>
              <a:t>Required participation or attendance in theme open house</a:t>
            </a:r>
          </a:p>
          <a:p>
            <a:pPr marL="285750" indent="-285750">
              <a:buFont typeface="Arial" panose="020B0604020202020204" pitchFamily="34" charset="0"/>
              <a:buChar char="•"/>
            </a:pPr>
            <a:r>
              <a:rPr lang="en-US" dirty="0"/>
              <a:t>Given the nature of the theme the library saw a small increase in information literacy instruction sessions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767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3303</TotalTime>
  <Words>1186</Words>
  <Application>Microsoft Office PowerPoint</Application>
  <PresentationFormat>Widescreen</PresentationFormat>
  <Paragraphs>126</Paragraphs>
  <Slides>26</Slides>
  <Notes>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Gill Sans MT</vt:lpstr>
      <vt:lpstr>Parcel</vt:lpstr>
      <vt:lpstr>PowerPoint Presentation</vt:lpstr>
      <vt:lpstr>PowerPoint Presentation</vt:lpstr>
      <vt:lpstr>PowerPoint Presentation</vt:lpstr>
      <vt:lpstr>Overview of Annual Intellectual Themes at Illinois Wesleyan</vt:lpstr>
      <vt:lpstr>Current and Past Themes</vt:lpstr>
      <vt:lpstr>PowerPoint Presentation</vt:lpstr>
      <vt:lpstr>PowerPoint Presentation</vt:lpstr>
      <vt:lpstr>Common Reading for First Year Students</vt:lpstr>
      <vt:lpstr>Course Clusters</vt:lpstr>
      <vt:lpstr>Kick-Off</vt:lpstr>
      <vt:lpstr>Fiction</vt:lpstr>
      <vt:lpstr>What’s Your Logical Fallacy?</vt:lpstr>
      <vt:lpstr>PowerPoint Presentation</vt:lpstr>
      <vt:lpstr>Logical Fallacy Kahoot quiz for 400 students at One time!</vt:lpstr>
      <vt:lpstr>How Would You Do?</vt:lpstr>
      <vt:lpstr>Library Open House</vt:lpstr>
      <vt:lpstr>PowerPoint Presentation</vt:lpstr>
      <vt:lpstr>PowerPoint Presentation</vt:lpstr>
      <vt:lpstr>Pantagraph Coverage</vt:lpstr>
      <vt:lpstr>Marketing in Services Industries and Not-for-Profit Organizations (300-level Course)</vt:lpstr>
      <vt:lpstr>Annual Theme Intern</vt:lpstr>
      <vt:lpstr>Marketing: Social Media</vt:lpstr>
      <vt:lpstr>Budget? What Budget?</vt:lpstr>
      <vt:lpstr>Challenges</vt:lpstr>
      <vt:lpstr>Takeaways for Libraries</vt:lpstr>
      <vt:lpstr>Questions and More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Sweet</dc:creator>
  <cp:lastModifiedBy>Chris Sweet</cp:lastModifiedBy>
  <cp:revision>28</cp:revision>
  <dcterms:created xsi:type="dcterms:W3CDTF">2021-04-05T19:24:05Z</dcterms:created>
  <dcterms:modified xsi:type="dcterms:W3CDTF">2021-04-09T17:00:11Z</dcterms:modified>
</cp:coreProperties>
</file>