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handoutMasterIdLst>
    <p:handoutMasterId r:id="rId22"/>
  </p:handout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9144000" cy="6858000" type="screen4x3"/>
  <p:notesSz cx="7004050" cy="92900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035300" cy="465138"/>
          </a:xfrm>
          <a:prstGeom prst="rect">
            <a:avLst/>
          </a:prstGeom>
          <a:noFill/>
          <a:ln w="9525">
            <a:noFill/>
            <a:miter lim="800000"/>
            <a:headEnd/>
            <a:tailEnd/>
          </a:ln>
          <a:effectLst/>
        </p:spPr>
        <p:txBody>
          <a:bodyPr vert="horz" wrap="square" lIns="93104" tIns="46552" rIns="93104" bIns="46552" numCol="1" anchor="t" anchorCtr="0" compatLnSpc="1">
            <a:prstTxWarp prst="textNoShape">
              <a:avLst/>
            </a:prstTxWarp>
          </a:bodyPr>
          <a:lstStyle>
            <a:lvl1pPr defTabSz="930275">
              <a:defRPr sz="1200">
                <a:latin typeface="Gill Sans MT" pitchFamily="34" charset="0"/>
              </a:defRPr>
            </a:lvl1pPr>
          </a:lstStyle>
          <a:p>
            <a:endParaRPr lang="en-US"/>
          </a:p>
        </p:txBody>
      </p:sp>
      <p:sp>
        <p:nvSpPr>
          <p:cNvPr id="39939" name="Rectangle 3"/>
          <p:cNvSpPr>
            <a:spLocks noGrp="1" noChangeArrowheads="1"/>
          </p:cNvSpPr>
          <p:nvPr>
            <p:ph type="dt" sz="quarter" idx="1"/>
          </p:nvPr>
        </p:nvSpPr>
        <p:spPr bwMode="auto">
          <a:xfrm>
            <a:off x="3967163" y="0"/>
            <a:ext cx="3035300" cy="465138"/>
          </a:xfrm>
          <a:prstGeom prst="rect">
            <a:avLst/>
          </a:prstGeom>
          <a:noFill/>
          <a:ln w="9525">
            <a:noFill/>
            <a:miter lim="800000"/>
            <a:headEnd/>
            <a:tailEnd/>
          </a:ln>
          <a:effectLst/>
        </p:spPr>
        <p:txBody>
          <a:bodyPr vert="horz" wrap="square" lIns="93104" tIns="46552" rIns="93104" bIns="46552" numCol="1" anchor="t" anchorCtr="0" compatLnSpc="1">
            <a:prstTxWarp prst="textNoShape">
              <a:avLst/>
            </a:prstTxWarp>
          </a:bodyPr>
          <a:lstStyle>
            <a:lvl1pPr algn="r" defTabSz="930275">
              <a:defRPr sz="1200">
                <a:latin typeface="Gill Sans MT" pitchFamily="34" charset="0"/>
              </a:defRPr>
            </a:lvl1pPr>
          </a:lstStyle>
          <a:p>
            <a:fld id="{8AAF4A3B-D9FA-40FB-81D5-BB537ECA21E0}" type="datetimeFigureOut">
              <a:rPr lang="en-US"/>
              <a:pPr/>
              <a:t>8/23/2010</a:t>
            </a:fld>
            <a:endParaRPr lang="en-US"/>
          </a:p>
        </p:txBody>
      </p:sp>
      <p:sp>
        <p:nvSpPr>
          <p:cNvPr id="39940" name="Rectangle 4"/>
          <p:cNvSpPr>
            <a:spLocks noGrp="1" noChangeArrowheads="1"/>
          </p:cNvSpPr>
          <p:nvPr>
            <p:ph type="ftr" sz="quarter" idx="2"/>
          </p:nvPr>
        </p:nvSpPr>
        <p:spPr bwMode="auto">
          <a:xfrm>
            <a:off x="0" y="8823325"/>
            <a:ext cx="3035300" cy="465138"/>
          </a:xfrm>
          <a:prstGeom prst="rect">
            <a:avLst/>
          </a:prstGeom>
          <a:noFill/>
          <a:ln w="9525">
            <a:noFill/>
            <a:miter lim="800000"/>
            <a:headEnd/>
            <a:tailEnd/>
          </a:ln>
          <a:effectLst/>
        </p:spPr>
        <p:txBody>
          <a:bodyPr vert="horz" wrap="square" lIns="93104" tIns="46552" rIns="93104" bIns="46552" numCol="1" anchor="b" anchorCtr="0" compatLnSpc="1">
            <a:prstTxWarp prst="textNoShape">
              <a:avLst/>
            </a:prstTxWarp>
          </a:bodyPr>
          <a:lstStyle>
            <a:lvl1pPr defTabSz="930275">
              <a:defRPr sz="1200">
                <a:latin typeface="Gill Sans MT" pitchFamily="34" charset="0"/>
              </a:defRPr>
            </a:lvl1pPr>
          </a:lstStyle>
          <a:p>
            <a:endParaRPr lang="en-US"/>
          </a:p>
        </p:txBody>
      </p:sp>
      <p:sp>
        <p:nvSpPr>
          <p:cNvPr id="39941" name="Rectangle 5"/>
          <p:cNvSpPr>
            <a:spLocks noGrp="1" noChangeArrowheads="1"/>
          </p:cNvSpPr>
          <p:nvPr>
            <p:ph type="sldNum" sz="quarter" idx="3"/>
          </p:nvPr>
        </p:nvSpPr>
        <p:spPr bwMode="auto">
          <a:xfrm>
            <a:off x="3967163" y="8823325"/>
            <a:ext cx="3035300" cy="465138"/>
          </a:xfrm>
          <a:prstGeom prst="rect">
            <a:avLst/>
          </a:prstGeom>
          <a:noFill/>
          <a:ln w="9525">
            <a:noFill/>
            <a:miter lim="800000"/>
            <a:headEnd/>
            <a:tailEnd/>
          </a:ln>
          <a:effectLst/>
        </p:spPr>
        <p:txBody>
          <a:bodyPr vert="horz" wrap="square" lIns="93104" tIns="46552" rIns="93104" bIns="46552" numCol="1" anchor="b" anchorCtr="0" compatLnSpc="1">
            <a:prstTxWarp prst="textNoShape">
              <a:avLst/>
            </a:prstTxWarp>
          </a:bodyPr>
          <a:lstStyle>
            <a:lvl1pPr algn="r" defTabSz="930275">
              <a:defRPr sz="1200">
                <a:latin typeface="Gill Sans MT" pitchFamily="34" charset="0"/>
              </a:defRPr>
            </a:lvl1pPr>
          </a:lstStyle>
          <a:p>
            <a:fld id="{900BBD21-DCF6-4264-A18E-002298FDFD07}" type="slidenum">
              <a:rPr lang="en-US"/>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fld id="{0F4D524D-533B-423F-B96A-F18A696956FC}" type="datetimeFigureOut">
              <a:rPr lang="en-US"/>
              <a:pPr>
                <a:defRPr/>
              </a:pPr>
              <a:t>8/23/2010</a:t>
            </a:fld>
            <a:endParaRPr lang="en-US"/>
          </a:p>
        </p:txBody>
      </p:sp>
      <p:sp>
        <p:nvSpPr>
          <p:cNvPr id="7" name="Footer Placeholder 19"/>
          <p:cNvSpPr>
            <a:spLocks noGrp="1"/>
          </p:cNvSpPr>
          <p:nvPr>
            <p:ph type="ftr" sz="quarter" idx="11"/>
          </p:nvPr>
        </p:nvSpPr>
        <p:spPr/>
        <p:txBody>
          <a:bodyPr/>
          <a:lstStyle>
            <a:lvl1pPr>
              <a:defRPr/>
            </a:lvl1pPr>
            <a:extLst/>
          </a:lstStyle>
          <a:p>
            <a:pPr>
              <a:defRPr/>
            </a:pPr>
            <a:endParaRPr lang="en-US"/>
          </a:p>
        </p:txBody>
      </p:sp>
      <p:sp>
        <p:nvSpPr>
          <p:cNvPr id="8" name="Slide Number Placeholder 9"/>
          <p:cNvSpPr>
            <a:spLocks noGrp="1"/>
          </p:cNvSpPr>
          <p:nvPr>
            <p:ph type="sldNum" sz="quarter" idx="12"/>
          </p:nvPr>
        </p:nvSpPr>
        <p:spPr/>
        <p:txBody>
          <a:bodyPr/>
          <a:lstStyle>
            <a:lvl1pPr>
              <a:defRPr/>
            </a:lvl1pPr>
            <a:extLst/>
          </a:lstStyle>
          <a:p>
            <a:pPr>
              <a:defRPr/>
            </a:pPr>
            <a:fld id="{2CDC6580-D315-4134-8F4D-1F5DD835F4C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CB48935E-12A2-42FD-A6F8-E08B9DFE6013}" type="datetimeFigureOut">
              <a:rPr lang="en-US"/>
              <a:pPr>
                <a:defRPr/>
              </a:pPr>
              <a:t>8/23/2010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B0C06D2E-CD1D-47AA-BCE6-9311620EA79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55A14392-2606-43C3-8213-7B82D1C19470}" type="datetimeFigureOut">
              <a:rPr lang="en-US"/>
              <a:pPr>
                <a:defRPr/>
              </a:pPr>
              <a:t>8/23/2010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9FD02C2F-660F-495A-930D-14771425101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606D8C92-9809-4689-AF3E-7F8BFD04EB5F}" type="datetimeFigureOut">
              <a:rPr lang="en-US"/>
              <a:pPr>
                <a:defRPr/>
              </a:pPr>
              <a:t>8/23/2010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C899402A-854C-43F0-97CF-04A34EED2D6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F0BBCE31-D94D-4C49-AEF9-702336640C31}" type="datetimeFigureOut">
              <a:rPr lang="en-US"/>
              <a:pPr>
                <a:defRPr/>
              </a:pPr>
              <a:t>8/23/2010</a:t>
            </a:fld>
            <a:endParaRPr lang="en-US"/>
          </a:p>
        </p:txBody>
      </p:sp>
      <p:sp>
        <p:nvSpPr>
          <p:cNvPr id="9" name="Footer Placeholder 4"/>
          <p:cNvSpPr>
            <a:spLocks noGrp="1"/>
          </p:cNvSpPr>
          <p:nvPr>
            <p:ph type="ftr" sz="quarter" idx="11"/>
          </p:nvPr>
        </p:nvSpPr>
        <p:spPr/>
        <p:txBody>
          <a:bodyPr/>
          <a:lstStyle>
            <a:lvl1pPr>
              <a:defRPr/>
            </a:lvl1pPr>
            <a:extLst/>
          </a:lstStyle>
          <a:p>
            <a:pPr>
              <a:defRPr/>
            </a:pPr>
            <a:endParaRPr lang="en-US"/>
          </a:p>
        </p:txBody>
      </p:sp>
      <p:sp>
        <p:nvSpPr>
          <p:cNvPr id="10" name="Slide Number Placeholder 5"/>
          <p:cNvSpPr>
            <a:spLocks noGrp="1"/>
          </p:cNvSpPr>
          <p:nvPr>
            <p:ph type="sldNum" sz="quarter" idx="12"/>
          </p:nvPr>
        </p:nvSpPr>
        <p:spPr/>
        <p:txBody>
          <a:bodyPr/>
          <a:lstStyle>
            <a:lvl1pPr>
              <a:defRPr/>
            </a:lvl1pPr>
            <a:extLst/>
          </a:lstStyle>
          <a:p>
            <a:pPr>
              <a:defRPr/>
            </a:pPr>
            <a:fld id="{2FB2349A-AD35-4959-9E8B-0B38EE5488F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B198A759-4664-47B0-AE43-1CAE609B1FFB}" type="datetimeFigureOut">
              <a:rPr lang="en-US"/>
              <a:pPr>
                <a:defRPr/>
              </a:pPr>
              <a:t>8/23/2010</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B54D5F45-BC29-4A96-9A14-B5BB652E68D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2DAD0683-B13F-4351-9E73-92C6A7909E46}" type="datetimeFigureOut">
              <a:rPr lang="en-US"/>
              <a:pPr>
                <a:defRPr/>
              </a:pPr>
              <a:t>8/23/2010</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896453E2-9F75-46A8-B7B3-8473A107050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75304085-F0B9-4185-B037-E29B97BA98D8}" type="datetimeFigureOut">
              <a:rPr lang="en-US"/>
              <a:pPr>
                <a:defRPr/>
              </a:pPr>
              <a:t>8/23/2010</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DB81D340-F69D-4452-AD85-A48B84BA6B7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extLst/>
          </a:lstStyle>
          <a:p>
            <a:pPr>
              <a:defRPr/>
            </a:pPr>
            <a:fld id="{9AEA42D0-8767-4F0B-9DCA-6432EABF5417}" type="datetimeFigureOut">
              <a:rPr lang="en-US"/>
              <a:pPr>
                <a:defRPr/>
              </a:pPr>
              <a:t>8/23/2010</a:t>
            </a:fld>
            <a:endParaRPr lang="en-US"/>
          </a:p>
        </p:txBody>
      </p:sp>
      <p:sp>
        <p:nvSpPr>
          <p:cNvPr id="5" name="Footer Placeholder 2"/>
          <p:cNvSpPr>
            <a:spLocks noGrp="1"/>
          </p:cNvSpPr>
          <p:nvPr>
            <p:ph type="ftr" sz="quarter" idx="11"/>
          </p:nvPr>
        </p:nvSpPr>
        <p:spPr/>
        <p:txBody>
          <a:bodyPr/>
          <a:lstStyle>
            <a:lvl1pPr>
              <a:defRPr/>
            </a:lvl1pPr>
            <a:extLst/>
          </a:lstStyle>
          <a:p>
            <a:pPr>
              <a:defRPr/>
            </a:pPr>
            <a:endParaRPr lang="en-US"/>
          </a:p>
        </p:txBody>
      </p:sp>
      <p:sp>
        <p:nvSpPr>
          <p:cNvPr id="6" name="Slide Number Placeholder 3"/>
          <p:cNvSpPr>
            <a:spLocks noGrp="1"/>
          </p:cNvSpPr>
          <p:nvPr>
            <p:ph type="sldNum" sz="quarter" idx="12"/>
          </p:nvPr>
        </p:nvSpPr>
        <p:spPr/>
        <p:txBody>
          <a:bodyPr/>
          <a:lstStyle>
            <a:lvl1pPr>
              <a:defRPr/>
            </a:lvl1pPr>
            <a:extLst/>
          </a:lstStyle>
          <a:p>
            <a:pPr>
              <a:defRPr/>
            </a:pPr>
            <a:fld id="{0F961637-8164-4F3D-92A8-46F07D0B148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5FAC58BF-08F3-4810-B92F-9F1A045B46D0}" type="datetimeFigureOut">
              <a:rPr lang="en-US"/>
              <a:pPr>
                <a:defRPr/>
              </a:pPr>
              <a:t>8/23/2010</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22D6FF8F-5114-44F5-AD4C-1A86D0EB029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60CE457B-847F-4FE6-BCEB-69BBF6C72118}" type="datetimeFigureOut">
              <a:rPr lang="en-US"/>
              <a:pPr>
                <a:defRPr/>
              </a:pPr>
              <a:t>8/23/2010</a:t>
            </a:fld>
            <a:endParaRPr lang="en-US"/>
          </a:p>
        </p:txBody>
      </p:sp>
      <p:sp>
        <p:nvSpPr>
          <p:cNvPr id="9" name="Footer Placeholder 5"/>
          <p:cNvSpPr>
            <a:spLocks noGrp="1"/>
          </p:cNvSpPr>
          <p:nvPr>
            <p:ph type="ftr" sz="quarter" idx="11"/>
          </p:nvPr>
        </p:nvSpPr>
        <p:spPr/>
        <p:txBody>
          <a:bodyPr/>
          <a:lstStyle>
            <a:lvl1pPr>
              <a:defRPr/>
            </a:lvl1pPr>
            <a:extLst/>
          </a:lstStyle>
          <a:p>
            <a:pPr>
              <a:defRPr/>
            </a:pPr>
            <a:endParaRPr lang="en-US"/>
          </a:p>
        </p:txBody>
      </p:sp>
      <p:sp>
        <p:nvSpPr>
          <p:cNvPr id="10" name="Slide Number Placeholder 6"/>
          <p:cNvSpPr>
            <a:spLocks noGrp="1"/>
          </p:cNvSpPr>
          <p:nvPr>
            <p:ph type="sldNum" sz="quarter" idx="12"/>
          </p:nvPr>
        </p:nvSpPr>
        <p:spPr/>
        <p:txBody>
          <a:bodyPr/>
          <a:lstStyle>
            <a:lvl1pPr>
              <a:defRPr/>
            </a:lvl1pPr>
            <a:extLst/>
          </a:lstStyle>
          <a:p>
            <a:pPr>
              <a:defRPr/>
            </a:pPr>
            <a:fld id="{9437F8F6-66B5-4ED4-97B4-FD8759CDDDA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extLst/>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smtClean="0">
                <a:solidFill>
                  <a:schemeClr val="bg2">
                    <a:shade val="50000"/>
                    <a:satMod val="200000"/>
                  </a:schemeClr>
                </a:solidFill>
                <a:latin typeface="+mn-lt"/>
              </a:defRPr>
            </a:lvl1pPr>
            <a:extLst/>
          </a:lstStyle>
          <a:p>
            <a:pPr>
              <a:defRPr/>
            </a:pPr>
            <a:fld id="{81A80425-A673-428D-9D53-5193C0C991A3}" type="datetimeFigureOut">
              <a:rPr lang="en-US"/>
              <a:pPr>
                <a:defRPr/>
              </a:pPr>
              <a:t>8/23/2010</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smtClean="0">
                <a:solidFill>
                  <a:schemeClr val="bg2">
                    <a:shade val="50000"/>
                    <a:satMod val="200000"/>
                  </a:schemeClr>
                </a:solidFill>
                <a:effectLst/>
                <a:latin typeface="+mn-lt"/>
              </a:defRPr>
            </a:lvl1pPr>
            <a:extLst/>
          </a:lstStyle>
          <a:p>
            <a:pPr>
              <a:defRPr/>
            </a:pPr>
            <a:fld id="{F8B99E73-F732-4E13-A6C2-B837B42ADD57}" type="slidenum">
              <a:rPr lang="en-US"/>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707" r:id="rId1"/>
    <p:sldLayoutId id="2147483706" r:id="rId2"/>
    <p:sldLayoutId id="2147483708" r:id="rId3"/>
    <p:sldLayoutId id="2147483705" r:id="rId4"/>
    <p:sldLayoutId id="2147483709" r:id="rId5"/>
    <p:sldLayoutId id="2147483704" r:id="rId6"/>
    <p:sldLayoutId id="2147483710" r:id="rId7"/>
    <p:sldLayoutId id="2147483711" r:id="rId8"/>
    <p:sldLayoutId id="2147483712" r:id="rId9"/>
    <p:sldLayoutId id="2147483703" r:id="rId10"/>
    <p:sldLayoutId id="2147483702" r:id="rId11"/>
  </p:sldLayoutIdLst>
  <p:txStyles>
    <p:titleStyle>
      <a:lvl1pPr algn="l" rtl="0" fontAlgn="base">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sz="4300">
          <a:solidFill>
            <a:srgbClr val="572314"/>
          </a:solidFill>
          <a:latin typeface="Gill Sans MT" pitchFamily="34" charset="0"/>
        </a:defRPr>
      </a:lvl2pPr>
      <a:lvl3pPr algn="l" rtl="0" fontAlgn="base">
        <a:spcBef>
          <a:spcPct val="0"/>
        </a:spcBef>
        <a:spcAft>
          <a:spcPct val="0"/>
        </a:spcAft>
        <a:defRPr sz="4300">
          <a:solidFill>
            <a:srgbClr val="572314"/>
          </a:solidFill>
          <a:latin typeface="Gill Sans MT" pitchFamily="34" charset="0"/>
        </a:defRPr>
      </a:lvl3pPr>
      <a:lvl4pPr algn="l" rtl="0" fontAlgn="base">
        <a:spcBef>
          <a:spcPct val="0"/>
        </a:spcBef>
        <a:spcAft>
          <a:spcPct val="0"/>
        </a:spcAft>
        <a:defRPr sz="4300">
          <a:solidFill>
            <a:srgbClr val="572314"/>
          </a:solidFill>
          <a:latin typeface="Gill Sans MT" pitchFamily="34" charset="0"/>
        </a:defRPr>
      </a:lvl4pPr>
      <a:lvl5pPr algn="l" rtl="0" fontAlgn="base">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abc.net.au/news/stories/2009/05/07/2562940.ht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en.wikipedia.org/wiki/Wikipedia:Biographies_of_living_person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tats.wikimedia.org/reportcard/" TargetMode="External"/><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hyperlink" Target="http://www.alexa.com/topsite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en.wikipedia.org/wiki/Special:Contributions/Gfdjklsdgiojksdk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925" y="360363"/>
            <a:ext cx="7407275" cy="1925637"/>
          </a:xfrm>
        </p:spPr>
        <p:txBody>
          <a:bodyPr>
            <a:normAutofit fontScale="90000"/>
          </a:bodyPr>
          <a:lstStyle/>
          <a:p>
            <a:pPr algn="ctr" fontAlgn="auto">
              <a:spcAft>
                <a:spcPts val="0"/>
              </a:spcAft>
              <a:defRPr/>
            </a:pPr>
            <a:r>
              <a:rPr lang="en-US" dirty="0" smtClean="0">
                <a:solidFill>
                  <a:schemeClr val="tx2">
                    <a:satMod val="130000"/>
                  </a:schemeClr>
                </a:solidFill>
              </a:rPr>
              <a:t>Wikipedia and the Making of a (</a:t>
            </a:r>
            <a:r>
              <a:rPr lang="en-US" dirty="0" err="1" smtClean="0">
                <a:solidFill>
                  <a:schemeClr val="tx2">
                    <a:satMod val="130000"/>
                  </a:schemeClr>
                </a:solidFill>
              </a:rPr>
              <a:t>Wo</a:t>
            </a:r>
            <a:r>
              <a:rPr lang="en-US" dirty="0" smtClean="0">
                <a:solidFill>
                  <a:schemeClr val="tx2">
                    <a:satMod val="130000"/>
                  </a:schemeClr>
                </a:solidFill>
              </a:rPr>
              <a:t>)Man: Biographical Construction in the Digital Age</a:t>
            </a:r>
            <a:endParaRPr lang="en-US" dirty="0">
              <a:solidFill>
                <a:schemeClr val="tx2">
                  <a:satMod val="130000"/>
                </a:schemeClr>
              </a:solidFill>
            </a:endParaRPr>
          </a:p>
        </p:txBody>
      </p:sp>
      <p:sp>
        <p:nvSpPr>
          <p:cNvPr id="3" name="Subtitle 2"/>
          <p:cNvSpPr>
            <a:spLocks noGrp="1"/>
          </p:cNvSpPr>
          <p:nvPr>
            <p:ph type="subTitle" idx="1"/>
          </p:nvPr>
        </p:nvSpPr>
        <p:spPr>
          <a:xfrm>
            <a:off x="1219200" y="3048000"/>
            <a:ext cx="7239000" cy="3200400"/>
          </a:xfrm>
        </p:spPr>
        <p:txBody>
          <a:bodyPr>
            <a:normAutofit fontScale="92500" lnSpcReduction="20000"/>
          </a:bodyPr>
          <a:lstStyle/>
          <a:p>
            <a:pPr algn="ctr" fontAlgn="auto">
              <a:spcAft>
                <a:spcPts val="0"/>
              </a:spcAft>
              <a:buFont typeface="Wingdings 2"/>
              <a:buNone/>
              <a:defRPr/>
            </a:pPr>
            <a:endParaRPr lang="en-US" sz="2800" dirty="0" smtClean="0"/>
          </a:p>
          <a:p>
            <a:pPr algn="ctr" fontAlgn="auto">
              <a:spcAft>
                <a:spcPts val="0"/>
              </a:spcAft>
              <a:buFont typeface="Wingdings 2"/>
              <a:buNone/>
              <a:defRPr/>
            </a:pPr>
            <a:r>
              <a:rPr lang="en-US" sz="2800" dirty="0" smtClean="0"/>
              <a:t>Chris Sweet</a:t>
            </a:r>
          </a:p>
          <a:p>
            <a:pPr algn="ctr" fontAlgn="auto">
              <a:spcAft>
                <a:spcPts val="0"/>
              </a:spcAft>
              <a:buFont typeface="Wingdings 2"/>
              <a:buNone/>
              <a:defRPr/>
            </a:pPr>
            <a:r>
              <a:rPr lang="en-US" sz="2800" dirty="0" smtClean="0"/>
              <a:t>Illinois Wesleyan University</a:t>
            </a:r>
          </a:p>
          <a:p>
            <a:pPr algn="ctr" fontAlgn="auto">
              <a:spcAft>
                <a:spcPts val="0"/>
              </a:spcAft>
              <a:buFont typeface="Wingdings 2"/>
              <a:buNone/>
              <a:defRPr/>
            </a:pPr>
            <a:endParaRPr lang="en-US" dirty="0" smtClean="0"/>
          </a:p>
          <a:p>
            <a:pPr algn="ctr" fontAlgn="auto">
              <a:spcAft>
                <a:spcPts val="0"/>
              </a:spcAft>
              <a:buFont typeface="Wingdings 2"/>
              <a:buNone/>
              <a:defRPr/>
            </a:pPr>
            <a:endParaRPr lang="en-US" dirty="0" smtClean="0"/>
          </a:p>
          <a:p>
            <a:pPr algn="ctr" fontAlgn="auto">
              <a:spcAft>
                <a:spcPts val="0"/>
              </a:spcAft>
              <a:buFont typeface="Wingdings 2"/>
              <a:buNone/>
              <a:defRPr/>
            </a:pPr>
            <a:endParaRPr lang="en-US" dirty="0" smtClean="0"/>
          </a:p>
          <a:p>
            <a:pPr algn="ctr" fontAlgn="auto">
              <a:spcAft>
                <a:spcPts val="0"/>
              </a:spcAft>
              <a:buFont typeface="Wingdings 2"/>
              <a:buNone/>
              <a:defRPr/>
            </a:pPr>
            <a:r>
              <a:rPr lang="en-US" sz="2000" dirty="0" smtClean="0"/>
              <a:t>PCA / ACA Annual Conference</a:t>
            </a:r>
          </a:p>
          <a:p>
            <a:pPr algn="ctr" fontAlgn="auto">
              <a:spcAft>
                <a:spcPts val="0"/>
              </a:spcAft>
              <a:buFont typeface="Wingdings 2"/>
              <a:buNone/>
              <a:defRPr/>
            </a:pPr>
            <a:r>
              <a:rPr lang="en-US" sz="2000" dirty="0" smtClean="0"/>
              <a:t>St. Louis</a:t>
            </a:r>
          </a:p>
          <a:p>
            <a:pPr algn="ctr" fontAlgn="auto">
              <a:spcAft>
                <a:spcPts val="0"/>
              </a:spcAft>
              <a:buFont typeface="Wingdings 2"/>
              <a:buNone/>
              <a:defRPr/>
            </a:pPr>
            <a:r>
              <a:rPr lang="en-US" sz="2000" dirty="0" smtClean="0"/>
              <a:t>4/2/2010</a:t>
            </a:r>
          </a:p>
          <a:p>
            <a:pPr algn="ctr" fontAlgn="auto">
              <a:spcAft>
                <a:spcPts val="0"/>
              </a:spcAft>
              <a:buFont typeface="Wingdings 2"/>
              <a:buNone/>
              <a:defRPr/>
            </a:pPr>
            <a:endParaRPr lang="en-US" dirty="0"/>
          </a:p>
        </p:txBody>
      </p:sp>
      <p:pic>
        <p:nvPicPr>
          <p:cNvPr id="8196" name="Picture 2" descr="http://upload.wikimedia.org/wikipedia/commons/thumb/b/b7/Wikipedia-logo.svg/600px-Wikipedia-logo.svg.png"/>
          <p:cNvPicPr>
            <a:picLocks noChangeAspect="1" noChangeArrowheads="1"/>
          </p:cNvPicPr>
          <p:nvPr/>
        </p:nvPicPr>
        <p:blipFill>
          <a:blip r:embed="rId2" cstate="print"/>
          <a:srcRect/>
          <a:stretch>
            <a:fillRect/>
          </a:stretch>
        </p:blipFill>
        <p:spPr bwMode="auto">
          <a:xfrm>
            <a:off x="4343400" y="2362200"/>
            <a:ext cx="990600"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dirty="0" smtClean="0">
                <a:solidFill>
                  <a:schemeClr val="tx2">
                    <a:satMod val="130000"/>
                  </a:schemeClr>
                </a:solidFill>
              </a:rPr>
              <a:t>Kennedy and Byrd</a:t>
            </a:r>
            <a:endParaRPr lang="en-US" dirty="0">
              <a:solidFill>
                <a:schemeClr val="tx2">
                  <a:satMod val="130000"/>
                </a:schemeClr>
              </a:solidFill>
            </a:endParaRPr>
          </a:p>
        </p:txBody>
      </p:sp>
      <p:sp>
        <p:nvSpPr>
          <p:cNvPr id="3" name="Content Placeholder 2"/>
          <p:cNvSpPr>
            <a:spLocks noGrp="1"/>
          </p:cNvSpPr>
          <p:nvPr>
            <p:ph idx="1"/>
          </p:nvPr>
        </p:nvSpPr>
        <p:spPr/>
        <p:txBody>
          <a:bodyPr/>
          <a:lstStyle/>
          <a:p>
            <a:r>
              <a:rPr lang="en-US" smtClean="0"/>
              <a:t>At the same luncheon, Senator Robert Byrd was upset by Kennedy’s seizure and left the luncheon.</a:t>
            </a:r>
          </a:p>
          <a:p>
            <a:r>
              <a:rPr lang="en-US" smtClean="0"/>
              <a:t>His Wikipedia bio stated that he had collapsed at the luncheon and a death date of January 20, 2009 was added.</a:t>
            </a:r>
          </a:p>
          <a:p>
            <a:r>
              <a:rPr lang="en-US" smtClean="0"/>
              <a:t>Created increased scrutiny on Wikipedia’s editorial practices.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satMod val="130000"/>
                  </a:schemeClr>
                </a:solidFill>
              </a:rPr>
              <a:t>French Composer Maurice </a:t>
            </a:r>
            <a:r>
              <a:rPr lang="en-US" dirty="0" err="1" smtClean="0">
                <a:solidFill>
                  <a:schemeClr val="tx2">
                    <a:satMod val="130000"/>
                  </a:schemeClr>
                </a:solidFill>
              </a:rPr>
              <a:t>Jarre</a:t>
            </a:r>
            <a:endParaRPr lang="en-US" dirty="0">
              <a:solidFill>
                <a:schemeClr val="tx2">
                  <a:satMod val="130000"/>
                </a:schemeClr>
              </a:solidFill>
            </a:endParaRPr>
          </a:p>
        </p:txBody>
      </p:sp>
      <p:sp>
        <p:nvSpPr>
          <p:cNvPr id="3" name="Content Placeholder 2"/>
          <p:cNvSpPr>
            <a:spLocks noGrp="1"/>
          </p:cNvSpPr>
          <p:nvPr>
            <p:ph idx="1"/>
          </p:nvPr>
        </p:nvSpPr>
        <p:spPr/>
        <p:txBody>
          <a:bodyPr>
            <a:normAutofit fontScale="85000" lnSpcReduction="10000"/>
          </a:bodyPr>
          <a:lstStyle/>
          <a:p>
            <a:pPr marL="365760" indent="-283464" fontAlgn="auto">
              <a:spcAft>
                <a:spcPts val="0"/>
              </a:spcAft>
              <a:buFont typeface="Wingdings 2"/>
              <a:buChar char=""/>
              <a:defRPr/>
            </a:pPr>
            <a:r>
              <a:rPr lang="en-US" dirty="0" smtClean="0"/>
              <a:t>Maurice </a:t>
            </a:r>
            <a:r>
              <a:rPr lang="en-US" dirty="0" err="1" smtClean="0"/>
              <a:t>Jarre</a:t>
            </a:r>
            <a:r>
              <a:rPr lang="en-US" dirty="0" smtClean="0"/>
              <a:t> really did die on March 28, 2009.</a:t>
            </a:r>
          </a:p>
          <a:p>
            <a:pPr marL="365760" indent="-283464" fontAlgn="auto">
              <a:spcAft>
                <a:spcPts val="0"/>
              </a:spcAft>
              <a:buFont typeface="Wingdings 2"/>
              <a:buChar char=""/>
              <a:defRPr/>
            </a:pPr>
            <a:r>
              <a:rPr lang="en-US" dirty="0" smtClean="0"/>
              <a:t>As an experiment, Shane Fitzgerald, a student at University College, Dublin, inserted this fake, </a:t>
            </a:r>
            <a:r>
              <a:rPr lang="en-US" b="1" u="sng" dirty="0" smtClean="0"/>
              <a:t>undocumented</a:t>
            </a:r>
            <a:r>
              <a:rPr lang="en-US" dirty="0" smtClean="0"/>
              <a:t> quote into </a:t>
            </a:r>
            <a:r>
              <a:rPr lang="en-US" dirty="0" err="1" smtClean="0"/>
              <a:t>Jarre’s</a:t>
            </a:r>
            <a:r>
              <a:rPr lang="en-US" dirty="0" smtClean="0"/>
              <a:t> bio: </a:t>
            </a:r>
          </a:p>
          <a:p>
            <a:pPr marL="365760" indent="-283464" fontAlgn="auto">
              <a:spcAft>
                <a:spcPts val="0"/>
              </a:spcAft>
              <a:buFont typeface="Wingdings 2"/>
              <a:buChar char=""/>
              <a:defRPr/>
            </a:pPr>
            <a:endParaRPr lang="en-US" dirty="0" smtClean="0"/>
          </a:p>
          <a:p>
            <a:pPr marL="365760" indent="-283464" fontAlgn="auto">
              <a:spcAft>
                <a:spcPts val="0"/>
              </a:spcAft>
              <a:buFont typeface="Wingdings 2"/>
              <a:buChar char=""/>
              <a:defRPr/>
            </a:pPr>
            <a:r>
              <a:rPr lang="en-US" dirty="0" smtClean="0"/>
              <a:t>“One could say my life has been one long soundtrack.  Music was my life, music brought me to life, and music is how I will be remembered long after I leave this life. When I die there will be a final waltz playing in my head that only I can hear.”</a:t>
            </a:r>
          </a:p>
          <a:p>
            <a:pPr marL="365760" indent="-283464" fontAlgn="auto">
              <a:spcAft>
                <a:spcPts val="0"/>
              </a:spcAft>
              <a:buFont typeface="Wingdings 2"/>
              <a:buNone/>
              <a:defRPr/>
            </a:pPr>
            <a:r>
              <a:rPr lang="en-US" sz="1600" dirty="0" smtClean="0">
                <a:hlinkClick r:id="rId2"/>
              </a:rPr>
              <a:t>http://www.abc.net.au/news/stories/2009/05/07/2562940.htm</a:t>
            </a:r>
            <a:r>
              <a:rPr lang="en-US" sz="1600" dirty="0" smtClean="0"/>
              <a:t>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dirty="0" err="1" smtClean="0">
                <a:solidFill>
                  <a:schemeClr val="tx2">
                    <a:satMod val="130000"/>
                  </a:schemeClr>
                </a:solidFill>
              </a:rPr>
              <a:t>Jarre</a:t>
            </a:r>
            <a:r>
              <a:rPr lang="en-US" dirty="0" smtClean="0">
                <a:solidFill>
                  <a:schemeClr val="tx2">
                    <a:satMod val="130000"/>
                  </a:schemeClr>
                </a:solidFill>
              </a:rPr>
              <a:t> Hoax</a:t>
            </a:r>
            <a:endParaRPr lang="en-US" dirty="0">
              <a:solidFill>
                <a:schemeClr val="tx2">
                  <a:satMod val="130000"/>
                </a:schemeClr>
              </a:solidFill>
            </a:endParaRPr>
          </a:p>
        </p:txBody>
      </p:sp>
      <p:sp>
        <p:nvSpPr>
          <p:cNvPr id="3" name="Content Placeholder 2"/>
          <p:cNvSpPr>
            <a:spLocks noGrp="1"/>
          </p:cNvSpPr>
          <p:nvPr>
            <p:ph idx="1"/>
          </p:nvPr>
        </p:nvSpPr>
        <p:spPr>
          <a:xfrm>
            <a:off x="1435100" y="1447800"/>
            <a:ext cx="7499350" cy="5257800"/>
          </a:xfrm>
        </p:spPr>
        <p:txBody>
          <a:bodyPr>
            <a:normAutofit fontScale="92500" lnSpcReduction="10000"/>
          </a:bodyPr>
          <a:lstStyle/>
          <a:p>
            <a:pPr marL="365760" indent="-283464" fontAlgn="auto">
              <a:spcAft>
                <a:spcPts val="0"/>
              </a:spcAft>
              <a:buFont typeface="Wingdings 2"/>
              <a:buChar char=""/>
              <a:defRPr/>
            </a:pPr>
            <a:r>
              <a:rPr lang="en-US" dirty="0" smtClean="0"/>
              <a:t>The quote was lifted and used by many large, reputable papers like </a:t>
            </a:r>
            <a:r>
              <a:rPr lang="en-US" i="1" dirty="0" smtClean="0"/>
              <a:t>The Guardian </a:t>
            </a:r>
            <a:r>
              <a:rPr lang="en-US" dirty="0" smtClean="0"/>
              <a:t>and BBC </a:t>
            </a:r>
            <a:r>
              <a:rPr lang="en-US" i="1" dirty="0" smtClean="0"/>
              <a:t>Music Magazine</a:t>
            </a:r>
            <a:r>
              <a:rPr lang="en-US" dirty="0" smtClean="0"/>
              <a:t>.</a:t>
            </a:r>
          </a:p>
          <a:p>
            <a:pPr marL="365760" indent="-283464" fontAlgn="auto">
              <a:spcAft>
                <a:spcPts val="0"/>
              </a:spcAft>
              <a:buFont typeface="Wingdings 2"/>
              <a:buNone/>
              <a:defRPr/>
            </a:pPr>
            <a:endParaRPr lang="en-US" dirty="0" smtClean="0"/>
          </a:p>
          <a:p>
            <a:pPr marL="365760" indent="-283464" fontAlgn="auto">
              <a:spcAft>
                <a:spcPts val="0"/>
              </a:spcAft>
              <a:buFont typeface="Wingdings 2"/>
              <a:buChar char=""/>
              <a:defRPr/>
            </a:pPr>
            <a:r>
              <a:rPr lang="en-US" dirty="0" smtClean="0"/>
              <a:t>Fitzgerald: “I am 100 percent convinced that if I hadn’t come forward, that quote would have gone down in history as something Maurice </a:t>
            </a:r>
            <a:r>
              <a:rPr lang="en-US" dirty="0" err="1" smtClean="0"/>
              <a:t>Jarre</a:t>
            </a:r>
            <a:r>
              <a:rPr lang="en-US" dirty="0" smtClean="0"/>
              <a:t> said, instead of something I made up.  It would have become another example where, once anything is printed enough times in the media without challenge, it becomes fact.”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dirty="0" smtClean="0">
                <a:solidFill>
                  <a:schemeClr val="tx2">
                    <a:satMod val="130000"/>
                  </a:schemeClr>
                </a:solidFill>
              </a:rPr>
              <a:t>Wikipedia Editorial Policies</a:t>
            </a:r>
            <a:endParaRPr lang="en-US" dirty="0">
              <a:solidFill>
                <a:schemeClr val="tx2">
                  <a:satMod val="130000"/>
                </a:schemeClr>
              </a:solidFill>
            </a:endParaRPr>
          </a:p>
        </p:txBody>
      </p:sp>
      <p:sp>
        <p:nvSpPr>
          <p:cNvPr id="3" name="Content Placeholder 2"/>
          <p:cNvSpPr>
            <a:spLocks noGrp="1"/>
          </p:cNvSpPr>
          <p:nvPr>
            <p:ph idx="1"/>
          </p:nvPr>
        </p:nvSpPr>
        <p:spPr>
          <a:xfrm>
            <a:off x="1435100" y="1219200"/>
            <a:ext cx="7499350" cy="5486400"/>
          </a:xfrm>
        </p:spPr>
        <p:txBody>
          <a:bodyPr>
            <a:normAutofit fontScale="77500" lnSpcReduction="20000"/>
          </a:bodyPr>
          <a:lstStyle/>
          <a:p>
            <a:pPr marL="365760" indent="-283464" fontAlgn="auto">
              <a:spcAft>
                <a:spcPts val="0"/>
              </a:spcAft>
              <a:buFont typeface="Wingdings 2"/>
              <a:buChar char=""/>
              <a:defRPr/>
            </a:pPr>
            <a:r>
              <a:rPr lang="en-US" dirty="0" smtClean="0"/>
              <a:t>Because of public scrutiny and potential legal liability, the Wikipedia editorial policies surrounding bios of living persons have become quite strong.</a:t>
            </a:r>
          </a:p>
          <a:p>
            <a:pPr marL="365760" indent="-283464" fontAlgn="auto">
              <a:spcAft>
                <a:spcPts val="0"/>
              </a:spcAft>
              <a:buFont typeface="Wingdings 2"/>
              <a:buNone/>
              <a:defRPr/>
            </a:pPr>
            <a:endParaRPr lang="en-US" dirty="0" smtClean="0"/>
          </a:p>
          <a:p>
            <a:pPr marL="365760" indent="-283464" fontAlgn="auto">
              <a:spcAft>
                <a:spcPts val="0"/>
              </a:spcAft>
              <a:buFont typeface="Wingdings 2"/>
              <a:buChar char=""/>
              <a:defRPr/>
            </a:pPr>
            <a:r>
              <a:rPr lang="en-US" dirty="0" smtClean="0"/>
              <a:t>Editors must take particular care adding information about living persons to </a:t>
            </a:r>
            <a:r>
              <a:rPr lang="en-US" i="1" dirty="0" smtClean="0"/>
              <a:t>any</a:t>
            </a:r>
            <a:r>
              <a:rPr lang="en-US" dirty="0" smtClean="0"/>
              <a:t> Wikipedia page.</a:t>
            </a:r>
            <a:r>
              <a:rPr lang="en-US" baseline="30000" dirty="0" smtClean="0"/>
              <a:t> </a:t>
            </a:r>
            <a:r>
              <a:rPr lang="en-US" dirty="0" smtClean="0"/>
              <a:t> Such material requires a high degree of sensitivity, and must adhere </a:t>
            </a:r>
            <a:r>
              <a:rPr lang="en-US" i="1" dirty="0" smtClean="0"/>
              <a:t>strictly</a:t>
            </a:r>
            <a:r>
              <a:rPr lang="en-US" dirty="0" smtClean="0"/>
              <a:t> to all applicable laws in the United States, to this policy, and to our three core content policies:</a:t>
            </a:r>
          </a:p>
          <a:p>
            <a:pPr marL="886968" lvl="2" fontAlgn="auto">
              <a:spcAft>
                <a:spcPts val="0"/>
              </a:spcAft>
              <a:buFont typeface="Wingdings 2"/>
              <a:buChar char=""/>
              <a:defRPr/>
            </a:pPr>
            <a:r>
              <a:rPr lang="en-US" dirty="0" smtClean="0"/>
              <a:t>Neutral point of view (NPOV) </a:t>
            </a:r>
          </a:p>
          <a:p>
            <a:pPr marL="886968" lvl="2" fontAlgn="auto">
              <a:spcAft>
                <a:spcPts val="0"/>
              </a:spcAft>
              <a:buFont typeface="Wingdings 2"/>
              <a:buChar char=""/>
              <a:defRPr/>
            </a:pPr>
            <a:r>
              <a:rPr lang="en-US" dirty="0" smtClean="0"/>
              <a:t>Verifiability (V) </a:t>
            </a:r>
          </a:p>
          <a:p>
            <a:pPr marL="886968" lvl="2" fontAlgn="auto">
              <a:spcAft>
                <a:spcPts val="0"/>
              </a:spcAft>
              <a:buFont typeface="Wingdings 2"/>
              <a:buChar char=""/>
              <a:defRPr/>
            </a:pPr>
            <a:r>
              <a:rPr lang="en-US" dirty="0" smtClean="0"/>
              <a:t>No original research (NOR)</a:t>
            </a:r>
          </a:p>
          <a:p>
            <a:pPr marL="365760" indent="-283464" fontAlgn="auto">
              <a:spcAft>
                <a:spcPts val="0"/>
              </a:spcAft>
              <a:buFont typeface="Wingdings 2"/>
              <a:buChar char=""/>
              <a:defRPr/>
            </a:pPr>
            <a:r>
              <a:rPr lang="en-US" dirty="0" smtClean="0"/>
              <a:t>Autobiography policy: “Writing an autobiography on Wikipedia is </a:t>
            </a:r>
            <a:r>
              <a:rPr lang="en-US" i="1" dirty="0" smtClean="0"/>
              <a:t>strongly</a:t>
            </a:r>
            <a:r>
              <a:rPr lang="en-US" dirty="0" smtClean="0"/>
              <a:t> discouraged.”</a:t>
            </a:r>
          </a:p>
          <a:p>
            <a:pPr marL="365760" indent="-283464" fontAlgn="auto">
              <a:spcAft>
                <a:spcPts val="0"/>
              </a:spcAft>
              <a:buFont typeface="Wingdings 2"/>
              <a:buNone/>
              <a:defRPr/>
            </a:pPr>
            <a:endParaRPr lang="en-US" dirty="0" smtClean="0"/>
          </a:p>
          <a:p>
            <a:pPr marL="365760" indent="-283464" fontAlgn="auto">
              <a:spcAft>
                <a:spcPts val="0"/>
              </a:spcAft>
              <a:buFont typeface="Wingdings 2"/>
              <a:buNone/>
              <a:defRPr/>
            </a:pPr>
            <a:r>
              <a:rPr lang="en-US" sz="1600" u="sng" dirty="0" smtClean="0">
                <a:hlinkClick r:id="rId2"/>
              </a:rPr>
              <a:t>http://en.wikipedia.org/wiki/Wikipedia:Biographies_of_living_persons</a:t>
            </a:r>
            <a:r>
              <a:rPr lang="en-US" sz="1600" dirty="0" smtClean="0"/>
              <a:t> </a:t>
            </a:r>
          </a:p>
          <a:p>
            <a:pPr marL="365760" indent="-283464" fontAlgn="auto">
              <a:spcAft>
                <a:spcPts val="0"/>
              </a:spcAft>
              <a:buFont typeface="Wingdings 2"/>
              <a:buNone/>
              <a:defRPr/>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dirty="0" smtClean="0">
                <a:solidFill>
                  <a:schemeClr val="tx2">
                    <a:satMod val="130000"/>
                  </a:schemeClr>
                </a:solidFill>
              </a:rPr>
              <a:t>Interesting, But So What?</a:t>
            </a:r>
            <a:endParaRPr lang="en-US" dirty="0">
              <a:solidFill>
                <a:schemeClr val="tx2">
                  <a:satMod val="130000"/>
                </a:schemeClr>
              </a:solidFill>
            </a:endParaRPr>
          </a:p>
        </p:txBody>
      </p:sp>
      <p:pic>
        <p:nvPicPr>
          <p:cNvPr id="21507" name="Content Placeholder 3" descr="http://imagine8.files.wordpress.com/2009/03/rgn_wikipedia_wideweb__470x4582.jpg"/>
          <p:cNvPicPr>
            <a:picLocks noGrp="1"/>
          </p:cNvPicPr>
          <p:nvPr>
            <p:ph idx="1"/>
          </p:nvPr>
        </p:nvPicPr>
        <p:blipFill>
          <a:blip r:embed="rId2" cstate="print"/>
          <a:srcRect/>
          <a:stretch>
            <a:fillRect/>
          </a:stretch>
        </p:blipFill>
        <p:spPr>
          <a:xfrm>
            <a:off x="2362200" y="1447800"/>
            <a:ext cx="5410200" cy="52578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dirty="0" smtClean="0">
                <a:solidFill>
                  <a:schemeClr val="tx2">
                    <a:satMod val="130000"/>
                  </a:schemeClr>
                </a:solidFill>
              </a:rPr>
              <a:t>Biography and Objectivity</a:t>
            </a:r>
            <a:endParaRPr lang="en-US" dirty="0">
              <a:solidFill>
                <a:schemeClr val="tx2">
                  <a:satMod val="130000"/>
                </a:schemeClr>
              </a:solidFill>
            </a:endParaRPr>
          </a:p>
        </p:txBody>
      </p:sp>
      <p:sp>
        <p:nvSpPr>
          <p:cNvPr id="3" name="Content Placeholder 2"/>
          <p:cNvSpPr>
            <a:spLocks noGrp="1"/>
          </p:cNvSpPr>
          <p:nvPr>
            <p:ph idx="1"/>
          </p:nvPr>
        </p:nvSpPr>
        <p:spPr>
          <a:xfrm>
            <a:off x="1435100" y="1219200"/>
            <a:ext cx="7499350" cy="5410200"/>
          </a:xfrm>
        </p:spPr>
        <p:txBody>
          <a:bodyPr>
            <a:normAutofit fontScale="92500" lnSpcReduction="10000"/>
          </a:bodyPr>
          <a:lstStyle/>
          <a:p>
            <a:pPr marL="365760" indent="-283464" fontAlgn="auto">
              <a:spcAft>
                <a:spcPts val="0"/>
              </a:spcAft>
              <a:buFont typeface="Wingdings 2"/>
              <a:buChar char=""/>
              <a:defRPr/>
            </a:pPr>
            <a:r>
              <a:rPr lang="en-US" dirty="0" smtClean="0"/>
              <a:t>“Objective biography is logically and artistically impossible. ‘Observation is always selective’ as Karl Popper reminds us. Every observation, he explains, requires ‘a chosen object, a definite task, an interest, a point of view, a problem’ otherwise it is valueless”</a:t>
            </a:r>
            <a:r>
              <a:rPr lang="en-US" sz="1500" dirty="0" smtClean="0"/>
              <a:t>(10).</a:t>
            </a:r>
          </a:p>
          <a:p>
            <a:pPr marL="365760" indent="-283464" fontAlgn="auto">
              <a:spcAft>
                <a:spcPts val="0"/>
              </a:spcAft>
              <a:buFont typeface="Wingdings 2"/>
              <a:buChar char=""/>
              <a:defRPr/>
            </a:pPr>
            <a:r>
              <a:rPr lang="en-US" dirty="0" smtClean="0">
                <a:solidFill>
                  <a:srgbClr val="C00000"/>
                </a:solidFill>
              </a:rPr>
              <a:t>“Belief in the authority of biography results from continual correction and comparison, through new evidence or interpretation, of the biographer’s account with those of others.”</a:t>
            </a:r>
            <a:r>
              <a:rPr lang="en-US" sz="1500" dirty="0" smtClean="0">
                <a:solidFill>
                  <a:srgbClr val="C00000"/>
                </a:solidFill>
              </a:rPr>
              <a:t>(3).</a:t>
            </a:r>
          </a:p>
          <a:p>
            <a:pPr marL="365760" indent="-283464" fontAlgn="auto">
              <a:spcAft>
                <a:spcPts val="0"/>
              </a:spcAft>
              <a:buFont typeface="Wingdings 2"/>
              <a:buChar char=""/>
              <a:defRPr/>
            </a:pPr>
            <a:r>
              <a:rPr lang="en-US" sz="1500" dirty="0" smtClean="0"/>
              <a:t>Ira </a:t>
            </a:r>
            <a:r>
              <a:rPr lang="en-US" sz="1500" dirty="0" err="1" smtClean="0"/>
              <a:t>Nadel</a:t>
            </a:r>
            <a:r>
              <a:rPr lang="en-US" sz="1500" dirty="0" smtClean="0"/>
              <a:t>, </a:t>
            </a:r>
            <a:r>
              <a:rPr lang="en-US" sz="1500" i="1" dirty="0" smtClean="0"/>
              <a:t>Biography: Fiction, Fact and Form. </a:t>
            </a:r>
            <a:r>
              <a:rPr lang="en-US" sz="2600" dirty="0" smtClean="0"/>
              <a:t>1984</a:t>
            </a:r>
            <a:endParaRPr lang="en-US"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dirty="0" smtClean="0">
                <a:solidFill>
                  <a:schemeClr val="tx2">
                    <a:satMod val="130000"/>
                  </a:schemeClr>
                </a:solidFill>
              </a:rPr>
              <a:t>Biography and Objectivity</a:t>
            </a:r>
            <a:endParaRPr lang="en-US" dirty="0">
              <a:solidFill>
                <a:schemeClr val="tx2">
                  <a:satMod val="130000"/>
                </a:schemeClr>
              </a:solidFill>
            </a:endParaRPr>
          </a:p>
        </p:txBody>
      </p:sp>
      <p:sp>
        <p:nvSpPr>
          <p:cNvPr id="3" name="Content Placeholder 2"/>
          <p:cNvSpPr>
            <a:spLocks noGrp="1"/>
          </p:cNvSpPr>
          <p:nvPr>
            <p:ph idx="1"/>
          </p:nvPr>
        </p:nvSpPr>
        <p:spPr/>
        <p:txBody>
          <a:bodyPr>
            <a:normAutofit fontScale="85000" lnSpcReduction="20000"/>
          </a:bodyPr>
          <a:lstStyle/>
          <a:p>
            <a:pPr marL="365760" indent="-283464" fontAlgn="auto">
              <a:spcAft>
                <a:spcPts val="0"/>
              </a:spcAft>
              <a:buFont typeface="Wingdings 2"/>
              <a:buChar char=""/>
              <a:defRPr/>
            </a:pPr>
            <a:r>
              <a:rPr lang="en-US" dirty="0" smtClean="0"/>
              <a:t>Despite the factual errors and vandalism, could Wikipedia bios edited by hundreds of non-professionals exhibit less bias than a biography written by a single author?</a:t>
            </a:r>
          </a:p>
          <a:p>
            <a:pPr marL="365760" indent="-283464" fontAlgn="auto">
              <a:spcAft>
                <a:spcPts val="0"/>
              </a:spcAft>
              <a:buFont typeface="Wingdings 2"/>
              <a:buChar char=""/>
              <a:defRPr/>
            </a:pPr>
            <a:r>
              <a:rPr lang="en-US" dirty="0" smtClean="0"/>
              <a:t>Should the idea of “communal biography” be recognized as an entirely new genre?</a:t>
            </a:r>
          </a:p>
          <a:p>
            <a:pPr marL="365760" indent="-283464" fontAlgn="auto">
              <a:spcAft>
                <a:spcPts val="0"/>
              </a:spcAft>
              <a:buFont typeface="Wingdings 2"/>
              <a:buChar char=""/>
              <a:defRPr/>
            </a:pPr>
            <a:r>
              <a:rPr lang="en-US" dirty="0" smtClean="0"/>
              <a:t>Is this not an example of “peer-review,” the cornerstone of scholarly publishing played out in real time?</a:t>
            </a:r>
          </a:p>
          <a:p>
            <a:pPr marL="365760" indent="-283464" fontAlgn="auto">
              <a:spcAft>
                <a:spcPts val="0"/>
              </a:spcAft>
              <a:buFont typeface="Wingdings 2"/>
              <a:buChar char=""/>
              <a:defRPr/>
            </a:pPr>
            <a:r>
              <a:rPr lang="en-US" dirty="0" smtClean="0"/>
              <a:t>What about the uproar over James Frey’s, </a:t>
            </a:r>
            <a:r>
              <a:rPr lang="en-US" i="1" dirty="0" smtClean="0"/>
              <a:t>A Million Little Pieces?  </a:t>
            </a:r>
            <a:r>
              <a:rPr lang="en-US" dirty="0" smtClean="0"/>
              <a:t>Could that much autobiographical fiction pass for truth on Wikipedia?</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dirty="0" smtClean="0">
                <a:solidFill>
                  <a:schemeClr val="tx2">
                    <a:satMod val="130000"/>
                  </a:schemeClr>
                </a:solidFill>
              </a:rPr>
              <a:t>Open Source Scholarship?</a:t>
            </a:r>
            <a:endParaRPr lang="en-US" dirty="0">
              <a:solidFill>
                <a:schemeClr val="tx2">
                  <a:satMod val="130000"/>
                </a:schemeClr>
              </a:solidFill>
            </a:endParaRPr>
          </a:p>
        </p:txBody>
      </p:sp>
      <p:sp>
        <p:nvSpPr>
          <p:cNvPr id="24579" name="Content Placeholder 2"/>
          <p:cNvSpPr>
            <a:spLocks noGrp="1"/>
          </p:cNvSpPr>
          <p:nvPr>
            <p:ph idx="1"/>
          </p:nvPr>
        </p:nvSpPr>
        <p:spPr>
          <a:xfrm>
            <a:off x="1435100" y="1447800"/>
            <a:ext cx="7499350" cy="5105400"/>
          </a:xfrm>
        </p:spPr>
        <p:txBody>
          <a:bodyPr/>
          <a:lstStyle/>
          <a:p>
            <a:r>
              <a:rPr lang="en-US" smtClean="0"/>
              <a:t>“But a much broader question about academic culture is whether the methods and approaches that have proven so successful in Wikipedia can also affect how scholarly work is produced, shared, and debated.  Wikipedia embodies an optimistic view of community and collaboration that already informs the best of the academic enterprise”</a:t>
            </a:r>
            <a:r>
              <a:rPr lang="en-US" sz="1400" smtClean="0"/>
              <a:t>(143).</a:t>
            </a:r>
            <a:endParaRPr lang="en-US" smtClean="0"/>
          </a:p>
          <a:p>
            <a:endParaRPr lang="en-US" sz="1200" smtClean="0"/>
          </a:p>
          <a:p>
            <a:r>
              <a:rPr lang="en-US" sz="1200" smtClean="0"/>
              <a:t>Roy Rosenzweig. </a:t>
            </a:r>
            <a:r>
              <a:rPr lang="en-US" sz="1200" i="1" smtClean="0"/>
              <a:t>Can History Be Open Source?  Wikipedia and the Future of the Past.  Journal of American History.</a:t>
            </a:r>
          </a:p>
          <a:p>
            <a:endParaRPr lang="en-US" sz="1400" smtClean="0"/>
          </a:p>
          <a:p>
            <a:endParaRPr lang="en-US"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dirty="0" smtClean="0">
                <a:solidFill>
                  <a:schemeClr val="tx2">
                    <a:satMod val="130000"/>
                  </a:schemeClr>
                </a:solidFill>
              </a:rPr>
              <a:t>Impact Factor</a:t>
            </a:r>
            <a:endParaRPr lang="en-US" dirty="0">
              <a:solidFill>
                <a:schemeClr val="tx2">
                  <a:satMod val="130000"/>
                </a:schemeClr>
              </a:solidFill>
            </a:endParaRPr>
          </a:p>
        </p:txBody>
      </p:sp>
      <p:sp>
        <p:nvSpPr>
          <p:cNvPr id="3" name="Content Placeholder 2"/>
          <p:cNvSpPr>
            <a:spLocks noGrp="1"/>
          </p:cNvSpPr>
          <p:nvPr>
            <p:ph idx="1"/>
          </p:nvPr>
        </p:nvSpPr>
        <p:spPr/>
        <p:txBody>
          <a:bodyPr>
            <a:normAutofit fontScale="85000" lnSpcReduction="20000"/>
          </a:bodyPr>
          <a:lstStyle/>
          <a:p>
            <a:pPr marL="365760" indent="-283464" fontAlgn="auto">
              <a:spcAft>
                <a:spcPts val="0"/>
              </a:spcAft>
              <a:buFont typeface="Wingdings 2"/>
              <a:buChar char=""/>
              <a:defRPr/>
            </a:pPr>
            <a:r>
              <a:rPr lang="en-US" dirty="0" smtClean="0"/>
              <a:t>We’ve already consider one pillar of scholarly publishing, so what about Impact Factor?</a:t>
            </a:r>
          </a:p>
          <a:p>
            <a:pPr marL="365760" indent="-283464" fontAlgn="auto">
              <a:spcAft>
                <a:spcPts val="0"/>
              </a:spcAft>
              <a:buFont typeface="Wingdings 2"/>
              <a:buChar char=""/>
              <a:defRPr/>
            </a:pPr>
            <a:r>
              <a:rPr lang="en-US" dirty="0" err="1" smtClean="0"/>
              <a:t>Rosenzweig</a:t>
            </a:r>
            <a:r>
              <a:rPr lang="en-US" dirty="0" smtClean="0"/>
              <a:t> again</a:t>
            </a:r>
            <a:r>
              <a:rPr lang="en-US" i="1" dirty="0" smtClean="0"/>
              <a:t>: “American National Biography Online</a:t>
            </a:r>
            <a:r>
              <a:rPr lang="en-US" dirty="0" smtClean="0"/>
              <a:t> may be a significantly better historical resource than </a:t>
            </a:r>
            <a:r>
              <a:rPr lang="en-US" i="1" dirty="0" smtClean="0"/>
              <a:t>Wikipedia</a:t>
            </a:r>
            <a:r>
              <a:rPr lang="en-US" dirty="0" smtClean="0"/>
              <a:t>, but its impact is much smaller because it is available to so few people.”</a:t>
            </a:r>
          </a:p>
          <a:p>
            <a:pPr marL="365760" indent="-283464" fontAlgn="auto">
              <a:spcAft>
                <a:spcPts val="0"/>
              </a:spcAft>
              <a:buFont typeface="Wingdings 2"/>
              <a:buChar char=""/>
              <a:defRPr/>
            </a:pPr>
            <a:r>
              <a:rPr lang="en-US" dirty="0" smtClean="0"/>
              <a:t>As a librarian, I’d be willing to bet that the Wikipedia Michael Jackson article gets more hits in a year than all the </a:t>
            </a:r>
            <a:r>
              <a:rPr lang="en-US" i="1" dirty="0" smtClean="0"/>
              <a:t>American National Biography Online</a:t>
            </a:r>
            <a:r>
              <a:rPr lang="en-US" dirty="0" smtClean="0"/>
              <a:t> combined.</a:t>
            </a:r>
          </a:p>
          <a:p>
            <a:pPr marL="365760" indent="-283464" fontAlgn="auto">
              <a:spcAft>
                <a:spcPts val="0"/>
              </a:spcAft>
              <a:buFont typeface="Wingdings 2"/>
              <a:buChar char=""/>
              <a:defRPr/>
            </a:pPr>
            <a:r>
              <a:rPr lang="en-US" dirty="0" smtClean="0"/>
              <a:t>Critical thinking and evaluation is essential!  We can’t have journalists lifting undocumented quotes from Wikipedia.</a:t>
            </a:r>
          </a:p>
          <a:p>
            <a:pPr marL="365760" indent="-283464" fontAlgn="auto">
              <a:spcAft>
                <a:spcPts val="0"/>
              </a:spcAft>
              <a:buFont typeface="Wingdings 2"/>
              <a:buChar char=""/>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dirty="0" smtClean="0">
                <a:solidFill>
                  <a:schemeClr val="tx2">
                    <a:satMod val="130000"/>
                  </a:schemeClr>
                </a:solidFill>
              </a:rPr>
              <a:t>The Next Puzzle Piece</a:t>
            </a:r>
            <a:endParaRPr lang="en-US" dirty="0">
              <a:solidFill>
                <a:schemeClr val="tx2">
                  <a:satMod val="130000"/>
                </a:schemeClr>
              </a:solidFill>
            </a:endParaRPr>
          </a:p>
        </p:txBody>
      </p:sp>
      <p:sp>
        <p:nvSpPr>
          <p:cNvPr id="26627" name="Content Placeholder 2"/>
          <p:cNvSpPr>
            <a:spLocks noGrp="1"/>
          </p:cNvSpPr>
          <p:nvPr>
            <p:ph idx="1"/>
          </p:nvPr>
        </p:nvSpPr>
        <p:spPr/>
        <p:txBody>
          <a:bodyPr/>
          <a:lstStyle/>
          <a:p>
            <a:r>
              <a:rPr lang="en-US" smtClean="0"/>
              <a:t>The role of autobiography in pop culture.</a:t>
            </a:r>
          </a:p>
          <a:p>
            <a:r>
              <a:rPr lang="en-US" smtClean="0"/>
              <a:t>Facebook, Twitter and Youtube are all manifestations of a new type of autobiography.</a:t>
            </a:r>
          </a:p>
          <a:p>
            <a:r>
              <a:rPr lang="en-US" smtClean="0"/>
              <a:t>Many Reality TV shows are intimately biographical.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ChangeArrowheads="1"/>
          </p:cNvSpPr>
          <p:nvPr/>
        </p:nvSpPr>
        <p:spPr bwMode="auto">
          <a:xfrm>
            <a:off x="1752600" y="685800"/>
            <a:ext cx="7010400" cy="5940425"/>
          </a:xfrm>
          <a:prstGeom prst="rect">
            <a:avLst/>
          </a:prstGeom>
          <a:noFill/>
          <a:ln w="9525">
            <a:noFill/>
            <a:miter lim="800000"/>
            <a:headEnd/>
            <a:tailEnd/>
          </a:ln>
        </p:spPr>
        <p:txBody>
          <a:bodyPr>
            <a:spAutoFit/>
          </a:bodyPr>
          <a:lstStyle/>
          <a:p>
            <a:r>
              <a:rPr lang="en-US" sz="4800">
                <a:latin typeface="Gill Sans MT" pitchFamily="34" charset="0"/>
              </a:rPr>
              <a:t>“I’d be happy to have, in theory, a good, neutral biography of every single person on the planet.  I mean why not, right?”</a:t>
            </a:r>
          </a:p>
          <a:p>
            <a:endParaRPr lang="en-US" sz="4000">
              <a:latin typeface="Gill Sans MT" pitchFamily="34" charset="0"/>
            </a:endParaRPr>
          </a:p>
          <a:p>
            <a:r>
              <a:rPr lang="en-US" sz="3200">
                <a:latin typeface="Gill Sans MT" pitchFamily="34" charset="0"/>
              </a:rPr>
              <a:t>-Wikipedia Founder, Jimmy Wales.</a:t>
            </a:r>
            <a:r>
              <a:rPr lang="en-US">
                <a:latin typeface="Gill Sans MT" pitchFamily="34" charset="0"/>
              </a:rPr>
              <a:t/>
            </a:r>
            <a:br>
              <a:rPr lang="en-US">
                <a:latin typeface="Gill Sans MT" pitchFamily="34" charset="0"/>
              </a:rPr>
            </a:br>
            <a:endParaRPr lang="en-US">
              <a:latin typeface="Gill Sans MT" pitchFamily="34" charset="0"/>
            </a:endParaRPr>
          </a:p>
          <a:p>
            <a:endParaRPr lang="en-US">
              <a:latin typeface="Gill Sans MT" pitchFamily="34" charset="0"/>
            </a:endParaRPr>
          </a:p>
          <a:p>
            <a:endParaRPr lang="en-US">
              <a:latin typeface="Gill Sans MT" pitchFamily="34" charset="0"/>
            </a:endParaRPr>
          </a:p>
          <a:p>
            <a:r>
              <a:rPr lang="en-US" sz="1400">
                <a:latin typeface="Gill Sans MT" pitchFamily="34" charset="0"/>
              </a:rPr>
              <a:t>Wall Street Journal, Aug. 8, 2008</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http://www.wired.com/geekdad/wp-content/uploads/2009/05/dontpanic_1024.jpg"/>
          <p:cNvPicPr>
            <a:picLocks noChangeAspect="1" noChangeArrowheads="1"/>
          </p:cNvPicPr>
          <p:nvPr/>
        </p:nvPicPr>
        <p:blipFill>
          <a:blip r:embed="rId2" cstate="print"/>
          <a:srcRect/>
          <a:stretch>
            <a:fillRect/>
          </a:stretch>
        </p:blipFill>
        <p:spPr bwMode="auto">
          <a:xfrm>
            <a:off x="6400800" y="4724400"/>
            <a:ext cx="2082800" cy="1600200"/>
          </a:xfrm>
          <a:prstGeom prst="rect">
            <a:avLst/>
          </a:prstGeom>
          <a:noFill/>
          <a:ln w="9525">
            <a:noFill/>
            <a:miter lim="800000"/>
            <a:headEnd/>
            <a:tailEnd/>
          </a:ln>
        </p:spPr>
      </p:pic>
      <p:sp>
        <p:nvSpPr>
          <p:cNvPr id="27651" name="TextBox 2"/>
          <p:cNvSpPr txBox="1">
            <a:spLocks noChangeArrowheads="1"/>
          </p:cNvSpPr>
          <p:nvPr/>
        </p:nvSpPr>
        <p:spPr bwMode="auto">
          <a:xfrm>
            <a:off x="1828800" y="228600"/>
            <a:ext cx="6858000" cy="5540375"/>
          </a:xfrm>
          <a:prstGeom prst="rect">
            <a:avLst/>
          </a:prstGeom>
          <a:noFill/>
          <a:ln w="9525">
            <a:noFill/>
            <a:miter lim="800000"/>
            <a:headEnd/>
            <a:tailEnd/>
          </a:ln>
        </p:spPr>
        <p:txBody>
          <a:bodyPr>
            <a:spAutoFit/>
          </a:bodyPr>
          <a:lstStyle/>
          <a:p>
            <a:r>
              <a:rPr lang="en-US" sz="2800">
                <a:latin typeface="Gill Sans MT" pitchFamily="34" charset="0"/>
              </a:rPr>
              <a:t>“It is said that Zaphod Beeblebrox's birth was marked by earthquakes, tidal waves, tornadoes, firestorms, the explosion of three neighbouring stars, and, shortly afterwards, by the issuing of over six and three quarter million writs for damages from all of the major landowners in his Galactic sector. However, the only person by whom this is said is Beeblebrox himself, and there are several possible theories to explain this.”</a:t>
            </a:r>
          </a:p>
          <a:p>
            <a:endParaRPr lang="en-US" sz="2800">
              <a:latin typeface="Gill Sans MT" pitchFamily="34" charset="0"/>
            </a:endParaRPr>
          </a:p>
          <a:p>
            <a:r>
              <a:rPr lang="en-US" sz="2800">
                <a:latin typeface="Gill Sans MT" pitchFamily="34" charset="0"/>
              </a:rPr>
              <a:t>– </a:t>
            </a:r>
            <a:r>
              <a:rPr lang="en-US" sz="1400" i="1">
                <a:latin typeface="Gill Sans MT" pitchFamily="34" charset="0"/>
              </a:rPr>
              <a:t>The Hitchhiker's Guide to the Galaxy, Fit the Ninth</a:t>
            </a:r>
            <a:endParaRPr lang="en-US" sz="1400">
              <a:latin typeface="Gill Sans MT" pitchFamily="34" charset="0"/>
            </a:endParaRPr>
          </a:p>
          <a:p>
            <a:endParaRPr lang="en-US">
              <a:latin typeface="Gill Sans MT"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1143000"/>
          </a:xfrm>
        </p:spPr>
        <p:txBody>
          <a:bodyPr>
            <a:normAutofit fontScale="90000"/>
          </a:bodyPr>
          <a:lstStyle/>
          <a:p>
            <a:pPr fontAlgn="auto">
              <a:spcAft>
                <a:spcPts val="0"/>
              </a:spcAft>
              <a:defRPr/>
            </a:pPr>
            <a:r>
              <a:rPr lang="en-US" dirty="0" smtClean="0">
                <a:solidFill>
                  <a:schemeClr val="tx2">
                    <a:satMod val="130000"/>
                  </a:schemeClr>
                </a:solidFill>
              </a:rPr>
              <a:t>15 years ago, where do you go for biographical information?</a:t>
            </a:r>
            <a:endParaRPr lang="en-US" dirty="0">
              <a:solidFill>
                <a:schemeClr val="tx2">
                  <a:satMod val="130000"/>
                </a:schemeClr>
              </a:solidFill>
            </a:endParaRPr>
          </a:p>
        </p:txBody>
      </p:sp>
      <p:sp>
        <p:nvSpPr>
          <p:cNvPr id="3" name="TextBox 2"/>
          <p:cNvSpPr txBox="1">
            <a:spLocks noChangeArrowheads="1"/>
          </p:cNvSpPr>
          <p:nvPr/>
        </p:nvSpPr>
        <p:spPr bwMode="auto">
          <a:xfrm>
            <a:off x="1447800" y="1905000"/>
            <a:ext cx="7010400" cy="2062163"/>
          </a:xfrm>
          <a:prstGeom prst="rect">
            <a:avLst/>
          </a:prstGeom>
          <a:noFill/>
          <a:ln w="9525">
            <a:noFill/>
            <a:miter lim="800000"/>
            <a:headEnd/>
            <a:tailEnd/>
          </a:ln>
        </p:spPr>
        <p:txBody>
          <a:bodyPr>
            <a:spAutoFit/>
          </a:bodyPr>
          <a:lstStyle/>
          <a:p>
            <a:pPr>
              <a:buFont typeface="Wingdings" pitchFamily="2" charset="2"/>
              <a:buChar char="v"/>
            </a:pPr>
            <a:r>
              <a:rPr lang="en-US" sz="3200">
                <a:latin typeface="Gill Sans MT" pitchFamily="34" charset="0"/>
              </a:rPr>
              <a:t>American National Biography</a:t>
            </a:r>
          </a:p>
          <a:p>
            <a:pPr>
              <a:buFont typeface="Wingdings" pitchFamily="2" charset="2"/>
              <a:buChar char="v"/>
            </a:pPr>
            <a:r>
              <a:rPr lang="en-US" sz="3200">
                <a:latin typeface="Gill Sans MT" pitchFamily="34" charset="0"/>
              </a:rPr>
              <a:t>Who’s Who? Series</a:t>
            </a:r>
          </a:p>
          <a:p>
            <a:pPr>
              <a:buFont typeface="Wingdings" pitchFamily="2" charset="2"/>
              <a:buChar char="v"/>
            </a:pPr>
            <a:r>
              <a:rPr lang="en-US" sz="3200">
                <a:latin typeface="Gill Sans MT" pitchFamily="34" charset="0"/>
              </a:rPr>
              <a:t>Regular Encyclopedia (major figures)</a:t>
            </a:r>
          </a:p>
          <a:p>
            <a:pPr>
              <a:buFont typeface="Wingdings" pitchFamily="2" charset="2"/>
              <a:buChar char="v"/>
            </a:pPr>
            <a:r>
              <a:rPr lang="en-US" sz="3200">
                <a:latin typeface="Gill Sans MT" pitchFamily="34" charset="0"/>
              </a:rPr>
              <a:t>Reader’s Guide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1143000"/>
          </a:xfrm>
        </p:spPr>
        <p:txBody>
          <a:bodyPr/>
          <a:lstStyle/>
          <a:p>
            <a:pPr algn="ctr" fontAlgn="auto">
              <a:spcAft>
                <a:spcPts val="0"/>
              </a:spcAft>
              <a:defRPr/>
            </a:pPr>
            <a:r>
              <a:rPr lang="en-US" dirty="0" smtClean="0">
                <a:solidFill>
                  <a:schemeClr val="tx2">
                    <a:satMod val="130000"/>
                  </a:schemeClr>
                </a:solidFill>
              </a:rPr>
              <a:t>Enter Wikipedia!</a:t>
            </a:r>
            <a:endParaRPr lang="en-US" dirty="0">
              <a:solidFill>
                <a:schemeClr val="tx2">
                  <a:satMod val="130000"/>
                </a:schemeClr>
              </a:solidFill>
            </a:endParaRPr>
          </a:p>
        </p:txBody>
      </p:sp>
      <p:pic>
        <p:nvPicPr>
          <p:cNvPr id="11267" name="Picture 2" descr="http://upload.wikimedia.org/wikipedia/commons/thumb/b/b7/Wikipedia-logo.svg/600px-Wikipedia-logo.svg.png"/>
          <p:cNvPicPr>
            <a:picLocks noChangeAspect="1" noChangeArrowheads="1"/>
          </p:cNvPicPr>
          <p:nvPr/>
        </p:nvPicPr>
        <p:blipFill>
          <a:blip r:embed="rId2" cstate="print"/>
          <a:srcRect/>
          <a:stretch>
            <a:fillRect/>
          </a:stretch>
        </p:blipFill>
        <p:spPr bwMode="auto">
          <a:xfrm>
            <a:off x="4267200" y="1371600"/>
            <a:ext cx="1676400" cy="1600200"/>
          </a:xfrm>
          <a:prstGeom prst="rect">
            <a:avLst/>
          </a:prstGeom>
          <a:noFill/>
          <a:ln w="9525">
            <a:noFill/>
            <a:miter lim="800000"/>
            <a:headEnd/>
            <a:tailEnd/>
          </a:ln>
        </p:spPr>
      </p:pic>
      <p:sp>
        <p:nvSpPr>
          <p:cNvPr id="11268" name="TextBox 4"/>
          <p:cNvSpPr txBox="1">
            <a:spLocks noChangeArrowheads="1"/>
          </p:cNvSpPr>
          <p:nvPr/>
        </p:nvSpPr>
        <p:spPr bwMode="auto">
          <a:xfrm>
            <a:off x="1981200" y="3124200"/>
            <a:ext cx="6324600" cy="3140075"/>
          </a:xfrm>
          <a:prstGeom prst="rect">
            <a:avLst/>
          </a:prstGeom>
          <a:noFill/>
          <a:ln w="9525">
            <a:noFill/>
            <a:miter lim="800000"/>
            <a:headEnd/>
            <a:tailEnd/>
          </a:ln>
        </p:spPr>
        <p:txBody>
          <a:bodyPr>
            <a:spAutoFit/>
          </a:bodyPr>
          <a:lstStyle/>
          <a:p>
            <a:pPr>
              <a:buFont typeface="Wingdings" pitchFamily="2" charset="2"/>
              <a:buChar char="v"/>
            </a:pPr>
            <a:r>
              <a:rPr lang="en-US" sz="2000">
                <a:latin typeface="Gill Sans MT" pitchFamily="34" charset="0"/>
              </a:rPr>
              <a:t>3 million+ articles</a:t>
            </a:r>
          </a:p>
          <a:p>
            <a:pPr>
              <a:buFont typeface="Wingdings" pitchFamily="2" charset="2"/>
              <a:buChar char="v"/>
            </a:pPr>
            <a:r>
              <a:rPr lang="en-US" sz="2000">
                <a:latin typeface="Gill Sans MT" pitchFamily="34" charset="0"/>
              </a:rPr>
              <a:t>6</a:t>
            </a:r>
            <a:r>
              <a:rPr lang="en-US" sz="2000" baseline="30000">
                <a:latin typeface="Gill Sans MT" pitchFamily="34" charset="0"/>
              </a:rPr>
              <a:t>th</a:t>
            </a:r>
            <a:r>
              <a:rPr lang="en-US" sz="2000">
                <a:latin typeface="Gill Sans MT" pitchFamily="34" charset="0"/>
              </a:rPr>
              <a:t> most popular internet site (behind Google, Facebook, Youtube) </a:t>
            </a:r>
          </a:p>
          <a:p>
            <a:pPr>
              <a:buFont typeface="Wingdings" pitchFamily="2" charset="2"/>
              <a:buChar char="v"/>
            </a:pPr>
            <a:r>
              <a:rPr lang="en-US" sz="2000">
                <a:latin typeface="Gill Sans MT" pitchFamily="34" charset="0"/>
              </a:rPr>
              <a:t>Jan. 2010, 365 million </a:t>
            </a:r>
            <a:r>
              <a:rPr lang="en-US" sz="2000" b="1" u="sng">
                <a:latin typeface="Gill Sans MT" pitchFamily="34" charset="0"/>
              </a:rPr>
              <a:t>unique</a:t>
            </a:r>
            <a:r>
              <a:rPr lang="en-US" sz="2000">
                <a:latin typeface="Gill Sans MT" pitchFamily="34" charset="0"/>
              </a:rPr>
              <a:t> users! 11.1 billion page requests.</a:t>
            </a:r>
          </a:p>
          <a:p>
            <a:pPr>
              <a:buFont typeface="Wingdings" pitchFamily="2" charset="2"/>
              <a:buChar char="v"/>
            </a:pPr>
            <a:r>
              <a:rPr lang="en-US" sz="2000">
                <a:latin typeface="Gill Sans MT" pitchFamily="34" charset="0"/>
              </a:rPr>
              <a:t>Majority of Wikipedia hits come from Google searches</a:t>
            </a:r>
          </a:p>
          <a:p>
            <a:endParaRPr lang="en-US">
              <a:latin typeface="Gill Sans MT" pitchFamily="34" charset="0"/>
            </a:endParaRPr>
          </a:p>
          <a:p>
            <a:pPr>
              <a:buFont typeface="Wingdings" pitchFamily="2" charset="2"/>
              <a:buChar char="v"/>
            </a:pPr>
            <a:endParaRPr lang="en-US">
              <a:latin typeface="Gill Sans MT" pitchFamily="34" charset="0"/>
            </a:endParaRPr>
          </a:p>
          <a:p>
            <a:r>
              <a:rPr lang="en-US" sz="1200">
                <a:latin typeface="Gill Sans MT" pitchFamily="34" charset="0"/>
                <a:hlinkClick r:id="rId3"/>
              </a:rPr>
              <a:t>http://stats.wikimedia.org/reportcard/</a:t>
            </a:r>
            <a:r>
              <a:rPr lang="en-US" sz="1200">
                <a:latin typeface="Gill Sans MT" pitchFamily="34" charset="0"/>
              </a:rPr>
              <a:t> </a:t>
            </a:r>
          </a:p>
          <a:p>
            <a:r>
              <a:rPr lang="en-US" sz="1200">
                <a:latin typeface="Gill Sans MT" pitchFamily="34" charset="0"/>
                <a:hlinkClick r:id="rId4"/>
              </a:rPr>
              <a:t>http://www.alexa.com/topsites</a:t>
            </a:r>
            <a:r>
              <a:rPr lang="en-US" sz="1200">
                <a:latin typeface="Gill Sans MT" pitchFamily="34" charset="0"/>
              </a:rPr>
              <a:t> </a:t>
            </a:r>
          </a:p>
          <a:p>
            <a:pPr>
              <a:buFont typeface="Wingdings" pitchFamily="2" charset="2"/>
              <a:buChar char="v"/>
            </a:pPr>
            <a:endParaRPr lang="en-US">
              <a:latin typeface="Gill Sans MT"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1173162"/>
          </a:xfrm>
        </p:spPr>
        <p:txBody>
          <a:bodyPr>
            <a:noAutofit/>
          </a:bodyPr>
          <a:lstStyle/>
          <a:p>
            <a:pPr algn="ctr" fontAlgn="auto">
              <a:spcAft>
                <a:spcPts val="0"/>
              </a:spcAft>
              <a:defRPr/>
            </a:pPr>
            <a:r>
              <a:rPr lang="en-US" sz="3600" dirty="0" smtClean="0">
                <a:solidFill>
                  <a:schemeClr val="tx2">
                    <a:satMod val="130000"/>
                  </a:schemeClr>
                </a:solidFill>
              </a:rPr>
              <a:t>How has Wikipedia changed biography?</a:t>
            </a:r>
            <a:endParaRPr lang="en-US" sz="3600" dirty="0">
              <a:solidFill>
                <a:schemeClr val="tx2">
                  <a:satMod val="130000"/>
                </a:schemeClr>
              </a:solidFill>
            </a:endParaRPr>
          </a:p>
        </p:txBody>
      </p:sp>
      <p:sp>
        <p:nvSpPr>
          <p:cNvPr id="3" name="Content Placeholder 2"/>
          <p:cNvSpPr>
            <a:spLocks noGrp="1"/>
          </p:cNvSpPr>
          <p:nvPr>
            <p:ph idx="1"/>
          </p:nvPr>
        </p:nvSpPr>
        <p:spPr>
          <a:xfrm>
            <a:off x="1435100" y="1371600"/>
            <a:ext cx="7499350" cy="5105400"/>
          </a:xfrm>
        </p:spPr>
        <p:txBody>
          <a:bodyPr>
            <a:normAutofit fontScale="92500" lnSpcReduction="20000"/>
          </a:bodyPr>
          <a:lstStyle/>
          <a:p>
            <a:pPr marL="365760" indent="-283464" fontAlgn="auto">
              <a:spcAft>
                <a:spcPts val="0"/>
              </a:spcAft>
              <a:buFont typeface="Wingdings 2"/>
              <a:buChar char=""/>
              <a:defRPr/>
            </a:pPr>
            <a:r>
              <a:rPr lang="en-US" dirty="0" smtClean="0"/>
              <a:t>Consider this: </a:t>
            </a:r>
          </a:p>
          <a:p>
            <a:pPr marL="365760" indent="-283464" fontAlgn="auto">
              <a:spcAft>
                <a:spcPts val="0"/>
              </a:spcAft>
              <a:buFont typeface="Wingdings 2"/>
              <a:buChar char=""/>
              <a:defRPr/>
            </a:pPr>
            <a:r>
              <a:rPr lang="en-US" dirty="0" smtClean="0"/>
              <a:t>Michael Jackson’s Wikipedia article was viewed 30 million times in the 2 months following his death (6 million of these in the first 24 hours).</a:t>
            </a:r>
          </a:p>
          <a:p>
            <a:pPr marL="365760" indent="-283464" fontAlgn="auto">
              <a:spcAft>
                <a:spcPts val="0"/>
              </a:spcAft>
              <a:buFont typeface="Wingdings 2"/>
              <a:buChar char=""/>
              <a:defRPr/>
            </a:pPr>
            <a:r>
              <a:rPr lang="en-US" dirty="0" smtClean="0"/>
              <a:t>The day Sarah Palin was announced as McCain’s running mate her Wikipedia page had 2.4 million views (after a rash of edits the night before).</a:t>
            </a:r>
          </a:p>
          <a:p>
            <a:pPr marL="365760" indent="-283464" fontAlgn="auto">
              <a:spcAft>
                <a:spcPts val="0"/>
              </a:spcAft>
              <a:buFont typeface="Wingdings 2"/>
              <a:buChar char=""/>
              <a:defRPr/>
            </a:pPr>
            <a:r>
              <a:rPr lang="en-US" dirty="0" smtClean="0"/>
              <a:t>Wikipedia also has bios for all 493 </a:t>
            </a:r>
            <a:r>
              <a:rPr lang="en-US" dirty="0" err="1" smtClean="0"/>
              <a:t>Pokemon</a:t>
            </a:r>
            <a:r>
              <a:rPr lang="en-US" dirty="0" smtClean="0"/>
              <a:t> characters!</a:t>
            </a:r>
          </a:p>
          <a:p>
            <a:pPr marL="365760" indent="-283464" fontAlgn="auto">
              <a:spcAft>
                <a:spcPts val="0"/>
              </a:spcAft>
              <a:buFont typeface="Wingdings 2"/>
              <a:buNone/>
              <a:defRPr/>
            </a:pPr>
            <a:r>
              <a:rPr lang="en-US" sz="1700" dirty="0" smtClean="0"/>
              <a:t>NY Times, Sept. 1, 2008 and Aug. 25, 2009</a:t>
            </a:r>
            <a:endParaRPr lang="en-US" sz="17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371600" y="381000"/>
            <a:ext cx="7239000" cy="2124075"/>
          </a:xfrm>
          <a:prstGeom prst="rect">
            <a:avLst/>
          </a:prstGeom>
          <a:noFill/>
          <a:ln w="9525">
            <a:noFill/>
            <a:miter lim="800000"/>
            <a:headEnd/>
            <a:tailEnd/>
          </a:ln>
        </p:spPr>
        <p:txBody>
          <a:bodyPr>
            <a:spAutoFit/>
          </a:bodyPr>
          <a:lstStyle/>
          <a:p>
            <a:r>
              <a:rPr lang="en-US" sz="4400">
                <a:latin typeface="Gill Sans MT" pitchFamily="34" charset="0"/>
              </a:rPr>
              <a:t>Wikipedia is far and away the most consulted source for biographical information.</a:t>
            </a:r>
          </a:p>
        </p:txBody>
      </p:sp>
      <p:sp>
        <p:nvSpPr>
          <p:cNvPr id="3" name="TextBox 2"/>
          <p:cNvSpPr txBox="1">
            <a:spLocks noChangeArrowheads="1"/>
          </p:cNvSpPr>
          <p:nvPr/>
        </p:nvSpPr>
        <p:spPr bwMode="auto">
          <a:xfrm>
            <a:off x="1600200" y="3124200"/>
            <a:ext cx="6477000" cy="2800350"/>
          </a:xfrm>
          <a:prstGeom prst="rect">
            <a:avLst/>
          </a:prstGeom>
          <a:noFill/>
          <a:ln w="9525">
            <a:noFill/>
            <a:miter lim="800000"/>
            <a:headEnd/>
            <a:tailEnd/>
          </a:ln>
        </p:spPr>
        <p:txBody>
          <a:bodyPr>
            <a:spAutoFit/>
          </a:bodyPr>
          <a:lstStyle/>
          <a:p>
            <a:r>
              <a:rPr lang="en-US" sz="4400">
                <a:latin typeface="Gill Sans MT" pitchFamily="34" charset="0"/>
              </a:rPr>
              <a:t>Biographies of living people have been the most controversial aspect of the rise of Wikipedia.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dirty="0" smtClean="0">
                <a:solidFill>
                  <a:schemeClr val="tx2">
                    <a:satMod val="130000"/>
                  </a:schemeClr>
                </a:solidFill>
              </a:rPr>
              <a:t>John </a:t>
            </a:r>
            <a:r>
              <a:rPr lang="en-US" dirty="0" err="1" smtClean="0">
                <a:solidFill>
                  <a:schemeClr val="tx2">
                    <a:satMod val="130000"/>
                  </a:schemeClr>
                </a:solidFill>
              </a:rPr>
              <a:t>Seigenthaler</a:t>
            </a:r>
            <a:r>
              <a:rPr lang="en-US" dirty="0" smtClean="0">
                <a:solidFill>
                  <a:schemeClr val="tx2">
                    <a:satMod val="130000"/>
                  </a:schemeClr>
                </a:solidFill>
              </a:rPr>
              <a:t>, 2005</a:t>
            </a:r>
            <a:endParaRPr lang="en-US" dirty="0">
              <a:solidFill>
                <a:schemeClr val="tx2">
                  <a:satMod val="130000"/>
                </a:schemeClr>
              </a:solidFill>
            </a:endParaRPr>
          </a:p>
        </p:txBody>
      </p:sp>
      <p:sp>
        <p:nvSpPr>
          <p:cNvPr id="3" name="Content Placeholder 2"/>
          <p:cNvSpPr>
            <a:spLocks noGrp="1"/>
          </p:cNvSpPr>
          <p:nvPr>
            <p:ph idx="1"/>
          </p:nvPr>
        </p:nvSpPr>
        <p:spPr>
          <a:xfrm>
            <a:off x="1143000" y="1447800"/>
            <a:ext cx="7791450" cy="5181600"/>
          </a:xfrm>
        </p:spPr>
        <p:txBody>
          <a:bodyPr>
            <a:normAutofit fontScale="92500" lnSpcReduction="10000"/>
          </a:bodyPr>
          <a:lstStyle/>
          <a:p>
            <a:pPr marL="365760" indent="-283464" fontAlgn="auto">
              <a:spcAft>
                <a:spcPts val="0"/>
              </a:spcAft>
              <a:buFont typeface="Wingdings 2"/>
              <a:buChar char=""/>
              <a:defRPr/>
            </a:pPr>
            <a:r>
              <a:rPr lang="en-US" dirty="0" smtClean="0"/>
              <a:t>Retired journalist and USA Today editor</a:t>
            </a:r>
          </a:p>
          <a:p>
            <a:pPr marL="365760" indent="-283464" fontAlgn="auto">
              <a:spcAft>
                <a:spcPts val="0"/>
              </a:spcAft>
              <a:buFont typeface="Wingdings 2"/>
              <a:buChar char=""/>
              <a:defRPr/>
            </a:pPr>
            <a:r>
              <a:rPr lang="en-US" dirty="0" smtClean="0"/>
              <a:t>Wikipedia bio: “</a:t>
            </a:r>
            <a:r>
              <a:rPr lang="en-US" i="1" dirty="0" smtClean="0"/>
              <a:t>John </a:t>
            </a:r>
            <a:r>
              <a:rPr lang="en-US" i="1" dirty="0" err="1" smtClean="0"/>
              <a:t>Seigenthaler</a:t>
            </a:r>
            <a:r>
              <a:rPr lang="en-US" i="1" dirty="0" smtClean="0"/>
              <a:t> Sr. was the assistant to Attorney General Robert Kennedy in the early 1960's. For a brief time, he was thought to have been directly involved in the Kennedy assassinations of both John, and his brother, Bobby. Nothing was ever proven.“</a:t>
            </a:r>
          </a:p>
          <a:p>
            <a:pPr marL="365760" indent="-283464" fontAlgn="auto">
              <a:spcAft>
                <a:spcPts val="0"/>
              </a:spcAft>
              <a:buFont typeface="Wingdings 2"/>
              <a:buChar char=""/>
              <a:defRPr/>
            </a:pPr>
            <a:r>
              <a:rPr lang="en-US" dirty="0" smtClean="0"/>
              <a:t>This was part of his bio for 132 days</a:t>
            </a:r>
          </a:p>
          <a:p>
            <a:pPr marL="365760" indent="-283464" fontAlgn="auto">
              <a:spcAft>
                <a:spcPts val="0"/>
              </a:spcAft>
              <a:buFont typeface="Wingdings 2"/>
              <a:buChar char=""/>
              <a:defRPr/>
            </a:pPr>
            <a:r>
              <a:rPr lang="en-US" dirty="0" smtClean="0"/>
              <a:t>Ran a major story in the USA Today that began to uncover some of the problems with Wikipedia and Bios of living persons.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dirty="0" smtClean="0">
                <a:solidFill>
                  <a:schemeClr val="tx2">
                    <a:satMod val="130000"/>
                  </a:schemeClr>
                </a:solidFill>
              </a:rPr>
              <a:t>“Death by Wikipedia”</a:t>
            </a:r>
            <a:endParaRPr lang="en-US" dirty="0">
              <a:solidFill>
                <a:schemeClr val="tx2">
                  <a:satMod val="130000"/>
                </a:schemeClr>
              </a:solidFill>
            </a:endParaRPr>
          </a:p>
        </p:txBody>
      </p:sp>
      <p:sp>
        <p:nvSpPr>
          <p:cNvPr id="15363" name="Content Placeholder 2"/>
          <p:cNvSpPr>
            <a:spLocks noGrp="1"/>
          </p:cNvSpPr>
          <p:nvPr>
            <p:ph idx="1"/>
          </p:nvPr>
        </p:nvSpPr>
        <p:spPr/>
        <p:txBody>
          <a:bodyPr/>
          <a:lstStyle/>
          <a:p>
            <a:r>
              <a:rPr lang="en-US" smtClean="0"/>
              <a:t>According to Wikipedia: "Death by Wikipedia" is a phenomenon in which a person is erroneously proclaimed dead through vandalism. </a:t>
            </a:r>
          </a:p>
          <a:p>
            <a:pPr>
              <a:buFont typeface="Wingdings 2" pitchFamily="18" charset="2"/>
              <a:buNone/>
            </a:pPr>
            <a:endParaRPr lang="en-US" smtClean="0"/>
          </a:p>
          <a:p>
            <a:r>
              <a:rPr lang="en-US" smtClean="0"/>
              <a:t>The most high-profile cases of “Death by Wikipedia” are senators Ted Kennedy and Robert Byrd.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dirty="0" smtClean="0">
                <a:solidFill>
                  <a:schemeClr val="tx2">
                    <a:satMod val="130000"/>
                  </a:schemeClr>
                </a:solidFill>
              </a:rPr>
              <a:t>Kennedy and Byrd</a:t>
            </a:r>
            <a:endParaRPr lang="en-US" dirty="0">
              <a:solidFill>
                <a:schemeClr val="tx2">
                  <a:satMod val="130000"/>
                </a:schemeClr>
              </a:solidFill>
            </a:endParaRPr>
          </a:p>
        </p:txBody>
      </p:sp>
      <p:sp>
        <p:nvSpPr>
          <p:cNvPr id="3" name="Content Placeholder 2"/>
          <p:cNvSpPr>
            <a:spLocks noGrp="1"/>
          </p:cNvSpPr>
          <p:nvPr>
            <p:ph idx="1"/>
          </p:nvPr>
        </p:nvSpPr>
        <p:spPr/>
        <p:txBody>
          <a:bodyPr>
            <a:normAutofit fontScale="92500" lnSpcReduction="10000"/>
          </a:bodyPr>
          <a:lstStyle/>
          <a:p>
            <a:pPr marL="365760" indent="-283464" fontAlgn="auto">
              <a:spcAft>
                <a:spcPts val="0"/>
              </a:spcAft>
              <a:buFont typeface="Wingdings 2"/>
              <a:buChar char=""/>
              <a:defRPr/>
            </a:pPr>
            <a:r>
              <a:rPr lang="en-US" dirty="0" smtClean="0"/>
              <a:t>Post-Inaugural Luncheon, Jan. 20, 2009.</a:t>
            </a:r>
          </a:p>
          <a:p>
            <a:pPr marL="365760" indent="-283464" fontAlgn="auto">
              <a:spcAft>
                <a:spcPts val="0"/>
              </a:spcAft>
              <a:buFont typeface="Wingdings 2"/>
              <a:buChar char=""/>
              <a:defRPr/>
            </a:pPr>
            <a:r>
              <a:rPr lang="en-US" dirty="0" smtClean="0"/>
              <a:t>Kennedy, who was being treated for brain cancer, had a minor seizure at the luncheon and was taken to a local hospital.</a:t>
            </a:r>
          </a:p>
          <a:p>
            <a:pPr marL="365760" indent="-283464" fontAlgn="auto">
              <a:spcAft>
                <a:spcPts val="0"/>
              </a:spcAft>
              <a:buFont typeface="Wingdings 2"/>
              <a:buChar char=""/>
              <a:defRPr/>
            </a:pPr>
            <a:r>
              <a:rPr lang="en-US" dirty="0" smtClean="0"/>
              <a:t>He recovered from the incident, but a Wikipedia contributor named </a:t>
            </a:r>
            <a:r>
              <a:rPr lang="en-US" dirty="0" err="1" smtClean="0">
                <a:hlinkClick r:id="rId2"/>
              </a:rPr>
              <a:t>Gfdjklsdgiojksdkf</a:t>
            </a:r>
            <a:r>
              <a:rPr lang="en-US" dirty="0" smtClean="0"/>
              <a:t> wrote: "Kennedy suffered a seizure at a luncheon following the Barack Obama Presidential inauguration on January 20, 2009. He was removed in a wheelchair, and died shortly after."</a:t>
            </a:r>
          </a:p>
          <a:p>
            <a:pPr marL="365760" indent="-283464" fontAlgn="auto">
              <a:spcAft>
                <a:spcPts val="0"/>
              </a:spcAft>
              <a:buFont typeface="Wingdings 2"/>
              <a:buChar char=""/>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200</TotalTime>
  <Words>1328</Words>
  <Application>Microsoft Office PowerPoint</Application>
  <PresentationFormat>On-screen Show (4:3)</PresentationFormat>
  <Paragraphs>101</Paragraphs>
  <Slides>20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Gill Sans MT</vt:lpstr>
      <vt:lpstr>Arial</vt:lpstr>
      <vt:lpstr>Wingdings 2</vt:lpstr>
      <vt:lpstr>Verdana</vt:lpstr>
      <vt:lpstr>Calibri</vt:lpstr>
      <vt:lpstr>Wingdings</vt:lpstr>
      <vt:lpstr>Solstice</vt:lpstr>
      <vt:lpstr>Wikipedia and the Making of a (Wo)Man: Biographical Construction in the Digital Age</vt:lpstr>
      <vt:lpstr>Slide 2</vt:lpstr>
      <vt:lpstr>15 years ago, where do you go for biographical information?</vt:lpstr>
      <vt:lpstr>Enter Wikipedia!</vt:lpstr>
      <vt:lpstr>How has Wikipedia changed biography?</vt:lpstr>
      <vt:lpstr>Slide 6</vt:lpstr>
      <vt:lpstr>John Seigenthaler, 2005</vt:lpstr>
      <vt:lpstr>“Death by Wikipedia”</vt:lpstr>
      <vt:lpstr>Kennedy and Byrd</vt:lpstr>
      <vt:lpstr>Kennedy and Byrd</vt:lpstr>
      <vt:lpstr>French Composer Maurice Jarre</vt:lpstr>
      <vt:lpstr>Jarre Hoax</vt:lpstr>
      <vt:lpstr>Wikipedia Editorial Policies</vt:lpstr>
      <vt:lpstr>Interesting, But So What?</vt:lpstr>
      <vt:lpstr>Biography and Objectivity</vt:lpstr>
      <vt:lpstr>Biography and Objectivity</vt:lpstr>
      <vt:lpstr>Open Source Scholarship?</vt:lpstr>
      <vt:lpstr>Impact Factor</vt:lpstr>
      <vt:lpstr>The Next Puzzle Piece</vt:lpstr>
      <vt:lpstr>Slide 20</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Wikipedia and the Making of a (Wo)Man: Biographical Construction in the Digital Age</dc:title>
  <dc:creator>Chris Sweet</dc:creator>
  <cp:lastModifiedBy>Lenovo User</cp:lastModifiedBy>
  <cp:revision>25</cp:revision>
  <dcterms:created xsi:type="dcterms:W3CDTF">2010-03-31T16:15:58Z</dcterms:created>
  <dcterms:modified xsi:type="dcterms:W3CDTF">2010-08-23T13:30:21Z</dcterms:modified>
</cp:coreProperties>
</file>