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3" r:id="rId5"/>
    <p:sldId id="265" r:id="rId6"/>
    <p:sldId id="266" r:id="rId7"/>
    <p:sldId id="259" r:id="rId8"/>
    <p:sldId id="264" r:id="rId9"/>
    <p:sldId id="261" r:id="rId10"/>
    <p:sldId id="260" r:id="rId11"/>
    <p:sldId id="262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A3F8-DB3B-48CF-980F-B6C2652BB25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7A2C5-0D06-4354-94A6-26A70A3A844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3669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A3F8-DB3B-48CF-980F-B6C2652BB25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7A2C5-0D06-4354-94A6-26A70A3A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5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A3F8-DB3B-48CF-980F-B6C2652BB25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7A2C5-0D06-4354-94A6-26A70A3A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147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A3F8-DB3B-48CF-980F-B6C2652BB25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7A2C5-0D06-4354-94A6-26A70A3A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536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A3F8-DB3B-48CF-980F-B6C2652BB25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7A2C5-0D06-4354-94A6-26A70A3A844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8161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A3F8-DB3B-48CF-980F-B6C2652BB25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7A2C5-0D06-4354-94A6-26A70A3A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25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A3F8-DB3B-48CF-980F-B6C2652BB25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7A2C5-0D06-4354-94A6-26A70A3A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061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A3F8-DB3B-48CF-980F-B6C2652BB25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7A2C5-0D06-4354-94A6-26A70A3A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968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A3F8-DB3B-48CF-980F-B6C2652BB25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7A2C5-0D06-4354-94A6-26A70A3A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776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AD0A3F8-DB3B-48CF-980F-B6C2652BB25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4D7A2C5-0D06-4354-94A6-26A70A3A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615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A3F8-DB3B-48CF-980F-B6C2652BB25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7A2C5-0D06-4354-94A6-26A70A3A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997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AD0A3F8-DB3B-48CF-980F-B6C2652BB25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4D7A2C5-0D06-4354-94A6-26A70A3A8441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3584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docfetcher.sourceforge.net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1CED3-563A-4D94-AB92-6AB1F2C5B3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69116"/>
            <a:ext cx="10058400" cy="129190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/>
              <a:t>Build Your Own Research Database Using </a:t>
            </a:r>
            <a:r>
              <a:rPr lang="en-US" sz="4800" dirty="0" err="1"/>
              <a:t>DocFetcher</a:t>
            </a:r>
            <a:r>
              <a:rPr lang="en-US" sz="4800" dirty="0"/>
              <a:t> Open Source Software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85B8A3-6838-4431-8F78-D5526E0D09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en-US" dirty="0"/>
              <a:t>Chris Sweet</a:t>
            </a:r>
          </a:p>
          <a:p>
            <a:pPr algn="ctr"/>
            <a:r>
              <a:rPr lang="en-US" dirty="0"/>
              <a:t>Illinois Wesleyan University</a:t>
            </a:r>
          </a:p>
          <a:p>
            <a:pPr algn="ctr"/>
            <a:r>
              <a:rPr lang="en-US" dirty="0"/>
              <a:t>2019 ACRL Conference</a:t>
            </a:r>
          </a:p>
        </p:txBody>
      </p:sp>
      <p:pic>
        <p:nvPicPr>
          <p:cNvPr id="1026" name="Picture 2" descr="http://docfetcher.sourceforge.net/all/docfetcher-logo.png">
            <a:extLst>
              <a:ext uri="{FF2B5EF4-FFF2-40B4-BE49-F238E27FC236}">
                <a16:creationId xmlns:a16="http://schemas.microsoft.com/office/drawing/2014/main" id="{CD50547B-6991-40E2-A009-FAC059A109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25" y="1804464"/>
            <a:ext cx="71437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480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C5E8C-CFF2-457C-AD6E-54A1740B7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Docfetcher</a:t>
            </a:r>
            <a:r>
              <a:rPr lang="en-US" dirty="0"/>
              <a:t> Alternatives?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BC3FD1-1FC7-4BF1-B8FE-381212A8DD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 lnSpcReduction="10000"/>
          </a:bodyPr>
          <a:lstStyle/>
          <a:p>
            <a:r>
              <a:rPr lang="en-US" b="1" u="sng" dirty="0"/>
              <a:t>Copernic</a:t>
            </a:r>
          </a:p>
          <a:p>
            <a:r>
              <a:rPr lang="en-US" dirty="0"/>
              <a:t>+indexed full-text</a:t>
            </a:r>
          </a:p>
          <a:p>
            <a:r>
              <a:rPr lang="en-US" dirty="0"/>
              <a:t>+fast search results</a:t>
            </a:r>
          </a:p>
          <a:p>
            <a:r>
              <a:rPr lang="en-US" dirty="0"/>
              <a:t>-slow indexing</a:t>
            </a:r>
          </a:p>
          <a:p>
            <a:r>
              <a:rPr lang="en-US" dirty="0"/>
              <a:t>-slow document preview, no highlighted keywords</a:t>
            </a:r>
          </a:p>
          <a:p>
            <a:r>
              <a:rPr lang="en-US" dirty="0"/>
              <a:t>-results just arranged alphabetically</a:t>
            </a:r>
          </a:p>
          <a:p>
            <a:r>
              <a:rPr lang="en-US" dirty="0"/>
              <a:t>-no hit count</a:t>
            </a:r>
          </a:p>
          <a:p>
            <a:r>
              <a:rPr lang="en-US" dirty="0"/>
              <a:t>-$15 per year</a:t>
            </a:r>
          </a:p>
          <a:p>
            <a:br>
              <a:rPr lang="en-US" dirty="0"/>
            </a:br>
            <a:r>
              <a:rPr lang="en-US" b="1" u="sng" dirty="0" err="1"/>
              <a:t>Lookeen</a:t>
            </a:r>
            <a:endParaRPr lang="en-US" b="1" u="sng" dirty="0"/>
          </a:p>
          <a:p>
            <a:r>
              <a:rPr lang="en-US" dirty="0"/>
              <a:t>+Free individual license</a:t>
            </a:r>
          </a:p>
          <a:p>
            <a:r>
              <a:rPr lang="en-US" dirty="0"/>
              <a:t>-Slower than </a:t>
            </a:r>
            <a:r>
              <a:rPr lang="en-US" dirty="0" err="1"/>
              <a:t>DocFetcher</a:t>
            </a:r>
            <a:br>
              <a:rPr lang="en-US" dirty="0"/>
            </a:br>
            <a:br>
              <a:rPr lang="en-US" dirty="0"/>
            </a:br>
            <a:r>
              <a:rPr lang="en-US" b="1" u="sng" dirty="0"/>
              <a:t>X1 Search</a:t>
            </a:r>
          </a:p>
          <a:p>
            <a:r>
              <a:rPr lang="en-US" dirty="0"/>
              <a:t>-Free Trial, $50 purchase</a:t>
            </a:r>
          </a:p>
          <a:p>
            <a:r>
              <a:rPr lang="en-US" dirty="0"/>
              <a:t>-extremely slow to load large pdfs</a:t>
            </a:r>
          </a:p>
          <a:p>
            <a:r>
              <a:rPr lang="en-US" dirty="0"/>
              <a:t>-poor relevancy ranking</a:t>
            </a:r>
          </a:p>
          <a:p>
            <a:br>
              <a:rPr lang="en-US" dirty="0"/>
            </a:br>
            <a:endParaRPr lang="en-US" dirty="0"/>
          </a:p>
        </p:txBody>
      </p:sp>
      <p:pic>
        <p:nvPicPr>
          <p:cNvPr id="1028" name="Picture 4" descr="Copernic Desktop Search">
            <a:extLst>
              <a:ext uri="{FF2B5EF4-FFF2-40B4-BE49-F238E27FC236}">
                <a16:creationId xmlns:a16="http://schemas.microsoft.com/office/drawing/2014/main" id="{5A625C93-7ABB-4D91-A8CA-2DA75E8E20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664" y="1971675"/>
            <a:ext cx="1047750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lookeen">
            <a:extLst>
              <a:ext uri="{FF2B5EF4-FFF2-40B4-BE49-F238E27FC236}">
                <a16:creationId xmlns:a16="http://schemas.microsoft.com/office/drawing/2014/main" id="{FD8D6BA4-AA20-4C25-ACFC-EDCF1187EB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031" y="1863773"/>
            <a:ext cx="1993641" cy="1993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mage result for x1 search">
            <a:extLst>
              <a:ext uri="{FF2B5EF4-FFF2-40B4-BE49-F238E27FC236}">
                <a16:creationId xmlns:a16="http://schemas.microsoft.com/office/drawing/2014/main" id="{C766462C-167B-41BB-B1B6-2BE2151E1B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031" y="4379945"/>
            <a:ext cx="2476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6723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60201-FB29-49E3-8DC1-55593700D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948868-5F96-45BA-9342-4AFF7DDC54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Chris Sweet</a:t>
            </a:r>
          </a:p>
          <a:p>
            <a:r>
              <a:rPr lang="en-US" dirty="0"/>
              <a:t>Illinois Wesleyan University</a:t>
            </a:r>
          </a:p>
          <a:p>
            <a:r>
              <a:rPr lang="en-US" dirty="0"/>
              <a:t>csweet@iwu.edu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E5A725-979A-4267-BBAE-2713F2E15C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3500" y="1997619"/>
            <a:ext cx="2484155" cy="3719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43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E4E64-638D-4E59-9A97-0DCFB90368D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14524" y="285911"/>
            <a:ext cx="11423009" cy="582127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200" b="1" dirty="0"/>
              <a:t>What is </a:t>
            </a:r>
            <a:r>
              <a:rPr lang="en-US" sz="3200" b="1" dirty="0" err="1"/>
              <a:t>DocFetcher</a:t>
            </a:r>
            <a:r>
              <a:rPr lang="en-US" sz="3200" b="1" dirty="0"/>
              <a:t>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Open source desktop indexing software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 http://docfetcher.sourceforge.net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sz="3200" b="1" dirty="0"/>
              <a:t>What are some potential uses of </a:t>
            </a:r>
            <a:r>
              <a:rPr lang="en-US" sz="3200" b="1" dirty="0" err="1"/>
              <a:t>DocFetcher</a:t>
            </a:r>
            <a:r>
              <a:rPr lang="en-US" sz="3200" b="1" dirty="0"/>
              <a:t>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Searching all of your notes, emails, files, </a:t>
            </a:r>
            <a:r>
              <a:rPr lang="en-US" dirty="0" err="1"/>
              <a:t>etc</a:t>
            </a:r>
            <a:r>
              <a:rPr lang="en-US" dirty="0"/>
              <a:t> from one application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Full-text keyword searching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Basic digital humanities projects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Historical research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Indexing special collections or archival material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200" b="1" dirty="0"/>
              <a:t>What did I use </a:t>
            </a:r>
            <a:r>
              <a:rPr lang="en-US" sz="3200" b="1" dirty="0" err="1"/>
              <a:t>DocFetcher</a:t>
            </a:r>
            <a:r>
              <a:rPr lang="en-US" sz="3200" b="1" dirty="0"/>
              <a:t> for?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Research for a book on the history of bicycling in Illinois (tens of thousands of .pdf pages)</a:t>
            </a:r>
          </a:p>
        </p:txBody>
      </p:sp>
    </p:spTree>
    <p:extLst>
      <p:ext uri="{BB962C8B-B14F-4D97-AF65-F5344CB8AC3E}">
        <p14:creationId xmlns:p14="http://schemas.microsoft.com/office/powerpoint/2010/main" val="3185288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C8393-4FEB-4554-968C-ED2137209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560" y="60100"/>
            <a:ext cx="10058400" cy="1450757"/>
          </a:xfrm>
        </p:spPr>
        <p:txBody>
          <a:bodyPr/>
          <a:lstStyle/>
          <a:p>
            <a:r>
              <a:rPr lang="en-US" dirty="0"/>
              <a:t>Supported formats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3B7DB-428E-4D54-9F77-AFD69362A0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560" y="1845734"/>
            <a:ext cx="10820120" cy="4437620"/>
          </a:xfrm>
        </p:spPr>
        <p:txBody>
          <a:bodyPr numCol="2">
            <a:normAutofit/>
          </a:bodyPr>
          <a:lstStyle/>
          <a:p>
            <a:pPr fontAlgn="base"/>
            <a:r>
              <a:rPr lang="en-US" dirty="0"/>
              <a:t>Microsoft Office (doc, </a:t>
            </a:r>
            <a:r>
              <a:rPr lang="en-US" dirty="0" err="1"/>
              <a:t>xls</a:t>
            </a:r>
            <a:r>
              <a:rPr lang="en-US" dirty="0"/>
              <a:t>, ppt)</a:t>
            </a:r>
          </a:p>
          <a:p>
            <a:pPr fontAlgn="base"/>
            <a:r>
              <a:rPr lang="en-US" dirty="0"/>
              <a:t>Microsoft Office 2007 and newer (docx, xlsx, pptx, </a:t>
            </a:r>
            <a:r>
              <a:rPr lang="en-US" dirty="0" err="1"/>
              <a:t>docm</a:t>
            </a:r>
            <a:r>
              <a:rPr lang="en-US" dirty="0"/>
              <a:t>, </a:t>
            </a:r>
            <a:r>
              <a:rPr lang="en-US" dirty="0" err="1"/>
              <a:t>xlsm</a:t>
            </a:r>
            <a:r>
              <a:rPr lang="en-US" dirty="0"/>
              <a:t>, </a:t>
            </a:r>
            <a:r>
              <a:rPr lang="en-US" dirty="0" err="1"/>
              <a:t>pptm</a:t>
            </a:r>
            <a:r>
              <a:rPr lang="en-US" dirty="0"/>
              <a:t>)</a:t>
            </a:r>
          </a:p>
          <a:p>
            <a:pPr fontAlgn="base"/>
            <a:r>
              <a:rPr lang="en-US" dirty="0"/>
              <a:t>Microsoft Outlook (</a:t>
            </a:r>
            <a:r>
              <a:rPr lang="en-US" dirty="0" err="1"/>
              <a:t>pst</a:t>
            </a:r>
            <a:r>
              <a:rPr lang="en-US" dirty="0"/>
              <a:t>)</a:t>
            </a:r>
          </a:p>
          <a:p>
            <a:pPr fontAlgn="base"/>
            <a:r>
              <a:rPr lang="en-US" dirty="0"/>
              <a:t>OpenOffice.org (</a:t>
            </a:r>
            <a:r>
              <a:rPr lang="en-US" dirty="0" err="1"/>
              <a:t>odt</a:t>
            </a:r>
            <a:r>
              <a:rPr lang="en-US" dirty="0"/>
              <a:t>, </a:t>
            </a:r>
            <a:r>
              <a:rPr lang="en-US" dirty="0" err="1"/>
              <a:t>ods</a:t>
            </a:r>
            <a:r>
              <a:rPr lang="en-US" dirty="0"/>
              <a:t>, </a:t>
            </a:r>
            <a:r>
              <a:rPr lang="en-US" dirty="0" err="1"/>
              <a:t>odg</a:t>
            </a:r>
            <a:r>
              <a:rPr lang="en-US" dirty="0"/>
              <a:t>, </a:t>
            </a:r>
            <a:r>
              <a:rPr lang="en-US" dirty="0" err="1"/>
              <a:t>odp</a:t>
            </a:r>
            <a:r>
              <a:rPr lang="en-US" dirty="0"/>
              <a:t>, </a:t>
            </a:r>
            <a:r>
              <a:rPr lang="en-US" dirty="0" err="1"/>
              <a:t>ott</a:t>
            </a:r>
            <a:r>
              <a:rPr lang="en-US" dirty="0"/>
              <a:t>, </a:t>
            </a:r>
            <a:r>
              <a:rPr lang="en-US" dirty="0" err="1"/>
              <a:t>ots</a:t>
            </a:r>
            <a:r>
              <a:rPr lang="en-US" dirty="0"/>
              <a:t>, </a:t>
            </a:r>
            <a:r>
              <a:rPr lang="en-US" dirty="0" err="1"/>
              <a:t>otg</a:t>
            </a:r>
            <a:r>
              <a:rPr lang="en-US" dirty="0"/>
              <a:t>, </a:t>
            </a:r>
            <a:r>
              <a:rPr lang="en-US" dirty="0" err="1"/>
              <a:t>otp</a:t>
            </a:r>
            <a:r>
              <a:rPr lang="en-US" dirty="0"/>
              <a:t>)</a:t>
            </a:r>
          </a:p>
          <a:p>
            <a:pPr fontAlgn="base"/>
            <a:r>
              <a:rPr lang="en-US" dirty="0"/>
              <a:t>Portable Document Format (pdf)</a:t>
            </a:r>
          </a:p>
          <a:p>
            <a:pPr fontAlgn="base"/>
            <a:r>
              <a:rPr lang="en-US" dirty="0"/>
              <a:t>EPUB (</a:t>
            </a:r>
            <a:r>
              <a:rPr lang="en-US" dirty="0" err="1"/>
              <a:t>epub</a:t>
            </a:r>
            <a:r>
              <a:rPr lang="en-US" dirty="0"/>
              <a:t>)</a:t>
            </a:r>
          </a:p>
          <a:p>
            <a:pPr fontAlgn="base"/>
            <a:r>
              <a:rPr lang="en-US" dirty="0"/>
              <a:t>HTML (html, </a:t>
            </a:r>
            <a:r>
              <a:rPr lang="en-US" dirty="0" err="1"/>
              <a:t>xhtml</a:t>
            </a:r>
            <a:r>
              <a:rPr lang="en-US" dirty="0"/>
              <a:t>, ...)</a:t>
            </a:r>
          </a:p>
          <a:p>
            <a:pPr fontAlgn="base"/>
            <a:r>
              <a:rPr lang="en-US" dirty="0"/>
              <a:t>TXT and other plain text formats (customizable)</a:t>
            </a:r>
          </a:p>
          <a:p>
            <a:pPr fontAlgn="base"/>
            <a:r>
              <a:rPr lang="en-US" dirty="0"/>
              <a:t>Rich Text Format (rtf)</a:t>
            </a:r>
          </a:p>
          <a:p>
            <a:pPr fontAlgn="base"/>
            <a:r>
              <a:rPr lang="en-US" dirty="0"/>
              <a:t>AbiWord (</a:t>
            </a:r>
            <a:r>
              <a:rPr lang="en-US" dirty="0" err="1"/>
              <a:t>abw</a:t>
            </a:r>
            <a:r>
              <a:rPr lang="en-US" dirty="0"/>
              <a:t>, abw.gz, </a:t>
            </a:r>
            <a:r>
              <a:rPr lang="en-US" dirty="0" err="1"/>
              <a:t>zabw</a:t>
            </a:r>
            <a:r>
              <a:rPr lang="en-US" dirty="0"/>
              <a:t>)</a:t>
            </a:r>
          </a:p>
          <a:p>
            <a:pPr fontAlgn="base"/>
            <a:r>
              <a:rPr lang="en-US" dirty="0"/>
              <a:t>Microsoft Compiled HTML Help (chm)</a:t>
            </a:r>
          </a:p>
          <a:p>
            <a:pPr fontAlgn="base"/>
            <a:r>
              <a:rPr lang="en-US" dirty="0"/>
              <a:t>MP3 Metadata (mp3)</a:t>
            </a:r>
          </a:p>
          <a:p>
            <a:pPr fontAlgn="base"/>
            <a:r>
              <a:rPr lang="en-US" dirty="0"/>
              <a:t>FLAC Metadata (</a:t>
            </a:r>
            <a:r>
              <a:rPr lang="en-US" dirty="0" err="1"/>
              <a:t>flac</a:t>
            </a:r>
            <a:r>
              <a:rPr lang="en-US" dirty="0"/>
              <a:t>)</a:t>
            </a:r>
          </a:p>
          <a:p>
            <a:pPr fontAlgn="base"/>
            <a:r>
              <a:rPr lang="en-US" dirty="0"/>
              <a:t>JPEG </a:t>
            </a:r>
            <a:r>
              <a:rPr lang="en-US" dirty="0" err="1"/>
              <a:t>Exif</a:t>
            </a:r>
            <a:r>
              <a:rPr lang="en-US" dirty="0"/>
              <a:t> Metadata (jpg, jpeg)</a:t>
            </a:r>
          </a:p>
          <a:p>
            <a:pPr fontAlgn="base"/>
            <a:r>
              <a:rPr lang="en-US" dirty="0"/>
              <a:t>Microsoft Visio (</a:t>
            </a:r>
            <a:r>
              <a:rPr lang="en-US" dirty="0" err="1"/>
              <a:t>vsd</a:t>
            </a:r>
            <a:r>
              <a:rPr lang="en-US" dirty="0"/>
              <a:t>)</a:t>
            </a:r>
          </a:p>
          <a:p>
            <a:pPr fontAlgn="base"/>
            <a:r>
              <a:rPr lang="en-US" dirty="0"/>
              <a:t>Scalable Vector Graphics (</a:t>
            </a:r>
            <a:r>
              <a:rPr lang="en-US" dirty="0" err="1"/>
              <a:t>svg</a:t>
            </a:r>
            <a:r>
              <a:rPr lang="en-US" dirty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012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6B7EA-24DE-425B-BCC8-04471CAE2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 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4E433-17A2-4454-8320-CF4673FA97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1094720" cy="4437620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Open Source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Full-text indexing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Very fast searches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Fast index building (in comparison to similar software)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Automatic index updating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You tell it what files to index. Easy to turn off indexed folders.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Portable version can be saved to thumb drive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Copyright law compliant since it is not web-based</a:t>
            </a:r>
          </a:p>
        </p:txBody>
      </p:sp>
    </p:spTree>
    <p:extLst>
      <p:ext uri="{BB962C8B-B14F-4D97-AF65-F5344CB8AC3E}">
        <p14:creationId xmlns:p14="http://schemas.microsoft.com/office/powerpoint/2010/main" val="2113445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27821-D7C6-4E5E-B025-BC556FEE8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C96ACF-F550-4F74-9D29-767A291989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Relevancy is nowhere near what we are used to in commercial library databases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Text previews of very large .pdfs take awhile to load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No previews of the .pdf images w/o opening the file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Known date and date range searching is not straightforward (my workaround)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Does not perform OCR on .pdf files. This must be done first.</a:t>
            </a:r>
          </a:p>
        </p:txBody>
      </p:sp>
    </p:spTree>
    <p:extLst>
      <p:ext uri="{BB962C8B-B14F-4D97-AF65-F5344CB8AC3E}">
        <p14:creationId xmlns:p14="http://schemas.microsoft.com/office/powerpoint/2010/main" val="4289043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E84B5-1A62-4DC2-8B07-55ABF0A70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5" y="131449"/>
            <a:ext cx="10058400" cy="1450757"/>
          </a:xfrm>
        </p:spPr>
        <p:txBody>
          <a:bodyPr/>
          <a:lstStyle/>
          <a:p>
            <a:r>
              <a:rPr lang="en-US" dirty="0"/>
              <a:t>Search Tips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40F731-A1B2-42E2-829A-3552AC131D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45734"/>
            <a:ext cx="7927910" cy="402336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Default setup is to use “Or” operator (I recommend changing this to “And”)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Because the relevancy algorithm is not robust, using proximity operators helps. For example: “Tillie Anderson” </a:t>
            </a:r>
            <a:r>
              <a:rPr lang="en-US" sz="2800" dirty="0" err="1"/>
              <a:t>Rac</a:t>
            </a:r>
            <a:r>
              <a:rPr lang="en-US" sz="2800" dirty="0"/>
              <a:t>*~10  This searches specifically for the name Tillie Anderson and the terms race, racer, racing within 10 words.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Use left-hand navigation to limit by file type and specify which indices to search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29798E-E500-499C-A75C-9DDE949F37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5025" b="26803"/>
          <a:stretch/>
        </p:blipFill>
        <p:spPr>
          <a:xfrm>
            <a:off x="7926355" y="1282521"/>
            <a:ext cx="4264090" cy="5019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175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BAC95-8CF8-4FA3-BBC7-887272708FE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-460375"/>
            <a:ext cx="10058400" cy="1449387"/>
          </a:xfrm>
        </p:spPr>
        <p:txBody>
          <a:bodyPr/>
          <a:lstStyle/>
          <a:p>
            <a:r>
              <a:rPr lang="en-US" dirty="0"/>
              <a:t>Utilizing Hathi Trust and Internet Archive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515B88-7429-44D9-B30A-1B02B867C9D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62187" y="988735"/>
            <a:ext cx="10058400" cy="402272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You can create an account and assemble custom lists of items to search in each repository, but it is a pain, and you have to repeat searches in each.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Easy to download from Archive.org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Harder (depending on institutional access) to download </a:t>
            </a:r>
            <a:r>
              <a:rPr lang="en-US" u="sng" dirty="0"/>
              <a:t>complete</a:t>
            </a:r>
            <a:r>
              <a:rPr lang="en-US" dirty="0"/>
              <a:t> items from Hathi Trust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Save materials to topical folders, then have </a:t>
            </a:r>
            <a:r>
              <a:rPr lang="en-US" dirty="0" err="1"/>
              <a:t>DocFetcher</a:t>
            </a:r>
            <a:r>
              <a:rPr lang="en-US" dirty="0"/>
              <a:t> index them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These are just popular examples. There are many sources of digitized materials today.</a:t>
            </a:r>
          </a:p>
        </p:txBody>
      </p:sp>
      <p:pic>
        <p:nvPicPr>
          <p:cNvPr id="2052" name="Picture 4" descr="Image result for hathi trust">
            <a:extLst>
              <a:ext uri="{FF2B5EF4-FFF2-40B4-BE49-F238E27FC236}">
                <a16:creationId xmlns:a16="http://schemas.microsoft.com/office/drawing/2014/main" id="{7B48DF87-9A38-46CC-892F-18855F19BB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45" y="3603246"/>
            <a:ext cx="4593925" cy="2413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mage result for internet archive">
            <a:extLst>
              <a:ext uri="{FF2B5EF4-FFF2-40B4-BE49-F238E27FC236}">
                <a16:creationId xmlns:a16="http://schemas.microsoft.com/office/drawing/2014/main" id="{6F780316-B00A-4E75-9144-96B7296B43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7517" y="3603245"/>
            <a:ext cx="2484158" cy="2413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2841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125C8-F6F0-47B5-B0E4-EB2525584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Your Own Notes in the Index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D53FFF-E187-4F62-A2E9-1EE1569DE4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046" y="2013513"/>
            <a:ext cx="11914045" cy="402336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600" dirty="0"/>
              <a:t>My personal research process:</a:t>
            </a:r>
            <a:br>
              <a:rPr lang="en-US" sz="3600" dirty="0"/>
            </a:br>
            <a:endParaRPr lang="en-US" sz="3600" dirty="0"/>
          </a:p>
          <a:p>
            <a:pPr marL="544068" lvl="1" indent="-342900">
              <a:buClrTx/>
              <a:buFont typeface="+mj-lt"/>
              <a:buAutoNum type="arabicPeriod"/>
            </a:pPr>
            <a:r>
              <a:rPr lang="en-US" sz="3200" dirty="0"/>
              <a:t>Mark passages in books and articles with post-it notes</a:t>
            </a:r>
          </a:p>
          <a:p>
            <a:pPr marL="544068" lvl="1" indent="-342900">
              <a:buClrTx/>
              <a:buFont typeface="+mj-lt"/>
              <a:buAutoNum type="arabicPeriod"/>
            </a:pPr>
            <a:r>
              <a:rPr lang="en-US" sz="3200" dirty="0"/>
              <a:t>Scan these materials to a .pdf format</a:t>
            </a:r>
          </a:p>
          <a:p>
            <a:pPr marL="544068" lvl="1" indent="-342900">
              <a:buClrTx/>
              <a:buFont typeface="+mj-lt"/>
              <a:buAutoNum type="arabicPeriod"/>
            </a:pPr>
            <a:r>
              <a:rPr lang="en-US" sz="3200" dirty="0"/>
              <a:t>Use Acrobat Pro to perform Optical Character Recognition (OCR) on these items</a:t>
            </a:r>
          </a:p>
          <a:p>
            <a:pPr marL="544068" lvl="1" indent="-342900">
              <a:buClrTx/>
              <a:buFont typeface="+mj-lt"/>
              <a:buAutoNum type="arabicPeriod"/>
            </a:pPr>
            <a:r>
              <a:rPr lang="en-US" sz="3200" dirty="0"/>
              <a:t>Copy and paste the passages I had noted into Google Documents</a:t>
            </a:r>
          </a:p>
          <a:p>
            <a:pPr marL="544068" lvl="1" indent="-342900">
              <a:buClrTx/>
              <a:buFont typeface="+mj-lt"/>
              <a:buAutoNum type="arabicPeriod"/>
            </a:pPr>
            <a:r>
              <a:rPr lang="en-US" sz="3200" dirty="0"/>
              <a:t>Add the files to my </a:t>
            </a:r>
            <a:r>
              <a:rPr lang="en-US" sz="3200" dirty="0" err="1"/>
              <a:t>DocFetcher</a:t>
            </a:r>
            <a:r>
              <a:rPr lang="en-US" sz="3200" dirty="0"/>
              <a:t> index for future searching (extremely useful!)</a:t>
            </a:r>
          </a:p>
        </p:txBody>
      </p:sp>
    </p:spTree>
    <p:extLst>
      <p:ext uri="{BB962C8B-B14F-4D97-AF65-F5344CB8AC3E}">
        <p14:creationId xmlns:p14="http://schemas.microsoft.com/office/powerpoint/2010/main" val="578593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F85AE-DF3A-4014-A05A-09543971B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DocFetcher</a:t>
            </a:r>
            <a:r>
              <a:rPr lang="en-US" dirty="0"/>
              <a:t> in Action</a:t>
            </a:r>
          </a:p>
        </p:txBody>
      </p:sp>
      <p:pic>
        <p:nvPicPr>
          <p:cNvPr id="2052" name="Picture 4" descr="Image result for docfetcher">
            <a:extLst>
              <a:ext uri="{FF2B5EF4-FFF2-40B4-BE49-F238E27FC236}">
                <a16:creationId xmlns:a16="http://schemas.microsoft.com/office/drawing/2014/main" id="{0F76D954-A97F-4FD3-A593-300220DF700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316"/>
          <a:stretch/>
        </p:blipFill>
        <p:spPr bwMode="auto">
          <a:xfrm>
            <a:off x="4366958" y="2325525"/>
            <a:ext cx="3458084" cy="3480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583245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243AF7DC-D15B-41C0-AE81-23980D1B9FC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4738</TotalTime>
  <Words>510</Words>
  <Application>Microsoft Office PowerPoint</Application>
  <PresentationFormat>Widescreen</PresentationFormat>
  <Paragraphs>88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Retrospect</vt:lpstr>
      <vt:lpstr>Build Your Own Research Database Using DocFetcher Open Source Software</vt:lpstr>
      <vt:lpstr>PowerPoint Presentation</vt:lpstr>
      <vt:lpstr>Supported formats</vt:lpstr>
      <vt:lpstr>Important Features</vt:lpstr>
      <vt:lpstr>Limitations</vt:lpstr>
      <vt:lpstr>Search Tips</vt:lpstr>
      <vt:lpstr>Utilizing Hathi Trust and Internet Archive</vt:lpstr>
      <vt:lpstr>Using Your Own Notes in the Index</vt:lpstr>
      <vt:lpstr>DocFetcher in Action</vt:lpstr>
      <vt:lpstr>Docfetcher Alternatives?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 Your Own Research Database Using DocFetcher Open Source Software</dc:title>
  <dc:creator>Chris Sweet</dc:creator>
  <cp:lastModifiedBy>Chris Sweet</cp:lastModifiedBy>
  <cp:revision>20</cp:revision>
  <dcterms:created xsi:type="dcterms:W3CDTF">2019-04-04T20:01:13Z</dcterms:created>
  <dcterms:modified xsi:type="dcterms:W3CDTF">2019-04-08T21:09:37Z</dcterms:modified>
</cp:coreProperties>
</file>