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Lst>
  <p:sldSz cy="5143500" cx="9144000"/>
  <p:notesSz cx="6858000" cy="9144000"/>
  <p:embeddedFontLst>
    <p:embeddedFont>
      <p:font typeface="Roboto Slab"/>
      <p:regular r:id="rId42"/>
      <p:bold r:id="rId43"/>
    </p:embeddedFont>
    <p:embeddedFont>
      <p:font typeface="Roboto"/>
      <p:regular r:id="rId44"/>
      <p:bold r:id="rId45"/>
      <p:italic r:id="rId46"/>
      <p:boldItalic r:id="rId4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font" Target="fonts/RobotoSlab-regular.fntdata"/><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font" Target="fonts/Roboto-regular.fntdata"/><Relationship Id="rId21" Type="http://schemas.openxmlformats.org/officeDocument/2006/relationships/slide" Target="slides/slide17.xml"/><Relationship Id="rId43" Type="http://schemas.openxmlformats.org/officeDocument/2006/relationships/font" Target="fonts/RobotoSlab-bold.fntdata"/><Relationship Id="rId24" Type="http://schemas.openxmlformats.org/officeDocument/2006/relationships/slide" Target="slides/slide20.xml"/><Relationship Id="rId46" Type="http://schemas.openxmlformats.org/officeDocument/2006/relationships/font" Target="fonts/Roboto-italic.fntdata"/><Relationship Id="rId23" Type="http://schemas.openxmlformats.org/officeDocument/2006/relationships/slide" Target="slides/slide19.xml"/><Relationship Id="rId45" Type="http://schemas.openxmlformats.org/officeDocument/2006/relationships/font" Target="fonts/Roboto-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47" Type="http://schemas.openxmlformats.org/officeDocument/2006/relationships/font" Target="fonts/Roboto-boldItalic.fntdata"/><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 name="Shape 117"/>
        <p:cNvGrpSpPr/>
        <p:nvPr/>
      </p:nvGrpSpPr>
      <p:grpSpPr>
        <a:xfrm>
          <a:off x="0" y="0"/>
          <a:ext cx="0" cy="0"/>
          <a:chOff x="0" y="0"/>
          <a:chExt cx="0" cy="0"/>
        </a:xfrm>
      </p:grpSpPr>
      <p:sp>
        <p:nvSpPr>
          <p:cNvPr id="118" name="Google Shape;118;g4e77bf5a93_0_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4e77bf5a93_0_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Google Shape;125;g4df0675e1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4df0675e1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1" name="Shape 131"/>
        <p:cNvGrpSpPr/>
        <p:nvPr/>
      </p:nvGrpSpPr>
      <p:grpSpPr>
        <a:xfrm>
          <a:off x="0" y="0"/>
          <a:ext cx="0" cy="0"/>
          <a:chOff x="0" y="0"/>
          <a:chExt cx="0" cy="0"/>
        </a:xfrm>
      </p:grpSpPr>
      <p:sp>
        <p:nvSpPr>
          <p:cNvPr id="132" name="Google Shape;132;g4df0675e17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4df0675e17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4df0675e17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4df0675e17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g4df0675e1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4df0675e1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3" name="Shape 153"/>
        <p:cNvGrpSpPr/>
        <p:nvPr/>
      </p:nvGrpSpPr>
      <p:grpSpPr>
        <a:xfrm>
          <a:off x="0" y="0"/>
          <a:ext cx="0" cy="0"/>
          <a:chOff x="0" y="0"/>
          <a:chExt cx="0" cy="0"/>
        </a:xfrm>
      </p:grpSpPr>
      <p:sp>
        <p:nvSpPr>
          <p:cNvPr id="154" name="Google Shape;154;g4df0675e17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4df0675e1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 name="Shape 159"/>
        <p:cNvGrpSpPr/>
        <p:nvPr/>
      </p:nvGrpSpPr>
      <p:grpSpPr>
        <a:xfrm>
          <a:off x="0" y="0"/>
          <a:ext cx="0" cy="0"/>
          <a:chOff x="0" y="0"/>
          <a:chExt cx="0" cy="0"/>
        </a:xfrm>
      </p:grpSpPr>
      <p:sp>
        <p:nvSpPr>
          <p:cNvPr id="160" name="Google Shape;160;g4df0675e1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df0675e1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4df0675e17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4df0675e17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g4df0675e17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4df0675e17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0" name="Shape 180"/>
        <p:cNvGrpSpPr/>
        <p:nvPr/>
      </p:nvGrpSpPr>
      <p:grpSpPr>
        <a:xfrm>
          <a:off x="0" y="0"/>
          <a:ext cx="0" cy="0"/>
          <a:chOff x="0" y="0"/>
          <a:chExt cx="0" cy="0"/>
        </a:xfrm>
      </p:grpSpPr>
      <p:sp>
        <p:nvSpPr>
          <p:cNvPr id="181" name="Google Shape;181;g4df0675e17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4df0675e17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4e77bf5a93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4e77bf5a93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 name="Shape 187"/>
        <p:cNvGrpSpPr/>
        <p:nvPr/>
      </p:nvGrpSpPr>
      <p:grpSpPr>
        <a:xfrm>
          <a:off x="0" y="0"/>
          <a:ext cx="0" cy="0"/>
          <a:chOff x="0" y="0"/>
          <a:chExt cx="0" cy="0"/>
        </a:xfrm>
      </p:grpSpPr>
      <p:sp>
        <p:nvSpPr>
          <p:cNvPr id="188" name="Google Shape;188;g4df0675e17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4df0675e17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5" name="Shape 195"/>
        <p:cNvGrpSpPr/>
        <p:nvPr/>
      </p:nvGrpSpPr>
      <p:grpSpPr>
        <a:xfrm>
          <a:off x="0" y="0"/>
          <a:ext cx="0" cy="0"/>
          <a:chOff x="0" y="0"/>
          <a:chExt cx="0" cy="0"/>
        </a:xfrm>
      </p:grpSpPr>
      <p:sp>
        <p:nvSpPr>
          <p:cNvPr id="196" name="Google Shape;196;g4df0675e17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4df0675e17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e77bf5a93_0_5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4e77bf5a93_0_5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f6b172c97_2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4f6b172c97_2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 name="Shape 217"/>
        <p:cNvGrpSpPr/>
        <p:nvPr/>
      </p:nvGrpSpPr>
      <p:grpSpPr>
        <a:xfrm>
          <a:off x="0" y="0"/>
          <a:ext cx="0" cy="0"/>
          <a:chOff x="0" y="0"/>
          <a:chExt cx="0" cy="0"/>
        </a:xfrm>
      </p:grpSpPr>
      <p:sp>
        <p:nvSpPr>
          <p:cNvPr id="218" name="Google Shape;218;g4f8aae711b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4f8aae711b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g4f8aae711b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4f8aae711b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4f6b172c97_2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4f6b172c97_2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 name="Shape 241"/>
        <p:cNvGrpSpPr/>
        <p:nvPr/>
      </p:nvGrpSpPr>
      <p:grpSpPr>
        <a:xfrm>
          <a:off x="0" y="0"/>
          <a:ext cx="0" cy="0"/>
          <a:chOff x="0" y="0"/>
          <a:chExt cx="0" cy="0"/>
        </a:xfrm>
      </p:grpSpPr>
      <p:sp>
        <p:nvSpPr>
          <p:cNvPr id="242" name="Google Shape;242;g4f6b172c97_2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4f6b172c97_2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 name="Shape 250"/>
        <p:cNvGrpSpPr/>
        <p:nvPr/>
      </p:nvGrpSpPr>
      <p:grpSpPr>
        <a:xfrm>
          <a:off x="0" y="0"/>
          <a:ext cx="0" cy="0"/>
          <a:chOff x="0" y="0"/>
          <a:chExt cx="0" cy="0"/>
        </a:xfrm>
      </p:grpSpPr>
      <p:sp>
        <p:nvSpPr>
          <p:cNvPr id="251" name="Google Shape;251;g4f8aae711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4f8aae711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 name="Shape 258"/>
        <p:cNvGrpSpPr/>
        <p:nvPr/>
      </p:nvGrpSpPr>
      <p:grpSpPr>
        <a:xfrm>
          <a:off x="0" y="0"/>
          <a:ext cx="0" cy="0"/>
          <a:chOff x="0" y="0"/>
          <a:chExt cx="0" cy="0"/>
        </a:xfrm>
      </p:grpSpPr>
      <p:sp>
        <p:nvSpPr>
          <p:cNvPr id="259" name="Google Shape;259;g4e77bf5a93_0_5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4e77bf5a93_0_5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 name="Shape 70"/>
        <p:cNvGrpSpPr/>
        <p:nvPr/>
      </p:nvGrpSpPr>
      <p:grpSpPr>
        <a:xfrm>
          <a:off x="0" y="0"/>
          <a:ext cx="0" cy="0"/>
          <a:chOff x="0" y="0"/>
          <a:chExt cx="0" cy="0"/>
        </a:xfrm>
      </p:grpSpPr>
      <p:sp>
        <p:nvSpPr>
          <p:cNvPr id="71" name="Google Shape;71;g4e77bf5a93_0_5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4e77bf5a93_0_5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 name="Shape 266"/>
        <p:cNvGrpSpPr/>
        <p:nvPr/>
      </p:nvGrpSpPr>
      <p:grpSpPr>
        <a:xfrm>
          <a:off x="0" y="0"/>
          <a:ext cx="0" cy="0"/>
          <a:chOff x="0" y="0"/>
          <a:chExt cx="0" cy="0"/>
        </a:xfrm>
      </p:grpSpPr>
      <p:sp>
        <p:nvSpPr>
          <p:cNvPr id="267" name="Google Shape;267;g4f6b172c97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4f6b172c97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2" name="Shape 272"/>
        <p:cNvGrpSpPr/>
        <p:nvPr/>
      </p:nvGrpSpPr>
      <p:grpSpPr>
        <a:xfrm>
          <a:off x="0" y="0"/>
          <a:ext cx="0" cy="0"/>
          <a:chOff x="0" y="0"/>
          <a:chExt cx="0" cy="0"/>
        </a:xfrm>
      </p:grpSpPr>
      <p:sp>
        <p:nvSpPr>
          <p:cNvPr id="273" name="Google Shape;273;g4e77bf5a93_0_6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4e77bf5a93_0_6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8" name="Shape 278"/>
        <p:cNvGrpSpPr/>
        <p:nvPr/>
      </p:nvGrpSpPr>
      <p:grpSpPr>
        <a:xfrm>
          <a:off x="0" y="0"/>
          <a:ext cx="0" cy="0"/>
          <a:chOff x="0" y="0"/>
          <a:chExt cx="0" cy="0"/>
        </a:xfrm>
      </p:grpSpPr>
      <p:sp>
        <p:nvSpPr>
          <p:cNvPr id="279" name="Google Shape;279;g4f6b172c97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4f6b172c97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4e77bf5a93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4e77bf5a93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 name="Shape 290"/>
        <p:cNvGrpSpPr/>
        <p:nvPr/>
      </p:nvGrpSpPr>
      <p:grpSpPr>
        <a:xfrm>
          <a:off x="0" y="0"/>
          <a:ext cx="0" cy="0"/>
          <a:chOff x="0" y="0"/>
          <a:chExt cx="0" cy="0"/>
        </a:xfrm>
      </p:grpSpPr>
      <p:sp>
        <p:nvSpPr>
          <p:cNvPr id="291" name="Google Shape;291;g4f6b172c97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4f6b172c97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Google Shape;298;g4e77bf5a93_0_5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4e77bf5a93_0_5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g4f6b172c9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4f6b172c9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e77bf5a93_0_6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e77bf5a93_0_6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Google Shape;77;g4f8aae711b_3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4f8aae711b_3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 name="Shape 83"/>
        <p:cNvGrpSpPr/>
        <p:nvPr/>
      </p:nvGrpSpPr>
      <p:grpSpPr>
        <a:xfrm>
          <a:off x="0" y="0"/>
          <a:ext cx="0" cy="0"/>
          <a:chOff x="0" y="0"/>
          <a:chExt cx="0" cy="0"/>
        </a:xfrm>
      </p:grpSpPr>
      <p:sp>
        <p:nvSpPr>
          <p:cNvPr id="84" name="Google Shape;84;g4e77bf5a93_0_5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4e77bf5a93_0_5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 name="Shape 89"/>
        <p:cNvGrpSpPr/>
        <p:nvPr/>
      </p:nvGrpSpPr>
      <p:grpSpPr>
        <a:xfrm>
          <a:off x="0" y="0"/>
          <a:ext cx="0" cy="0"/>
          <a:chOff x="0" y="0"/>
          <a:chExt cx="0" cy="0"/>
        </a:xfrm>
      </p:grpSpPr>
      <p:sp>
        <p:nvSpPr>
          <p:cNvPr id="90" name="Google Shape;90;g4e77bf5a93_0_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4e77bf5a93_0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5" name="Shape 95"/>
        <p:cNvGrpSpPr/>
        <p:nvPr/>
      </p:nvGrpSpPr>
      <p:grpSpPr>
        <a:xfrm>
          <a:off x="0" y="0"/>
          <a:ext cx="0" cy="0"/>
          <a:chOff x="0" y="0"/>
          <a:chExt cx="0" cy="0"/>
        </a:xfrm>
      </p:grpSpPr>
      <p:sp>
        <p:nvSpPr>
          <p:cNvPr id="96" name="Google Shape;96;g4e77bf5a93_0_6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4e77bf5a93_0_6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4f8aae711b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4f8aae711b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4e77bf5a93_0_5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4e77bf5a93_0_5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6.jpg"/><Relationship Id="rId4"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37.jpg"/><Relationship Id="rId4" Type="http://schemas.openxmlformats.org/officeDocument/2006/relationships/image" Target="../media/image36.jpg"/><Relationship Id="rId5"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2.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35.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34.png"/><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hyperlink" Target="https://www.nytimes.com/interactive/2015/07/03/upshot/a-quick-puzzle-to-test-your-problem-solving.html?_r=0" TargetMode="Externa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twitter.com/whatstrending" TargetMode="Externa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checkology.org/" TargetMode="Externa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hyperlink" Target="https://www.allsides.com/unbiased-balanced-news" TargetMode="Externa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3.xml"/><Relationship Id="rId3" Type="http://schemas.openxmlformats.org/officeDocument/2006/relationships/hyperlink" Target="http://www.pewresearch.org/quiz/news-statements-quiz/" TargetMode="External"/><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27.png"/><Relationship Id="rId4" Type="http://schemas.openxmlformats.org/officeDocument/2006/relationships/hyperlink" Target="https://implicit.harvard.edu/implicit/takeatest.html" TargetMode="External"/><Relationship Id="rId5" Type="http://schemas.openxmlformats.org/officeDocument/2006/relationships/hyperlink" Target="http://www.people-press.org/quiz/political-typology/"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mailto:csweet@iwu.edu" TargetMode="External"/><Relationship Id="rId4" Type="http://schemas.openxmlformats.org/officeDocument/2006/relationships/hyperlink" Target="mailto:swanson@morainevalley.edu" TargetMode="External"/><Relationship Id="rId5" Type="http://schemas.openxmlformats.org/officeDocument/2006/relationships/hyperlink" Target="mailto:shermakj@utexas.ed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hyperlink" Target="https://pewrsr.ch/2HRhg4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D9D9D9"/>
        </a:solid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51325" y="77250"/>
            <a:ext cx="8942100" cy="12039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None/>
            </a:pPr>
            <a:r>
              <a:rPr lang="en" sz="2800"/>
              <a:t>The Failure of Skepticism: Rethinking Information Literacy and Political Polarization in a Post-Truth Era</a:t>
            </a:r>
            <a:endParaRPr sz="2800"/>
          </a:p>
        </p:txBody>
      </p:sp>
      <p:sp>
        <p:nvSpPr>
          <p:cNvPr id="55" name="Google Shape;55;p13"/>
          <p:cNvSpPr txBox="1"/>
          <p:nvPr>
            <p:ph idx="1" type="subTitle"/>
          </p:nvPr>
        </p:nvSpPr>
        <p:spPr>
          <a:xfrm>
            <a:off x="208600" y="1125200"/>
            <a:ext cx="8743800" cy="14784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t/>
            </a:r>
            <a:endParaRPr sz="1100">
              <a:solidFill>
                <a:schemeClr val="dk1"/>
              </a:solidFill>
            </a:endParaRPr>
          </a:p>
          <a:p>
            <a:pPr indent="0" lvl="0" marL="0" rtl="0" algn="ctr">
              <a:lnSpc>
                <a:spcPct val="115000"/>
              </a:lnSpc>
              <a:spcBef>
                <a:spcPts val="0"/>
              </a:spcBef>
              <a:spcAft>
                <a:spcPts val="0"/>
              </a:spcAft>
              <a:buNone/>
            </a:pPr>
            <a:r>
              <a:rPr lang="en" sz="1400">
                <a:solidFill>
                  <a:schemeClr val="dk1"/>
                </a:solidFill>
              </a:rPr>
              <a:t>ACRL Student Learning and Information Literacy Committee</a:t>
            </a:r>
            <a:endParaRPr sz="1400">
              <a:solidFill>
                <a:schemeClr val="dk1"/>
              </a:solidFill>
            </a:endParaRPr>
          </a:p>
          <a:p>
            <a:pPr indent="0" lvl="0" marL="0" rtl="0" algn="ctr">
              <a:lnSpc>
                <a:spcPct val="115000"/>
              </a:lnSpc>
              <a:spcBef>
                <a:spcPts val="0"/>
              </a:spcBef>
              <a:spcAft>
                <a:spcPts val="0"/>
              </a:spcAft>
              <a:buNone/>
            </a:pPr>
            <a:r>
              <a:t/>
            </a:r>
            <a:endParaRPr sz="1100">
              <a:solidFill>
                <a:srgbClr val="000000"/>
              </a:solidFill>
            </a:endParaRPr>
          </a:p>
          <a:p>
            <a:pPr indent="0" lvl="0" marL="0" rtl="0" algn="ctr">
              <a:lnSpc>
                <a:spcPct val="115000"/>
              </a:lnSpc>
              <a:spcBef>
                <a:spcPts val="0"/>
              </a:spcBef>
              <a:spcAft>
                <a:spcPts val="0"/>
              </a:spcAft>
              <a:buClr>
                <a:schemeClr val="dk1"/>
              </a:buClr>
              <a:buSzPts val="1100"/>
              <a:buFont typeface="Arial"/>
              <a:buNone/>
            </a:pPr>
            <a:r>
              <a:rPr lang="en" sz="1100">
                <a:solidFill>
                  <a:srgbClr val="000000"/>
                </a:solidFill>
              </a:rPr>
              <a:t>Chris Sweet, Information Literacy Librarian, Illinois Wesleyan University</a:t>
            </a:r>
            <a:endParaRPr sz="1100">
              <a:solidFill>
                <a:srgbClr val="000000"/>
              </a:solidFill>
            </a:endParaRPr>
          </a:p>
          <a:p>
            <a:pPr indent="0" lvl="0" marL="0" rtl="0" algn="ctr">
              <a:lnSpc>
                <a:spcPct val="115000"/>
              </a:lnSpc>
              <a:spcBef>
                <a:spcPts val="0"/>
              </a:spcBef>
              <a:spcAft>
                <a:spcPts val="0"/>
              </a:spcAft>
              <a:buClr>
                <a:schemeClr val="dk1"/>
              </a:buClr>
              <a:buSzPts val="1100"/>
              <a:buFont typeface="Arial"/>
              <a:buNone/>
            </a:pPr>
            <a:r>
              <a:rPr lang="en" sz="1100">
                <a:solidFill>
                  <a:srgbClr val="000000"/>
                </a:solidFill>
              </a:rPr>
              <a:t>Troy Swanson,  Library Department Chair, Moraine Valley Community College</a:t>
            </a:r>
            <a:endParaRPr sz="1100">
              <a:solidFill>
                <a:srgbClr val="000000"/>
              </a:solidFill>
            </a:endParaRPr>
          </a:p>
          <a:p>
            <a:pPr indent="0" lvl="0" marL="0" rtl="0" algn="ctr">
              <a:lnSpc>
                <a:spcPct val="115000"/>
              </a:lnSpc>
              <a:spcBef>
                <a:spcPts val="0"/>
              </a:spcBef>
              <a:spcAft>
                <a:spcPts val="0"/>
              </a:spcAft>
              <a:buNone/>
            </a:pPr>
            <a:r>
              <a:rPr lang="en" sz="1100">
                <a:solidFill>
                  <a:srgbClr val="000000"/>
                </a:solidFill>
              </a:rPr>
              <a:t>Jeremy L. Shermak, Assistant instructor in the School of Journalism </a:t>
            </a:r>
            <a:endParaRPr sz="1100">
              <a:solidFill>
                <a:srgbClr val="000000"/>
              </a:solidFill>
            </a:endParaRPr>
          </a:p>
          <a:p>
            <a:pPr indent="0" lvl="0" marL="0" rtl="0" algn="ctr">
              <a:lnSpc>
                <a:spcPct val="115000"/>
              </a:lnSpc>
              <a:spcBef>
                <a:spcPts val="0"/>
              </a:spcBef>
              <a:spcAft>
                <a:spcPts val="0"/>
              </a:spcAft>
              <a:buClr>
                <a:schemeClr val="dk1"/>
              </a:buClr>
              <a:buSzPts val="1100"/>
              <a:buFont typeface="Arial"/>
              <a:buNone/>
            </a:pPr>
            <a:r>
              <a:rPr lang="en" sz="1100">
                <a:solidFill>
                  <a:srgbClr val="000000"/>
                </a:solidFill>
              </a:rPr>
              <a:t>and Moody College of Communication Doctoral Fellow at The University of Texas at Austin.</a:t>
            </a:r>
            <a:endParaRPr sz="1100">
              <a:solidFill>
                <a:srgbClr val="000000"/>
              </a:solidFill>
            </a:endParaRPr>
          </a:p>
          <a:p>
            <a:pPr indent="0" lvl="0" marL="0" rtl="0" algn="ctr">
              <a:spcBef>
                <a:spcPts val="0"/>
              </a:spcBef>
              <a:spcAft>
                <a:spcPts val="0"/>
              </a:spcAft>
              <a:buNone/>
            </a:pPr>
            <a:r>
              <a:t/>
            </a:r>
            <a:endParaRPr/>
          </a:p>
        </p:txBody>
      </p:sp>
      <p:pic>
        <p:nvPicPr>
          <p:cNvPr id="56" name="Google Shape;56;p13"/>
          <p:cNvPicPr preferRelativeResize="0"/>
          <p:nvPr/>
        </p:nvPicPr>
        <p:blipFill rotWithShape="1">
          <a:blip r:embed="rId3">
            <a:alphaModFix/>
          </a:blip>
          <a:srcRect b="27409" l="0" r="0" t="0"/>
          <a:stretch/>
        </p:blipFill>
        <p:spPr>
          <a:xfrm>
            <a:off x="1969025" y="2654700"/>
            <a:ext cx="5106699" cy="2471400"/>
          </a:xfrm>
          <a:prstGeom prst="rect">
            <a:avLst/>
          </a:prstGeom>
          <a:noFill/>
          <a:ln>
            <a:noFill/>
          </a:ln>
        </p:spPr>
      </p:pic>
      <p:sp>
        <p:nvSpPr>
          <p:cNvPr id="57" name="Google Shape;57;p13"/>
          <p:cNvSpPr txBox="1"/>
          <p:nvPr/>
        </p:nvSpPr>
        <p:spPr>
          <a:xfrm>
            <a:off x="20525" y="4739000"/>
            <a:ext cx="1948500" cy="38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t>2/15/2019</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Slab"/>
                <a:ea typeface="Roboto Slab"/>
                <a:cs typeface="Roboto Slab"/>
                <a:sym typeface="Roboto Slab"/>
              </a:rPr>
              <a:t>Why do we make decisions? </a:t>
            </a:r>
            <a:endParaRPr>
              <a:solidFill>
                <a:srgbClr val="000000"/>
              </a:solidFill>
            </a:endParaRPr>
          </a:p>
        </p:txBody>
      </p:sp>
      <p:sp>
        <p:nvSpPr>
          <p:cNvPr id="122" name="Google Shape;122;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23" name="Google Shape;123;p22"/>
          <p:cNvPicPr preferRelativeResize="0"/>
          <p:nvPr/>
        </p:nvPicPr>
        <p:blipFill>
          <a:blip r:embed="rId3">
            <a:alphaModFix/>
          </a:blip>
          <a:stretch>
            <a:fillRect/>
          </a:stretch>
        </p:blipFill>
        <p:spPr>
          <a:xfrm>
            <a:off x="2428700" y="1855400"/>
            <a:ext cx="3564100" cy="2383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Google Shape;128;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Pop Quiz</a:t>
            </a:r>
            <a:endParaRPr/>
          </a:p>
        </p:txBody>
      </p:sp>
      <p:sp>
        <p:nvSpPr>
          <p:cNvPr id="129" name="Google Shape;129;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a:ea typeface="Roboto"/>
                <a:cs typeface="Roboto"/>
                <a:sym typeface="Roboto"/>
              </a:rPr>
              <a:t>Get ready</a:t>
            </a:r>
            <a:endParaRPr sz="3000">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t/>
            </a:r>
            <a:endParaRPr sz="3000">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3000">
                <a:solidFill>
                  <a:srgbClr val="000000"/>
                </a:solidFill>
                <a:latin typeface="Roboto"/>
                <a:ea typeface="Roboto"/>
                <a:cs typeface="Roboto"/>
                <a:sym typeface="Roboto"/>
              </a:rPr>
              <a:t>4 questions</a:t>
            </a:r>
            <a:endParaRPr sz="3000">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30" name="Google Shape;130;p23"/>
          <p:cNvPicPr preferRelativeResize="0"/>
          <p:nvPr/>
        </p:nvPicPr>
        <p:blipFill>
          <a:blip r:embed="rId3">
            <a:alphaModFix/>
          </a:blip>
          <a:stretch>
            <a:fillRect/>
          </a:stretch>
        </p:blipFill>
        <p:spPr>
          <a:xfrm>
            <a:off x="4619451" y="0"/>
            <a:ext cx="4524550" cy="51434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Question </a:t>
            </a:r>
            <a:endParaRPr/>
          </a:p>
        </p:txBody>
      </p:sp>
      <p:sp>
        <p:nvSpPr>
          <p:cNvPr id="136" name="Google Shape;136;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a:ea typeface="Roboto"/>
                <a:cs typeface="Roboto"/>
                <a:sym typeface="Roboto"/>
              </a:rPr>
              <a:t>“A bat and a ball cost $1.10 in total. </a:t>
            </a:r>
            <a:endParaRPr sz="3000">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sz="3000">
                <a:solidFill>
                  <a:srgbClr val="000000"/>
                </a:solidFill>
                <a:latin typeface="Roboto"/>
                <a:ea typeface="Roboto"/>
                <a:cs typeface="Roboto"/>
                <a:sym typeface="Roboto"/>
              </a:rPr>
              <a:t>The bat costs $1.00 more than the ball. </a:t>
            </a:r>
            <a:endParaRPr sz="3000">
              <a:solidFill>
                <a:srgbClr val="000000"/>
              </a:solidFill>
              <a:latin typeface="Roboto"/>
              <a:ea typeface="Roboto"/>
              <a:cs typeface="Roboto"/>
              <a:sym typeface="Roboto"/>
            </a:endParaRPr>
          </a:p>
          <a:p>
            <a:pPr indent="0" lvl="0" marL="0" rtl="0" algn="l">
              <a:spcBef>
                <a:spcPts val="1600"/>
              </a:spcBef>
              <a:spcAft>
                <a:spcPts val="1600"/>
              </a:spcAft>
              <a:buClr>
                <a:schemeClr val="dk1"/>
              </a:buClr>
              <a:buSzPts val="1100"/>
              <a:buFont typeface="Arial"/>
              <a:buNone/>
            </a:pPr>
            <a:r>
              <a:rPr lang="en" sz="3000">
                <a:solidFill>
                  <a:srgbClr val="000000"/>
                </a:solidFill>
                <a:latin typeface="Roboto"/>
                <a:ea typeface="Roboto"/>
                <a:cs typeface="Roboto"/>
                <a:sym typeface="Roboto"/>
              </a:rPr>
              <a:t>How much does the ball cost?”</a:t>
            </a:r>
            <a:endParaRPr>
              <a:solidFill>
                <a:srgbClr val="000000"/>
              </a:solidFill>
            </a:endParaRPr>
          </a:p>
        </p:txBody>
      </p:sp>
      <p:pic>
        <p:nvPicPr>
          <p:cNvPr id="137" name="Google Shape;137;p24"/>
          <p:cNvPicPr preferRelativeResize="0"/>
          <p:nvPr/>
        </p:nvPicPr>
        <p:blipFill>
          <a:blip r:embed="rId3">
            <a:alphaModFix/>
          </a:blip>
          <a:stretch>
            <a:fillRect/>
          </a:stretch>
        </p:blipFill>
        <p:spPr>
          <a:xfrm>
            <a:off x="4939650" y="3391700"/>
            <a:ext cx="4204350" cy="1751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 name="Shape 141"/>
        <p:cNvGrpSpPr/>
        <p:nvPr/>
      </p:nvGrpSpPr>
      <p:grpSpPr>
        <a:xfrm>
          <a:off x="0" y="0"/>
          <a:ext cx="0" cy="0"/>
          <a:chOff x="0" y="0"/>
          <a:chExt cx="0" cy="0"/>
        </a:xfrm>
      </p:grpSpPr>
      <p:sp>
        <p:nvSpPr>
          <p:cNvPr id="142" name="Google Shape;142;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Question</a:t>
            </a:r>
            <a:endParaRPr/>
          </a:p>
        </p:txBody>
      </p:sp>
      <p:sp>
        <p:nvSpPr>
          <p:cNvPr id="143" name="Google Shape;143;p25"/>
          <p:cNvSpPr txBox="1"/>
          <p:nvPr>
            <p:ph idx="1" type="body"/>
          </p:nvPr>
        </p:nvSpPr>
        <p:spPr>
          <a:xfrm>
            <a:off x="236300" y="2638925"/>
            <a:ext cx="8087700" cy="2296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a:ea typeface="Roboto"/>
                <a:cs typeface="Roboto"/>
                <a:sym typeface="Roboto"/>
              </a:rPr>
              <a:t>Highly intelligent women often marry less intelligent partners. </a:t>
            </a:r>
            <a:br>
              <a:rPr lang="en" sz="3000">
                <a:solidFill>
                  <a:srgbClr val="000000"/>
                </a:solidFill>
                <a:latin typeface="Roboto"/>
                <a:ea typeface="Roboto"/>
                <a:cs typeface="Roboto"/>
                <a:sym typeface="Roboto"/>
              </a:rPr>
            </a:br>
            <a:r>
              <a:rPr lang="en" sz="3000">
                <a:solidFill>
                  <a:srgbClr val="000000"/>
                </a:solidFill>
                <a:latin typeface="Roboto"/>
                <a:ea typeface="Roboto"/>
                <a:cs typeface="Roboto"/>
                <a:sym typeface="Roboto"/>
              </a:rPr>
              <a:t>Why? </a:t>
            </a:r>
            <a:endParaRPr sz="3000">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44" name="Google Shape;144;p25"/>
          <p:cNvPicPr preferRelativeResize="0"/>
          <p:nvPr/>
        </p:nvPicPr>
        <p:blipFill>
          <a:blip r:embed="rId3">
            <a:alphaModFix/>
          </a:blip>
          <a:stretch>
            <a:fillRect/>
          </a:stretch>
        </p:blipFill>
        <p:spPr>
          <a:xfrm>
            <a:off x="4741675" y="0"/>
            <a:ext cx="4402324" cy="23990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8" name="Shape 148"/>
        <p:cNvGrpSpPr/>
        <p:nvPr/>
      </p:nvGrpSpPr>
      <p:grpSpPr>
        <a:xfrm>
          <a:off x="0" y="0"/>
          <a:ext cx="0" cy="0"/>
          <a:chOff x="0" y="0"/>
          <a:chExt cx="0" cy="0"/>
        </a:xfrm>
      </p:grpSpPr>
      <p:sp>
        <p:nvSpPr>
          <p:cNvPr id="149" name="Google Shape;149;p26"/>
          <p:cNvSpPr txBox="1"/>
          <p:nvPr>
            <p:ph type="title"/>
          </p:nvPr>
        </p:nvSpPr>
        <p:spPr>
          <a:xfrm>
            <a:off x="311700" y="5393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Select a Pen: What pen would you choose? </a:t>
            </a:r>
            <a:endParaRPr/>
          </a:p>
        </p:txBody>
      </p:sp>
      <p:sp>
        <p:nvSpPr>
          <p:cNvPr id="150" name="Google Shape;150;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descr="gray pen photo.JPG" id="151" name="Google Shape;151;p26"/>
          <p:cNvPicPr preferRelativeResize="0"/>
          <p:nvPr/>
        </p:nvPicPr>
        <p:blipFill>
          <a:blip r:embed="rId3">
            <a:alphaModFix/>
          </a:blip>
          <a:stretch>
            <a:fillRect/>
          </a:stretch>
        </p:blipFill>
        <p:spPr>
          <a:xfrm>
            <a:off x="792225" y="1460500"/>
            <a:ext cx="1689874" cy="3314373"/>
          </a:xfrm>
          <a:prstGeom prst="rect">
            <a:avLst/>
          </a:prstGeom>
          <a:noFill/>
          <a:ln>
            <a:noFill/>
          </a:ln>
        </p:spPr>
      </p:pic>
      <p:pic>
        <p:nvPicPr>
          <p:cNvPr descr="Green pen photo.JPG" id="152" name="Google Shape;152;p26"/>
          <p:cNvPicPr preferRelativeResize="0"/>
          <p:nvPr/>
        </p:nvPicPr>
        <p:blipFill>
          <a:blip r:embed="rId4">
            <a:alphaModFix/>
          </a:blip>
          <a:stretch>
            <a:fillRect/>
          </a:stretch>
        </p:blipFill>
        <p:spPr>
          <a:xfrm>
            <a:off x="5960880" y="1489825"/>
            <a:ext cx="1721519" cy="33143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 name="Shape 156"/>
        <p:cNvGrpSpPr/>
        <p:nvPr/>
      </p:nvGrpSpPr>
      <p:grpSpPr>
        <a:xfrm>
          <a:off x="0" y="0"/>
          <a:ext cx="0" cy="0"/>
          <a:chOff x="0" y="0"/>
          <a:chExt cx="0" cy="0"/>
        </a:xfrm>
      </p:grpSpPr>
      <p:sp>
        <p:nvSpPr>
          <p:cNvPr id="157" name="Google Shape;157;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Is this ok? </a:t>
            </a:r>
            <a:endParaRPr/>
          </a:p>
        </p:txBody>
      </p:sp>
      <p:sp>
        <p:nvSpPr>
          <p:cNvPr id="158" name="Google Shape;158;p27"/>
          <p:cNvSpPr txBox="1"/>
          <p:nvPr>
            <p:ph idx="1" type="body"/>
          </p:nvPr>
        </p:nvSpPr>
        <p:spPr>
          <a:xfrm>
            <a:off x="311700" y="1152475"/>
            <a:ext cx="8520600" cy="374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000000"/>
                </a:solidFill>
                <a:latin typeface="Roboto"/>
                <a:ea typeface="Roboto"/>
                <a:cs typeface="Roboto"/>
                <a:sym typeface="Roboto"/>
              </a:rPr>
              <a:t> "Julie and Mark are brother and sister. They are traveling together in France on summer vacation from college. One night they are staying alone in a cabin near the beach. They decide that it would be interesting and fun if they tried making love. At the very least, it would be a new experience for each of them. Julie was already taking birth control pills, but Mark uses a condom too, just to be safe. They both enjoy making love, but they decide never to do it again. They keep that night as a special secret, which makes them feel even closer to each other. </a:t>
            </a:r>
            <a:r>
              <a:rPr b="1" lang="en">
                <a:solidFill>
                  <a:srgbClr val="000000"/>
                </a:solidFill>
                <a:latin typeface="Roboto"/>
                <a:ea typeface="Roboto"/>
                <a:cs typeface="Roboto"/>
                <a:sym typeface="Roboto"/>
              </a:rPr>
              <a:t>What do you think about that? Was it ok for them to make love?"</a:t>
            </a:r>
            <a:br>
              <a:rPr b="1" lang="en">
                <a:solidFill>
                  <a:srgbClr val="000000"/>
                </a:solidFill>
                <a:latin typeface="Roboto"/>
                <a:ea typeface="Roboto"/>
                <a:cs typeface="Roboto"/>
                <a:sym typeface="Roboto"/>
              </a:rPr>
            </a:br>
            <a:br>
              <a:rPr lang="en">
                <a:solidFill>
                  <a:srgbClr val="000000"/>
                </a:solidFill>
                <a:latin typeface="Roboto"/>
                <a:ea typeface="Roboto"/>
                <a:cs typeface="Roboto"/>
                <a:sym typeface="Roboto"/>
              </a:rPr>
            </a:br>
            <a:r>
              <a:rPr lang="en">
                <a:solidFill>
                  <a:srgbClr val="000000"/>
                </a:solidFill>
                <a:latin typeface="Roboto"/>
                <a:ea typeface="Roboto"/>
                <a:cs typeface="Roboto"/>
                <a:sym typeface="Roboto"/>
              </a:rPr>
              <a:t>Haidt, J. (2001). The emotional dog and its rational tail: A social intuitionist approach to moral judgment. </a:t>
            </a:r>
            <a:r>
              <a:rPr i="1" lang="en">
                <a:solidFill>
                  <a:srgbClr val="000000"/>
                </a:solidFill>
                <a:latin typeface="Roboto"/>
                <a:ea typeface="Roboto"/>
                <a:cs typeface="Roboto"/>
                <a:sym typeface="Roboto"/>
              </a:rPr>
              <a:t>Psychological Review</a:t>
            </a:r>
            <a:r>
              <a:rPr lang="en">
                <a:solidFill>
                  <a:srgbClr val="000000"/>
                </a:solidFill>
                <a:latin typeface="Roboto"/>
                <a:ea typeface="Roboto"/>
                <a:cs typeface="Roboto"/>
                <a:sym typeface="Roboto"/>
              </a:rPr>
              <a:t>, 108, 814–834.</a:t>
            </a:r>
            <a:endParaRPr>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t/>
            </a:r>
            <a:endParaRPr>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2" name="Shape 162"/>
        <p:cNvGrpSpPr/>
        <p:nvPr/>
      </p:nvGrpSpPr>
      <p:grpSpPr>
        <a:xfrm>
          <a:off x="0" y="0"/>
          <a:ext cx="0" cy="0"/>
          <a:chOff x="0" y="0"/>
          <a:chExt cx="0" cy="0"/>
        </a:xfrm>
      </p:grpSpPr>
      <p:sp>
        <p:nvSpPr>
          <p:cNvPr id="163" name="Google Shape;163;p28"/>
          <p:cNvSpPr txBox="1"/>
          <p:nvPr>
            <p:ph type="title"/>
          </p:nvPr>
        </p:nvSpPr>
        <p:spPr>
          <a:xfrm>
            <a:off x="311700" y="1905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Your Brain</a:t>
            </a:r>
            <a:endParaRPr/>
          </a:p>
        </p:txBody>
      </p:sp>
      <p:sp>
        <p:nvSpPr>
          <p:cNvPr id="164" name="Google Shape;164;p28"/>
          <p:cNvSpPr txBox="1"/>
          <p:nvPr>
            <p:ph idx="1" type="body"/>
          </p:nvPr>
        </p:nvSpPr>
        <p:spPr>
          <a:xfrm>
            <a:off x="151450" y="763200"/>
            <a:ext cx="5014500" cy="39840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Brains are NOT data processing machines. </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Reason is a social process. </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Brains are lazy. (Use heuristics.)</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Emotions are part of reasoning. </a:t>
            </a:r>
            <a:br>
              <a:rPr lang="en" sz="2400">
                <a:solidFill>
                  <a:srgbClr val="000000"/>
                </a:solidFill>
                <a:latin typeface="Roboto"/>
                <a:ea typeface="Roboto"/>
                <a:cs typeface="Roboto"/>
                <a:sym typeface="Roboto"/>
              </a:rPr>
            </a:b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Most decisions come from our gut. Then, we make up reasons later. </a:t>
            </a:r>
            <a:endParaRPr sz="2400">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65" name="Google Shape;165;p28"/>
          <p:cNvPicPr preferRelativeResize="0"/>
          <p:nvPr/>
        </p:nvPicPr>
        <p:blipFill>
          <a:blip r:embed="rId3">
            <a:alphaModFix/>
          </a:blip>
          <a:stretch>
            <a:fillRect/>
          </a:stretch>
        </p:blipFill>
        <p:spPr>
          <a:xfrm>
            <a:off x="5165950" y="763200"/>
            <a:ext cx="3842100" cy="32432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Evolutionary</a:t>
            </a:r>
            <a:r>
              <a:rPr lang="en"/>
              <a:t> Source of Reason &amp; Reasoning </a:t>
            </a:r>
            <a:endParaRPr/>
          </a:p>
        </p:txBody>
      </p:sp>
      <p:sp>
        <p:nvSpPr>
          <p:cNvPr id="171" name="Google Shape;171;p2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000000"/>
                </a:solidFill>
                <a:latin typeface="Roboto"/>
                <a:ea typeface="Roboto"/>
                <a:cs typeface="Roboto"/>
                <a:sym typeface="Roboto"/>
              </a:rPr>
              <a:t>Group Level: </a:t>
            </a:r>
            <a:endParaRPr>
              <a:solidFill>
                <a:srgbClr val="000000"/>
              </a:solidFill>
              <a:latin typeface="Roboto"/>
              <a:ea typeface="Roboto"/>
              <a:cs typeface="Roboto"/>
              <a:sym typeface="Roboto"/>
            </a:endParaRPr>
          </a:p>
          <a:p>
            <a:pPr indent="-342900" lvl="0" marL="457200" rtl="0" algn="l">
              <a:spcBef>
                <a:spcPts val="1600"/>
              </a:spcBef>
              <a:spcAft>
                <a:spcPts val="0"/>
              </a:spcAft>
              <a:buClr>
                <a:srgbClr val="000000"/>
              </a:buClr>
              <a:buSzPts val="1800"/>
              <a:buFont typeface="Roboto"/>
              <a:buChar char="●"/>
            </a:pPr>
            <a:r>
              <a:rPr lang="en">
                <a:solidFill>
                  <a:srgbClr val="000000"/>
                </a:solidFill>
                <a:latin typeface="Roboto"/>
                <a:ea typeface="Roboto"/>
                <a:cs typeface="Roboto"/>
                <a:sym typeface="Roboto"/>
              </a:rPr>
              <a:t>Evolutionary tool for groups with multiple purposes</a:t>
            </a:r>
            <a:endParaRPr>
              <a:solidFill>
                <a:srgbClr val="000000"/>
              </a:solidFill>
              <a:latin typeface="Roboto"/>
              <a:ea typeface="Roboto"/>
              <a:cs typeface="Roboto"/>
              <a:sym typeface="Roboto"/>
            </a:endParaRPr>
          </a:p>
          <a:p>
            <a:pPr indent="-342900" lvl="0" marL="457200" rtl="0" algn="l">
              <a:spcBef>
                <a:spcPts val="0"/>
              </a:spcBef>
              <a:spcAft>
                <a:spcPts val="0"/>
              </a:spcAft>
              <a:buClr>
                <a:srgbClr val="000000"/>
              </a:buClr>
              <a:buSzPts val="1800"/>
              <a:buFont typeface="Roboto"/>
              <a:buChar char="●"/>
            </a:pPr>
            <a:r>
              <a:rPr lang="en">
                <a:solidFill>
                  <a:srgbClr val="000000"/>
                </a:solidFill>
                <a:latin typeface="Roboto"/>
                <a:ea typeface="Roboto"/>
                <a:cs typeface="Roboto"/>
                <a:sym typeface="Roboto"/>
              </a:rPr>
              <a:t>Decision-making</a:t>
            </a:r>
            <a:endParaRPr>
              <a:solidFill>
                <a:srgbClr val="000000"/>
              </a:solidFill>
              <a:latin typeface="Roboto"/>
              <a:ea typeface="Roboto"/>
              <a:cs typeface="Roboto"/>
              <a:sym typeface="Roboto"/>
            </a:endParaRPr>
          </a:p>
          <a:p>
            <a:pPr indent="-342900" lvl="0" marL="457200" rtl="0" algn="l">
              <a:spcBef>
                <a:spcPts val="0"/>
              </a:spcBef>
              <a:spcAft>
                <a:spcPts val="0"/>
              </a:spcAft>
              <a:buClr>
                <a:srgbClr val="000000"/>
              </a:buClr>
              <a:buSzPts val="1800"/>
              <a:buFont typeface="Roboto"/>
              <a:buChar char="●"/>
            </a:pPr>
            <a:r>
              <a:rPr lang="en">
                <a:solidFill>
                  <a:srgbClr val="000000"/>
                </a:solidFill>
                <a:latin typeface="Roboto"/>
                <a:ea typeface="Roboto"/>
                <a:cs typeface="Roboto"/>
                <a:sym typeface="Roboto"/>
              </a:rPr>
              <a:t>Group cohesion </a:t>
            </a:r>
            <a:endParaRPr>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a:solidFill>
                  <a:srgbClr val="000000"/>
                </a:solidFill>
                <a:latin typeface="Roboto"/>
                <a:ea typeface="Roboto"/>
                <a:cs typeface="Roboto"/>
                <a:sym typeface="Roboto"/>
              </a:rPr>
              <a:t>Individual Level: </a:t>
            </a:r>
            <a:endParaRPr>
              <a:solidFill>
                <a:srgbClr val="000000"/>
              </a:solidFill>
              <a:latin typeface="Roboto"/>
              <a:ea typeface="Roboto"/>
              <a:cs typeface="Roboto"/>
              <a:sym typeface="Roboto"/>
            </a:endParaRPr>
          </a:p>
          <a:p>
            <a:pPr indent="-342900" lvl="0" marL="457200" rtl="0" algn="l">
              <a:spcBef>
                <a:spcPts val="1600"/>
              </a:spcBef>
              <a:spcAft>
                <a:spcPts val="0"/>
              </a:spcAft>
              <a:buClr>
                <a:srgbClr val="000000"/>
              </a:buClr>
              <a:buSzPts val="1800"/>
              <a:buFont typeface="Roboto"/>
              <a:buChar char="●"/>
            </a:pPr>
            <a:r>
              <a:rPr lang="en">
                <a:solidFill>
                  <a:srgbClr val="000000"/>
                </a:solidFill>
                <a:latin typeface="Roboto"/>
                <a:ea typeface="Roboto"/>
                <a:cs typeface="Roboto"/>
                <a:sym typeface="Roboto"/>
              </a:rPr>
              <a:t>Make up your own reasons</a:t>
            </a:r>
            <a:endParaRPr>
              <a:solidFill>
                <a:srgbClr val="000000"/>
              </a:solidFill>
              <a:latin typeface="Roboto"/>
              <a:ea typeface="Roboto"/>
              <a:cs typeface="Roboto"/>
              <a:sym typeface="Roboto"/>
            </a:endParaRPr>
          </a:p>
          <a:p>
            <a:pPr indent="-342900" lvl="0" marL="457200" rtl="0" algn="l">
              <a:spcBef>
                <a:spcPts val="0"/>
              </a:spcBef>
              <a:spcAft>
                <a:spcPts val="0"/>
              </a:spcAft>
              <a:buClr>
                <a:srgbClr val="000000"/>
              </a:buClr>
              <a:buSzPts val="1800"/>
              <a:buFont typeface="Roboto"/>
              <a:buChar char="●"/>
            </a:pPr>
            <a:r>
              <a:rPr lang="en">
                <a:solidFill>
                  <a:srgbClr val="000000"/>
                </a:solidFill>
                <a:latin typeface="Roboto"/>
                <a:ea typeface="Roboto"/>
                <a:cs typeface="Roboto"/>
                <a:sym typeface="Roboto"/>
              </a:rPr>
              <a:t>Evaluate reasons of others </a:t>
            </a:r>
            <a:endParaRPr>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72" name="Google Shape;172;p29"/>
          <p:cNvPicPr preferRelativeResize="0"/>
          <p:nvPr/>
        </p:nvPicPr>
        <p:blipFill>
          <a:blip r:embed="rId3">
            <a:alphaModFix/>
          </a:blip>
          <a:stretch>
            <a:fillRect/>
          </a:stretch>
        </p:blipFill>
        <p:spPr>
          <a:xfrm>
            <a:off x="5002775" y="2504000"/>
            <a:ext cx="3829525" cy="20648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6" name="Shape 176"/>
        <p:cNvGrpSpPr/>
        <p:nvPr/>
      </p:nvGrpSpPr>
      <p:grpSpPr>
        <a:xfrm>
          <a:off x="0" y="0"/>
          <a:ext cx="0" cy="0"/>
          <a:chOff x="0" y="0"/>
          <a:chExt cx="0" cy="0"/>
        </a:xfrm>
      </p:grpSpPr>
      <p:sp>
        <p:nvSpPr>
          <p:cNvPr id="177" name="Google Shape;177;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Slab"/>
                <a:ea typeface="Roboto Slab"/>
                <a:cs typeface="Roboto Slab"/>
                <a:sym typeface="Roboto Slab"/>
              </a:rPr>
              <a:t>Mercier and Sperber</a:t>
            </a:r>
            <a:endParaRPr>
              <a:solidFill>
                <a:srgbClr val="000000"/>
              </a:solidFill>
            </a:endParaRPr>
          </a:p>
        </p:txBody>
      </p:sp>
      <p:sp>
        <p:nvSpPr>
          <p:cNvPr id="178" name="Google Shape;178;p30"/>
          <p:cNvSpPr txBox="1"/>
          <p:nvPr>
            <p:ph idx="1" type="body"/>
          </p:nvPr>
        </p:nvSpPr>
        <p:spPr>
          <a:xfrm>
            <a:off x="311700" y="1152475"/>
            <a:ext cx="49863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400">
                <a:solidFill>
                  <a:srgbClr val="000000"/>
                </a:solidFill>
                <a:latin typeface="Roboto"/>
                <a:ea typeface="Roboto"/>
                <a:cs typeface="Roboto"/>
                <a:sym typeface="Roboto"/>
              </a:rPr>
              <a:t>“The main role of logic in reasoning, we suggest, may well be a rhetorical one: </a:t>
            </a:r>
            <a:r>
              <a:rPr b="1" lang="en" sz="2400">
                <a:solidFill>
                  <a:srgbClr val="000000"/>
                </a:solidFill>
                <a:latin typeface="Roboto"/>
                <a:ea typeface="Roboto"/>
                <a:cs typeface="Roboto"/>
                <a:sym typeface="Roboto"/>
              </a:rPr>
              <a:t>logic helps simplify and schematize intuitive arguments</a:t>
            </a:r>
            <a:r>
              <a:rPr lang="en" sz="2400">
                <a:solidFill>
                  <a:srgbClr val="000000"/>
                </a:solidFill>
                <a:latin typeface="Roboto"/>
                <a:ea typeface="Roboto"/>
                <a:cs typeface="Roboto"/>
                <a:sym typeface="Roboto"/>
              </a:rPr>
              <a:t>, highlighting and often exaggerating their force.”</a:t>
            </a:r>
            <a:endParaRPr sz="2400">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rPr lang="en">
                <a:solidFill>
                  <a:srgbClr val="000000"/>
                </a:solidFill>
                <a:latin typeface="Roboto"/>
                <a:ea typeface="Roboto"/>
                <a:cs typeface="Roboto"/>
                <a:sym typeface="Roboto"/>
              </a:rPr>
              <a:t>Hugo Mercier &amp; Dan Sperber, </a:t>
            </a:r>
            <a:r>
              <a:rPr i="1" lang="en">
                <a:solidFill>
                  <a:srgbClr val="000000"/>
                </a:solidFill>
                <a:latin typeface="Roboto"/>
                <a:ea typeface="Roboto"/>
                <a:cs typeface="Roboto"/>
                <a:sym typeface="Roboto"/>
              </a:rPr>
              <a:t>The Enigma of Reason </a:t>
            </a:r>
            <a:r>
              <a:rPr lang="en">
                <a:solidFill>
                  <a:srgbClr val="000000"/>
                </a:solidFill>
                <a:latin typeface="Roboto"/>
                <a:ea typeface="Roboto"/>
                <a:cs typeface="Roboto"/>
                <a:sym typeface="Roboto"/>
              </a:rPr>
              <a:t>(2017)</a:t>
            </a:r>
            <a:r>
              <a:rPr i="1" lang="en">
                <a:solidFill>
                  <a:srgbClr val="000000"/>
                </a:solidFill>
                <a:latin typeface="Roboto"/>
                <a:ea typeface="Roboto"/>
                <a:cs typeface="Roboto"/>
                <a:sym typeface="Roboto"/>
              </a:rPr>
              <a:t>, p. 7.</a:t>
            </a:r>
            <a:endParaRPr i="1">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79" name="Google Shape;179;p30"/>
          <p:cNvPicPr preferRelativeResize="0"/>
          <p:nvPr/>
        </p:nvPicPr>
        <p:blipFill>
          <a:blip r:embed="rId3">
            <a:alphaModFix/>
          </a:blip>
          <a:stretch>
            <a:fillRect/>
          </a:stretch>
        </p:blipFill>
        <p:spPr>
          <a:xfrm>
            <a:off x="5950025" y="661263"/>
            <a:ext cx="3054999" cy="382097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 name="Shape 183"/>
        <p:cNvGrpSpPr/>
        <p:nvPr/>
      </p:nvGrpSpPr>
      <p:grpSpPr>
        <a:xfrm>
          <a:off x="0" y="0"/>
          <a:ext cx="0" cy="0"/>
          <a:chOff x="0" y="0"/>
          <a:chExt cx="0" cy="0"/>
        </a:xfrm>
      </p:grpSpPr>
      <p:sp>
        <p:nvSpPr>
          <p:cNvPr id="184" name="Google Shape;184;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Slab"/>
                <a:ea typeface="Roboto Slab"/>
                <a:cs typeface="Roboto Slab"/>
                <a:sym typeface="Roboto Slab"/>
              </a:rPr>
              <a:t>Your Beliefs are Relative to: </a:t>
            </a:r>
            <a:endParaRPr>
              <a:solidFill>
                <a:srgbClr val="000000"/>
              </a:solidFill>
            </a:endParaRPr>
          </a:p>
        </p:txBody>
      </p:sp>
      <p:sp>
        <p:nvSpPr>
          <p:cNvPr id="185" name="Google Shape;185;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Your identity</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Your experience</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Your existing beliefs</a:t>
            </a:r>
            <a:br>
              <a:rPr lang="en" sz="2400">
                <a:solidFill>
                  <a:srgbClr val="000000"/>
                </a:solidFill>
                <a:latin typeface="Roboto"/>
                <a:ea typeface="Roboto"/>
                <a:cs typeface="Roboto"/>
                <a:sym typeface="Roboto"/>
              </a:rPr>
            </a:br>
            <a:endParaRPr sz="2400">
              <a:solidFill>
                <a:srgbClr val="000000"/>
              </a:solidFill>
              <a:latin typeface="Roboto"/>
              <a:ea typeface="Roboto"/>
              <a:cs typeface="Roboto"/>
              <a:sym typeface="Roboto"/>
            </a:endParaRPr>
          </a:p>
          <a:p>
            <a:pPr indent="-533400" lvl="0" marL="457200" rtl="0" algn="l">
              <a:spcBef>
                <a:spcPts val="0"/>
              </a:spcBef>
              <a:spcAft>
                <a:spcPts val="0"/>
              </a:spcAft>
              <a:buClr>
                <a:srgbClr val="000000"/>
              </a:buClr>
              <a:buSzPts val="4800"/>
              <a:buFont typeface="Roboto"/>
              <a:buChar char="●"/>
            </a:pPr>
            <a:r>
              <a:rPr lang="en" sz="4800">
                <a:solidFill>
                  <a:srgbClr val="000000"/>
                </a:solidFill>
                <a:latin typeface="Roboto"/>
                <a:ea typeface="Roboto"/>
                <a:cs typeface="Roboto"/>
                <a:sym typeface="Roboto"/>
              </a:rPr>
              <a:t>Information is personal. </a:t>
            </a:r>
            <a:endParaRPr sz="4800">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186" name="Google Shape;186;p31"/>
          <p:cNvPicPr preferRelativeResize="0"/>
          <p:nvPr/>
        </p:nvPicPr>
        <p:blipFill>
          <a:blip r:embed="rId3">
            <a:alphaModFix/>
          </a:blip>
          <a:stretch>
            <a:fillRect/>
          </a:stretch>
        </p:blipFill>
        <p:spPr>
          <a:xfrm>
            <a:off x="6572250" y="0"/>
            <a:ext cx="2571750" cy="25717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 name="Shape 61"/>
        <p:cNvGrpSpPr/>
        <p:nvPr/>
      </p:nvGrpSpPr>
      <p:grpSpPr>
        <a:xfrm>
          <a:off x="0" y="0"/>
          <a:ext cx="0" cy="0"/>
          <a:chOff x="0" y="0"/>
          <a:chExt cx="0" cy="0"/>
        </a:xfrm>
      </p:grpSpPr>
      <p:sp>
        <p:nvSpPr>
          <p:cNvPr id="62" name="Google Shape;62;p14"/>
          <p:cNvSpPr txBox="1"/>
          <p:nvPr>
            <p:ph type="title"/>
          </p:nvPr>
        </p:nvSpPr>
        <p:spPr>
          <a:xfrm>
            <a:off x="311700" y="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Quick Intros</a:t>
            </a:r>
            <a:endParaRPr/>
          </a:p>
        </p:txBody>
      </p:sp>
      <p:sp>
        <p:nvSpPr>
          <p:cNvPr id="63" name="Google Shape;63;p14"/>
          <p:cNvSpPr txBox="1"/>
          <p:nvPr>
            <p:ph idx="1" type="body"/>
          </p:nvPr>
        </p:nvSpPr>
        <p:spPr>
          <a:xfrm>
            <a:off x="1170325" y="1246925"/>
            <a:ext cx="7620900" cy="370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Chris Sweet</a:t>
            </a:r>
            <a:endParaRPr/>
          </a:p>
        </p:txBody>
      </p:sp>
      <p:pic>
        <p:nvPicPr>
          <p:cNvPr id="64" name="Google Shape;64;p14"/>
          <p:cNvPicPr preferRelativeResize="0"/>
          <p:nvPr/>
        </p:nvPicPr>
        <p:blipFill>
          <a:blip r:embed="rId3">
            <a:alphaModFix/>
          </a:blip>
          <a:stretch>
            <a:fillRect/>
          </a:stretch>
        </p:blipFill>
        <p:spPr>
          <a:xfrm>
            <a:off x="153977" y="678925"/>
            <a:ext cx="1006125" cy="1506502"/>
          </a:xfrm>
          <a:prstGeom prst="rect">
            <a:avLst/>
          </a:prstGeom>
          <a:noFill/>
          <a:ln>
            <a:noFill/>
          </a:ln>
        </p:spPr>
      </p:pic>
      <p:sp>
        <p:nvSpPr>
          <p:cNvPr id="65" name="Google Shape;65;p14"/>
          <p:cNvSpPr txBox="1"/>
          <p:nvPr/>
        </p:nvSpPr>
        <p:spPr>
          <a:xfrm>
            <a:off x="1170325" y="2451625"/>
            <a:ext cx="6498600" cy="3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Troy Swanson</a:t>
            </a:r>
            <a:endParaRPr sz="1800"/>
          </a:p>
        </p:txBody>
      </p:sp>
      <p:sp>
        <p:nvSpPr>
          <p:cNvPr id="66" name="Google Shape;66;p14"/>
          <p:cNvSpPr txBox="1"/>
          <p:nvPr/>
        </p:nvSpPr>
        <p:spPr>
          <a:xfrm>
            <a:off x="1170325" y="4186675"/>
            <a:ext cx="5266800" cy="37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t>Jeremy Shermak</a:t>
            </a:r>
            <a:endParaRPr sz="1800"/>
          </a:p>
        </p:txBody>
      </p:sp>
      <p:sp>
        <p:nvSpPr>
          <p:cNvPr id="67" name="Google Shape;67;p14"/>
          <p:cNvSpPr txBox="1"/>
          <p:nvPr/>
        </p:nvSpPr>
        <p:spPr>
          <a:xfrm>
            <a:off x="4866300" y="1137525"/>
            <a:ext cx="4116900" cy="378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222222"/>
                </a:solidFill>
                <a:highlight>
                  <a:srgbClr val="FFFFFF"/>
                </a:highlight>
              </a:rPr>
              <a:t>Forthcoming from ACRL:</a:t>
            </a:r>
            <a:endParaRPr sz="1800">
              <a:solidFill>
                <a:srgbClr val="222222"/>
              </a:solidFill>
              <a:highlight>
                <a:srgbClr val="FFFFFF"/>
              </a:highlight>
            </a:endParaRPr>
          </a:p>
          <a:p>
            <a:pPr indent="0" lvl="0" marL="0" rtl="0" algn="l">
              <a:spcBef>
                <a:spcPts val="0"/>
              </a:spcBef>
              <a:spcAft>
                <a:spcPts val="0"/>
              </a:spcAft>
              <a:buNone/>
            </a:pPr>
            <a:r>
              <a:t/>
            </a:r>
            <a:endParaRPr sz="1800">
              <a:solidFill>
                <a:srgbClr val="222222"/>
              </a:solidFill>
              <a:highlight>
                <a:srgbClr val="FFFFFF"/>
              </a:highlight>
            </a:endParaRPr>
          </a:p>
          <a:p>
            <a:pPr indent="0" lvl="0" marL="0" rtl="0" algn="l">
              <a:spcBef>
                <a:spcPts val="0"/>
              </a:spcBef>
              <a:spcAft>
                <a:spcPts val="0"/>
              </a:spcAft>
              <a:buNone/>
            </a:pPr>
            <a:r>
              <a:rPr i="1" lang="en" sz="1800">
                <a:solidFill>
                  <a:srgbClr val="222222"/>
                </a:solidFill>
                <a:highlight>
                  <a:srgbClr val="FFFFFF"/>
                </a:highlight>
              </a:rPr>
              <a:t>Libraries Promoting Reflective Dialogue in a Time of Political Polarization</a:t>
            </a:r>
            <a:endParaRPr i="1" sz="1800">
              <a:solidFill>
                <a:srgbClr val="222222"/>
              </a:solidFill>
              <a:highlight>
                <a:srgbClr val="FFFFFF"/>
              </a:highlight>
            </a:endParaRPr>
          </a:p>
          <a:p>
            <a:pPr indent="0" lvl="0" marL="0" rtl="0" algn="l">
              <a:spcBef>
                <a:spcPts val="0"/>
              </a:spcBef>
              <a:spcAft>
                <a:spcPts val="0"/>
              </a:spcAft>
              <a:buNone/>
            </a:pPr>
            <a:r>
              <a:t/>
            </a:r>
            <a:endParaRPr i="1" sz="1800">
              <a:solidFill>
                <a:srgbClr val="222222"/>
              </a:solidFill>
              <a:highlight>
                <a:srgbClr val="FFFFFF"/>
              </a:highlight>
            </a:endParaRPr>
          </a:p>
          <a:p>
            <a:pPr indent="0" lvl="0" marL="0" rtl="0" algn="l">
              <a:spcBef>
                <a:spcPts val="0"/>
              </a:spcBef>
              <a:spcAft>
                <a:spcPts val="0"/>
              </a:spcAft>
              <a:buNone/>
            </a:pPr>
            <a:r>
              <a:rPr lang="en" sz="1800">
                <a:solidFill>
                  <a:srgbClr val="222222"/>
                </a:solidFill>
                <a:highlight>
                  <a:srgbClr val="FFFFFF"/>
                </a:highlight>
              </a:rPr>
              <a:t>Our chapter:</a:t>
            </a:r>
            <a:endParaRPr sz="1800">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rPr lang="en" sz="1800"/>
              <a:t>“You Shall Listen to All Sides and Filter Them from Yourself”: Information Literacy and ‘Post-Truth’ Skepticism</a:t>
            </a:r>
            <a:endParaRPr sz="1800"/>
          </a:p>
          <a:p>
            <a:pPr indent="0" lvl="0" marL="0" rtl="0" algn="l">
              <a:spcBef>
                <a:spcPts val="0"/>
              </a:spcBef>
              <a:spcAft>
                <a:spcPts val="0"/>
              </a:spcAft>
              <a:buNone/>
            </a:pPr>
            <a:r>
              <a:t/>
            </a:r>
            <a:endParaRPr sz="1100">
              <a:solidFill>
                <a:srgbClr val="222222"/>
              </a:solidFill>
              <a:highlight>
                <a:srgbClr val="FFFFFF"/>
              </a:highlight>
            </a:endParaRPr>
          </a:p>
        </p:txBody>
      </p:sp>
      <p:pic>
        <p:nvPicPr>
          <p:cNvPr id="68" name="Google Shape;68;p14"/>
          <p:cNvPicPr preferRelativeResize="0"/>
          <p:nvPr/>
        </p:nvPicPr>
        <p:blipFill>
          <a:blip r:embed="rId4">
            <a:alphaModFix/>
          </a:blip>
          <a:stretch>
            <a:fillRect/>
          </a:stretch>
        </p:blipFill>
        <p:spPr>
          <a:xfrm>
            <a:off x="71874" y="3786025"/>
            <a:ext cx="1170325" cy="1171797"/>
          </a:xfrm>
          <a:prstGeom prst="rect">
            <a:avLst/>
          </a:prstGeom>
          <a:noFill/>
          <a:ln>
            <a:noFill/>
          </a:ln>
        </p:spPr>
      </p:pic>
      <p:pic>
        <p:nvPicPr>
          <p:cNvPr id="69" name="Google Shape;69;p14"/>
          <p:cNvPicPr preferRelativeResize="0"/>
          <p:nvPr/>
        </p:nvPicPr>
        <p:blipFill>
          <a:blip r:embed="rId5">
            <a:alphaModFix/>
          </a:blip>
          <a:stretch>
            <a:fillRect/>
          </a:stretch>
        </p:blipFill>
        <p:spPr>
          <a:xfrm>
            <a:off x="107800" y="2421175"/>
            <a:ext cx="1098451" cy="96173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 name="Shape 190"/>
        <p:cNvGrpSpPr/>
        <p:nvPr/>
      </p:nvGrpSpPr>
      <p:grpSpPr>
        <a:xfrm>
          <a:off x="0" y="0"/>
          <a:ext cx="0" cy="0"/>
          <a:chOff x="0" y="0"/>
          <a:chExt cx="0" cy="0"/>
        </a:xfrm>
      </p:grpSpPr>
      <p:sp>
        <p:nvSpPr>
          <p:cNvPr id="191" name="Google Shape;191;p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Slab"/>
                <a:ea typeface="Roboto Slab"/>
                <a:cs typeface="Roboto Slab"/>
                <a:sym typeface="Roboto Slab"/>
              </a:rPr>
              <a:t>Topics have vectors </a:t>
            </a:r>
            <a:endParaRPr>
              <a:solidFill>
                <a:srgbClr val="000000"/>
              </a:solidFill>
            </a:endParaRPr>
          </a:p>
        </p:txBody>
      </p:sp>
      <p:sp>
        <p:nvSpPr>
          <p:cNvPr id="192" name="Google Shape;192;p3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Well-informed Agreers</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Agreers</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Agnostics</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Disagreers</a:t>
            </a:r>
            <a:endParaRPr sz="2400">
              <a:solidFill>
                <a:srgbClr val="000000"/>
              </a:solidFill>
              <a:latin typeface="Roboto"/>
              <a:ea typeface="Roboto"/>
              <a:cs typeface="Roboto"/>
              <a:sym typeface="Roboto"/>
            </a:endParaRPr>
          </a:p>
          <a:p>
            <a:pPr indent="-381000" lvl="0" marL="457200" rtl="0" algn="l">
              <a:spcBef>
                <a:spcPts val="0"/>
              </a:spcBef>
              <a:spcAft>
                <a:spcPts val="0"/>
              </a:spcAft>
              <a:buClr>
                <a:srgbClr val="000000"/>
              </a:buClr>
              <a:buSzPts val="2400"/>
              <a:buFont typeface="Roboto"/>
              <a:buChar char="●"/>
            </a:pPr>
            <a:r>
              <a:rPr lang="en" sz="2400">
                <a:solidFill>
                  <a:srgbClr val="000000"/>
                </a:solidFill>
                <a:latin typeface="Roboto"/>
                <a:ea typeface="Roboto"/>
                <a:cs typeface="Roboto"/>
                <a:sym typeface="Roboto"/>
              </a:rPr>
              <a:t>Well-informed Disagreers</a:t>
            </a:r>
            <a:endParaRPr sz="2400">
              <a:solidFill>
                <a:srgbClr val="000000"/>
              </a:solidFill>
              <a:latin typeface="Roboto"/>
              <a:ea typeface="Roboto"/>
              <a:cs typeface="Roboto"/>
              <a:sym typeface="Roboto"/>
            </a:endParaRPr>
          </a:p>
          <a:p>
            <a:pPr indent="0" lvl="0" marL="0" rtl="0" algn="l">
              <a:spcBef>
                <a:spcPts val="1600"/>
              </a:spcBef>
              <a:spcAft>
                <a:spcPts val="0"/>
              </a:spcAft>
              <a:buClr>
                <a:schemeClr val="dk1"/>
              </a:buClr>
              <a:buSzPts val="1100"/>
              <a:buFont typeface="Arial"/>
              <a:buNone/>
            </a:pPr>
            <a:r>
              <a:t/>
            </a:r>
            <a:endParaRPr>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cxnSp>
        <p:nvCxnSpPr>
          <p:cNvPr id="193" name="Google Shape;193;p32"/>
          <p:cNvCxnSpPr/>
          <p:nvPr/>
        </p:nvCxnSpPr>
        <p:spPr>
          <a:xfrm>
            <a:off x="4545300" y="655950"/>
            <a:ext cx="53400" cy="3482400"/>
          </a:xfrm>
          <a:prstGeom prst="straightConnector1">
            <a:avLst/>
          </a:prstGeom>
          <a:noFill/>
          <a:ln cap="flat" cmpd="sng" w="76200">
            <a:solidFill>
              <a:srgbClr val="000000"/>
            </a:solidFill>
            <a:prstDash val="solid"/>
            <a:round/>
            <a:headEnd len="med" w="med" type="triangle"/>
            <a:tailEnd len="med" w="med" type="triangle"/>
          </a:ln>
        </p:spPr>
      </p:cxnSp>
      <p:pic>
        <p:nvPicPr>
          <p:cNvPr id="194" name="Google Shape;194;p32"/>
          <p:cNvPicPr preferRelativeResize="0"/>
          <p:nvPr/>
        </p:nvPicPr>
        <p:blipFill>
          <a:blip r:embed="rId3">
            <a:alphaModFix/>
          </a:blip>
          <a:stretch>
            <a:fillRect/>
          </a:stretch>
        </p:blipFill>
        <p:spPr>
          <a:xfrm>
            <a:off x="5170175" y="862588"/>
            <a:ext cx="3887426" cy="316338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3000">
                <a:solidFill>
                  <a:srgbClr val="000000"/>
                </a:solidFill>
                <a:latin typeface="Roboto Slab"/>
                <a:ea typeface="Roboto Slab"/>
                <a:cs typeface="Roboto Slab"/>
                <a:sym typeface="Roboto Slab"/>
              </a:rPr>
              <a:t>Mechanics of “Skepticism”</a:t>
            </a:r>
            <a:endParaRPr sz="3000">
              <a:solidFill>
                <a:srgbClr val="000000"/>
              </a:solidFill>
              <a:latin typeface="Roboto Slab"/>
              <a:ea typeface="Roboto Slab"/>
              <a:cs typeface="Roboto Slab"/>
              <a:sym typeface="Roboto Slab"/>
            </a:endParaRPr>
          </a:p>
          <a:p>
            <a:pPr indent="0" lvl="0" marL="0" rtl="0" algn="l">
              <a:spcBef>
                <a:spcPts val="0"/>
              </a:spcBef>
              <a:spcAft>
                <a:spcPts val="0"/>
              </a:spcAft>
              <a:buNone/>
            </a:pPr>
            <a:r>
              <a:t/>
            </a:r>
            <a:endParaRPr>
              <a:solidFill>
                <a:srgbClr val="000000"/>
              </a:solidFill>
            </a:endParaRPr>
          </a:p>
        </p:txBody>
      </p:sp>
      <p:sp>
        <p:nvSpPr>
          <p:cNvPr id="200" name="Google Shape;200;p3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419100" lvl="0" marL="457200" rtl="0" algn="l">
              <a:spcBef>
                <a:spcPts val="0"/>
              </a:spcBef>
              <a:spcAft>
                <a:spcPts val="0"/>
              </a:spcAft>
              <a:buClr>
                <a:srgbClr val="000000"/>
              </a:buClr>
              <a:buSzPts val="3000"/>
              <a:buFont typeface="Roboto"/>
              <a:buChar char="●"/>
            </a:pPr>
            <a:r>
              <a:rPr lang="en" sz="3000">
                <a:solidFill>
                  <a:srgbClr val="000000"/>
                </a:solidFill>
                <a:latin typeface="Roboto"/>
                <a:ea typeface="Roboto"/>
                <a:cs typeface="Roboto"/>
                <a:sym typeface="Roboto"/>
              </a:rPr>
              <a:t>Confirmation bias</a:t>
            </a:r>
            <a:endParaRPr sz="3000">
              <a:solidFill>
                <a:srgbClr val="000000"/>
              </a:solidFill>
              <a:latin typeface="Roboto"/>
              <a:ea typeface="Roboto"/>
              <a:cs typeface="Roboto"/>
              <a:sym typeface="Roboto"/>
            </a:endParaRPr>
          </a:p>
          <a:p>
            <a:pPr indent="-419100" lvl="1" marL="914400" rtl="0" algn="l">
              <a:spcBef>
                <a:spcPts val="0"/>
              </a:spcBef>
              <a:spcAft>
                <a:spcPts val="0"/>
              </a:spcAft>
              <a:buClr>
                <a:srgbClr val="000000"/>
              </a:buClr>
              <a:buSzPts val="3000"/>
              <a:buFont typeface="Roboto"/>
              <a:buChar char="○"/>
            </a:pPr>
            <a:r>
              <a:rPr lang="en" sz="3000">
                <a:solidFill>
                  <a:srgbClr val="000000"/>
                </a:solidFill>
                <a:latin typeface="Roboto"/>
                <a:ea typeface="Roboto"/>
                <a:cs typeface="Roboto"/>
                <a:sym typeface="Roboto"/>
              </a:rPr>
              <a:t>Defensive avoidance </a:t>
            </a:r>
            <a:endParaRPr sz="3000">
              <a:solidFill>
                <a:srgbClr val="000000"/>
              </a:solidFill>
              <a:latin typeface="Roboto"/>
              <a:ea typeface="Roboto"/>
              <a:cs typeface="Roboto"/>
              <a:sym typeface="Roboto"/>
            </a:endParaRPr>
          </a:p>
          <a:p>
            <a:pPr indent="-419100" lvl="1" marL="914400" rtl="0" algn="l">
              <a:spcBef>
                <a:spcPts val="0"/>
              </a:spcBef>
              <a:spcAft>
                <a:spcPts val="0"/>
              </a:spcAft>
              <a:buClr>
                <a:srgbClr val="000000"/>
              </a:buClr>
              <a:buSzPts val="3000"/>
              <a:buFont typeface="Roboto"/>
              <a:buChar char="○"/>
            </a:pPr>
            <a:r>
              <a:rPr lang="en" sz="3000">
                <a:solidFill>
                  <a:srgbClr val="000000"/>
                </a:solidFill>
                <a:latin typeface="Roboto"/>
                <a:ea typeface="Roboto"/>
                <a:cs typeface="Roboto"/>
                <a:sym typeface="Roboto"/>
              </a:rPr>
              <a:t>Selective exposure </a:t>
            </a:r>
            <a:endParaRPr sz="3000">
              <a:solidFill>
                <a:srgbClr val="000000"/>
              </a:solidFill>
              <a:latin typeface="Roboto"/>
              <a:ea typeface="Roboto"/>
              <a:cs typeface="Roboto"/>
              <a:sym typeface="Roboto"/>
            </a:endParaRPr>
          </a:p>
          <a:p>
            <a:pPr indent="0" lvl="0" marL="0" rtl="0" algn="l">
              <a:spcBef>
                <a:spcPts val="1600"/>
              </a:spcBef>
              <a:spcAft>
                <a:spcPts val="1600"/>
              </a:spcAft>
              <a:buNone/>
            </a:pPr>
            <a:r>
              <a:t/>
            </a:r>
            <a:endParaRPr>
              <a:solidFill>
                <a:srgbClr val="000000"/>
              </a:solidFill>
            </a:endParaRPr>
          </a:p>
        </p:txBody>
      </p:sp>
      <p:pic>
        <p:nvPicPr>
          <p:cNvPr id="201" name="Google Shape;201;p33"/>
          <p:cNvPicPr preferRelativeResize="0"/>
          <p:nvPr/>
        </p:nvPicPr>
        <p:blipFill>
          <a:blip r:embed="rId3">
            <a:alphaModFix/>
          </a:blip>
          <a:stretch>
            <a:fillRect/>
          </a:stretch>
        </p:blipFill>
        <p:spPr>
          <a:xfrm>
            <a:off x="6336750" y="2778105"/>
            <a:ext cx="2035806" cy="161667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5" name="Shape 205"/>
        <p:cNvGrpSpPr/>
        <p:nvPr/>
      </p:nvGrpSpPr>
      <p:grpSpPr>
        <a:xfrm>
          <a:off x="0" y="0"/>
          <a:ext cx="0" cy="0"/>
          <a:chOff x="0" y="0"/>
          <a:chExt cx="0" cy="0"/>
        </a:xfrm>
      </p:grpSpPr>
      <p:sp>
        <p:nvSpPr>
          <p:cNvPr id="206" name="Google Shape;206;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Landscape for Skepticism: Today’s Media</a:t>
            </a:r>
            <a:endParaRPr/>
          </a:p>
        </p:txBody>
      </p:sp>
      <p:sp>
        <p:nvSpPr>
          <p:cNvPr id="207" name="Google Shape;207;p34"/>
          <p:cNvSpPr txBox="1"/>
          <p:nvPr>
            <p:ph idx="1" type="body"/>
          </p:nvPr>
        </p:nvSpPr>
        <p:spPr>
          <a:xfrm>
            <a:off x="4233500" y="1152475"/>
            <a:ext cx="48318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“Anyone who wants to understand today’s news environment faces a challenge: How to discern the nuances of digital news habits when Americans’ attention spans are fractured, human memory is naturally limited and news comes at them every which way.”</a:t>
            </a:r>
            <a:endParaRPr/>
          </a:p>
          <a:p>
            <a:pPr indent="-342900" lvl="0" marL="914400" rtl="0" algn="l">
              <a:spcBef>
                <a:spcPts val="1600"/>
              </a:spcBef>
              <a:spcAft>
                <a:spcPts val="0"/>
              </a:spcAft>
              <a:buSzPts val="1800"/>
              <a:buChar char="-"/>
            </a:pPr>
            <a:r>
              <a:rPr lang="en"/>
              <a:t>Pew Research Center</a:t>
            </a:r>
            <a:endParaRPr/>
          </a:p>
        </p:txBody>
      </p:sp>
      <p:pic>
        <p:nvPicPr>
          <p:cNvPr id="208" name="Google Shape;208;p34"/>
          <p:cNvPicPr preferRelativeResize="0"/>
          <p:nvPr/>
        </p:nvPicPr>
        <p:blipFill>
          <a:blip r:embed="rId3">
            <a:alphaModFix/>
          </a:blip>
          <a:stretch>
            <a:fillRect/>
          </a:stretch>
        </p:blipFill>
        <p:spPr>
          <a:xfrm>
            <a:off x="311700" y="1074750"/>
            <a:ext cx="3695700" cy="3695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2" name="Shape 212"/>
        <p:cNvGrpSpPr/>
        <p:nvPr/>
      </p:nvGrpSpPr>
      <p:grpSpPr>
        <a:xfrm>
          <a:off x="0" y="0"/>
          <a:ext cx="0" cy="0"/>
          <a:chOff x="0" y="0"/>
          <a:chExt cx="0" cy="0"/>
        </a:xfrm>
      </p:grpSpPr>
      <p:sp>
        <p:nvSpPr>
          <p:cNvPr id="213" name="Google Shape;213;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“Stumbling upon” news</a:t>
            </a:r>
            <a:endParaRPr/>
          </a:p>
        </p:txBody>
      </p:sp>
      <p:sp>
        <p:nvSpPr>
          <p:cNvPr id="214" name="Google Shape;214;p35"/>
          <p:cNvSpPr txBox="1"/>
          <p:nvPr>
            <p:ph idx="1" type="body"/>
          </p:nvPr>
        </p:nvSpPr>
        <p:spPr>
          <a:xfrm>
            <a:off x="311700" y="1152475"/>
            <a:ext cx="5622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“Stumbling upon” news = our incidental exposure to news (e.g. social media, airport televisions, etc.)</a:t>
            </a:r>
            <a:endParaRPr/>
          </a:p>
          <a:p>
            <a:pPr indent="-342900" lvl="0" marL="457200" rtl="0" algn="l">
              <a:spcBef>
                <a:spcPts val="0"/>
              </a:spcBef>
              <a:spcAft>
                <a:spcPts val="0"/>
              </a:spcAft>
              <a:buSzPts val="1800"/>
              <a:buChar char="●"/>
            </a:pPr>
            <a:r>
              <a:rPr lang="en"/>
              <a:t>Today’s news consumers are more likely to stumble upon news while not in “information-seeking mode” - e.g. while playing Words with Friends on Facebook</a:t>
            </a:r>
            <a:endParaRPr/>
          </a:p>
          <a:p>
            <a:pPr indent="-342900" lvl="0" marL="457200" rtl="0" algn="l">
              <a:spcBef>
                <a:spcPts val="0"/>
              </a:spcBef>
              <a:spcAft>
                <a:spcPts val="0"/>
              </a:spcAft>
              <a:buSzPts val="1800"/>
              <a:buChar char="●"/>
            </a:pPr>
            <a:r>
              <a:rPr lang="en"/>
              <a:t>Consequences:</a:t>
            </a:r>
            <a:endParaRPr/>
          </a:p>
          <a:p>
            <a:pPr indent="-330200" lvl="1" marL="914400" rtl="0" algn="l">
              <a:spcBef>
                <a:spcPts val="0"/>
              </a:spcBef>
              <a:spcAft>
                <a:spcPts val="0"/>
              </a:spcAft>
              <a:buSzPts val="1600"/>
              <a:buChar char="○"/>
            </a:pPr>
            <a:r>
              <a:rPr lang="en" sz="1600"/>
              <a:t>Those stumbling upon news were less likely to engage politically</a:t>
            </a:r>
            <a:endParaRPr sz="1600"/>
          </a:p>
          <a:p>
            <a:pPr indent="-330200" lvl="1" marL="914400" rtl="0" algn="l">
              <a:spcBef>
                <a:spcPts val="0"/>
              </a:spcBef>
              <a:spcAft>
                <a:spcPts val="0"/>
              </a:spcAft>
              <a:buSzPts val="1600"/>
              <a:buChar char="○"/>
            </a:pPr>
            <a:r>
              <a:rPr lang="en" sz="1600"/>
              <a:t>Stumbling upon like-minded partisan news reinforced selective avoidance</a:t>
            </a:r>
            <a:endParaRPr sz="1600"/>
          </a:p>
          <a:p>
            <a:pPr indent="0" lvl="0" marL="0" rtl="0" algn="l">
              <a:spcBef>
                <a:spcPts val="1600"/>
              </a:spcBef>
              <a:spcAft>
                <a:spcPts val="1600"/>
              </a:spcAft>
              <a:buNone/>
            </a:pPr>
            <a:r>
              <a:t/>
            </a:r>
            <a:endParaRPr/>
          </a:p>
        </p:txBody>
      </p:sp>
      <p:pic>
        <p:nvPicPr>
          <p:cNvPr id="215" name="Google Shape;215;p35"/>
          <p:cNvPicPr preferRelativeResize="0"/>
          <p:nvPr/>
        </p:nvPicPr>
        <p:blipFill>
          <a:blip r:embed="rId3">
            <a:alphaModFix/>
          </a:blip>
          <a:stretch>
            <a:fillRect/>
          </a:stretch>
        </p:blipFill>
        <p:spPr>
          <a:xfrm>
            <a:off x="5979925" y="1380563"/>
            <a:ext cx="2936675" cy="2382375"/>
          </a:xfrm>
          <a:prstGeom prst="rect">
            <a:avLst/>
          </a:prstGeom>
          <a:noFill/>
          <a:ln>
            <a:noFill/>
          </a:ln>
        </p:spPr>
      </p:pic>
      <p:sp>
        <p:nvSpPr>
          <p:cNvPr id="216" name="Google Shape;216;p35"/>
          <p:cNvSpPr txBox="1"/>
          <p:nvPr/>
        </p:nvSpPr>
        <p:spPr>
          <a:xfrm>
            <a:off x="5635063" y="4472100"/>
            <a:ext cx="3626400" cy="240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a:t>Kim, Y., Chen, H. T., &amp; De Zúñiga, H. G. (2013)</a:t>
            </a:r>
            <a:endParaRPr sz="10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 name="Shape 220"/>
        <p:cNvGrpSpPr/>
        <p:nvPr/>
      </p:nvGrpSpPr>
      <p:grpSpPr>
        <a:xfrm>
          <a:off x="0" y="0"/>
          <a:ext cx="0" cy="0"/>
          <a:chOff x="0" y="0"/>
          <a:chExt cx="0" cy="0"/>
        </a:xfrm>
      </p:grpSpPr>
      <p:sp>
        <p:nvSpPr>
          <p:cNvPr id="221" name="Google Shape;221;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Fact or opinion? Pew Research Quiz</a:t>
            </a:r>
            <a:endParaRPr/>
          </a:p>
        </p:txBody>
      </p:sp>
      <p:pic>
        <p:nvPicPr>
          <p:cNvPr id="222" name="Google Shape;222;p36"/>
          <p:cNvPicPr preferRelativeResize="0"/>
          <p:nvPr/>
        </p:nvPicPr>
        <p:blipFill rotWithShape="1">
          <a:blip r:embed="rId3">
            <a:alphaModFix/>
          </a:blip>
          <a:srcRect b="58037" l="0" r="0" t="0"/>
          <a:stretch/>
        </p:blipFill>
        <p:spPr>
          <a:xfrm>
            <a:off x="1309450" y="1562318"/>
            <a:ext cx="6667500" cy="1115150"/>
          </a:xfrm>
          <a:prstGeom prst="rect">
            <a:avLst/>
          </a:prstGeom>
          <a:noFill/>
          <a:ln>
            <a:noFill/>
          </a:ln>
        </p:spPr>
      </p:pic>
      <p:pic>
        <p:nvPicPr>
          <p:cNvPr id="223" name="Google Shape;223;p36"/>
          <p:cNvPicPr preferRelativeResize="0"/>
          <p:nvPr/>
        </p:nvPicPr>
        <p:blipFill rotWithShape="1">
          <a:blip r:embed="rId4">
            <a:alphaModFix/>
          </a:blip>
          <a:srcRect b="61059" l="0" r="0" t="0"/>
          <a:stretch/>
        </p:blipFill>
        <p:spPr>
          <a:xfrm>
            <a:off x="1347550" y="3300392"/>
            <a:ext cx="6591300" cy="908750"/>
          </a:xfrm>
          <a:prstGeom prst="rect">
            <a:avLst/>
          </a:prstGeom>
          <a:noFill/>
          <a:ln>
            <a:noFill/>
          </a:ln>
        </p:spPr>
      </p:pic>
      <p:sp>
        <p:nvSpPr>
          <p:cNvPr id="224" name="Google Shape;224;p36"/>
          <p:cNvSpPr txBox="1"/>
          <p:nvPr/>
        </p:nvSpPr>
        <p:spPr>
          <a:xfrm>
            <a:off x="5205800" y="4226925"/>
            <a:ext cx="3626400" cy="2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Source: Pew Research Center, http://www.pewresearch.org/quiz/news-statements-quiz/</a:t>
            </a:r>
            <a:endParaRPr sz="10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 name="Shape 228"/>
        <p:cNvGrpSpPr/>
        <p:nvPr/>
      </p:nvGrpSpPr>
      <p:grpSpPr>
        <a:xfrm>
          <a:off x="0" y="0"/>
          <a:ext cx="0" cy="0"/>
          <a:chOff x="0" y="0"/>
          <a:chExt cx="0" cy="0"/>
        </a:xfrm>
      </p:grpSpPr>
      <p:sp>
        <p:nvSpPr>
          <p:cNvPr id="229" name="Google Shape;229;p3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Fact or Opinion - Some results from Pew</a:t>
            </a:r>
            <a:endParaRPr/>
          </a:p>
        </p:txBody>
      </p:sp>
      <p:pic>
        <p:nvPicPr>
          <p:cNvPr id="230" name="Google Shape;230;p37"/>
          <p:cNvPicPr preferRelativeResize="0"/>
          <p:nvPr/>
        </p:nvPicPr>
        <p:blipFill>
          <a:blip r:embed="rId3">
            <a:alphaModFix/>
          </a:blip>
          <a:stretch>
            <a:fillRect/>
          </a:stretch>
        </p:blipFill>
        <p:spPr>
          <a:xfrm>
            <a:off x="1181100" y="1170125"/>
            <a:ext cx="6781800" cy="1971675"/>
          </a:xfrm>
          <a:prstGeom prst="rect">
            <a:avLst/>
          </a:prstGeom>
          <a:noFill/>
          <a:ln>
            <a:noFill/>
          </a:ln>
        </p:spPr>
      </p:pic>
      <p:pic>
        <p:nvPicPr>
          <p:cNvPr id="231" name="Google Shape;231;p37"/>
          <p:cNvPicPr preferRelativeResize="0"/>
          <p:nvPr/>
        </p:nvPicPr>
        <p:blipFill>
          <a:blip r:embed="rId4">
            <a:alphaModFix/>
          </a:blip>
          <a:stretch>
            <a:fillRect/>
          </a:stretch>
        </p:blipFill>
        <p:spPr>
          <a:xfrm>
            <a:off x="1181100" y="3223000"/>
            <a:ext cx="6781800" cy="1928161"/>
          </a:xfrm>
          <a:prstGeom prst="rect">
            <a:avLst/>
          </a:prstGeom>
          <a:noFill/>
          <a:ln>
            <a:noFill/>
          </a:ln>
        </p:spPr>
      </p:pic>
      <p:sp>
        <p:nvSpPr>
          <p:cNvPr id="232" name="Google Shape;232;p37"/>
          <p:cNvSpPr txBox="1"/>
          <p:nvPr/>
        </p:nvSpPr>
        <p:spPr>
          <a:xfrm rot="-5400000">
            <a:off x="6898950" y="3096775"/>
            <a:ext cx="3626400" cy="2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Source: Pew Research Center, http://www.pewresearch.org/quiz/news-statements-quiz/</a:t>
            </a:r>
            <a:endParaRPr sz="10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sp>
        <p:nvSpPr>
          <p:cNvPr id="237" name="Google Shape;237;p3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Discerning Fact vs. Opinion</a:t>
            </a:r>
            <a:endParaRPr/>
          </a:p>
        </p:txBody>
      </p:sp>
      <p:sp>
        <p:nvSpPr>
          <p:cNvPr id="238" name="Google Shape;238;p38"/>
          <p:cNvSpPr txBox="1"/>
          <p:nvPr>
            <p:ph idx="1" type="body"/>
          </p:nvPr>
        </p:nvSpPr>
        <p:spPr>
          <a:xfrm>
            <a:off x="4489925" y="1171400"/>
            <a:ext cx="45183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Tsunami of information - specifically news - also challenges discerning fact from opinion</a:t>
            </a:r>
            <a:endParaRPr/>
          </a:p>
          <a:p>
            <a:pPr indent="-342900" lvl="0" marL="457200" rtl="0" algn="l">
              <a:spcBef>
                <a:spcPts val="0"/>
              </a:spcBef>
              <a:spcAft>
                <a:spcPts val="0"/>
              </a:spcAft>
              <a:buSzPts val="1800"/>
              <a:buChar char="●"/>
            </a:pPr>
            <a:r>
              <a:rPr lang="en"/>
              <a:t>Mix of hard news and opinion is more </a:t>
            </a:r>
            <a:r>
              <a:rPr lang="en"/>
              <a:t>convoluted</a:t>
            </a:r>
            <a:r>
              <a:rPr lang="en"/>
              <a:t> than ever</a:t>
            </a:r>
            <a:endParaRPr/>
          </a:p>
          <a:p>
            <a:pPr indent="-342900" lvl="0" marL="457200" rtl="0" algn="l">
              <a:spcBef>
                <a:spcPts val="0"/>
              </a:spcBef>
              <a:spcAft>
                <a:spcPts val="0"/>
              </a:spcAft>
              <a:buSzPts val="1800"/>
              <a:buChar char="●"/>
            </a:pPr>
            <a:r>
              <a:rPr lang="en"/>
              <a:t>Pew Research Study (2018) - Fact vs. Opinion Test:</a:t>
            </a:r>
            <a:endParaRPr/>
          </a:p>
          <a:p>
            <a:pPr indent="-317500" lvl="1" marL="914400" rtl="0" algn="l">
              <a:spcBef>
                <a:spcPts val="0"/>
              </a:spcBef>
              <a:spcAft>
                <a:spcPts val="0"/>
              </a:spcAft>
              <a:buSzPts val="1400"/>
              <a:buChar char="○"/>
            </a:pPr>
            <a:r>
              <a:rPr lang="en"/>
              <a:t>Only 26% of Americans were able to correctly identify facts</a:t>
            </a:r>
            <a:endParaRPr/>
          </a:p>
          <a:p>
            <a:pPr indent="-317500" lvl="1" marL="914400" rtl="0" algn="l">
              <a:spcBef>
                <a:spcPts val="0"/>
              </a:spcBef>
              <a:spcAft>
                <a:spcPts val="0"/>
              </a:spcAft>
              <a:buSzPts val="1400"/>
              <a:buChar char="○"/>
            </a:pPr>
            <a:r>
              <a:rPr lang="en"/>
              <a:t>Only 35 percent were able to identify opinion</a:t>
            </a:r>
            <a:endParaRPr/>
          </a:p>
          <a:p>
            <a:pPr indent="-317500" lvl="1" marL="914400" rtl="0" algn="l">
              <a:spcBef>
                <a:spcPts val="0"/>
              </a:spcBef>
              <a:spcAft>
                <a:spcPts val="0"/>
              </a:spcAft>
              <a:buSzPts val="1400"/>
              <a:buChar char="○"/>
            </a:pPr>
            <a:r>
              <a:rPr lang="en"/>
              <a:t>Differed along political party lines</a:t>
            </a:r>
            <a:endParaRPr/>
          </a:p>
          <a:p>
            <a:pPr indent="0" lvl="0" marL="0" rtl="0" algn="l">
              <a:spcBef>
                <a:spcPts val="1600"/>
              </a:spcBef>
              <a:spcAft>
                <a:spcPts val="1600"/>
              </a:spcAft>
              <a:buNone/>
            </a:pPr>
            <a:r>
              <a:t/>
            </a:r>
            <a:endParaRPr/>
          </a:p>
        </p:txBody>
      </p:sp>
      <p:pic>
        <p:nvPicPr>
          <p:cNvPr id="239" name="Google Shape;239;p38"/>
          <p:cNvPicPr preferRelativeResize="0"/>
          <p:nvPr/>
        </p:nvPicPr>
        <p:blipFill>
          <a:blip r:embed="rId3">
            <a:alphaModFix/>
          </a:blip>
          <a:stretch>
            <a:fillRect/>
          </a:stretch>
        </p:blipFill>
        <p:spPr>
          <a:xfrm>
            <a:off x="415876" y="1392450"/>
            <a:ext cx="3988750" cy="2596675"/>
          </a:xfrm>
          <a:prstGeom prst="rect">
            <a:avLst/>
          </a:prstGeom>
          <a:noFill/>
          <a:ln>
            <a:noFill/>
          </a:ln>
        </p:spPr>
      </p:pic>
      <p:sp>
        <p:nvSpPr>
          <p:cNvPr id="240" name="Google Shape;240;p38"/>
          <p:cNvSpPr txBox="1"/>
          <p:nvPr/>
        </p:nvSpPr>
        <p:spPr>
          <a:xfrm>
            <a:off x="415875" y="4587800"/>
            <a:ext cx="3626400" cy="2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Source: Pew Research Center, http://www.pewresearch.org/quiz/news-statements-quiz/</a:t>
            </a:r>
            <a:endParaRPr sz="1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 name="Shape 244"/>
        <p:cNvGrpSpPr/>
        <p:nvPr/>
      </p:nvGrpSpPr>
      <p:grpSpPr>
        <a:xfrm>
          <a:off x="0" y="0"/>
          <a:ext cx="0" cy="0"/>
          <a:chOff x="0" y="0"/>
          <a:chExt cx="0" cy="0"/>
        </a:xfrm>
      </p:grpSpPr>
      <p:sp>
        <p:nvSpPr>
          <p:cNvPr id="245" name="Google Shape;245;p3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minefield of confirmatory thought”</a:t>
            </a:r>
            <a:endParaRPr/>
          </a:p>
        </p:txBody>
      </p:sp>
      <p:sp>
        <p:nvSpPr>
          <p:cNvPr id="246" name="Google Shape;246;p3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a:p>
            <a:pPr indent="0" lvl="0" marL="0" rtl="0" algn="ctr">
              <a:spcBef>
                <a:spcPts val="1600"/>
              </a:spcBef>
              <a:spcAft>
                <a:spcPts val="0"/>
              </a:spcAft>
              <a:buNone/>
            </a:pPr>
            <a:r>
              <a:rPr lang="en"/>
              <a:t>Increasingly partisan news sources reinforce echo chambers</a:t>
            </a:r>
            <a:endParaRPr/>
          </a:p>
          <a:p>
            <a:pPr indent="0" lvl="0" marL="0" rtl="0" algn="ctr">
              <a:lnSpc>
                <a:spcPct val="100000"/>
              </a:lnSpc>
              <a:spcBef>
                <a:spcPts val="1600"/>
              </a:spcBef>
              <a:spcAft>
                <a:spcPts val="0"/>
              </a:spcAft>
              <a:buNone/>
            </a:pPr>
            <a:r>
              <a:rPr lang="en"/>
              <a:t>Cable news networks’ ‘Lower Thirds’ at a single moment during</a:t>
            </a:r>
            <a:br>
              <a:rPr lang="en"/>
            </a:br>
            <a:r>
              <a:rPr lang="en"/>
              <a:t>2017 James Comey Senate Testimony</a:t>
            </a:r>
            <a:endParaRPr/>
          </a:p>
          <a:p>
            <a:pPr indent="0" lvl="0" marL="0" rtl="0" algn="ctr">
              <a:spcBef>
                <a:spcPts val="1600"/>
              </a:spcBef>
              <a:spcAft>
                <a:spcPts val="0"/>
              </a:spcAft>
              <a:buNone/>
            </a:pPr>
            <a:r>
              <a:t/>
            </a:r>
            <a:endParaRPr/>
          </a:p>
          <a:p>
            <a:pPr indent="0" lvl="0" marL="0" rtl="0" algn="ctr">
              <a:spcBef>
                <a:spcPts val="1600"/>
              </a:spcBef>
              <a:spcAft>
                <a:spcPts val="1600"/>
              </a:spcAft>
              <a:buNone/>
            </a:pPr>
            <a:r>
              <a:t/>
            </a:r>
            <a:endParaRPr/>
          </a:p>
        </p:txBody>
      </p:sp>
      <p:pic>
        <p:nvPicPr>
          <p:cNvPr id="247" name="Google Shape;247;p39"/>
          <p:cNvPicPr preferRelativeResize="0"/>
          <p:nvPr/>
        </p:nvPicPr>
        <p:blipFill>
          <a:blip r:embed="rId3">
            <a:alphaModFix/>
          </a:blip>
          <a:stretch>
            <a:fillRect/>
          </a:stretch>
        </p:blipFill>
        <p:spPr>
          <a:xfrm>
            <a:off x="1052513" y="2828188"/>
            <a:ext cx="7038975" cy="1457325"/>
          </a:xfrm>
          <a:prstGeom prst="rect">
            <a:avLst/>
          </a:prstGeom>
          <a:noFill/>
          <a:ln>
            <a:noFill/>
          </a:ln>
        </p:spPr>
      </p:pic>
      <p:sp>
        <p:nvSpPr>
          <p:cNvPr id="248" name="Google Shape;248;p39"/>
          <p:cNvSpPr txBox="1"/>
          <p:nvPr/>
        </p:nvSpPr>
        <p:spPr>
          <a:xfrm>
            <a:off x="169075" y="4703625"/>
            <a:ext cx="5490600" cy="2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Source: </a:t>
            </a:r>
            <a:r>
              <a:rPr lang="en" sz="1000"/>
              <a:t>https://www.washingtonpost.com/graphics/2017/politics/comey-hearing-chyrons/</a:t>
            </a:r>
            <a:endParaRPr sz="1000"/>
          </a:p>
        </p:txBody>
      </p:sp>
      <p:pic>
        <p:nvPicPr>
          <p:cNvPr id="249" name="Google Shape;249;p39"/>
          <p:cNvPicPr preferRelativeResize="0"/>
          <p:nvPr/>
        </p:nvPicPr>
        <p:blipFill>
          <a:blip r:embed="rId4">
            <a:alphaModFix/>
          </a:blip>
          <a:stretch>
            <a:fillRect/>
          </a:stretch>
        </p:blipFill>
        <p:spPr>
          <a:xfrm>
            <a:off x="6540600" y="0"/>
            <a:ext cx="2389575" cy="15976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 name="Shape 253"/>
        <p:cNvGrpSpPr/>
        <p:nvPr/>
      </p:nvGrpSpPr>
      <p:grpSpPr>
        <a:xfrm>
          <a:off x="0" y="0"/>
          <a:ext cx="0" cy="0"/>
          <a:chOff x="0" y="0"/>
          <a:chExt cx="0" cy="0"/>
        </a:xfrm>
      </p:grpSpPr>
      <p:sp>
        <p:nvSpPr>
          <p:cNvPr id="254" name="Google Shape;254;p40"/>
          <p:cNvSpPr txBox="1"/>
          <p:nvPr>
            <p:ph type="title"/>
          </p:nvPr>
        </p:nvSpPr>
        <p:spPr>
          <a:xfrm>
            <a:off x="97875" y="204750"/>
            <a:ext cx="502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Confirmatory Thought at work</a:t>
            </a:r>
            <a:endParaRPr/>
          </a:p>
        </p:txBody>
      </p:sp>
      <p:sp>
        <p:nvSpPr>
          <p:cNvPr id="255" name="Google Shape;255;p40"/>
          <p:cNvSpPr txBox="1"/>
          <p:nvPr>
            <p:ph idx="1" type="body"/>
          </p:nvPr>
        </p:nvSpPr>
        <p:spPr>
          <a:xfrm>
            <a:off x="3853175" y="869525"/>
            <a:ext cx="4979100" cy="3699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Initial outrage → Complete video surfaces → More outrage</a:t>
            </a:r>
            <a:endParaRPr/>
          </a:p>
          <a:p>
            <a:pPr indent="0" lvl="0" marL="0" rtl="0" algn="l">
              <a:spcBef>
                <a:spcPts val="1600"/>
              </a:spcBef>
              <a:spcAft>
                <a:spcPts val="0"/>
              </a:spcAft>
              <a:buNone/>
            </a:pPr>
            <a:r>
              <a:rPr lang="en"/>
              <a:t>Why? What element “deneutralizes” this image?</a:t>
            </a:r>
            <a:endParaRPr/>
          </a:p>
          <a:p>
            <a:pPr indent="0" lvl="0" marL="0" rtl="0" algn="l">
              <a:spcBef>
                <a:spcPts val="1600"/>
              </a:spcBef>
              <a:spcAft>
                <a:spcPts val="0"/>
              </a:spcAft>
              <a:buNone/>
            </a:pPr>
            <a:r>
              <a:rPr lang="en"/>
              <a:t>Follow up is altered by confirmatory thought</a:t>
            </a:r>
            <a:endParaRPr/>
          </a:p>
          <a:p>
            <a:pPr indent="-342900" lvl="0" marL="457200" rtl="0" algn="l">
              <a:spcBef>
                <a:spcPts val="1600"/>
              </a:spcBef>
              <a:spcAft>
                <a:spcPts val="0"/>
              </a:spcAft>
              <a:buSzPts val="1800"/>
              <a:buChar char="-"/>
            </a:pPr>
            <a:r>
              <a:rPr lang="en"/>
              <a:t>Silence vs. outrage</a:t>
            </a:r>
            <a:endParaRPr/>
          </a:p>
          <a:p>
            <a:pPr indent="-342900" lvl="0" marL="457200" rtl="0" algn="l">
              <a:spcBef>
                <a:spcPts val="0"/>
              </a:spcBef>
              <a:spcAft>
                <a:spcPts val="0"/>
              </a:spcAft>
              <a:buSzPts val="1800"/>
              <a:buChar char="-"/>
            </a:pPr>
            <a:r>
              <a:rPr lang="en" sz="1200"/>
              <a:t>NYT: “Sunday, Mr. Phillips clarified that it was he who had approached the crowd and that he had intervened because racial tensions — primarily between the white students and the black men — were ‘coming to a boiling point.’”</a:t>
            </a:r>
            <a:endParaRPr/>
          </a:p>
        </p:txBody>
      </p:sp>
      <p:pic>
        <p:nvPicPr>
          <p:cNvPr id="256" name="Google Shape;256;p40"/>
          <p:cNvPicPr preferRelativeResize="0"/>
          <p:nvPr/>
        </p:nvPicPr>
        <p:blipFill rotWithShape="1">
          <a:blip r:embed="rId3">
            <a:alphaModFix/>
          </a:blip>
          <a:srcRect b="0" l="10814" r="7871" t="0"/>
          <a:stretch/>
        </p:blipFill>
        <p:spPr>
          <a:xfrm>
            <a:off x="97875" y="869513"/>
            <a:ext cx="3587075" cy="3404475"/>
          </a:xfrm>
          <a:prstGeom prst="rect">
            <a:avLst/>
          </a:prstGeom>
          <a:noFill/>
          <a:ln>
            <a:noFill/>
          </a:ln>
        </p:spPr>
      </p:pic>
      <p:sp>
        <p:nvSpPr>
          <p:cNvPr id="257" name="Google Shape;257;p40"/>
          <p:cNvSpPr txBox="1"/>
          <p:nvPr/>
        </p:nvSpPr>
        <p:spPr>
          <a:xfrm>
            <a:off x="97875" y="4568825"/>
            <a:ext cx="5606100" cy="400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Source: </a:t>
            </a:r>
            <a:r>
              <a:rPr lang="en" sz="1000"/>
              <a:t>https://www.nytimes.com/2019/01/20/us/nathan-phillips-covington.html</a:t>
            </a:r>
            <a:endParaRPr sz="10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 name="Shape 261"/>
        <p:cNvGrpSpPr/>
        <p:nvPr/>
      </p:nvGrpSpPr>
      <p:grpSpPr>
        <a:xfrm>
          <a:off x="0" y="0"/>
          <a:ext cx="0" cy="0"/>
          <a:chOff x="0" y="0"/>
          <a:chExt cx="0" cy="0"/>
        </a:xfrm>
      </p:grpSpPr>
      <p:sp>
        <p:nvSpPr>
          <p:cNvPr id="262" name="Google Shape;262;p4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Practical Classroom Activities</a:t>
            </a:r>
            <a:endParaRPr/>
          </a:p>
        </p:txBody>
      </p:sp>
      <p:sp>
        <p:nvSpPr>
          <p:cNvPr id="263" name="Google Shape;263;p41"/>
          <p:cNvSpPr txBox="1"/>
          <p:nvPr>
            <p:ph idx="1" type="body"/>
          </p:nvPr>
        </p:nvSpPr>
        <p:spPr>
          <a:xfrm>
            <a:off x="311700" y="1152475"/>
            <a:ext cx="45711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Clr>
                <a:schemeClr val="dk1"/>
              </a:buClr>
              <a:buSzPts val="1100"/>
              <a:buFont typeface="Arial"/>
              <a:buNone/>
            </a:pPr>
            <a:r>
              <a:rPr lang="en" sz="1400">
                <a:solidFill>
                  <a:schemeClr val="dk1"/>
                </a:solidFill>
              </a:rPr>
              <a:t>Have students spend five minutes trying to discover the “Wason Rule”. The test provides a sequence of numbers, then allows students to propose additional sequences and tells them whether or not those sequences follow the rule. The Wason Rule is simply that the numbers in the sequence are increasing. Most people will assume that the rule is more complex. The Wason rule teaches confirmation bias in a very practical way.</a:t>
            </a:r>
            <a:endParaRPr sz="1400"/>
          </a:p>
        </p:txBody>
      </p:sp>
      <p:sp>
        <p:nvSpPr>
          <p:cNvPr id="264" name="Google Shape;264;p41"/>
          <p:cNvSpPr txBox="1"/>
          <p:nvPr/>
        </p:nvSpPr>
        <p:spPr>
          <a:xfrm>
            <a:off x="256350" y="4423400"/>
            <a:ext cx="8631300" cy="653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Clr>
                <a:schemeClr val="dk1"/>
              </a:buClr>
              <a:buSzPts val="1100"/>
              <a:buFont typeface="Arial"/>
              <a:buNone/>
            </a:pPr>
            <a:r>
              <a:rPr lang="en" sz="1000">
                <a:solidFill>
                  <a:schemeClr val="dk1"/>
                </a:solidFill>
              </a:rPr>
              <a:t>David Leonhardt, “A Quick Puzzle to Test Your Problem Solving,” The Upshot, New York Times, July 2, 2015. </a:t>
            </a:r>
            <a:r>
              <a:rPr lang="en" sz="1000" u="sng">
                <a:solidFill>
                  <a:srgbClr val="0000FF"/>
                </a:solidFill>
                <a:hlinkClick r:id="rId3"/>
              </a:rPr>
              <a:t>https://www.nytimes.com/interactive/2015/07/03/upshot/a-quick-puzzle-to-test-your-problem-solving.html?_r=0</a:t>
            </a:r>
            <a:r>
              <a:rPr lang="en" sz="1000">
                <a:solidFill>
                  <a:schemeClr val="dk1"/>
                </a:solidFill>
              </a:rPr>
              <a:t>) </a:t>
            </a:r>
            <a:endParaRPr sz="1000"/>
          </a:p>
        </p:txBody>
      </p:sp>
      <p:pic>
        <p:nvPicPr>
          <p:cNvPr id="265" name="Google Shape;265;p41"/>
          <p:cNvPicPr preferRelativeResize="0"/>
          <p:nvPr/>
        </p:nvPicPr>
        <p:blipFill rotWithShape="1">
          <a:blip r:embed="rId4">
            <a:alphaModFix/>
          </a:blip>
          <a:srcRect b="11174" l="20759" r="22829" t="31900"/>
          <a:stretch/>
        </p:blipFill>
        <p:spPr>
          <a:xfrm>
            <a:off x="4831275" y="1152475"/>
            <a:ext cx="4057502" cy="230315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 name="Shape 73"/>
        <p:cNvGrpSpPr/>
        <p:nvPr/>
      </p:nvGrpSpPr>
      <p:grpSpPr>
        <a:xfrm>
          <a:off x="0" y="0"/>
          <a:ext cx="0" cy="0"/>
          <a:chOff x="0" y="0"/>
          <a:chExt cx="0" cy="0"/>
        </a:xfrm>
      </p:grpSpPr>
      <p:sp>
        <p:nvSpPr>
          <p:cNvPr id="74" name="Google Shape;74;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Who wrote it?</a:t>
            </a:r>
            <a:endParaRPr/>
          </a:p>
        </p:txBody>
      </p:sp>
      <p:sp>
        <p:nvSpPr>
          <p:cNvPr id="75" name="Google Shape;75;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no longer take things at second or third hand nor look through the </a:t>
            </a:r>
            <a:endParaRPr sz="1400">
              <a:solidFill>
                <a:schemeClr val="dk1"/>
              </a:solidFill>
            </a:endParaRPr>
          </a:p>
          <a:p>
            <a:pPr indent="-241300" lvl="0" marL="571500" rtl="0" algn="l">
              <a:lnSpc>
                <a:spcPct val="200000"/>
              </a:lnSpc>
              <a:spcBef>
                <a:spcPts val="0"/>
              </a:spcBef>
              <a:spcAft>
                <a:spcPts val="0"/>
              </a:spcAft>
              <a:buClr>
                <a:schemeClr val="dk1"/>
              </a:buClr>
              <a:buSzPts val="1100"/>
              <a:buFont typeface="Arial"/>
              <a:buNone/>
            </a:pPr>
            <a:r>
              <a:rPr lang="en" sz="1400">
                <a:solidFill>
                  <a:schemeClr val="dk1"/>
                </a:solidFill>
              </a:rPr>
              <a:t>eyes of the dead nor feed on the spectres in books,</a:t>
            </a:r>
            <a:endParaRPr sz="1400">
              <a:solidFill>
                <a:schemeClr val="dk1"/>
              </a:solidFill>
            </a:endParaRPr>
          </a:p>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not look through my eyes either, nor take things from me,</a:t>
            </a:r>
            <a:endParaRPr sz="1400">
              <a:solidFill>
                <a:schemeClr val="dk1"/>
              </a:solidFill>
            </a:endParaRPr>
          </a:p>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listen to all sides and filter them from yourself.</a:t>
            </a:r>
            <a:endParaRPr sz="1400">
              <a:solidFill>
                <a:schemeClr val="dk1"/>
              </a:solidFill>
            </a:endParaRPr>
          </a:p>
          <a:p>
            <a:pPr indent="0" lvl="0" marL="0" rtl="0" algn="l">
              <a:spcBef>
                <a:spcPts val="0"/>
              </a:spcBef>
              <a:spcAft>
                <a:spcPts val="160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 name="Shape 269"/>
        <p:cNvGrpSpPr/>
        <p:nvPr/>
      </p:nvGrpSpPr>
      <p:grpSpPr>
        <a:xfrm>
          <a:off x="0" y="0"/>
          <a:ext cx="0" cy="0"/>
          <a:chOff x="0" y="0"/>
          <a:chExt cx="0" cy="0"/>
        </a:xfrm>
      </p:grpSpPr>
      <p:sp>
        <p:nvSpPr>
          <p:cNvPr id="270" name="Google Shape;270;p42"/>
          <p:cNvSpPr txBox="1"/>
          <p:nvPr/>
        </p:nvSpPr>
        <p:spPr>
          <a:xfrm>
            <a:off x="139800" y="2700525"/>
            <a:ext cx="8874300" cy="2347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Read a summary of </a:t>
            </a:r>
            <a:r>
              <a:rPr lang="en">
                <a:solidFill>
                  <a:schemeClr val="dk1"/>
                </a:solidFill>
              </a:rPr>
              <a:t>“The Spread of True and False News Online” (a</a:t>
            </a:r>
            <a:r>
              <a:rPr lang="en">
                <a:solidFill>
                  <a:schemeClr val="dk1"/>
                </a:solidFill>
              </a:rPr>
              <a:t> major fake news study published by researchers at MIT). Then have students review trending topics on Twitter (</a:t>
            </a:r>
            <a:r>
              <a:rPr lang="en" u="sng">
                <a:solidFill>
                  <a:srgbClr val="0000FF"/>
                </a:solidFill>
                <a:hlinkClick r:id="rId3"/>
              </a:rPr>
              <a:t>https://twitter.com/whatstrending</a:t>
            </a:r>
            <a:r>
              <a:rPr lang="en">
                <a:solidFill>
                  <a:schemeClr val="dk1"/>
                </a:solidFill>
              </a:rPr>
              <a:t>). Given the information about the types of news that people are predisposed to share, have the class discuss what can be learned from the stories that are trending that day. Do any of the trending stories meet the criteria of new and novel information (whether it is true or not)? From a psychological perspective, why is this problematic?</a:t>
            </a:r>
            <a:endParaRPr>
              <a:solidFill>
                <a:schemeClr val="dk1"/>
              </a:solidFill>
            </a:endParaRPr>
          </a:p>
          <a:p>
            <a:pPr indent="0" lvl="0" marL="0" rtl="0" algn="l">
              <a:lnSpc>
                <a:spcPct val="115000"/>
              </a:lnSpc>
              <a:spcBef>
                <a:spcPts val="1600"/>
              </a:spcBef>
              <a:spcAft>
                <a:spcPts val="0"/>
              </a:spcAft>
              <a:buNone/>
            </a:pPr>
            <a:r>
              <a:t/>
            </a:r>
            <a:endParaRPr>
              <a:solidFill>
                <a:schemeClr val="dk1"/>
              </a:solidFill>
            </a:endParaRPr>
          </a:p>
          <a:p>
            <a:pPr indent="-304800" lvl="0" marL="304800" rtl="0" algn="l">
              <a:lnSpc>
                <a:spcPct val="133333"/>
              </a:lnSpc>
              <a:spcBef>
                <a:spcPts val="1600"/>
              </a:spcBef>
              <a:spcAft>
                <a:spcPts val="600"/>
              </a:spcAft>
              <a:buNone/>
            </a:pPr>
            <a:r>
              <a:rPr lang="en" sz="1200">
                <a:solidFill>
                  <a:schemeClr val="dk1"/>
                </a:solidFill>
                <a:latin typeface="Times New Roman"/>
                <a:ea typeface="Times New Roman"/>
                <a:cs typeface="Times New Roman"/>
                <a:sym typeface="Times New Roman"/>
              </a:rPr>
              <a:t>Soroush Vosoughi, Deb Roy, and Sinan Aral, “The Spread of True and False News Online,” </a:t>
            </a:r>
            <a:r>
              <a:rPr i="1" lang="en" sz="1200">
                <a:solidFill>
                  <a:schemeClr val="dk1"/>
                </a:solidFill>
                <a:latin typeface="Times New Roman"/>
                <a:ea typeface="Times New Roman"/>
                <a:cs typeface="Times New Roman"/>
                <a:sym typeface="Times New Roman"/>
              </a:rPr>
              <a:t>Science</a:t>
            </a:r>
            <a:r>
              <a:rPr lang="en" sz="1200">
                <a:solidFill>
                  <a:schemeClr val="dk1"/>
                </a:solidFill>
                <a:latin typeface="Times New Roman"/>
                <a:ea typeface="Times New Roman"/>
                <a:cs typeface="Times New Roman"/>
                <a:sym typeface="Times New Roman"/>
              </a:rPr>
              <a:t> 359, no. 6380 (March 2018): 1146–51.</a:t>
            </a:r>
            <a:endParaRPr>
              <a:solidFill>
                <a:schemeClr val="dk1"/>
              </a:solidFill>
            </a:endParaRPr>
          </a:p>
        </p:txBody>
      </p:sp>
      <p:pic>
        <p:nvPicPr>
          <p:cNvPr id="271" name="Google Shape;271;p42"/>
          <p:cNvPicPr preferRelativeResize="0"/>
          <p:nvPr/>
        </p:nvPicPr>
        <p:blipFill rotWithShape="1">
          <a:blip r:embed="rId4">
            <a:alphaModFix/>
          </a:blip>
          <a:srcRect b="16670" l="0" r="5970" t="16676"/>
          <a:stretch/>
        </p:blipFill>
        <p:spPr>
          <a:xfrm>
            <a:off x="2013900" y="0"/>
            <a:ext cx="5116200" cy="20397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5" name="Shape 275"/>
        <p:cNvGrpSpPr/>
        <p:nvPr/>
      </p:nvGrpSpPr>
      <p:grpSpPr>
        <a:xfrm>
          <a:off x="0" y="0"/>
          <a:ext cx="0" cy="0"/>
          <a:chOff x="0" y="0"/>
          <a:chExt cx="0" cy="0"/>
        </a:xfrm>
      </p:grpSpPr>
      <p:sp>
        <p:nvSpPr>
          <p:cNvPr id="276" name="Google Shape;276;p43"/>
          <p:cNvSpPr txBox="1"/>
          <p:nvPr>
            <p:ph idx="1" type="body"/>
          </p:nvPr>
        </p:nvSpPr>
        <p:spPr>
          <a:xfrm>
            <a:off x="311700" y="254600"/>
            <a:ext cx="8520600" cy="431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l">
              <a:spcBef>
                <a:spcPts val="1600"/>
              </a:spcBef>
              <a:spcAft>
                <a:spcPts val="0"/>
              </a:spcAft>
              <a:buClr>
                <a:schemeClr val="dk1"/>
              </a:buClr>
              <a:buSzPts val="1100"/>
              <a:buFont typeface="Arial"/>
              <a:buNone/>
            </a:pPr>
            <a:r>
              <a:t/>
            </a:r>
            <a:endParaRPr sz="1100">
              <a:solidFill>
                <a:schemeClr val="dk1"/>
              </a:solidFill>
            </a:endParaRPr>
          </a:p>
          <a:p>
            <a:pPr indent="0" lvl="0" marL="0" rtl="0" algn="l">
              <a:spcBef>
                <a:spcPts val="1600"/>
              </a:spcBef>
              <a:spcAft>
                <a:spcPts val="0"/>
              </a:spcAft>
              <a:buClr>
                <a:schemeClr val="dk1"/>
              </a:buClr>
              <a:buSzPts val="1100"/>
              <a:buFont typeface="Arial"/>
              <a:buNone/>
            </a:pPr>
            <a:r>
              <a:t/>
            </a:r>
            <a:endParaRPr sz="1100">
              <a:solidFill>
                <a:schemeClr val="dk1"/>
              </a:solidFill>
            </a:endParaRPr>
          </a:p>
          <a:p>
            <a:pPr indent="0" lvl="0" marL="0" rtl="0" algn="l">
              <a:spcBef>
                <a:spcPts val="1600"/>
              </a:spcBef>
              <a:spcAft>
                <a:spcPts val="0"/>
              </a:spcAft>
              <a:buClr>
                <a:schemeClr val="dk1"/>
              </a:buClr>
              <a:buSzPts val="1100"/>
              <a:buFont typeface="Arial"/>
              <a:buNone/>
            </a:pPr>
            <a:r>
              <a:t/>
            </a:r>
            <a:endParaRPr sz="1100">
              <a:solidFill>
                <a:schemeClr val="dk1"/>
              </a:solidFill>
            </a:endParaRPr>
          </a:p>
          <a:p>
            <a:pPr indent="0" lvl="0" marL="0" rtl="0" algn="l">
              <a:spcBef>
                <a:spcPts val="1600"/>
              </a:spcBef>
              <a:spcAft>
                <a:spcPts val="0"/>
              </a:spcAft>
              <a:buClr>
                <a:schemeClr val="dk1"/>
              </a:buClr>
              <a:buSzPts val="1100"/>
              <a:buFont typeface="Arial"/>
              <a:buNone/>
            </a:pPr>
            <a:r>
              <a:t/>
            </a:r>
            <a:endParaRPr sz="1100">
              <a:solidFill>
                <a:schemeClr val="dk1"/>
              </a:solidFill>
            </a:endParaRPr>
          </a:p>
          <a:p>
            <a:pPr indent="0" lvl="0" marL="0" rtl="0" algn="l">
              <a:spcBef>
                <a:spcPts val="1600"/>
              </a:spcBef>
              <a:spcAft>
                <a:spcPts val="0"/>
              </a:spcAft>
              <a:buClr>
                <a:schemeClr val="dk1"/>
              </a:buClr>
              <a:buSzPts val="1100"/>
              <a:buFont typeface="Arial"/>
              <a:buNone/>
            </a:pPr>
            <a:r>
              <a:rPr lang="en" sz="1400">
                <a:solidFill>
                  <a:schemeClr val="dk1"/>
                </a:solidFill>
              </a:rPr>
              <a:t>The News Literacy Project and the Facebook Journalism Project combined forces to create Checkology (</a:t>
            </a:r>
            <a:r>
              <a:rPr lang="en" sz="1400" u="sng">
                <a:solidFill>
                  <a:srgbClr val="0000FF"/>
                </a:solidFill>
                <a:hlinkClick r:id="rId3"/>
              </a:rPr>
              <a:t>https://checkology.org/</a:t>
            </a:r>
            <a:r>
              <a:rPr lang="en" sz="1400">
                <a:solidFill>
                  <a:schemeClr val="dk1"/>
                </a:solidFill>
              </a:rPr>
              <a:t>). This virtual classroom teaches students to “navigate the challenging information landscape by mastering the skills of news literacy.” Lessons help students identify fake news, interpret the First Amendment, identify logical fallacies, and learn about confirmation bias. Basic access to three lessons is free, with the option to purchase access to all the lessons.</a:t>
            </a:r>
            <a:endParaRPr sz="1400">
              <a:solidFill>
                <a:schemeClr val="dk1"/>
              </a:solidFill>
            </a:endParaRPr>
          </a:p>
          <a:p>
            <a:pPr indent="0" lvl="0" marL="0" rtl="0" algn="l">
              <a:spcBef>
                <a:spcPts val="1600"/>
              </a:spcBef>
              <a:spcAft>
                <a:spcPts val="1600"/>
              </a:spcAft>
              <a:buClr>
                <a:schemeClr val="dk1"/>
              </a:buClr>
              <a:buSzPts val="1100"/>
              <a:buFont typeface="Arial"/>
              <a:buNone/>
            </a:pPr>
            <a:r>
              <a:rPr lang="en" sz="1100">
                <a:solidFill>
                  <a:schemeClr val="dk1"/>
                </a:solidFill>
              </a:rPr>
              <a:t> </a:t>
            </a:r>
            <a:endParaRPr/>
          </a:p>
        </p:txBody>
      </p:sp>
      <p:pic>
        <p:nvPicPr>
          <p:cNvPr id="277" name="Google Shape;277;p43"/>
          <p:cNvPicPr preferRelativeResize="0"/>
          <p:nvPr/>
        </p:nvPicPr>
        <p:blipFill>
          <a:blip r:embed="rId4">
            <a:alphaModFix/>
          </a:blip>
          <a:stretch>
            <a:fillRect/>
          </a:stretch>
        </p:blipFill>
        <p:spPr>
          <a:xfrm>
            <a:off x="890575" y="104313"/>
            <a:ext cx="7362825" cy="18002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1" name="Shape 281"/>
        <p:cNvGrpSpPr/>
        <p:nvPr/>
      </p:nvGrpSpPr>
      <p:grpSpPr>
        <a:xfrm>
          <a:off x="0" y="0"/>
          <a:ext cx="0" cy="0"/>
          <a:chOff x="0" y="0"/>
          <a:chExt cx="0" cy="0"/>
        </a:xfrm>
      </p:grpSpPr>
      <p:sp>
        <p:nvSpPr>
          <p:cNvPr id="282" name="Google Shape;282;p44"/>
          <p:cNvSpPr txBox="1"/>
          <p:nvPr>
            <p:ph idx="1" type="body"/>
          </p:nvPr>
        </p:nvSpPr>
        <p:spPr>
          <a:xfrm>
            <a:off x="311700" y="1152475"/>
            <a:ext cx="8520600" cy="379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chemeClr val="dk1"/>
              </a:solidFill>
            </a:endParaRPr>
          </a:p>
          <a:p>
            <a:pPr indent="0" lvl="0" marL="0" rtl="0" algn="l">
              <a:spcBef>
                <a:spcPts val="1600"/>
              </a:spcBef>
              <a:spcAft>
                <a:spcPts val="0"/>
              </a:spcAft>
              <a:buNone/>
            </a:pPr>
            <a:r>
              <a:t/>
            </a:r>
            <a:endParaRPr sz="1100">
              <a:solidFill>
                <a:schemeClr val="dk1"/>
              </a:solidFill>
            </a:endParaRPr>
          </a:p>
          <a:p>
            <a:pPr indent="0" lvl="0" marL="0" rtl="0" algn="l">
              <a:spcBef>
                <a:spcPts val="1600"/>
              </a:spcBef>
              <a:spcAft>
                <a:spcPts val="0"/>
              </a:spcAft>
              <a:buNone/>
            </a:pPr>
            <a:r>
              <a:t/>
            </a:r>
            <a:endParaRPr sz="1100">
              <a:solidFill>
                <a:schemeClr val="dk1"/>
              </a:solidFill>
            </a:endParaRPr>
          </a:p>
          <a:p>
            <a:pPr indent="0" lvl="0" marL="0" rtl="0" algn="l">
              <a:spcBef>
                <a:spcPts val="1600"/>
              </a:spcBef>
              <a:spcAft>
                <a:spcPts val="1600"/>
              </a:spcAft>
              <a:buNone/>
            </a:pPr>
            <a:r>
              <a:rPr lang="en" sz="1400">
                <a:solidFill>
                  <a:schemeClr val="dk1"/>
                </a:solidFill>
              </a:rPr>
              <a:t>Give students Post-it Notes and have them write three to five news or information sources that they consume/follow regularly. On the board, draw a line across the center to represent the spectrum of partisan sources. Label “Left,” “Middle,” and “Right.” Have students place the Post-it Notes on the board in relation to what they perceive to be their political leaning. Once the notes are placed, direct the students to the website AllSides.com (</a:t>
            </a:r>
            <a:r>
              <a:rPr lang="en" sz="1400" u="sng">
                <a:solidFill>
                  <a:srgbClr val="0000FF"/>
                </a:solidFill>
                <a:hlinkClick r:id="rId3"/>
              </a:rPr>
              <a:t>https://www.allsides.com/unbiased-balanced-news</a:t>
            </a:r>
            <a:r>
              <a:rPr lang="en" sz="1400">
                <a:solidFill>
                  <a:schemeClr val="dk1"/>
                </a:solidFill>
              </a:rPr>
              <a:t>), a crowdsourced, scholarly backed news service dedicated to presenting news from varying sources that categorizes news sources as Left, Center and Right. Once students find their sources on AllSides, have them return to the board and move—if necessary—their sources to where AllSides rates their partisanship. Once finished, discuss the exercise with the students by asking: How many had to move their sources? Were you surprised by the way AllSides rated your sources? </a:t>
            </a:r>
            <a:endParaRPr sz="1400"/>
          </a:p>
        </p:txBody>
      </p:sp>
      <p:pic>
        <p:nvPicPr>
          <p:cNvPr id="283" name="Google Shape;283;p44"/>
          <p:cNvPicPr preferRelativeResize="0"/>
          <p:nvPr/>
        </p:nvPicPr>
        <p:blipFill rotWithShape="1">
          <a:blip r:embed="rId4">
            <a:alphaModFix/>
          </a:blip>
          <a:srcRect b="56796" l="23902" r="25240" t="9584"/>
          <a:stretch/>
        </p:blipFill>
        <p:spPr>
          <a:xfrm>
            <a:off x="1624250" y="0"/>
            <a:ext cx="5758651" cy="2141276"/>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sp>
        <p:nvSpPr>
          <p:cNvPr id="288" name="Google Shape;288;p45"/>
          <p:cNvSpPr txBox="1"/>
          <p:nvPr/>
        </p:nvSpPr>
        <p:spPr>
          <a:xfrm>
            <a:off x="0" y="0"/>
            <a:ext cx="8747100" cy="48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rPr lang="en">
                <a:solidFill>
                  <a:schemeClr val="dk1"/>
                </a:solidFill>
              </a:rPr>
              <a:t>Instruct students to take Pew Research Center’s “Quiz: How Well Can You Tell Factual from Opinion Statements?” When they have finished, have students share their results in small groups or in a discussion forum. Reveal the national results from the study and compare them to the students’ results. The study suggests that most Americans struggle to differentiate fact from opinion in news content and that this is particularly true among partisans. It exemplifies some of the core issues exacerbating problematic skepticism, such as motivated reasoning. This can make students aware of their own biases and the mechanisms in play that trigger skepticism.</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sz="1000" u="sng">
                <a:solidFill>
                  <a:srgbClr val="0000FF"/>
                </a:solidFill>
                <a:hlinkClick r:id="rId3"/>
              </a:rPr>
              <a:t>http://www.pewresearch.org/quiz/news-statements-quiz/</a:t>
            </a:r>
            <a:endParaRPr sz="1000">
              <a:solidFill>
                <a:schemeClr val="dk1"/>
              </a:solidFill>
            </a:endParaRPr>
          </a:p>
        </p:txBody>
      </p:sp>
      <p:pic>
        <p:nvPicPr>
          <p:cNvPr id="289" name="Google Shape;289;p45"/>
          <p:cNvPicPr preferRelativeResize="0"/>
          <p:nvPr/>
        </p:nvPicPr>
        <p:blipFill rotWithShape="1">
          <a:blip r:embed="rId4">
            <a:alphaModFix/>
          </a:blip>
          <a:srcRect b="41346" l="21728" r="22826" t="14161"/>
          <a:stretch/>
        </p:blipFill>
        <p:spPr>
          <a:xfrm>
            <a:off x="2037038" y="0"/>
            <a:ext cx="5069923" cy="228845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Google Shape;294;p46"/>
          <p:cNvSpPr txBox="1"/>
          <p:nvPr/>
        </p:nvSpPr>
        <p:spPr>
          <a:xfrm>
            <a:off x="0" y="0"/>
            <a:ext cx="8211900" cy="445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rPr lang="en" sz="1100">
                <a:solidFill>
                  <a:schemeClr val="dk1"/>
                </a:solidFill>
              </a:rPr>
              <a:t>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t/>
            </a:r>
            <a:endParaRPr sz="1100">
              <a:solidFill>
                <a:schemeClr val="dk1"/>
              </a:solidFill>
            </a:endParaRPr>
          </a:p>
          <a:p>
            <a:pPr indent="0" lvl="0" marL="0" rtl="0" algn="l">
              <a:spcBef>
                <a:spcPts val="0"/>
              </a:spcBef>
              <a:spcAft>
                <a:spcPts val="0"/>
              </a:spcAft>
              <a:buNone/>
            </a:pPr>
            <a:r>
              <a:rPr lang="en">
                <a:solidFill>
                  <a:schemeClr val="dk1"/>
                </a:solidFill>
              </a:rPr>
              <a:t>Encourage students to be reflective of their own perspectives by having them take the Implicit Association Test from Project Implicit, which measures attitudes and beliefs, or the Political Typology Test from Pew Research . These tests may be useful tools to help students to be more reflective on their own perspectives. Using them can be a step for students to recognize their own bias and reflect upon how it impacts their information choices.</a:t>
            </a:r>
            <a:endParaRPr>
              <a:solidFill>
                <a:schemeClr val="dk1"/>
              </a:solidFill>
            </a:endParaRPr>
          </a:p>
        </p:txBody>
      </p:sp>
      <p:pic>
        <p:nvPicPr>
          <p:cNvPr id="295" name="Google Shape;295;p46"/>
          <p:cNvPicPr preferRelativeResize="0"/>
          <p:nvPr/>
        </p:nvPicPr>
        <p:blipFill rotWithShape="1">
          <a:blip r:embed="rId3">
            <a:alphaModFix/>
          </a:blip>
          <a:srcRect b="38726" l="21834" r="22237" t="13452"/>
          <a:stretch/>
        </p:blipFill>
        <p:spPr>
          <a:xfrm>
            <a:off x="2243687" y="86300"/>
            <a:ext cx="4656624" cy="2239701"/>
          </a:xfrm>
          <a:prstGeom prst="rect">
            <a:avLst/>
          </a:prstGeom>
          <a:noFill/>
          <a:ln>
            <a:noFill/>
          </a:ln>
        </p:spPr>
      </p:pic>
      <p:sp>
        <p:nvSpPr>
          <p:cNvPr id="296" name="Google Shape;296;p46"/>
          <p:cNvSpPr txBox="1"/>
          <p:nvPr/>
        </p:nvSpPr>
        <p:spPr>
          <a:xfrm>
            <a:off x="0" y="4542100"/>
            <a:ext cx="8593500" cy="6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t>Project Implicit: </a:t>
            </a:r>
            <a:r>
              <a:rPr lang="en" sz="1200" u="sng">
                <a:solidFill>
                  <a:srgbClr val="0000FF"/>
                </a:solidFill>
                <a:hlinkClick r:id="rId4"/>
              </a:rPr>
              <a:t>https://implicit.harvard.edu/implicit/takeatest.html</a:t>
            </a:r>
            <a:r>
              <a:rPr lang="en" sz="1200"/>
              <a:t> </a:t>
            </a:r>
            <a:endParaRPr sz="1200"/>
          </a:p>
          <a:p>
            <a:pPr indent="0" lvl="0" marL="0" rtl="0" algn="l">
              <a:spcBef>
                <a:spcPts val="0"/>
              </a:spcBef>
              <a:spcAft>
                <a:spcPts val="0"/>
              </a:spcAft>
              <a:buNone/>
            </a:pPr>
            <a:r>
              <a:rPr lang="en" sz="1200"/>
              <a:t>Political Typology Test: </a:t>
            </a:r>
            <a:r>
              <a:rPr lang="en" sz="1200" u="sng">
                <a:solidFill>
                  <a:srgbClr val="0000FF"/>
                </a:solidFill>
                <a:hlinkClick r:id="rId5"/>
              </a:rPr>
              <a:t>http://www.people-press.org/quiz/political-typology/</a:t>
            </a:r>
            <a:r>
              <a:rPr lang="en" sz="1200"/>
              <a:t> </a:t>
            </a:r>
            <a:endParaRPr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Google Shape;301;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Conclusions</a:t>
            </a:r>
            <a:endParaRPr/>
          </a:p>
        </p:txBody>
      </p:sp>
      <p:sp>
        <p:nvSpPr>
          <p:cNvPr id="302" name="Google Shape;302;p47"/>
          <p:cNvSpPr txBox="1"/>
          <p:nvPr>
            <p:ph idx="1" type="body"/>
          </p:nvPr>
        </p:nvSpPr>
        <p:spPr>
          <a:xfrm>
            <a:off x="149800" y="124812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Char char="●"/>
            </a:pPr>
            <a:r>
              <a:rPr lang="en">
                <a:solidFill>
                  <a:schemeClr val="dk1"/>
                </a:solidFill>
              </a:rPr>
              <a:t>Information is personal!</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Librarians need to enter into a robust professional dialogue about the connections between identity, skepticism, and reason.</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Librarians must come to terms with the likelihood that knowledge does not exist in a meaningful way as a distinct thing separate from identity.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The DIKW hierarchy—data, information, knowledge, wisdom—that many of us learned in our introductory classes at graduate school does not connect with the empirical evidence in the psychology literature.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Google Shape;307;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 (More) Conclusions</a:t>
            </a:r>
            <a:endParaRPr/>
          </a:p>
        </p:txBody>
      </p:sp>
      <p:sp>
        <p:nvSpPr>
          <p:cNvPr id="308" name="Google Shape;308;p4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rgbClr val="000000"/>
              </a:buClr>
              <a:buSzPts val="1400"/>
              <a:buChar char="●"/>
            </a:pPr>
            <a:r>
              <a:rPr lang="en" sz="1400">
                <a:solidFill>
                  <a:srgbClr val="000000"/>
                </a:solidFill>
              </a:rPr>
              <a:t>Political polarization cannot be overcome with more and better sources. It will not be overcome with better logic because the inherent skepticism will defeat logic. Overcoming skepticism requires an environment of trust. Reason works best on a social basis when trust connects individuals. This is where ideas flourish. This is how skepticism falls away.</a:t>
            </a:r>
            <a:endParaRPr sz="1400">
              <a:solidFill>
                <a:srgbClr val="000000"/>
              </a:solidFill>
            </a:endParaRPr>
          </a:p>
          <a:p>
            <a:pPr indent="-317500" lvl="0" marL="457200" rtl="0" algn="l">
              <a:lnSpc>
                <a:spcPct val="100000"/>
              </a:lnSpc>
              <a:spcBef>
                <a:spcPts val="1600"/>
              </a:spcBef>
              <a:spcAft>
                <a:spcPts val="0"/>
              </a:spcAft>
              <a:buClr>
                <a:srgbClr val="000000"/>
              </a:buClr>
              <a:buSzPts val="1400"/>
              <a:buChar char="●"/>
            </a:pPr>
            <a:r>
              <a:rPr lang="en" sz="1400">
                <a:solidFill>
                  <a:srgbClr val="000000"/>
                </a:solidFill>
              </a:rPr>
              <a:t>The Framework states that “Authority is constructed in that various communities may recognize different types of authority.” Noting that communities recognize different types of authority launches us into a skeptical abyss. There is a need for a knowledge or epistemological values statement. This statement should make explicit the values hidden within the Framework, namely the importance of dialogue, evidence, journalistic reporting, and intellectual curiosity, to name just a few possibilities. Librarians rightly shy away from dictating “truth” to the communities they serve. Traditionally, librarians have stayed safely neutral, providing information but not engaging in the debate. </a:t>
            </a:r>
            <a:endParaRPr sz="1400">
              <a:solidFill>
                <a:srgbClr val="000000"/>
              </a:solidFill>
            </a:endParaRPr>
          </a:p>
          <a:p>
            <a:pPr indent="-317500" lvl="0" marL="457200" rtl="0" algn="l">
              <a:lnSpc>
                <a:spcPct val="100000"/>
              </a:lnSpc>
              <a:spcBef>
                <a:spcPts val="1600"/>
              </a:spcBef>
              <a:spcAft>
                <a:spcPts val="0"/>
              </a:spcAft>
              <a:buClr>
                <a:srgbClr val="000000"/>
              </a:buClr>
              <a:buSzPts val="1400"/>
              <a:buChar char="●"/>
            </a:pPr>
            <a:r>
              <a:rPr lang="en" sz="1400">
                <a:solidFill>
                  <a:srgbClr val="000000"/>
                </a:solidFill>
              </a:rPr>
              <a:t>Although the Framework muddies the waters, authorities (and authoritative information) exist. </a:t>
            </a:r>
            <a:endParaRPr sz="1400">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49"/>
          <p:cNvSpPr txBox="1"/>
          <p:nvPr>
            <p:ph type="title"/>
          </p:nvPr>
        </p:nvSpPr>
        <p:spPr>
          <a:xfrm>
            <a:off x="0" y="445025"/>
            <a:ext cx="9144000" cy="2174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Thanks!</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a:t>Questions?</a:t>
            </a:r>
            <a:endParaRPr/>
          </a:p>
          <a:p>
            <a:pPr indent="0" lvl="0" marL="0" rtl="0" algn="ctr">
              <a:spcBef>
                <a:spcPts val="0"/>
              </a:spcBef>
              <a:spcAft>
                <a:spcPts val="0"/>
              </a:spcAft>
              <a:buNone/>
            </a:pPr>
            <a:r>
              <a:t/>
            </a:r>
            <a:endParaRPr/>
          </a:p>
          <a:p>
            <a:pPr indent="0" lvl="0" marL="0" rtl="0" algn="ctr">
              <a:spcBef>
                <a:spcPts val="0"/>
              </a:spcBef>
              <a:spcAft>
                <a:spcPts val="0"/>
              </a:spcAft>
              <a:buNone/>
            </a:pPr>
            <a:r>
              <a:rPr lang="en" sz="1800"/>
              <a:t>This spring: </a:t>
            </a:r>
            <a:r>
              <a:rPr i="1" lang="en" sz="1800">
                <a:solidFill>
                  <a:srgbClr val="222222"/>
                </a:solidFill>
                <a:highlight>
                  <a:schemeClr val="lt1"/>
                </a:highlight>
              </a:rPr>
              <a:t>Libraries Promoting Reflective Dialogue in a Time of Political Polarization</a:t>
            </a:r>
            <a:endParaRPr i="1" sz="1800">
              <a:solidFill>
                <a:srgbClr val="222222"/>
              </a:solidFill>
              <a:highlight>
                <a:schemeClr val="lt1"/>
              </a:highlight>
            </a:endParaRPr>
          </a:p>
          <a:p>
            <a:pPr indent="0" lvl="0" marL="0" rtl="0" algn="ctr">
              <a:spcBef>
                <a:spcPts val="0"/>
              </a:spcBef>
              <a:spcAft>
                <a:spcPts val="0"/>
              </a:spcAft>
              <a:buNone/>
            </a:pPr>
            <a:r>
              <a:t/>
            </a:r>
            <a:endParaRPr/>
          </a:p>
        </p:txBody>
      </p:sp>
      <p:sp>
        <p:nvSpPr>
          <p:cNvPr id="314" name="Google Shape;314;p49"/>
          <p:cNvSpPr txBox="1"/>
          <p:nvPr>
            <p:ph idx="1" type="body"/>
          </p:nvPr>
        </p:nvSpPr>
        <p:spPr>
          <a:xfrm>
            <a:off x="311700" y="2852025"/>
            <a:ext cx="8520600" cy="17169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Chris Sweet: </a:t>
            </a:r>
            <a:r>
              <a:rPr lang="en" u="sng">
                <a:solidFill>
                  <a:schemeClr val="hlink"/>
                </a:solidFill>
                <a:hlinkClick r:id="rId3"/>
              </a:rPr>
              <a:t>csweet@iwu.edu</a:t>
            </a:r>
            <a:r>
              <a:rPr lang="en"/>
              <a:t> </a:t>
            </a:r>
            <a:endParaRPr/>
          </a:p>
          <a:p>
            <a:pPr indent="0" lvl="0" marL="0" rtl="0" algn="ctr">
              <a:spcBef>
                <a:spcPts val="1600"/>
              </a:spcBef>
              <a:spcAft>
                <a:spcPts val="0"/>
              </a:spcAft>
              <a:buNone/>
            </a:pPr>
            <a:r>
              <a:rPr lang="en"/>
              <a:t>Troy Swanson: </a:t>
            </a:r>
            <a:r>
              <a:rPr lang="en" u="sng">
                <a:solidFill>
                  <a:schemeClr val="hlink"/>
                </a:solidFill>
                <a:hlinkClick r:id="rId4"/>
              </a:rPr>
              <a:t>swanson@morainevalley.edu</a:t>
            </a:r>
            <a:r>
              <a:rPr lang="en"/>
              <a:t> </a:t>
            </a:r>
            <a:endParaRPr/>
          </a:p>
          <a:p>
            <a:pPr indent="0" lvl="0" marL="0" rtl="0" algn="ctr">
              <a:spcBef>
                <a:spcPts val="1600"/>
              </a:spcBef>
              <a:spcAft>
                <a:spcPts val="1600"/>
              </a:spcAft>
              <a:buNone/>
            </a:pPr>
            <a:r>
              <a:rPr lang="en"/>
              <a:t>Jeremy Shermak: </a:t>
            </a:r>
            <a:r>
              <a:rPr lang="en" u="sng">
                <a:solidFill>
                  <a:schemeClr val="hlink"/>
                </a:solidFill>
                <a:hlinkClick r:id="rId5"/>
              </a:rPr>
              <a:t>shermakj@utexas.edu</a:t>
            </a:r>
            <a:r>
              <a:rPr lang="en"/>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 name="Shape 79"/>
        <p:cNvGrpSpPr/>
        <p:nvPr/>
      </p:nvGrpSpPr>
      <p:grpSpPr>
        <a:xfrm>
          <a:off x="0" y="0"/>
          <a:ext cx="0" cy="0"/>
          <a:chOff x="0" y="0"/>
          <a:chExt cx="0" cy="0"/>
        </a:xfrm>
      </p:grpSpPr>
      <p:pic>
        <p:nvPicPr>
          <p:cNvPr id="80" name="Google Shape;80;p16"/>
          <p:cNvPicPr preferRelativeResize="0"/>
          <p:nvPr/>
        </p:nvPicPr>
        <p:blipFill>
          <a:blip r:embed="rId3">
            <a:alphaModFix/>
          </a:blip>
          <a:stretch>
            <a:fillRect/>
          </a:stretch>
        </p:blipFill>
        <p:spPr>
          <a:xfrm>
            <a:off x="308473" y="2676425"/>
            <a:ext cx="3286949" cy="2332550"/>
          </a:xfrm>
          <a:prstGeom prst="rect">
            <a:avLst/>
          </a:prstGeom>
          <a:noFill/>
          <a:ln>
            <a:noFill/>
          </a:ln>
        </p:spPr>
      </p:pic>
      <p:sp>
        <p:nvSpPr>
          <p:cNvPr id="81" name="Google Shape;81;p16"/>
          <p:cNvSpPr txBox="1"/>
          <p:nvPr/>
        </p:nvSpPr>
        <p:spPr>
          <a:xfrm>
            <a:off x="3802625" y="4517100"/>
            <a:ext cx="49689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Walt Whitman, </a:t>
            </a:r>
            <a:r>
              <a:rPr i="1" lang="en"/>
              <a:t>Song of Myself</a:t>
            </a:r>
            <a:r>
              <a:rPr lang="en"/>
              <a:t>, 1855</a:t>
            </a:r>
            <a:endParaRPr/>
          </a:p>
        </p:txBody>
      </p:sp>
      <p:sp>
        <p:nvSpPr>
          <p:cNvPr id="82" name="Google Shape;82;p16"/>
          <p:cNvSpPr txBox="1"/>
          <p:nvPr>
            <p:ph idx="4294967295" type="body"/>
          </p:nvPr>
        </p:nvSpPr>
        <p:spPr>
          <a:xfrm>
            <a:off x="311700" y="292775"/>
            <a:ext cx="8520600" cy="3184200"/>
          </a:xfrm>
          <a:prstGeom prst="rect">
            <a:avLst/>
          </a:prstGeom>
        </p:spPr>
        <p:txBody>
          <a:bodyPr anchorCtr="0" anchor="t" bIns="91425" lIns="91425" spcFirstLastPara="1" rIns="91425" wrap="square" tIns="91425">
            <a:noAutofit/>
          </a:bodyPr>
          <a:lstStyle/>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no longer take things at second or third hand nor look through the </a:t>
            </a:r>
            <a:endParaRPr sz="1400">
              <a:solidFill>
                <a:schemeClr val="dk1"/>
              </a:solidFill>
            </a:endParaRPr>
          </a:p>
          <a:p>
            <a:pPr indent="-241300" lvl="0" marL="571500" rtl="0" algn="l">
              <a:lnSpc>
                <a:spcPct val="200000"/>
              </a:lnSpc>
              <a:spcBef>
                <a:spcPts val="0"/>
              </a:spcBef>
              <a:spcAft>
                <a:spcPts val="0"/>
              </a:spcAft>
              <a:buClr>
                <a:schemeClr val="dk1"/>
              </a:buClr>
              <a:buSzPts val="1100"/>
              <a:buFont typeface="Arial"/>
              <a:buNone/>
            </a:pPr>
            <a:r>
              <a:rPr lang="en" sz="1400">
                <a:solidFill>
                  <a:schemeClr val="dk1"/>
                </a:solidFill>
              </a:rPr>
              <a:t>eyes of the dead nor feed on the spectres in books,</a:t>
            </a:r>
            <a:endParaRPr sz="1400">
              <a:solidFill>
                <a:schemeClr val="dk1"/>
              </a:solidFill>
            </a:endParaRPr>
          </a:p>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not look through my eyes either, nor take things from me,</a:t>
            </a:r>
            <a:endParaRPr sz="1400">
              <a:solidFill>
                <a:schemeClr val="dk1"/>
              </a:solidFill>
            </a:endParaRPr>
          </a:p>
          <a:p>
            <a:pPr indent="0" lvl="0" marL="0" rtl="0" algn="l">
              <a:lnSpc>
                <a:spcPct val="200000"/>
              </a:lnSpc>
              <a:spcBef>
                <a:spcPts val="0"/>
              </a:spcBef>
              <a:spcAft>
                <a:spcPts val="0"/>
              </a:spcAft>
              <a:buClr>
                <a:schemeClr val="dk1"/>
              </a:buClr>
              <a:buSzPts val="1100"/>
              <a:buFont typeface="Arial"/>
              <a:buNone/>
            </a:pPr>
            <a:r>
              <a:rPr lang="en" sz="1400">
                <a:solidFill>
                  <a:schemeClr val="dk1"/>
                </a:solidFill>
              </a:rPr>
              <a:t>You shall listen to all sides and filter them from yourself.</a:t>
            </a:r>
            <a:endParaRPr sz="1400">
              <a:solidFill>
                <a:schemeClr val="dk1"/>
              </a:solidFill>
            </a:endParaRPr>
          </a:p>
          <a:p>
            <a:pPr indent="0" lvl="0" marL="0" rtl="0" algn="l">
              <a:spcBef>
                <a:spcPts val="0"/>
              </a:spcBef>
              <a:spcAft>
                <a:spcPts val="16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 name="Shape 86"/>
        <p:cNvGrpSpPr/>
        <p:nvPr/>
      </p:nvGrpSpPr>
      <p:grpSpPr>
        <a:xfrm>
          <a:off x="0" y="0"/>
          <a:ext cx="0" cy="0"/>
          <a:chOff x="0" y="0"/>
          <a:chExt cx="0" cy="0"/>
        </a:xfrm>
      </p:grpSpPr>
      <p:pic>
        <p:nvPicPr>
          <p:cNvPr id="87" name="Google Shape;87;p17"/>
          <p:cNvPicPr preferRelativeResize="0"/>
          <p:nvPr/>
        </p:nvPicPr>
        <p:blipFill>
          <a:blip r:embed="rId3">
            <a:alphaModFix/>
          </a:blip>
          <a:stretch>
            <a:fillRect/>
          </a:stretch>
        </p:blipFill>
        <p:spPr>
          <a:xfrm>
            <a:off x="2247254" y="0"/>
            <a:ext cx="4649491" cy="5143500"/>
          </a:xfrm>
          <a:prstGeom prst="rect">
            <a:avLst/>
          </a:prstGeom>
          <a:noFill/>
          <a:ln>
            <a:noFill/>
          </a:ln>
        </p:spPr>
      </p:pic>
      <p:sp>
        <p:nvSpPr>
          <p:cNvPr id="88" name="Google Shape;88;p17"/>
          <p:cNvSpPr txBox="1"/>
          <p:nvPr/>
        </p:nvSpPr>
        <p:spPr>
          <a:xfrm>
            <a:off x="7032600" y="3468000"/>
            <a:ext cx="2111400" cy="167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a:t>
            </a:r>
            <a:r>
              <a:rPr lang="en"/>
              <a:t>In Polarized Era, Fewer Americans Hold a Mix of Conservative and Liberal views”</a:t>
            </a:r>
            <a:endParaRPr/>
          </a:p>
          <a:p>
            <a:pPr indent="0" lvl="0" marL="0" rtl="0" algn="l">
              <a:spcBef>
                <a:spcPts val="0"/>
              </a:spcBef>
              <a:spcAft>
                <a:spcPts val="0"/>
              </a:spcAft>
              <a:buNone/>
            </a:pPr>
            <a:r>
              <a:rPr lang="en"/>
              <a:t>Pew Research Center </a:t>
            </a:r>
            <a:endParaRPr/>
          </a:p>
          <a:p>
            <a:pPr indent="0" lvl="0" marL="0" rtl="0" algn="l">
              <a:spcBef>
                <a:spcPts val="0"/>
              </a:spcBef>
              <a:spcAft>
                <a:spcPts val="0"/>
              </a:spcAft>
              <a:buNone/>
            </a:pPr>
            <a:r>
              <a:rPr lang="en" u="sng">
                <a:solidFill>
                  <a:schemeClr val="hlink"/>
                </a:solidFill>
                <a:hlinkClick r:id="rId4"/>
              </a:rPr>
              <a:t>https://pewrsr.ch/2HRhg4D</a:t>
            </a:r>
            <a:r>
              <a:rPr lang="en"/>
              <a:t>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2" name="Shape 92"/>
        <p:cNvGrpSpPr/>
        <p:nvPr/>
      </p:nvGrpSpPr>
      <p:grpSpPr>
        <a:xfrm>
          <a:off x="0" y="0"/>
          <a:ext cx="0" cy="0"/>
          <a:chOff x="0" y="0"/>
          <a:chExt cx="0" cy="0"/>
        </a:xfrm>
      </p:grpSpPr>
      <p:sp>
        <p:nvSpPr>
          <p:cNvPr id="93" name="Google Shape;93;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do we mean by failure of skepticism?</a:t>
            </a:r>
            <a:endParaRPr/>
          </a:p>
        </p:txBody>
      </p:sp>
      <p:sp>
        <p:nvSpPr>
          <p:cNvPr id="94" name="Google Shape;94;p18"/>
          <p:cNvSpPr txBox="1"/>
          <p:nvPr>
            <p:ph idx="1" type="body"/>
          </p:nvPr>
        </p:nvSpPr>
        <p:spPr>
          <a:xfrm>
            <a:off x="311700" y="1152475"/>
            <a:ext cx="8609700" cy="38349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Char char="●"/>
            </a:pPr>
            <a:r>
              <a:rPr lang="en" sz="1600">
                <a:solidFill>
                  <a:srgbClr val="000000"/>
                </a:solidFill>
              </a:rPr>
              <a:t>Setting aside philosophical skepticism</a:t>
            </a:r>
            <a:br>
              <a:rPr lang="en" sz="1600">
                <a:solidFill>
                  <a:srgbClr val="000000"/>
                </a:solidFill>
              </a:rPr>
            </a:br>
            <a:endParaRPr sz="1600">
              <a:solidFill>
                <a:srgbClr val="000000"/>
              </a:solidFill>
            </a:endParaRPr>
          </a:p>
          <a:p>
            <a:pPr indent="-330200" lvl="0" marL="457200" rtl="0" algn="l">
              <a:lnSpc>
                <a:spcPct val="100000"/>
              </a:lnSpc>
              <a:spcBef>
                <a:spcPts val="0"/>
              </a:spcBef>
              <a:spcAft>
                <a:spcPts val="0"/>
              </a:spcAft>
              <a:buClr>
                <a:srgbClr val="000000"/>
              </a:buClr>
              <a:buSzPts val="1600"/>
              <a:buChar char="●"/>
            </a:pPr>
            <a:r>
              <a:rPr lang="en" sz="1600">
                <a:solidFill>
                  <a:srgbClr val="000000"/>
                </a:solidFill>
              </a:rPr>
              <a:t>Merriam Webster definition: “An attitude of doubt or a disposition to incredulity either in general or toward a particular object.” </a:t>
            </a:r>
            <a:br>
              <a:rPr lang="en" sz="1600">
                <a:solidFill>
                  <a:srgbClr val="000000"/>
                </a:solidFill>
              </a:rPr>
            </a:br>
            <a:endParaRPr sz="1600">
              <a:solidFill>
                <a:srgbClr val="000000"/>
              </a:solidFill>
            </a:endParaRPr>
          </a:p>
          <a:p>
            <a:pPr indent="-330200" lvl="0" marL="457200" rtl="0" algn="l">
              <a:lnSpc>
                <a:spcPct val="100000"/>
              </a:lnSpc>
              <a:spcBef>
                <a:spcPts val="0"/>
              </a:spcBef>
              <a:spcAft>
                <a:spcPts val="0"/>
              </a:spcAft>
              <a:buClr>
                <a:srgbClr val="000000"/>
              </a:buClr>
              <a:buSzPts val="1600"/>
              <a:buChar char="●"/>
            </a:pPr>
            <a:r>
              <a:rPr lang="en" sz="1600">
                <a:solidFill>
                  <a:srgbClr val="000000"/>
                </a:solidFill>
              </a:rPr>
              <a:t>Speaking broadly, in this new post-truth era, skepticism is failing at both extremes: many of us are not skeptical enough of information often amplified by social media while at the other extreme rampant skepticism of all information from ideologically divergent sources actually allows fake news to thrive.</a:t>
            </a:r>
            <a:br>
              <a:rPr lang="en" sz="1600">
                <a:solidFill>
                  <a:srgbClr val="000000"/>
                </a:solidFill>
              </a:rPr>
            </a:br>
            <a:endParaRPr sz="1600">
              <a:solidFill>
                <a:srgbClr val="000000"/>
              </a:solidFill>
            </a:endParaRPr>
          </a:p>
          <a:p>
            <a:pPr indent="-330200" lvl="0" marL="457200" rtl="0" algn="l">
              <a:lnSpc>
                <a:spcPct val="100000"/>
              </a:lnSpc>
              <a:spcBef>
                <a:spcPts val="0"/>
              </a:spcBef>
              <a:spcAft>
                <a:spcPts val="0"/>
              </a:spcAft>
              <a:buClr>
                <a:srgbClr val="000000"/>
              </a:buClr>
              <a:buSzPts val="1600"/>
              <a:buChar char="●"/>
            </a:pPr>
            <a:r>
              <a:rPr lang="en" sz="1600">
                <a:solidFill>
                  <a:srgbClr val="000000"/>
                </a:solidFill>
              </a:rPr>
              <a:t>We as a profession need to rethink how we teach skepticism in the modern information landscape. Is the skepticism that information literacy instructors have been preaching causing individuals to retreat to their “corners” of ideologies? Have we become so overwhelmed and partisan that we are questioning the very truth of indisputable facts?</a:t>
            </a:r>
            <a:endParaRPr sz="1600">
              <a:solidFill>
                <a:srgbClr val="00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8" name="Shape 98"/>
        <p:cNvGrpSpPr/>
        <p:nvPr/>
      </p:nvGrpSpPr>
      <p:grpSpPr>
        <a:xfrm>
          <a:off x="0" y="0"/>
          <a:ext cx="0" cy="0"/>
          <a:chOff x="0" y="0"/>
          <a:chExt cx="0" cy="0"/>
        </a:xfrm>
      </p:grpSpPr>
      <p:sp>
        <p:nvSpPr>
          <p:cNvPr id="99" name="Google Shape;99;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Information Behaviors</a:t>
            </a:r>
            <a:endParaRPr/>
          </a:p>
        </p:txBody>
      </p:sp>
      <p:sp>
        <p:nvSpPr>
          <p:cNvPr id="100" name="Google Shape;100;p19"/>
          <p:cNvSpPr txBox="1"/>
          <p:nvPr>
            <p:ph idx="1" type="body"/>
          </p:nvPr>
        </p:nvSpPr>
        <p:spPr>
          <a:xfrm>
            <a:off x="311700" y="1152475"/>
            <a:ext cx="67890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400"/>
              <a:t>Information Behaviors</a:t>
            </a:r>
            <a:r>
              <a:rPr lang="en" sz="1400"/>
              <a:t> “encompass information seeking as well as the totality of other unintentional or serendipitous behaviors . . . as well as purposive behaviors that do not involve seeking, such as actively avoiding information.”</a:t>
            </a:r>
            <a:endParaRPr sz="1400"/>
          </a:p>
          <a:p>
            <a:pPr indent="0" lvl="0" marL="0" rtl="0" algn="l">
              <a:spcBef>
                <a:spcPts val="1600"/>
              </a:spcBef>
              <a:spcAft>
                <a:spcPts val="0"/>
              </a:spcAft>
              <a:buClr>
                <a:schemeClr val="dk1"/>
              </a:buClr>
              <a:buSzPts val="1100"/>
              <a:buFont typeface="Arial"/>
              <a:buNone/>
            </a:pPr>
            <a:r>
              <a:rPr b="1" lang="en" sz="1400"/>
              <a:t>Information-Seeking Behaviors</a:t>
            </a:r>
            <a:r>
              <a:rPr lang="en" sz="1400"/>
              <a:t> are conscious, intentional efforts to acquire information that fulfills an information need. </a:t>
            </a:r>
            <a:endParaRPr sz="1400"/>
          </a:p>
          <a:p>
            <a:pPr indent="0" lvl="0" marL="0" rtl="0" algn="l">
              <a:spcBef>
                <a:spcPts val="1600"/>
              </a:spcBef>
              <a:spcAft>
                <a:spcPts val="0"/>
              </a:spcAft>
              <a:buClr>
                <a:schemeClr val="dk1"/>
              </a:buClr>
              <a:buSzPts val="1100"/>
              <a:buFont typeface="Arial"/>
              <a:buNone/>
            </a:pPr>
            <a:r>
              <a:rPr b="1" lang="en" sz="1400"/>
              <a:t>Information Avoidance</a:t>
            </a:r>
            <a:r>
              <a:rPr lang="en" sz="1400"/>
              <a:t> Humans are predisposed to avoid information that conflicts with their worldviews. This </a:t>
            </a:r>
            <a:r>
              <a:rPr lang="en" sz="1400">
                <a:highlight>
                  <a:srgbClr val="FFFF00"/>
                </a:highlight>
              </a:rPr>
              <a:t>“selective exposure”</a:t>
            </a:r>
            <a:r>
              <a:rPr lang="en" sz="1400"/>
              <a:t> or </a:t>
            </a:r>
            <a:r>
              <a:rPr lang="en" sz="1400">
                <a:highlight>
                  <a:srgbClr val="FFFF00"/>
                </a:highlight>
              </a:rPr>
              <a:t>“confirmation bias”</a:t>
            </a:r>
            <a:r>
              <a:rPr lang="en" sz="1400"/>
              <a:t> is even more pronounced when dealing with political ideologies and new information. Avoiding information is a common information behavior, but it is not an information-seeking behavior.</a:t>
            </a:r>
            <a:endParaRPr sz="1400"/>
          </a:p>
          <a:p>
            <a:pPr indent="0" lvl="0" marL="0" rtl="0" algn="l">
              <a:spcBef>
                <a:spcPts val="1600"/>
              </a:spcBef>
              <a:spcAft>
                <a:spcPts val="1600"/>
              </a:spcAft>
              <a:buNone/>
            </a:pPr>
            <a:r>
              <a:t/>
            </a:r>
            <a:endParaRPr sz="1200"/>
          </a:p>
        </p:txBody>
      </p:sp>
      <p:pic>
        <p:nvPicPr>
          <p:cNvPr id="101" name="Google Shape;101;p19"/>
          <p:cNvPicPr preferRelativeResize="0"/>
          <p:nvPr/>
        </p:nvPicPr>
        <p:blipFill>
          <a:blip r:embed="rId3">
            <a:alphaModFix/>
          </a:blip>
          <a:stretch>
            <a:fillRect/>
          </a:stretch>
        </p:blipFill>
        <p:spPr>
          <a:xfrm>
            <a:off x="7232675" y="173194"/>
            <a:ext cx="1599625" cy="2542049"/>
          </a:xfrm>
          <a:prstGeom prst="rect">
            <a:avLst/>
          </a:prstGeom>
          <a:noFill/>
          <a:ln>
            <a:noFill/>
          </a:ln>
        </p:spPr>
      </p:pic>
      <p:pic>
        <p:nvPicPr>
          <p:cNvPr id="102" name="Google Shape;102;p19"/>
          <p:cNvPicPr preferRelativeResize="0"/>
          <p:nvPr/>
        </p:nvPicPr>
        <p:blipFill rotWithShape="1">
          <a:blip r:embed="rId4">
            <a:alphaModFix/>
          </a:blip>
          <a:srcRect b="6571" l="24427" r="17314" t="17458"/>
          <a:stretch/>
        </p:blipFill>
        <p:spPr>
          <a:xfrm>
            <a:off x="7031500" y="2832950"/>
            <a:ext cx="2112499" cy="2128549"/>
          </a:xfrm>
          <a:prstGeom prst="rect">
            <a:avLst/>
          </a:prstGeom>
          <a:noFill/>
          <a:ln>
            <a:noFill/>
          </a:ln>
        </p:spPr>
      </p:pic>
      <p:sp>
        <p:nvSpPr>
          <p:cNvPr id="103" name="Google Shape;103;p19"/>
          <p:cNvSpPr txBox="1"/>
          <p:nvPr/>
        </p:nvSpPr>
        <p:spPr>
          <a:xfrm>
            <a:off x="139800" y="4703625"/>
            <a:ext cx="6644700" cy="395700"/>
          </a:xfrm>
          <a:prstGeom prst="rect">
            <a:avLst/>
          </a:prstGeom>
          <a:noFill/>
          <a:ln>
            <a:noFill/>
          </a:ln>
        </p:spPr>
        <p:txBody>
          <a:bodyPr anchorCtr="0" anchor="t" bIns="91425" lIns="91425" spcFirstLastPara="1" rIns="91425" wrap="square" tIns="91425">
            <a:noAutofit/>
          </a:bodyPr>
          <a:lstStyle/>
          <a:p>
            <a:pPr indent="0" lvl="0" marL="0" rtl="0" algn="l">
              <a:lnSpc>
                <a:spcPct val="133333"/>
              </a:lnSpc>
              <a:spcBef>
                <a:spcPts val="600"/>
              </a:spcBef>
              <a:spcAft>
                <a:spcPts val="0"/>
              </a:spcAft>
              <a:buClr>
                <a:schemeClr val="dk1"/>
              </a:buClr>
              <a:buSzPts val="1100"/>
              <a:buFont typeface="Arial"/>
              <a:buNone/>
            </a:pPr>
            <a:r>
              <a:rPr lang="en" sz="1000">
                <a:solidFill>
                  <a:schemeClr val="dk1"/>
                </a:solidFill>
                <a:latin typeface="Times New Roman"/>
                <a:ea typeface="Times New Roman"/>
                <a:cs typeface="Times New Roman"/>
                <a:sym typeface="Times New Roman"/>
              </a:rPr>
              <a:t>Donald O. Case and Lisa M. Given, </a:t>
            </a:r>
            <a:r>
              <a:rPr i="1" lang="en" sz="1000">
                <a:solidFill>
                  <a:schemeClr val="dk1"/>
                </a:solidFill>
                <a:latin typeface="Times New Roman"/>
                <a:ea typeface="Times New Roman"/>
                <a:cs typeface="Times New Roman"/>
                <a:sym typeface="Times New Roman"/>
              </a:rPr>
              <a:t>Looking for Information</a:t>
            </a:r>
            <a:r>
              <a:rPr lang="en" sz="1000">
                <a:solidFill>
                  <a:schemeClr val="dk1"/>
                </a:solidFill>
                <a:latin typeface="Times New Roman"/>
                <a:ea typeface="Times New Roman"/>
                <a:cs typeface="Times New Roman"/>
                <a:sym typeface="Times New Roman"/>
              </a:rPr>
              <a:t>, 4th ed. (Bingley, UK: Emerald, 2000), 6.</a:t>
            </a:r>
            <a:endParaRPr sz="1000">
              <a:solidFill>
                <a:schemeClr val="dk1"/>
              </a:solidFill>
              <a:latin typeface="Times New Roman"/>
              <a:ea typeface="Times New Roman"/>
              <a:cs typeface="Times New Roman"/>
              <a:sym typeface="Times New Roman"/>
            </a:endParaRPr>
          </a:p>
          <a:p>
            <a:pPr indent="0" lvl="0" marL="0" rtl="0" algn="l">
              <a:spcBef>
                <a:spcPts val="60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20"/>
          <p:cNvSpPr txBox="1"/>
          <p:nvPr>
            <p:ph idx="1" type="body"/>
          </p:nvPr>
        </p:nvSpPr>
        <p:spPr>
          <a:xfrm>
            <a:off x="311700" y="139600"/>
            <a:ext cx="70395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rgbClr val="000000"/>
                </a:solidFill>
              </a:rPr>
              <a:t>Selective Exposure</a:t>
            </a:r>
            <a:r>
              <a:rPr lang="en">
                <a:solidFill>
                  <a:srgbClr val="000000"/>
                </a:solidFill>
              </a:rPr>
              <a:t>: </a:t>
            </a:r>
            <a:r>
              <a:rPr lang="en">
                <a:solidFill>
                  <a:srgbClr val="000000"/>
                </a:solidFill>
                <a:highlight>
                  <a:srgbClr val="FFFFFF"/>
                </a:highlight>
              </a:rPr>
              <a:t> A tendency for people both consciously and unconsciously to seek out material that supports their existing attitudes and beliefs and to actively avoid material that challenges their views. More broadly, audiences may seek congruence with their predispositions, including any aspect of their </a:t>
            </a:r>
            <a:r>
              <a:rPr lang="en">
                <a:solidFill>
                  <a:srgbClr val="000000"/>
                </a:solidFill>
                <a:highlight>
                  <a:srgbClr val="FFFF00"/>
                </a:highlight>
              </a:rPr>
              <a:t>identity</a:t>
            </a:r>
            <a:r>
              <a:rPr lang="en">
                <a:solidFill>
                  <a:srgbClr val="000000"/>
                </a:solidFill>
                <a:highlight>
                  <a:srgbClr val="FFFFFF"/>
                </a:highlight>
              </a:rPr>
              <a:t>.</a:t>
            </a:r>
            <a:endParaRPr>
              <a:solidFill>
                <a:srgbClr val="000000"/>
              </a:solidFill>
            </a:endParaRPr>
          </a:p>
          <a:p>
            <a:pPr indent="0" lvl="0" marL="0" rtl="0" algn="l">
              <a:spcBef>
                <a:spcPts val="1600"/>
              </a:spcBef>
              <a:spcAft>
                <a:spcPts val="0"/>
              </a:spcAft>
              <a:buClr>
                <a:schemeClr val="dk1"/>
              </a:buClr>
              <a:buSzPts val="1100"/>
              <a:buFont typeface="Arial"/>
              <a:buNone/>
            </a:pPr>
            <a:r>
              <a:rPr lang="en" u="sng">
                <a:solidFill>
                  <a:srgbClr val="000000"/>
                </a:solidFill>
              </a:rPr>
              <a:t>Selective Avoidance</a:t>
            </a:r>
            <a:r>
              <a:rPr lang="en">
                <a:solidFill>
                  <a:srgbClr val="000000"/>
                </a:solidFill>
              </a:rPr>
              <a:t>: </a:t>
            </a:r>
            <a:r>
              <a:rPr lang="en">
                <a:solidFill>
                  <a:srgbClr val="000000"/>
                </a:solidFill>
                <a:highlight>
                  <a:srgbClr val="FFFFFF"/>
                </a:highlight>
              </a:rPr>
              <a:t>the motivated avoidance of messages discrepant with one’s beliefs.</a:t>
            </a:r>
            <a:endParaRPr>
              <a:solidFill>
                <a:srgbClr val="000000"/>
              </a:solidFill>
            </a:endParaRPr>
          </a:p>
          <a:p>
            <a:pPr indent="0" lvl="0" marL="0" rtl="0" algn="l">
              <a:spcBef>
                <a:spcPts val="1600"/>
              </a:spcBef>
              <a:spcAft>
                <a:spcPts val="0"/>
              </a:spcAft>
              <a:buNone/>
            </a:pPr>
            <a:r>
              <a:rPr lang="en" u="sng">
                <a:solidFill>
                  <a:srgbClr val="000000"/>
                </a:solidFill>
              </a:rPr>
              <a:t>Confirmation Bias</a:t>
            </a:r>
            <a:r>
              <a:rPr lang="en">
                <a:solidFill>
                  <a:srgbClr val="000000"/>
                </a:solidFill>
              </a:rPr>
              <a:t>: </a:t>
            </a:r>
            <a:r>
              <a:rPr lang="en">
                <a:solidFill>
                  <a:srgbClr val="000000"/>
                </a:solidFill>
                <a:highlight>
                  <a:srgbClr val="FFFFFF"/>
                </a:highlight>
              </a:rPr>
              <a:t>A tendency to seek and attend to information that confirms the individual’s beliefs or expectations and to discount that which does not. </a:t>
            </a:r>
            <a:endParaRPr>
              <a:solidFill>
                <a:srgbClr val="000000"/>
              </a:solidFill>
            </a:endParaRPr>
          </a:p>
          <a:p>
            <a:pPr indent="0" lvl="0" marL="0" rtl="0" algn="l">
              <a:spcBef>
                <a:spcPts val="1600"/>
              </a:spcBef>
              <a:spcAft>
                <a:spcPts val="0"/>
              </a:spcAft>
              <a:buNone/>
            </a:pPr>
            <a:r>
              <a:t/>
            </a:r>
            <a:endParaRPr/>
          </a:p>
          <a:p>
            <a:pPr indent="0" lvl="0" marL="0" rtl="0" algn="l">
              <a:spcBef>
                <a:spcPts val="1600"/>
              </a:spcBef>
              <a:spcAft>
                <a:spcPts val="0"/>
              </a:spcAft>
              <a:buNone/>
            </a:pPr>
            <a:r>
              <a:rPr lang="en" sz="1000">
                <a:solidFill>
                  <a:schemeClr val="dk1"/>
                </a:solidFill>
              </a:rPr>
              <a:t>Chandler, D., &amp; Munday, R. (Ed.), </a:t>
            </a:r>
            <a:r>
              <a:rPr i="1" lang="en" sz="1000">
                <a:solidFill>
                  <a:schemeClr val="dk1"/>
                </a:solidFill>
              </a:rPr>
              <a:t>A Dictionary of Media and Communication</a:t>
            </a:r>
            <a:r>
              <a:rPr lang="en" sz="1000">
                <a:solidFill>
                  <a:schemeClr val="dk1"/>
                </a:solidFill>
              </a:rPr>
              <a:t>. : Oxford University Press, 2016.</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pic>
        <p:nvPicPr>
          <p:cNvPr id="109" name="Google Shape;109;p20"/>
          <p:cNvPicPr preferRelativeResize="0"/>
          <p:nvPr/>
        </p:nvPicPr>
        <p:blipFill>
          <a:blip r:embed="rId3">
            <a:alphaModFix/>
          </a:blip>
          <a:stretch>
            <a:fillRect/>
          </a:stretch>
        </p:blipFill>
        <p:spPr>
          <a:xfrm>
            <a:off x="7470525" y="139588"/>
            <a:ext cx="1562100" cy="2371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ACRL Framework</a:t>
            </a:r>
            <a:endParaRPr/>
          </a:p>
        </p:txBody>
      </p:sp>
      <p:sp>
        <p:nvSpPr>
          <p:cNvPr id="115" name="Google Shape;115;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i="1" sz="1400">
              <a:solidFill>
                <a:schemeClr val="dk1"/>
              </a:solidFill>
            </a:endParaRPr>
          </a:p>
          <a:p>
            <a:pPr indent="0" lvl="0" marL="0" rtl="0" algn="l">
              <a:lnSpc>
                <a:spcPct val="100000"/>
              </a:lnSpc>
              <a:spcBef>
                <a:spcPts val="0"/>
              </a:spcBef>
              <a:spcAft>
                <a:spcPts val="0"/>
              </a:spcAft>
              <a:buNone/>
            </a:pPr>
            <a:r>
              <a:rPr i="1" lang="en">
                <a:solidFill>
                  <a:schemeClr val="dk1"/>
                </a:solidFill>
              </a:rPr>
              <a:t>Framework for Information Literacy for Higher Education</a:t>
            </a:r>
            <a:r>
              <a:rPr lang="en">
                <a:solidFill>
                  <a:schemeClr val="dk1"/>
                </a:solidFill>
              </a:rPr>
              <a:t> (2016).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rPr lang="en">
                <a:solidFill>
                  <a:schemeClr val="dk1"/>
                </a:solidFill>
              </a:rPr>
              <a:t>Frame: </a:t>
            </a:r>
            <a:r>
              <a:rPr b="1" lang="en">
                <a:solidFill>
                  <a:schemeClr val="dk1"/>
                </a:solidFill>
              </a:rPr>
              <a:t>Authority is Constructed and Contextual</a:t>
            </a:r>
            <a:r>
              <a:rPr lang="en">
                <a:solidFill>
                  <a:schemeClr val="dk1"/>
                </a:solidFill>
              </a:rPr>
              <a:t>. “</a:t>
            </a:r>
            <a:r>
              <a:rPr lang="en">
                <a:solidFill>
                  <a:schemeClr val="dk1"/>
                </a:solidFill>
                <a:highlight>
                  <a:srgbClr val="FFFFFF"/>
                </a:highlight>
              </a:rPr>
              <a:t>Information resources reflect their creators’ expertise and credibility, and are evaluated based on the information need and the context in which the information will be used.”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rPr lang="en">
                <a:solidFill>
                  <a:schemeClr val="dk1"/>
                </a:solidFill>
                <a:highlight>
                  <a:srgbClr val="FFFFFF"/>
                </a:highlight>
              </a:rPr>
              <a:t>The</a:t>
            </a:r>
            <a:r>
              <a:rPr i="1" lang="en">
                <a:solidFill>
                  <a:schemeClr val="dk1"/>
                </a:solidFill>
                <a:highlight>
                  <a:srgbClr val="FFFFFF"/>
                </a:highlight>
              </a:rPr>
              <a:t> Framework</a:t>
            </a:r>
            <a:r>
              <a:rPr lang="en">
                <a:solidFill>
                  <a:schemeClr val="dk1"/>
                </a:solidFill>
                <a:highlight>
                  <a:srgbClr val="FFFFFF"/>
                </a:highlight>
              </a:rPr>
              <a:t> further elaborates: “Authority is constructed in that various communities may recognize different types of authority.”</a:t>
            </a:r>
            <a:endParaRPr>
              <a:solidFill>
                <a:schemeClr val="dk1"/>
              </a:solidFill>
              <a:highlight>
                <a:srgbClr val="FFFFFF"/>
              </a:highlight>
            </a:endParaRPr>
          </a:p>
          <a:p>
            <a:pPr indent="0" lvl="0" marL="0" rtl="0" algn="l">
              <a:lnSpc>
                <a:spcPct val="100000"/>
              </a:lnSpc>
              <a:spcBef>
                <a:spcPts val="0"/>
              </a:spcBef>
              <a:spcAft>
                <a:spcPts val="0"/>
              </a:spcAft>
              <a:buNone/>
            </a:pPr>
            <a:r>
              <a:t/>
            </a:r>
            <a:endParaRPr>
              <a:solidFill>
                <a:schemeClr val="dk1"/>
              </a:solidFill>
              <a:highlight>
                <a:srgbClr val="FFFFFF"/>
              </a:highlight>
            </a:endParaRPr>
          </a:p>
          <a:p>
            <a:pPr indent="0" lvl="0" marL="0" rtl="0" algn="l">
              <a:lnSpc>
                <a:spcPct val="100000"/>
              </a:lnSpc>
              <a:spcBef>
                <a:spcPts val="0"/>
              </a:spcBef>
              <a:spcAft>
                <a:spcPts val="0"/>
              </a:spcAft>
              <a:buNone/>
            </a:pPr>
            <a:r>
              <a:t/>
            </a:r>
            <a:endParaRPr>
              <a:solidFill>
                <a:schemeClr val="dk1"/>
              </a:solidFill>
              <a:highlight>
                <a:srgbClr val="FFFFFF"/>
              </a:highlight>
            </a:endParaRPr>
          </a:p>
          <a:p>
            <a:pPr indent="0" lvl="0" marL="0" rtl="0" algn="l">
              <a:lnSpc>
                <a:spcPct val="100000"/>
              </a:lnSpc>
              <a:spcBef>
                <a:spcPts val="0"/>
              </a:spcBef>
              <a:spcAft>
                <a:spcPts val="0"/>
              </a:spcAft>
              <a:buClr>
                <a:schemeClr val="dk1"/>
              </a:buClr>
              <a:buSzPts val="1100"/>
              <a:buFont typeface="Arial"/>
              <a:buNone/>
            </a:pPr>
            <a:r>
              <a:rPr lang="en">
                <a:solidFill>
                  <a:schemeClr val="dk1"/>
                </a:solidFill>
                <a:highlight>
                  <a:srgbClr val="FFFFFF"/>
                </a:highlight>
              </a:rPr>
              <a:t>Uh-oh.</a:t>
            </a:r>
            <a:endParaRPr>
              <a:solidFill>
                <a:schemeClr val="dk1"/>
              </a:solidFill>
              <a:highlight>
                <a:srgbClr val="FFFFFF"/>
              </a:highlight>
            </a:endParaRPr>
          </a:p>
        </p:txBody>
      </p:sp>
      <p:pic>
        <p:nvPicPr>
          <p:cNvPr id="116" name="Google Shape;116;p21"/>
          <p:cNvPicPr preferRelativeResize="0"/>
          <p:nvPr/>
        </p:nvPicPr>
        <p:blipFill>
          <a:blip r:embed="rId3">
            <a:alphaModFix/>
          </a:blip>
          <a:stretch>
            <a:fillRect/>
          </a:stretch>
        </p:blipFill>
        <p:spPr>
          <a:xfrm>
            <a:off x="3316075" y="199701"/>
            <a:ext cx="5426474" cy="9994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