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40"/>
  </p:notesMasterIdLst>
  <p:sldIdLst>
    <p:sldId id="256" r:id="rId2"/>
    <p:sldId id="284" r:id="rId3"/>
    <p:sldId id="285" r:id="rId4"/>
    <p:sldId id="259" r:id="rId5"/>
    <p:sldId id="260" r:id="rId6"/>
    <p:sldId id="286" r:id="rId7"/>
    <p:sldId id="288" r:id="rId8"/>
    <p:sldId id="287" r:id="rId9"/>
    <p:sldId id="262" r:id="rId10"/>
    <p:sldId id="261" r:id="rId11"/>
    <p:sldId id="294" r:id="rId12"/>
    <p:sldId id="263" r:id="rId13"/>
    <p:sldId id="264" r:id="rId14"/>
    <p:sldId id="295" r:id="rId15"/>
    <p:sldId id="266" r:id="rId16"/>
    <p:sldId id="267" r:id="rId17"/>
    <p:sldId id="291" r:id="rId18"/>
    <p:sldId id="265" r:id="rId19"/>
    <p:sldId id="268" r:id="rId20"/>
    <p:sldId id="269" r:id="rId21"/>
    <p:sldId id="270" r:id="rId22"/>
    <p:sldId id="289" r:id="rId23"/>
    <p:sldId id="271" r:id="rId24"/>
    <p:sldId id="273" r:id="rId25"/>
    <p:sldId id="274" r:id="rId26"/>
    <p:sldId id="275" r:id="rId27"/>
    <p:sldId id="276" r:id="rId28"/>
    <p:sldId id="277" r:id="rId29"/>
    <p:sldId id="278" r:id="rId30"/>
    <p:sldId id="297" r:id="rId31"/>
    <p:sldId id="279" r:id="rId32"/>
    <p:sldId id="280" r:id="rId33"/>
    <p:sldId id="281" r:id="rId34"/>
    <p:sldId id="290" r:id="rId35"/>
    <p:sldId id="296" r:id="rId36"/>
    <p:sldId id="283" r:id="rId37"/>
    <p:sldId id="282" r:id="rId38"/>
    <p:sldId id="293"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5" autoAdjust="0"/>
    <p:restoredTop sz="94660"/>
  </p:normalViewPr>
  <p:slideViewPr>
    <p:cSldViewPr>
      <p:cViewPr varScale="1">
        <p:scale>
          <a:sx n="104" d="100"/>
          <a:sy n="104" d="100"/>
        </p:scale>
        <p:origin x="-18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B732017-B6BE-48D7-A069-7AE321A07457}" type="datetimeFigureOut">
              <a:rPr lang="en-US"/>
              <a:pPr>
                <a:defRPr/>
              </a:pPr>
              <a:t>4/16/2010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E659ED9-8285-4D4A-92A6-48C060A014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B3FE9C5-40DD-4CEB-A1A0-95B6F3A12BA4}" type="slidenum">
              <a:rPr lang="en-US"/>
              <a:pPr fontAlgn="base">
                <a:spcBef>
                  <a:spcPct val="0"/>
                </a:spcBef>
                <a:spcAft>
                  <a:spcPct val="0"/>
                </a:spcAft>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62A56D-82E5-42F2-AFA5-AAFC9012997A}" type="slidenum">
              <a:rPr lang="en-US"/>
              <a:pPr fontAlgn="base">
                <a:spcBef>
                  <a:spcPct val="0"/>
                </a:spcBef>
                <a:spcAft>
                  <a:spcPct val="0"/>
                </a:spcAft>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1DD4A2-D5BC-4479-B76B-D9FA200153D8}" type="slidenum">
              <a:rPr lang="en-US"/>
              <a:pPr fontAlgn="base">
                <a:spcBef>
                  <a:spcPct val="0"/>
                </a:spcBef>
                <a:spcAft>
                  <a:spcPct val="0"/>
                </a:spcAft>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44A91B-3703-4052-9EC5-657642340C09}" type="slidenum">
              <a:rPr lang="en-US"/>
              <a:pPr fontAlgn="base">
                <a:spcBef>
                  <a:spcPct val="0"/>
                </a:spcBef>
                <a:spcAft>
                  <a:spcPct val="0"/>
                </a:spcAft>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D3C54B-0E49-4511-A76E-32A1844168D6}" type="slidenum">
              <a:rPr lang="en-US"/>
              <a:pPr fontAlgn="base">
                <a:spcBef>
                  <a:spcPct val="0"/>
                </a:spcBef>
                <a:spcAft>
                  <a:spcPct val="0"/>
                </a:spcAft>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58B7AC-96C4-4F16-8A7E-5DB9821567AE}" type="slidenum">
              <a:rPr lang="en-US"/>
              <a:pPr fontAlgn="base">
                <a:spcBef>
                  <a:spcPct val="0"/>
                </a:spcBef>
                <a:spcAft>
                  <a:spcPct val="0"/>
                </a:spcAft>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829F1D-A02B-42A3-AF03-BE488F18FA83}" type="slidenum">
              <a:rPr lang="en-US"/>
              <a:pPr fontAlgn="base">
                <a:spcBef>
                  <a:spcPct val="0"/>
                </a:spcBef>
                <a:spcAft>
                  <a:spcPct val="0"/>
                </a:spcAft>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334E21-EC9E-4551-A5ED-164573ACC1A8}" type="slidenum">
              <a:rPr lang="en-US"/>
              <a:pPr fontAlgn="base">
                <a:spcBef>
                  <a:spcPct val="0"/>
                </a:spcBef>
                <a:spcAft>
                  <a:spcPct val="0"/>
                </a:spcAft>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BCC152-FFD9-4801-BB74-3EADCC6262EF}" type="slidenum">
              <a:rPr lang="en-US"/>
              <a:pPr fontAlgn="base">
                <a:spcBef>
                  <a:spcPct val="0"/>
                </a:spcBef>
                <a:spcAft>
                  <a:spcPct val="0"/>
                </a:spcAft>
              </a:pPr>
              <a:t>26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7C0178-E1AA-4601-9A43-2B3ABE653F24}" type="slidenum">
              <a:rPr lang="en-US"/>
              <a:pPr fontAlgn="base">
                <a:spcBef>
                  <a:spcPct val="0"/>
                </a:spcBef>
                <a:spcAft>
                  <a:spcPct val="0"/>
                </a:spcAft>
              </a:pPr>
              <a:t>27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1AAEB9-8E03-476A-90EF-33E885AAA737}" type="slidenum">
              <a:rPr lang="en-US"/>
              <a:pPr fontAlgn="base">
                <a:spcBef>
                  <a:spcPct val="0"/>
                </a:spcBef>
                <a:spcAft>
                  <a:spcPct val="0"/>
                </a:spcAft>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362F40-FCD4-4B2D-A992-7D8EBCB297AD}" type="slidenum">
              <a:rPr lang="en-US"/>
              <a:pPr fontAlgn="base">
                <a:spcBef>
                  <a:spcPct val="0"/>
                </a:spcBef>
                <a:spcAft>
                  <a:spcPct val="0"/>
                </a:spcAft>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BFB616-8AD8-4074-8D19-CB743304A72F}" type="slidenum">
              <a:rPr lang="en-US"/>
              <a:pPr fontAlgn="base">
                <a:spcBef>
                  <a:spcPct val="0"/>
                </a:spcBef>
                <a:spcAft>
                  <a:spcPct val="0"/>
                </a:spcAft>
              </a:pPr>
              <a:t>29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BC19E1-9D25-421F-8CBE-A11B70020F92}" type="slidenum">
              <a:rPr lang="en-US"/>
              <a:pPr fontAlgn="base">
                <a:spcBef>
                  <a:spcPct val="0"/>
                </a:spcBef>
                <a:spcAft>
                  <a:spcPct val="0"/>
                </a:spcAft>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20C26E-AD1C-44A8-A75C-0C33C10B91AA}" type="slidenum">
              <a:rPr lang="en-US"/>
              <a:pPr fontAlgn="base">
                <a:spcBef>
                  <a:spcPct val="0"/>
                </a:spcBef>
                <a:spcAft>
                  <a:spcPct val="0"/>
                </a:spcAft>
              </a:pPr>
              <a:t>32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C6B806-7366-4007-A94F-46EB98799B53}" type="slidenum">
              <a:rPr lang="en-US"/>
              <a:pPr fontAlgn="base">
                <a:spcBef>
                  <a:spcPct val="0"/>
                </a:spcBef>
                <a:spcAft>
                  <a:spcPct val="0"/>
                </a:spcAft>
              </a:pPr>
              <a:t>33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BE4F86B-4C51-4E92-9E12-A554E60AFD38}" type="slidenum">
              <a:rPr lang="en-US"/>
              <a:pPr fontAlgn="base">
                <a:spcBef>
                  <a:spcPct val="0"/>
                </a:spcBef>
                <a:spcAft>
                  <a:spcPct val="0"/>
                </a:spcAft>
              </a:pPr>
              <a:t>36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12C602-2E4B-44D2-95BE-6D9484DCC255}" type="slidenum">
              <a:rPr lang="en-US"/>
              <a:pPr fontAlgn="base">
                <a:spcBef>
                  <a:spcPct val="0"/>
                </a:spcBef>
                <a:spcAft>
                  <a:spcPct val="0"/>
                </a:spcAft>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809FB9-54A4-4B50-9D37-FE10E31D53F0}" type="slidenum">
              <a:rPr lang="en-US"/>
              <a:pPr fontAlgn="base">
                <a:spcBef>
                  <a:spcPct val="0"/>
                </a:spcBef>
                <a:spcAft>
                  <a:spcPct val="0"/>
                </a:spcAft>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F0607C-9DC3-4CC8-89DD-A942C08C0F3E}" type="slidenum">
              <a:rPr lang="en-US"/>
              <a:pPr fontAlgn="base">
                <a:spcBef>
                  <a:spcPct val="0"/>
                </a:spcBef>
                <a:spcAft>
                  <a:spcPct val="0"/>
                </a:spcAft>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1CAE14-8163-4B1D-BA50-84F626730C68}" type="slidenum">
              <a:rPr lang="en-US"/>
              <a:pPr fontAlgn="base">
                <a:spcBef>
                  <a:spcPct val="0"/>
                </a:spcBef>
                <a:spcAft>
                  <a:spcPct val="0"/>
                </a:spcAft>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9BB8BD-E9E4-4F8F-BC02-DC3254F502DD}" type="slidenum">
              <a:rPr lang="en-US"/>
              <a:pPr fontAlgn="base">
                <a:spcBef>
                  <a:spcPct val="0"/>
                </a:spcBef>
                <a:spcAft>
                  <a:spcPct val="0"/>
                </a:spcAft>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684613C-FDF8-4416-8C0B-41FCEA139CA5}" type="slidenum">
              <a:rPr lang="en-US"/>
              <a:pPr fontAlgn="base">
                <a:spcBef>
                  <a:spcPct val="0"/>
                </a:spcBef>
                <a:spcAft>
                  <a:spcPct val="0"/>
                </a:spcAft>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366FC5-FBB6-406E-87FC-972220F72D62}" type="slidenum">
              <a:rPr lang="en-US"/>
              <a:pPr fontAlgn="base">
                <a:spcBef>
                  <a:spcPct val="0"/>
                </a:spcBef>
                <a:spcAft>
                  <a:spcPct val="0"/>
                </a:spcAft>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E057DC-B25F-4CCB-AD90-389E39A6BCD7}" type="slidenum">
              <a:rPr lang="en-US"/>
              <a:pPr fontAlgn="base">
                <a:spcBef>
                  <a:spcPct val="0"/>
                </a:spcBef>
                <a:spcAft>
                  <a:spcPct val="0"/>
                </a:spcAft>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685800" y="990601"/>
            <a:ext cx="7772400" cy="2609850"/>
          </a:xfrm>
        </p:spPr>
        <p:txBody>
          <a:bodyPr>
            <a:noAutofit/>
            <a:sp3d prstMaterial="matte">
              <a:bevelT w="38100" h="38100"/>
              <a:contourClr>
                <a:srgbClr val="FFFFFF"/>
              </a:contourClr>
            </a:sp3d>
          </a:bodyPr>
          <a:lstStyle>
            <a:lvl1pPr algn="ctr">
              <a:defRPr lang="en-US" sz="5800" dirty="0" smtClean="0">
                <a:ln w="9525">
                  <a:noFill/>
                </a:ln>
                <a:effectLst>
                  <a:outerShdw blurRad="50800" dist="38100" dir="8220000" algn="tl" rotWithShape="0">
                    <a:srgbClr val="000000">
                      <a:alpha val="40000"/>
                    </a:srgbClr>
                  </a:out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1371600" y="3657600"/>
            <a:ext cx="6400800" cy="1967089"/>
          </a:xfrm>
        </p:spPr>
        <p:txBody>
          <a:bodyPr>
            <a:normAutofit/>
          </a:bodyPr>
          <a:lstStyle>
            <a:lvl1pPr marL="0" indent="0" algn="ctr">
              <a:buNone/>
              <a:defRPr lang="en-US" sz="3000" b="0">
                <a:solidFill>
                  <a:schemeClr val="tx2"/>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4" name="Rectangle 22"/>
          <p:cNvSpPr>
            <a:spLocks noGrp="1"/>
          </p:cNvSpPr>
          <p:nvPr>
            <p:ph type="dt" sz="half" idx="10"/>
          </p:nvPr>
        </p:nvSpPr>
        <p:spPr/>
        <p:txBody>
          <a:bodyPr/>
          <a:lstStyle>
            <a:lvl1pPr>
              <a:defRPr/>
            </a:lvl1pPr>
          </a:lstStyle>
          <a:p>
            <a:pPr>
              <a:defRPr/>
            </a:pPr>
            <a:fld id="{8423BC85-3FB6-4BA6-8A24-DA29CBDDDD06}"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C5EFB492-B40D-443A-ADF6-FB7EE7864455}" type="slidenum">
              <a:rPr/>
              <a:pPr>
                <a:def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2"/>
          <p:cNvSpPr>
            <a:spLocks noGrp="1"/>
          </p:cNvSpPr>
          <p:nvPr>
            <p:ph type="dt" sz="half" idx="10"/>
          </p:nvPr>
        </p:nvSpPr>
        <p:spPr/>
        <p:txBody>
          <a:bodyPr/>
          <a:lstStyle>
            <a:lvl1pPr>
              <a:defRPr/>
            </a:lvl1pPr>
          </a:lstStyle>
          <a:p>
            <a:pPr>
              <a:defRPr/>
            </a:pPr>
            <a:fld id="{32075837-E584-4826-ABAC-3FE6A318E396}"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121979D7-67BA-4791-A943-DA48E12B323C}" type="slidenum">
              <a:rPr/>
              <a:pPr>
                <a:defRPr/>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2"/>
          <p:cNvSpPr>
            <a:spLocks noGrp="1"/>
          </p:cNvSpPr>
          <p:nvPr>
            <p:ph type="dt" sz="half" idx="10"/>
          </p:nvPr>
        </p:nvSpPr>
        <p:spPr/>
        <p:txBody>
          <a:bodyPr/>
          <a:lstStyle>
            <a:lvl1pPr>
              <a:defRPr/>
            </a:lvl1pPr>
          </a:lstStyle>
          <a:p>
            <a:pPr>
              <a:defRPr/>
            </a:pPr>
            <a:fld id="{AA3CBC80-2A6A-4C9A-88DD-2B0325E44EE5}"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D294CEE4-4449-4FFE-8025-36B9C604DFE9}" type="slidenum">
              <a:rPr/>
              <a:pPr>
                <a:def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2"/>
          <p:cNvSpPr>
            <a:spLocks noGrp="1"/>
          </p:cNvSpPr>
          <p:nvPr>
            <p:ph type="dt" sz="half" idx="10"/>
          </p:nvPr>
        </p:nvSpPr>
        <p:spPr/>
        <p:txBody>
          <a:bodyPr/>
          <a:lstStyle>
            <a:lvl1pPr>
              <a:defRPr/>
            </a:lvl1pPr>
          </a:lstStyle>
          <a:p>
            <a:pPr>
              <a:defRPr/>
            </a:pPr>
            <a:fld id="{4810D2DB-949C-4F25-8AAA-A0D04906A09E}"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969ACE72-6926-4529-84B9-9C5B063B8F0F}" type="slidenum">
              <a:rPr/>
              <a:pPr>
                <a:def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Rectangle 2"/>
          <p:cNvSpPr>
            <a:spLocks noGrp="1"/>
          </p:cNvSpPr>
          <p:nvPr>
            <p:ph type="title"/>
          </p:nvPr>
        </p:nvSpPr>
        <p:spPr>
          <a:xfrm>
            <a:off x="722313" y="2685391"/>
            <a:ext cx="7772400" cy="3112843"/>
          </a:xfrm>
        </p:spPr>
        <p:txBody>
          <a:bodyPr anchor="t"/>
          <a:lstStyle>
            <a:lvl1pPr algn="ctr">
              <a:buNone/>
              <a:defRPr lang="en-US" sz="6000" b="1" dirty="0">
                <a:solidFill>
                  <a:schemeClr val="tx2">
                    <a:shade val="85000"/>
                    <a:satMod val="150000"/>
                  </a:schemeClr>
                </a:solidFill>
              </a:defRPr>
            </a:lvl1pPr>
          </a:lstStyle>
          <a:p>
            <a:r>
              <a:rPr lang="en-US" smtClean="0"/>
              <a:t>Click to edit Master title style</a:t>
            </a:r>
            <a:endParaRPr lang="en-US" dirty="0"/>
          </a:p>
        </p:txBody>
      </p:sp>
      <p:sp>
        <p:nvSpPr>
          <p:cNvPr id="3" name="Rectangle 3"/>
          <p:cNvSpPr>
            <a:spLocks noGrp="1"/>
          </p:cNvSpPr>
          <p:nvPr>
            <p:ph type="body" idx="1"/>
          </p:nvPr>
        </p:nvSpPr>
        <p:spPr>
          <a:xfrm>
            <a:off x="722313" y="1128932"/>
            <a:ext cx="7772400" cy="1509712"/>
          </a:xfrm>
        </p:spPr>
        <p:txBody>
          <a:bodyPr anchor="b">
            <a:normAutofit/>
          </a:bodyPr>
          <a:lstStyle>
            <a:lvl1pPr algn="ctr">
              <a:buNone/>
              <a:defRPr lang="en-US" sz="24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22"/>
          <p:cNvSpPr>
            <a:spLocks noGrp="1"/>
          </p:cNvSpPr>
          <p:nvPr>
            <p:ph type="dt" sz="half" idx="10"/>
          </p:nvPr>
        </p:nvSpPr>
        <p:spPr/>
        <p:txBody>
          <a:bodyPr/>
          <a:lstStyle>
            <a:lvl1pPr>
              <a:defRPr/>
            </a:lvl1pPr>
          </a:lstStyle>
          <a:p>
            <a:pPr>
              <a:defRPr/>
            </a:pPr>
            <a:fld id="{13176D67-9FDE-40C8-BC0E-AB8209813D07}"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720813B6-97E1-43C4-9804-971381B98B80}" type="slidenum">
              <a:rPr/>
              <a:pPr>
                <a:def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2"/>
          <p:cNvSpPr>
            <a:spLocks noGrp="1"/>
          </p:cNvSpPr>
          <p:nvPr>
            <p:ph type="dt" sz="half" idx="10"/>
          </p:nvPr>
        </p:nvSpPr>
        <p:spPr/>
        <p:txBody>
          <a:bodyPr/>
          <a:lstStyle>
            <a:lvl1pPr>
              <a:defRPr/>
            </a:lvl1pPr>
          </a:lstStyle>
          <a:p>
            <a:pPr>
              <a:defRPr/>
            </a:pPr>
            <a:fld id="{8CFDCD85-66A0-4546-BC06-2564F1655EF5}" type="datetimeFigureOut">
              <a:rPr/>
              <a:pPr>
                <a:defRPr/>
              </a:pPr>
              <a:t>4/15/2010</a:t>
            </a:fld>
            <a:endParaRPr/>
          </a:p>
        </p:txBody>
      </p:sp>
      <p:sp>
        <p:nvSpPr>
          <p:cNvPr id="6" name="Rectangle 18"/>
          <p:cNvSpPr>
            <a:spLocks noGrp="1"/>
          </p:cNvSpPr>
          <p:nvPr>
            <p:ph type="ftr" sz="quarter" idx="11"/>
          </p:nvPr>
        </p:nvSpPr>
        <p:spPr/>
        <p:txBody>
          <a:bodyPr/>
          <a:lstStyle>
            <a:lvl1pPr>
              <a:defRPr/>
            </a:lvl1pPr>
          </a:lstStyle>
          <a:p>
            <a:pPr>
              <a:defRPr/>
            </a:pPr>
            <a:endParaRPr/>
          </a:p>
        </p:txBody>
      </p:sp>
      <p:sp>
        <p:nvSpPr>
          <p:cNvPr id="7" name="Rectangle 15"/>
          <p:cNvSpPr>
            <a:spLocks noGrp="1"/>
          </p:cNvSpPr>
          <p:nvPr>
            <p:ph type="sldNum" sz="quarter" idx="12"/>
          </p:nvPr>
        </p:nvSpPr>
        <p:spPr/>
        <p:txBody>
          <a:bodyPr/>
          <a:lstStyle>
            <a:lvl1pPr>
              <a:defRPr/>
            </a:lvl1pPr>
          </a:lstStyle>
          <a:p>
            <a:pPr>
              <a:defRPr/>
            </a:pPr>
            <a:fld id="{0150F019-5A49-4E56-9EAE-E7238401C2D5}" type="slidenum">
              <a:rPr/>
              <a:pPr>
                <a:def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Rectangle 2"/>
          <p:cNvSpPr>
            <a:spLocks noGrp="1"/>
          </p:cNvSpPr>
          <p:nvPr>
            <p:ph type="body" idx="1"/>
          </p:nvPr>
        </p:nvSpPr>
        <p:spPr>
          <a:xfrm>
            <a:off x="457200" y="1535113"/>
            <a:ext cx="4040188"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body" sz="quarter" idx="3"/>
          </p:nvPr>
        </p:nvSpPr>
        <p:spPr>
          <a:xfrm>
            <a:off x="4645025" y="1535113"/>
            <a:ext cx="4041775"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2"/>
          <p:cNvSpPr>
            <a:spLocks noGrp="1"/>
          </p:cNvSpPr>
          <p:nvPr>
            <p:ph type="dt" sz="half" idx="10"/>
          </p:nvPr>
        </p:nvSpPr>
        <p:spPr/>
        <p:txBody>
          <a:bodyPr/>
          <a:lstStyle>
            <a:lvl1pPr>
              <a:defRPr/>
            </a:lvl1pPr>
          </a:lstStyle>
          <a:p>
            <a:pPr>
              <a:defRPr/>
            </a:pPr>
            <a:fld id="{209EC087-BD4E-4FBA-BF21-6821B68EC962}" type="datetimeFigureOut">
              <a:rPr/>
              <a:pPr>
                <a:defRPr/>
              </a:pPr>
              <a:t>4/15/2010</a:t>
            </a:fld>
            <a:endParaRPr/>
          </a:p>
        </p:txBody>
      </p:sp>
      <p:sp>
        <p:nvSpPr>
          <p:cNvPr id="8" name="Rectangle 18"/>
          <p:cNvSpPr>
            <a:spLocks noGrp="1"/>
          </p:cNvSpPr>
          <p:nvPr>
            <p:ph type="ftr" sz="quarter" idx="11"/>
          </p:nvPr>
        </p:nvSpPr>
        <p:spPr/>
        <p:txBody>
          <a:bodyPr/>
          <a:lstStyle>
            <a:lvl1pPr>
              <a:defRPr/>
            </a:lvl1pPr>
          </a:lstStyle>
          <a:p>
            <a:pPr>
              <a:defRPr/>
            </a:pPr>
            <a:endParaRPr/>
          </a:p>
        </p:txBody>
      </p:sp>
      <p:sp>
        <p:nvSpPr>
          <p:cNvPr id="9" name="Rectangle 15"/>
          <p:cNvSpPr>
            <a:spLocks noGrp="1"/>
          </p:cNvSpPr>
          <p:nvPr>
            <p:ph type="sldNum" sz="quarter" idx="12"/>
          </p:nvPr>
        </p:nvSpPr>
        <p:spPr/>
        <p:txBody>
          <a:bodyPr/>
          <a:lstStyle>
            <a:lvl1pPr>
              <a:defRPr/>
            </a:lvl1pPr>
          </a:lstStyle>
          <a:p>
            <a:pPr>
              <a:defRPr/>
            </a:pPr>
            <a:fld id="{AADD6F0D-1E7C-4427-98D5-50FB539065A4}" type="slidenum">
              <a:rPr/>
              <a:pPr>
                <a:def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22"/>
          <p:cNvSpPr>
            <a:spLocks noGrp="1"/>
          </p:cNvSpPr>
          <p:nvPr>
            <p:ph type="dt" sz="half" idx="10"/>
          </p:nvPr>
        </p:nvSpPr>
        <p:spPr/>
        <p:txBody>
          <a:bodyPr/>
          <a:lstStyle>
            <a:lvl1pPr>
              <a:defRPr/>
            </a:lvl1pPr>
          </a:lstStyle>
          <a:p>
            <a:pPr>
              <a:defRPr/>
            </a:pPr>
            <a:fld id="{15A408C5-1E3A-41DB-84D6-D2828C7BC661}" type="datetimeFigureOut">
              <a:rPr/>
              <a:pPr>
                <a:defRPr/>
              </a:pPr>
              <a:t>4/15/2010</a:t>
            </a:fld>
            <a:endParaRPr/>
          </a:p>
        </p:txBody>
      </p:sp>
      <p:sp>
        <p:nvSpPr>
          <p:cNvPr id="4" name="Rectangle 18"/>
          <p:cNvSpPr>
            <a:spLocks noGrp="1"/>
          </p:cNvSpPr>
          <p:nvPr>
            <p:ph type="ftr" sz="quarter" idx="11"/>
          </p:nvPr>
        </p:nvSpPr>
        <p:spPr/>
        <p:txBody>
          <a:bodyPr/>
          <a:lstStyle>
            <a:lvl1pPr>
              <a:defRPr/>
            </a:lvl1pPr>
          </a:lstStyle>
          <a:p>
            <a:pPr>
              <a:defRPr/>
            </a:pPr>
            <a:endParaRPr/>
          </a:p>
        </p:txBody>
      </p:sp>
      <p:sp>
        <p:nvSpPr>
          <p:cNvPr id="5" name="Rectangle 15"/>
          <p:cNvSpPr>
            <a:spLocks noGrp="1"/>
          </p:cNvSpPr>
          <p:nvPr>
            <p:ph type="sldNum" sz="quarter" idx="12"/>
          </p:nvPr>
        </p:nvSpPr>
        <p:spPr/>
        <p:txBody>
          <a:bodyPr/>
          <a:lstStyle>
            <a:lvl1pPr>
              <a:defRPr/>
            </a:lvl1pPr>
          </a:lstStyle>
          <a:p>
            <a:pPr>
              <a:defRPr/>
            </a:pPr>
            <a:fld id="{FF9D8949-8605-4666-ADF4-E87E9F016079}" type="slidenum">
              <a:rPr/>
              <a:pPr>
                <a:defRPr/>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2"/>
          <p:cNvSpPr>
            <a:spLocks noGrp="1"/>
          </p:cNvSpPr>
          <p:nvPr>
            <p:ph type="dt" sz="half" idx="10"/>
          </p:nvPr>
        </p:nvSpPr>
        <p:spPr/>
        <p:txBody>
          <a:bodyPr/>
          <a:lstStyle>
            <a:lvl1pPr>
              <a:defRPr/>
            </a:lvl1pPr>
          </a:lstStyle>
          <a:p>
            <a:pPr>
              <a:defRPr/>
            </a:pPr>
            <a:fld id="{2EFD18DD-4044-41B9-ABC4-DA58EBD1DD4E}" type="datetimeFigureOut">
              <a:rPr/>
              <a:pPr>
                <a:defRPr/>
              </a:pPr>
              <a:t>4/15/2010</a:t>
            </a:fld>
            <a:endParaRPr/>
          </a:p>
        </p:txBody>
      </p:sp>
      <p:sp>
        <p:nvSpPr>
          <p:cNvPr id="3" name="Rectangle 18"/>
          <p:cNvSpPr>
            <a:spLocks noGrp="1"/>
          </p:cNvSpPr>
          <p:nvPr>
            <p:ph type="ftr" sz="quarter" idx="11"/>
          </p:nvPr>
        </p:nvSpPr>
        <p:spPr/>
        <p:txBody>
          <a:bodyPr/>
          <a:lstStyle>
            <a:lvl1pPr>
              <a:defRPr/>
            </a:lvl1pPr>
          </a:lstStyle>
          <a:p>
            <a:pPr>
              <a:defRPr/>
            </a:pPr>
            <a:endParaRPr/>
          </a:p>
        </p:txBody>
      </p:sp>
      <p:sp>
        <p:nvSpPr>
          <p:cNvPr id="4" name="Rectangle 15"/>
          <p:cNvSpPr>
            <a:spLocks noGrp="1"/>
          </p:cNvSpPr>
          <p:nvPr>
            <p:ph type="sldNum" sz="quarter" idx="12"/>
          </p:nvPr>
        </p:nvSpPr>
        <p:spPr/>
        <p:txBody>
          <a:bodyPr/>
          <a:lstStyle>
            <a:lvl1pPr>
              <a:defRPr/>
            </a:lvl1pPr>
          </a:lstStyle>
          <a:p>
            <a:pPr>
              <a:defRPr/>
            </a:pPr>
            <a:fld id="{36A544DF-3274-4E48-88C8-BE65D8DBBDB2}" type="slidenum">
              <a:rPr/>
              <a:pPr>
                <a:defRPr/>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73050"/>
            <a:ext cx="3008313" cy="1162050"/>
          </a:xfrm>
        </p:spPr>
        <p:txBody>
          <a:bodyPr/>
          <a:lstStyle>
            <a:lvl1pPr algn="ctr">
              <a:defRPr sz="24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a:p>
        </p:txBody>
      </p:sp>
      <p:sp>
        <p:nvSpPr>
          <p:cNvPr id="3" name="Rectangl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body" sz="half" idx="2"/>
          </p:nvPr>
        </p:nvSpPr>
        <p:spPr>
          <a:xfrm>
            <a:off x="457200" y="1435100"/>
            <a:ext cx="3008313" cy="4691063"/>
          </a:xfrm>
        </p:spPr>
        <p:txBody>
          <a:bodyPr/>
          <a:lstStyle>
            <a:lvl1pPr marL="0" indent="0" algn="ctr">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2"/>
          <p:cNvSpPr>
            <a:spLocks noGrp="1"/>
          </p:cNvSpPr>
          <p:nvPr>
            <p:ph type="dt" sz="half" idx="10"/>
          </p:nvPr>
        </p:nvSpPr>
        <p:spPr/>
        <p:txBody>
          <a:bodyPr/>
          <a:lstStyle>
            <a:lvl1pPr>
              <a:defRPr/>
            </a:lvl1pPr>
          </a:lstStyle>
          <a:p>
            <a:pPr>
              <a:defRPr/>
            </a:pPr>
            <a:fld id="{63E18B6A-7296-4216-AA9D-315B2EDAA80D}" type="datetimeFigureOut">
              <a:rPr/>
              <a:pPr>
                <a:defRPr/>
              </a:pPr>
              <a:t>4/15/2010</a:t>
            </a:fld>
            <a:endParaRPr/>
          </a:p>
        </p:txBody>
      </p:sp>
      <p:sp>
        <p:nvSpPr>
          <p:cNvPr id="6" name="Rectangle 18"/>
          <p:cNvSpPr>
            <a:spLocks noGrp="1"/>
          </p:cNvSpPr>
          <p:nvPr>
            <p:ph type="ftr" sz="quarter" idx="11"/>
          </p:nvPr>
        </p:nvSpPr>
        <p:spPr/>
        <p:txBody>
          <a:bodyPr/>
          <a:lstStyle>
            <a:lvl1pPr>
              <a:defRPr/>
            </a:lvl1pPr>
          </a:lstStyle>
          <a:p>
            <a:pPr>
              <a:defRPr/>
            </a:pPr>
            <a:endParaRPr/>
          </a:p>
        </p:txBody>
      </p:sp>
      <p:sp>
        <p:nvSpPr>
          <p:cNvPr id="7" name="Rectangle 15"/>
          <p:cNvSpPr>
            <a:spLocks noGrp="1"/>
          </p:cNvSpPr>
          <p:nvPr>
            <p:ph type="sldNum" sz="quarter" idx="12"/>
          </p:nvPr>
        </p:nvSpPr>
        <p:spPr/>
        <p:txBody>
          <a:bodyPr/>
          <a:lstStyle>
            <a:lvl1pPr>
              <a:defRPr/>
            </a:lvl1pPr>
          </a:lstStyle>
          <a:p>
            <a:pPr>
              <a:defRPr/>
            </a:pPr>
            <a:fld id="{5933D39D-5CF7-44C9-8D59-6691A54BDC8B}" type="slidenum">
              <a:rPr/>
              <a:pPr>
                <a:defRPr/>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27075" y="1062038"/>
            <a:ext cx="4600575" cy="3978275"/>
          </a:xfrm>
          <a:prstGeom prst="rect">
            <a:avLst/>
          </a:prstGeom>
          <a:solidFill>
            <a:schemeClr val="tx2">
              <a:shade val="15000"/>
            </a:schemeClr>
          </a:solidFill>
          <a:ln w="63500">
            <a:noFill/>
            <a:miter lim="800000"/>
          </a:ln>
          <a:effectLst>
            <a:outerShdw blurRad="63500" dist="25400" dir="7200000" algn="t" rotWithShape="0">
              <a:prstClr val="black">
                <a:alpha val="45000"/>
              </a:prstClr>
            </a:outerShdw>
          </a:effectLst>
        </p:spPr>
        <p:style>
          <a:lnRef idx="3">
            <a:schemeClr val="lt1"/>
          </a:lnRef>
          <a:fillRef idx="1">
            <a:schemeClr val="accent6"/>
          </a:fillRef>
          <a:effectRef idx="1">
            <a:schemeClr val="accent6"/>
          </a:effectRef>
          <a:fontRef idx="minor">
            <a:schemeClr val="lt1"/>
          </a:fontRef>
        </p:style>
        <p:txBody>
          <a:bodyPr lIns="45720" rIns="45720" anchor="ctr">
            <a:normAutofit/>
          </a:bodyPr>
          <a:lstStyle/>
          <a:p>
            <a:pPr indent="-274320" fontAlgn="auto">
              <a:spcBef>
                <a:spcPts val="0"/>
              </a:spcBef>
              <a:spcAft>
                <a:spcPts val="0"/>
              </a:spcAft>
              <a:buClr>
                <a:schemeClr val="accent1"/>
              </a:buClr>
              <a:buSzPct val="80000"/>
              <a:buFont typeface="Wingdings 2" pitchFamily="18" charset="2"/>
              <a:buNone/>
              <a:defRPr/>
            </a:pPr>
            <a:endParaRPr lang="en-US" sz="2000"/>
          </a:p>
        </p:txBody>
      </p:sp>
      <p:sp>
        <p:nvSpPr>
          <p:cNvPr id="2" name="Rectangle 2"/>
          <p:cNvSpPr>
            <a:spLocks noGrp="1"/>
          </p:cNvSpPr>
          <p:nvPr>
            <p:ph type="title"/>
          </p:nvPr>
        </p:nvSpPr>
        <p:spPr>
          <a:xfrm>
            <a:off x="5514536" y="4343400"/>
            <a:ext cx="3048000" cy="709858"/>
          </a:xfrm>
        </p:spPr>
        <p:txBody>
          <a:bodyPr anchor="t">
            <a:noAutofit/>
          </a:bodyPr>
          <a:lstStyle>
            <a:lvl1pPr algn="l">
              <a:buNone/>
              <a:defRPr sz="22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739645" y="1222657"/>
            <a:ext cx="4575601" cy="3657600"/>
          </a:xfrm>
          <a:solidFill>
            <a:schemeClr val="tx2">
              <a:shade val="75000"/>
            </a:schemeClr>
          </a:solidFill>
          <a:ln w="63500">
            <a:noFill/>
            <a:miter lim="800000"/>
          </a:ln>
          <a:effectLst/>
        </p:spPr>
        <p:style>
          <a:lnRef idx="3">
            <a:schemeClr val="lt1"/>
          </a:lnRef>
          <a:fillRef idx="1">
            <a:schemeClr val="accent6"/>
          </a:fillRef>
          <a:effectRef idx="1">
            <a:schemeClr val="accent6"/>
          </a:effectRef>
          <a:fontRef idx="minor">
            <a:schemeClr val="lt1"/>
          </a:fontRef>
        </p:style>
        <p:txBody>
          <a:bodyPr>
            <a:normAutofit/>
          </a:bodyPr>
          <a:lstStyle>
            <a:lvl1pPr>
              <a:buNone/>
              <a:defRPr sz="3200"/>
            </a:lvl1pPr>
          </a:lstStyle>
          <a:p>
            <a:pPr lvl="0"/>
            <a:r>
              <a:rPr lang="en-US" noProof="0" smtClean="0"/>
              <a:t>Click icon to add picture</a:t>
            </a:r>
            <a:endParaRPr lang="en-US" noProof="0" dirty="0"/>
          </a:p>
        </p:txBody>
      </p:sp>
      <p:sp>
        <p:nvSpPr>
          <p:cNvPr id="4" name="Rectangle 4"/>
          <p:cNvSpPr>
            <a:spLocks noGrp="1"/>
          </p:cNvSpPr>
          <p:nvPr>
            <p:ph type="body" sz="half" idx="2"/>
          </p:nvPr>
        </p:nvSpPr>
        <p:spPr>
          <a:xfrm>
            <a:off x="5514536" y="1371600"/>
            <a:ext cx="3044952" cy="2930086"/>
          </a:xfrm>
        </p:spPr>
        <p:txBody>
          <a:bodyPr bIns="0" anchor="b">
            <a:normAutofit/>
          </a:bodyPr>
          <a:lstStyle>
            <a:lvl1pPr marL="0" marR="0" indent="0" algn="l">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6" name="Rectangle 5"/>
          <p:cNvSpPr>
            <a:spLocks noGrp="1"/>
          </p:cNvSpPr>
          <p:nvPr>
            <p:ph type="dt" sz="half" idx="10"/>
          </p:nvPr>
        </p:nvSpPr>
        <p:spPr/>
        <p:txBody>
          <a:bodyPr/>
          <a:lstStyle>
            <a:lvl1pPr>
              <a:defRPr/>
            </a:lvl1pPr>
          </a:lstStyle>
          <a:p>
            <a:pPr>
              <a:defRPr/>
            </a:pPr>
            <a:fld id="{441AAE83-2AB3-440F-8253-850F4516EB19}" type="datetimeFigureOut">
              <a:rPr/>
              <a:pPr>
                <a:defRPr/>
              </a:pPr>
              <a:t>4/15/2010</a:t>
            </a:fld>
            <a:endParaRPr/>
          </a:p>
        </p:txBody>
      </p:sp>
      <p:sp>
        <p:nvSpPr>
          <p:cNvPr id="7" name="Rectangle 6"/>
          <p:cNvSpPr>
            <a:spLocks noGrp="1"/>
          </p:cNvSpPr>
          <p:nvPr>
            <p:ph type="ftr" sz="quarter" idx="11"/>
          </p:nvPr>
        </p:nvSpPr>
        <p:spPr/>
        <p:txBody>
          <a:bodyPr/>
          <a:lstStyle>
            <a:lvl1pPr>
              <a:defRPr/>
            </a:lvl1pPr>
          </a:lstStyle>
          <a:p>
            <a:pPr>
              <a:defRPr/>
            </a:pPr>
            <a:endParaRPr/>
          </a:p>
        </p:txBody>
      </p:sp>
      <p:sp>
        <p:nvSpPr>
          <p:cNvPr id="8" name="Rectangle 7"/>
          <p:cNvSpPr>
            <a:spLocks noGrp="1"/>
          </p:cNvSpPr>
          <p:nvPr>
            <p:ph type="sldNum" sz="quarter" idx="12"/>
          </p:nvPr>
        </p:nvSpPr>
        <p:spPr/>
        <p:txBody>
          <a:bodyPr/>
          <a:lstStyle>
            <a:lvl1pPr>
              <a:defRPr/>
            </a:lvl1pPr>
          </a:lstStyle>
          <a:p>
            <a:pPr>
              <a:defRPr/>
            </a:pPr>
            <a:fld id="{D046944A-CB31-445D-B543-E6215057564D}" type="slidenum">
              <a:rPr/>
              <a:pPr>
                <a:def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evelT w="38100" h="38100"/>
            </a:sp3d>
          </a:bodyPr>
          <a:lstStyle/>
          <a:p>
            <a:r>
              <a:rPr lang="en-US" smtClean="0"/>
              <a:t>Click to edit Master title style</a:t>
            </a:r>
            <a:endParaRPr lang="en-US" dirty="0"/>
          </a:p>
        </p:txBody>
      </p:sp>
      <p:sp>
        <p:nvSpPr>
          <p:cNvPr id="1027" name="Rectangle 11"/>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Rectangle 22"/>
          <p:cNvSpPr>
            <a:spLocks noGrp="1"/>
          </p:cNvSpPr>
          <p:nvPr>
            <p:ph type="dt" sz="half" idx="2"/>
          </p:nvPr>
        </p:nvSpPr>
        <p:spPr>
          <a:xfrm>
            <a:off x="457200" y="6245225"/>
            <a:ext cx="2133600" cy="476250"/>
          </a:xfrm>
          <a:prstGeom prst="rect">
            <a:avLst/>
          </a:prstGeom>
        </p:spPr>
        <p:txBody>
          <a:bodyPr anchor="b" anchorCtr="0"/>
          <a:lstStyle>
            <a:lvl1pPr fontAlgn="auto">
              <a:spcBef>
                <a:spcPts val="0"/>
              </a:spcBef>
              <a:spcAft>
                <a:spcPts val="0"/>
              </a:spcAft>
              <a:defRPr lang="en-US" sz="1200" smtClean="0">
                <a:solidFill>
                  <a:schemeClr val="tx2"/>
                </a:solidFill>
                <a:latin typeface="+mn-lt"/>
                <a:ea typeface="+mn-lt"/>
                <a:cs typeface="+mn-lt"/>
              </a:defRPr>
            </a:lvl1pPr>
          </a:lstStyle>
          <a:p>
            <a:pPr>
              <a:defRPr/>
            </a:pPr>
            <a:fld id="{4059534B-DD41-40B5-98E9-EF41D6F71BEA}" type="datetimeFigureOut">
              <a:rPr/>
              <a:pPr>
                <a:defRPr/>
              </a:pPr>
              <a:t>4/15/2010</a:t>
            </a:fld>
            <a:endParaRPr/>
          </a:p>
        </p:txBody>
      </p:sp>
      <p:sp>
        <p:nvSpPr>
          <p:cNvPr id="18" name="Rectangle 18"/>
          <p:cNvSpPr>
            <a:spLocks noGrp="1"/>
          </p:cNvSpPr>
          <p:nvPr>
            <p:ph type="ftr" sz="quarter" idx="3"/>
          </p:nvPr>
        </p:nvSpPr>
        <p:spPr>
          <a:xfrm>
            <a:off x="3124200" y="6245225"/>
            <a:ext cx="2895600" cy="476250"/>
          </a:xfrm>
          <a:prstGeom prst="rect">
            <a:avLst/>
          </a:prstGeom>
        </p:spPr>
        <p:txBody>
          <a:bodyPr anchor="b" anchorCtr="0"/>
          <a:lstStyle>
            <a:lvl1pPr algn="ctr" fontAlgn="auto">
              <a:spcBef>
                <a:spcPts val="0"/>
              </a:spcBef>
              <a:spcAft>
                <a:spcPts val="0"/>
              </a:spcAft>
              <a:defRPr lang="en-US" sz="1200" smtClean="0">
                <a:solidFill>
                  <a:schemeClr val="tx2"/>
                </a:solidFill>
                <a:latin typeface="+mn-lt"/>
                <a:ea typeface="+mn-lt"/>
                <a:cs typeface="+mn-lt"/>
              </a:defRPr>
            </a:lvl1pPr>
          </a:lstStyle>
          <a:p>
            <a:pPr>
              <a:defRPr/>
            </a:pPr>
            <a:endParaRPr/>
          </a:p>
        </p:txBody>
      </p:sp>
      <p:sp>
        <p:nvSpPr>
          <p:cNvPr id="13" name="Rectangle 15"/>
          <p:cNvSpPr>
            <a:spLocks noGrp="1"/>
          </p:cNvSpPr>
          <p:nvPr>
            <p:ph type="sldNum" sz="quarter" idx="4"/>
          </p:nvPr>
        </p:nvSpPr>
        <p:spPr>
          <a:xfrm>
            <a:off x="6553200" y="6245225"/>
            <a:ext cx="2133600" cy="476250"/>
          </a:xfrm>
          <a:prstGeom prst="rect">
            <a:avLst/>
          </a:prstGeom>
        </p:spPr>
        <p:txBody>
          <a:bodyPr anchor="b" anchorCtr="0"/>
          <a:lstStyle>
            <a:lvl1pPr algn="r" fontAlgn="auto">
              <a:spcBef>
                <a:spcPts val="0"/>
              </a:spcBef>
              <a:spcAft>
                <a:spcPts val="0"/>
              </a:spcAft>
              <a:defRPr lang="en-US" sz="1200" smtClean="0">
                <a:solidFill>
                  <a:schemeClr val="tx2"/>
                </a:solidFill>
                <a:latin typeface="+mn-lt"/>
                <a:ea typeface="+mn-lt"/>
                <a:cs typeface="+mn-lt"/>
              </a:defRPr>
            </a:lvl1pPr>
          </a:lstStyle>
          <a:p>
            <a:pPr>
              <a:defRPr/>
            </a:pPr>
            <a:fld id="{BE37EBAD-7FBC-49E6-AB51-E38BCF40C990}" type="slidenum">
              <a:rPr/>
              <a:pPr>
                <a:defRPr/>
              </a:pPr>
              <a:t>‹#›</a:t>
            </a:fld>
            <a:endParaRPr/>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801" r:id="rId9"/>
    <p:sldLayoutId id="2147483799" r:id="rId10"/>
    <p:sldLayoutId id="2147483800" r:id="rId11"/>
  </p:sldLayoutIdLst>
  <p:txStyles>
    <p:titleStyle>
      <a:defPPr>
        <a:defRPr sz="4400">
          <a:solidFill>
            <a:schemeClr val="tx2">
              <a:shade val="85000"/>
              <a:satMod val="150000"/>
            </a:schemeClr>
          </a:solidFill>
          <a:latin typeface="+mj-lt"/>
          <a:ea typeface="+mj-ea"/>
          <a:cs typeface="+mj-cs"/>
        </a:defRPr>
      </a:defPPr>
      <a:lvl1pPr algn="ctr" rtl="0" fontAlgn="base">
        <a:spcBef>
          <a:spcPct val="0"/>
        </a:spcBef>
        <a:spcAft>
          <a:spcPct val="0"/>
        </a:spcAft>
        <a:defRPr lang="en-US" sz="4800" b="1" kern="1200" dirty="0">
          <a:solidFill>
            <a:srgbClr val="7F4A25"/>
          </a:solidFill>
          <a:effectLst>
            <a:outerShdw blurRad="63500" dist="38100" dir="8220000" algn="tl" rotWithShape="0">
              <a:srgbClr val="000000">
                <a:alpha val="30000"/>
              </a:srgbClr>
            </a:outerShdw>
          </a:effectLst>
          <a:latin typeface="+mj-lt"/>
          <a:ea typeface="+mj-lt"/>
          <a:cs typeface="+mj-lt"/>
        </a:defRPr>
      </a:lvl1pPr>
      <a:lvl2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2pPr>
      <a:lvl3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3pPr>
      <a:lvl4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4pPr>
      <a:lvl5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5pPr>
      <a:lvl6pPr marL="4572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6pPr>
      <a:lvl7pPr marL="9144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7pPr>
      <a:lvl8pPr marL="13716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8pPr>
      <a:lvl9pPr marL="18288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9pPr>
    </p:titleStyle>
    <p:bodyStyle>
      <a:defPPr>
        <a:defRPr>
          <a:solidFill>
            <a:schemeClr val="tx1"/>
          </a:solidFill>
          <a:latin typeface="+mn-lt"/>
          <a:ea typeface="+mn-ea"/>
          <a:cs typeface="+mn-cs"/>
        </a:defRPr>
      </a:defPPr>
      <a:lvl1pPr indent="-273050" algn="l" rtl="0" fontAlgn="base">
        <a:spcBef>
          <a:spcPct val="20000"/>
        </a:spcBef>
        <a:spcAft>
          <a:spcPct val="0"/>
        </a:spcAft>
        <a:buClr>
          <a:schemeClr val="accent1"/>
        </a:buClr>
        <a:buSzPct val="80000"/>
        <a:buFont typeface="Wingdings 2" pitchFamily="18" charset="2"/>
        <a:buChar char=""/>
        <a:defRPr sz="2800">
          <a:solidFill>
            <a:schemeClr val="tx1"/>
          </a:solidFill>
          <a:latin typeface="+mn-lt"/>
          <a:ea typeface="+mn-lt"/>
          <a:cs typeface="+mn-lt"/>
        </a:defRPr>
      </a:lvl1pPr>
      <a:lvl2pPr marL="557213" indent="-228600" algn="l" rtl="0" fontAlgn="base">
        <a:spcBef>
          <a:spcPct val="20000"/>
        </a:spcBef>
        <a:spcAft>
          <a:spcPct val="0"/>
        </a:spcAft>
        <a:buClr>
          <a:schemeClr val="tx2"/>
        </a:buClr>
        <a:buFont typeface="Wingdings 2" pitchFamily="18" charset="2"/>
        <a:buChar char=""/>
        <a:defRPr sz="2200">
          <a:solidFill>
            <a:schemeClr val="tx1"/>
          </a:solidFill>
          <a:latin typeface="+mn-lt"/>
          <a:ea typeface="+mn-lt"/>
          <a:cs typeface="+mn-lt"/>
        </a:defRPr>
      </a:lvl2pPr>
      <a:lvl3pPr marL="812800" indent="-228600" algn="l" rtl="0" fontAlgn="base">
        <a:spcBef>
          <a:spcPct val="20000"/>
        </a:spcBef>
        <a:spcAft>
          <a:spcPct val="0"/>
        </a:spcAft>
        <a:buClr>
          <a:schemeClr val="accent1"/>
        </a:buClr>
        <a:buFont typeface="Wingdings 2" pitchFamily="18" charset="2"/>
        <a:buChar char=""/>
        <a:defRPr sz="2000">
          <a:solidFill>
            <a:schemeClr val="tx1"/>
          </a:solidFill>
          <a:latin typeface="+mn-lt"/>
          <a:ea typeface="+mn-lt"/>
          <a:cs typeface="+mn-lt"/>
        </a:defRPr>
      </a:lvl3pPr>
      <a:lvl4pPr marL="1068388" indent="-228600" algn="l" rtl="0" fontAlgn="base">
        <a:spcBef>
          <a:spcPct val="20000"/>
        </a:spcBef>
        <a:spcAft>
          <a:spcPct val="0"/>
        </a:spcAft>
        <a:buClr>
          <a:schemeClr val="tx2"/>
        </a:buClr>
        <a:buFont typeface="Wingdings 2" pitchFamily="18" charset="2"/>
        <a:buChar char=""/>
        <a:defRPr>
          <a:solidFill>
            <a:schemeClr val="tx1"/>
          </a:solidFill>
          <a:latin typeface="+mn-lt"/>
          <a:ea typeface="+mn-lt"/>
          <a:cs typeface="+mn-lt"/>
        </a:defRPr>
      </a:lvl4pPr>
      <a:lvl5pPr marL="1316038" indent="-228600" algn="l" rtl="0" fontAlgn="base">
        <a:spcBef>
          <a:spcPct val="20000"/>
        </a:spcBef>
        <a:spcAft>
          <a:spcPct val="0"/>
        </a:spcAft>
        <a:buClr>
          <a:schemeClr val="accent1"/>
        </a:buClr>
        <a:buFont typeface="Wingdings 2" pitchFamily="18" charset="2"/>
        <a:buChar char=""/>
        <a:defRPr>
          <a:solidFill>
            <a:schemeClr val="tx1"/>
          </a:solidFill>
          <a:latin typeface="+mn-lt"/>
          <a:ea typeface="+mn-lt"/>
          <a:cs typeface="+mn-lt"/>
        </a:defRPr>
      </a:lvl5pPr>
      <a:lvl6pPr marL="1572768" indent="-228600" algn="l" eaLnBrk="1" hangingPunct="1">
        <a:buClr>
          <a:schemeClr val="tx2"/>
        </a:buClr>
        <a:buFont typeface="Wingdings 2" pitchFamily="18" charset="2"/>
        <a:buChar char=""/>
        <a:defRPr lang="en-US" sz="1600" baseline="0" smtClean="0">
          <a:latin typeface="+mn-lt"/>
        </a:defRPr>
      </a:lvl6pPr>
      <a:lvl7pPr marL="1819656" indent="-228600" algn="l" eaLnBrk="1" hangingPunct="1">
        <a:buClr>
          <a:schemeClr val="accent1"/>
        </a:buClr>
        <a:buFont typeface="Wingdings 2" pitchFamily="18" charset="2"/>
        <a:buChar char=""/>
        <a:defRPr lang="en-US" sz="1600" baseline="0" smtClean="0">
          <a:latin typeface="+mn-lt"/>
        </a:defRPr>
      </a:lvl7pPr>
      <a:lvl8pPr marL="2066544" indent="-228600" algn="l" eaLnBrk="1" hangingPunct="1">
        <a:buClr>
          <a:schemeClr val="tx2"/>
        </a:buClr>
        <a:buFont typeface="Wingdings 2" pitchFamily="18" charset="2"/>
        <a:buChar char=""/>
        <a:defRPr sz="1600" baseline="0">
          <a:latin typeface="+mn-lt"/>
        </a:defRPr>
      </a:lvl8pPr>
      <a:lvl9pPr marL="2313432"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psychwiki.com/wiki/Self-handicappin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flickr.com/photos/park3/247931369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guardian.co.uk/business/2010/feb/24/akio-toyoda-statement-to-congres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Y6hz_s2XIAU&amp;feature=related"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libraryalchemy.wordpress.com/2010/03/29/title-fail-insert-vampire-metaphor-here-library-failure-pt-i/"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meredith.wolfwater.com/wordpress/2007/12/16/sharing-the-bad-stuff-learning-from-failures/"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harvardmagazine.com/commencement/the-fringe-benefits-failure-the-importance-imaginatio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3295651"/>
          </a:xfrm>
        </p:spPr>
        <p:txBody>
          <a:bodyPr/>
          <a:lstStyle/>
          <a:p>
            <a:pPr fontAlgn="auto">
              <a:spcBef>
                <a:spcPts val="0"/>
              </a:spcBef>
              <a:spcAft>
                <a:spcPts val="0"/>
              </a:spcAft>
              <a:defRPr/>
            </a:pPr>
            <a:r>
              <a:rPr sz="6600" dirty="0">
                <a:solidFill>
                  <a:schemeClr val="tx2">
                    <a:shade val="85000"/>
                    <a:satMod val="150000"/>
                  </a:schemeClr>
                </a:solidFill>
              </a:rPr>
              <a:t>Nurturing Failure</a:t>
            </a:r>
            <a:r>
              <a:rPr sz="6600" dirty="0" smtClean="0">
                <a:solidFill>
                  <a:schemeClr val="tx2">
                    <a:shade val="85000"/>
                    <a:satMod val="150000"/>
                  </a:schemeClr>
                </a:solidFill>
              </a:rPr>
              <a:t>: </a:t>
            </a:r>
            <a:r>
              <a:rPr sz="4400" dirty="0" smtClean="0">
                <a:solidFill>
                  <a:schemeClr val="tx2">
                    <a:shade val="85000"/>
                    <a:satMod val="150000"/>
                  </a:schemeClr>
                </a:solidFill>
              </a:rPr>
              <a:t/>
            </a:r>
            <a:br>
              <a:rPr sz="4400" dirty="0" smtClean="0">
                <a:solidFill>
                  <a:schemeClr val="tx2">
                    <a:shade val="85000"/>
                    <a:satMod val="150000"/>
                  </a:schemeClr>
                </a:solidFill>
              </a:rPr>
            </a:br>
            <a:r>
              <a:rPr sz="4400" b="0" dirty="0">
                <a:solidFill>
                  <a:schemeClr val="tx2">
                    <a:shade val="85000"/>
                    <a:satMod val="150000"/>
                  </a:schemeClr>
                </a:solidFill>
              </a:rPr>
              <a:t>C</a:t>
            </a:r>
            <a:r>
              <a:rPr sz="4400" b="0" dirty="0" smtClean="0">
                <a:solidFill>
                  <a:schemeClr val="tx2">
                    <a:shade val="85000"/>
                    <a:satMod val="150000"/>
                  </a:schemeClr>
                </a:solidFill>
              </a:rPr>
              <a:t>reating a risk-tolerant library culture that embraces change and innovation</a:t>
            </a:r>
            <a:endParaRPr sz="4400" b="0" dirty="0">
              <a:solidFill>
                <a:schemeClr val="tx2">
                  <a:shade val="85000"/>
                  <a:satMod val="150000"/>
                </a:schemeClr>
              </a:solidFill>
            </a:endParaRPr>
          </a:p>
        </p:txBody>
      </p:sp>
      <p:sp>
        <p:nvSpPr>
          <p:cNvPr id="3075" name="Subtitle 2"/>
          <p:cNvSpPr>
            <a:spLocks noGrp="1"/>
          </p:cNvSpPr>
          <p:nvPr>
            <p:ph type="subTitle" idx="1"/>
          </p:nvPr>
        </p:nvSpPr>
        <p:spPr>
          <a:xfrm>
            <a:off x="1371600" y="3657600"/>
            <a:ext cx="6400800" cy="2590800"/>
          </a:xfrm>
        </p:spPr>
        <p:txBody>
          <a:bodyPr>
            <a:normAutofit fontScale="92500" lnSpcReduction="20000"/>
          </a:bodyPr>
          <a:lstStyle/>
          <a:p>
            <a:pPr>
              <a:spcBef>
                <a:spcPct val="0"/>
              </a:spcBef>
            </a:pPr>
            <a:endParaRPr dirty="0" smtClean="0"/>
          </a:p>
          <a:p>
            <a:pPr>
              <a:spcBef>
                <a:spcPct val="0"/>
              </a:spcBef>
            </a:pPr>
            <a:r>
              <a:rPr dirty="0" smtClean="0"/>
              <a:t>Chris Sweet</a:t>
            </a:r>
          </a:p>
          <a:p>
            <a:pPr>
              <a:spcBef>
                <a:spcPct val="0"/>
              </a:spcBef>
            </a:pPr>
            <a:r>
              <a:rPr lang="en-US" dirty="0" smtClean="0"/>
              <a:t>csweet@iwu.edu</a:t>
            </a:r>
            <a:endParaRPr dirty="0" smtClean="0"/>
          </a:p>
          <a:p>
            <a:pPr>
              <a:spcBef>
                <a:spcPct val="0"/>
              </a:spcBef>
            </a:pPr>
            <a:r>
              <a:rPr lang="en-US" dirty="0" smtClean="0"/>
              <a:t>Illinois Wesleyan University</a:t>
            </a:r>
          </a:p>
          <a:p>
            <a:pPr>
              <a:spcBef>
                <a:spcPct val="0"/>
              </a:spcBef>
            </a:pPr>
            <a:endParaRPr dirty="0" smtClean="0"/>
          </a:p>
          <a:p>
            <a:pPr>
              <a:spcBef>
                <a:spcPct val="0"/>
              </a:spcBef>
            </a:pPr>
            <a:r>
              <a:rPr dirty="0" smtClean="0"/>
              <a:t>ACRL/LLAMA Spring Virtual Institute</a:t>
            </a:r>
          </a:p>
          <a:p>
            <a:pPr>
              <a:spcBef>
                <a:spcPct val="0"/>
              </a:spcBef>
            </a:pPr>
            <a:r>
              <a:rPr lang="en-US" dirty="0" smtClean="0"/>
              <a:t>4/21/2010</a:t>
            </a:r>
            <a:endParaRPr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Bef>
                <a:spcPts val="0"/>
              </a:spcBef>
              <a:spcAft>
                <a:spcPts val="0"/>
              </a:spcAft>
              <a:defRPr/>
            </a:pPr>
            <a:r>
              <a:rPr>
                <a:solidFill>
                  <a:schemeClr val="tx2">
                    <a:shade val="85000"/>
                    <a:satMod val="150000"/>
                  </a:schemeClr>
                </a:solidFill>
              </a:rPr>
              <a:t>Can we agree on a couple points?</a:t>
            </a:r>
          </a:p>
        </p:txBody>
      </p:sp>
      <p:sp>
        <p:nvSpPr>
          <p:cNvPr id="3" name="Content Placeholder 2"/>
          <p:cNvSpPr>
            <a:spLocks noGrp="1"/>
          </p:cNvSpPr>
          <p:nvPr>
            <p:ph idx="1"/>
          </p:nvPr>
        </p:nvSpPr>
        <p:spPr/>
        <p:txBody>
          <a:bodyPr/>
          <a:lstStyle/>
          <a:p>
            <a:pPr>
              <a:spcBef>
                <a:spcPct val="0"/>
              </a:spcBef>
            </a:pPr>
            <a:r>
              <a:rPr lang="en-US" dirty="0" smtClean="0"/>
              <a:t>Libraries are changing rapidly</a:t>
            </a:r>
          </a:p>
          <a:p>
            <a:pPr>
              <a:spcBef>
                <a:spcPct val="0"/>
              </a:spcBef>
            </a:pPr>
            <a:r>
              <a:rPr lang="en-US" dirty="0" smtClean="0"/>
              <a:t>Useful, productive change does not come easy</a:t>
            </a:r>
          </a:p>
          <a:p>
            <a:pPr>
              <a:spcBef>
                <a:spcPct val="0"/>
              </a:spcBef>
            </a:pPr>
            <a:r>
              <a:rPr lang="en-US" dirty="0" smtClean="0"/>
              <a:t>Innovation is an </a:t>
            </a:r>
            <a:r>
              <a:rPr lang="en-US" dirty="0" smtClean="0"/>
              <a:t>essential element</a:t>
            </a:r>
            <a:r>
              <a:rPr lang="en-US" dirty="0" smtClean="0"/>
              <a:t> </a:t>
            </a:r>
            <a:r>
              <a:rPr lang="en-US" dirty="0" smtClean="0"/>
              <a:t>of change</a:t>
            </a:r>
          </a:p>
          <a:p>
            <a:pPr>
              <a:spcBef>
                <a:spcPct val="0"/>
              </a:spcBef>
            </a:pPr>
            <a:endParaRPr lang="en-US" dirty="0" smtClean="0"/>
          </a:p>
          <a:p>
            <a:pPr>
              <a:spcBef>
                <a:spcPct val="0"/>
              </a:spcBef>
            </a:pPr>
            <a:r>
              <a:rPr lang="en-US" dirty="0" smtClean="0"/>
              <a:t>In 2007 Toyota overtook GM in Global sales (we’ll get back to this)</a:t>
            </a:r>
          </a:p>
          <a:p>
            <a:pPr>
              <a:spcBef>
                <a:spcPct val="0"/>
              </a:spcBef>
              <a:buFont typeface="Wingdings 2" pitchFamily="18" charset="2"/>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lstStyle/>
          <a:p>
            <a:pPr indent="-274320" fontAlgn="auto">
              <a:spcBef>
                <a:spcPts val="0"/>
              </a:spcBef>
              <a:spcAft>
                <a:spcPts val="0"/>
              </a:spcAft>
              <a:defRPr/>
            </a:pPr>
            <a:r>
              <a:rPr lang="en-US" dirty="0" smtClean="0"/>
              <a:t>The </a:t>
            </a:r>
            <a:r>
              <a:rPr lang="en-US" dirty="0" smtClean="0"/>
              <a:t>win-at-all-costs </a:t>
            </a:r>
            <a:r>
              <a:rPr lang="en-US" dirty="0" smtClean="0"/>
              <a:t>mentality is ingrained in our culture (but not all cultures).</a:t>
            </a:r>
          </a:p>
          <a:p>
            <a:pPr indent="-274320" fontAlgn="auto">
              <a:spcBef>
                <a:spcPts val="0"/>
              </a:spcBef>
              <a:spcAft>
                <a:spcPts val="0"/>
              </a:spcAft>
              <a:buNone/>
              <a:defRPr/>
            </a:pPr>
            <a:endParaRPr lang="en-US" dirty="0" smtClean="0"/>
          </a:p>
          <a:p>
            <a:pPr indent="-274320" fontAlgn="auto">
              <a:spcBef>
                <a:spcPts val="0"/>
              </a:spcBef>
              <a:spcAft>
                <a:spcPts val="0"/>
              </a:spcAft>
              <a:defRPr/>
            </a:pPr>
            <a:r>
              <a:rPr lang="en-US" dirty="0" smtClean="0"/>
              <a:t>Consider:</a:t>
            </a:r>
          </a:p>
          <a:p>
            <a:pPr marL="557784" lvl="1" fontAlgn="auto">
              <a:spcBef>
                <a:spcPts val="0"/>
              </a:spcBef>
              <a:spcAft>
                <a:spcPts val="0"/>
              </a:spcAft>
              <a:defRPr/>
            </a:pPr>
            <a:r>
              <a:rPr lang="en-US" dirty="0" smtClean="0"/>
              <a:t>Steroid use in Sports</a:t>
            </a:r>
          </a:p>
          <a:p>
            <a:pPr marL="557784" lvl="1" fontAlgn="auto">
              <a:spcBef>
                <a:spcPts val="0"/>
              </a:spcBef>
              <a:spcAft>
                <a:spcPts val="0"/>
              </a:spcAft>
              <a:defRPr/>
            </a:pPr>
            <a:r>
              <a:rPr lang="en-US" dirty="0" smtClean="0"/>
              <a:t>Insider Trading</a:t>
            </a:r>
          </a:p>
          <a:p>
            <a:pPr marL="557784" lvl="1" fontAlgn="auto">
              <a:spcBef>
                <a:spcPts val="0"/>
              </a:spcBef>
              <a:spcAft>
                <a:spcPts val="0"/>
              </a:spcAft>
              <a:defRPr/>
            </a:pPr>
            <a:r>
              <a:rPr lang="en-US" dirty="0" smtClean="0"/>
              <a:t>Student suicide rates</a:t>
            </a:r>
          </a:p>
          <a:p>
            <a:pPr marL="557784" lvl="1" fontAlgn="auto">
              <a:spcBef>
                <a:spcPts val="0"/>
              </a:spcBef>
              <a:spcAft>
                <a:spcPts val="0"/>
              </a:spcAft>
              <a:defRPr/>
            </a:pPr>
            <a:r>
              <a:rPr lang="en-US" dirty="0" smtClean="0"/>
              <a:t>Grade Inflation</a:t>
            </a:r>
          </a:p>
          <a:p>
            <a:pPr marL="557784" lvl="1" fontAlgn="auto">
              <a:spcBef>
                <a:spcPts val="0"/>
              </a:spcBef>
              <a:spcAft>
                <a:spcPts val="0"/>
              </a:spcAft>
              <a:defRPr/>
            </a:pPr>
            <a:r>
              <a:rPr lang="en-US" dirty="0" smtClean="0"/>
              <a:t>War?</a:t>
            </a:r>
          </a:p>
          <a:p>
            <a:pPr marL="557784" lvl="1" fontAlgn="auto">
              <a:spcBef>
                <a:spcPts val="0"/>
              </a:spcBef>
              <a:spcAft>
                <a:spcPts val="0"/>
              </a:spcAft>
              <a:defRPr/>
            </a:pP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Failing Forward</a:t>
            </a:r>
          </a:p>
        </p:txBody>
      </p:sp>
      <p:sp>
        <p:nvSpPr>
          <p:cNvPr id="5" name="Content Placeholder 4"/>
          <p:cNvSpPr>
            <a:spLocks noGrp="1"/>
          </p:cNvSpPr>
          <p:nvPr>
            <p:ph idx="1"/>
          </p:nvPr>
        </p:nvSpPr>
        <p:spPr/>
        <p:txBody>
          <a:bodyPr>
            <a:normAutofit lnSpcReduction="10000"/>
          </a:bodyPr>
          <a:lstStyle/>
          <a:p>
            <a:pPr indent="-274320" fontAlgn="auto">
              <a:spcBef>
                <a:spcPts val="0"/>
              </a:spcBef>
              <a:spcAft>
                <a:spcPts val="0"/>
              </a:spcAft>
              <a:defRPr/>
            </a:pPr>
            <a:r>
              <a:rPr lang="en-US" dirty="0" smtClean="0"/>
              <a:t>“I think the whole concept of success and failure needs to be re-thought. We’re such a success-oriented culture, but I think what we need is more failure.  Improvements only happen when you try things differently.” </a:t>
            </a:r>
          </a:p>
          <a:p>
            <a:pPr indent="-274320" fontAlgn="auto">
              <a:spcBef>
                <a:spcPts val="0"/>
              </a:spcBef>
              <a:spcAft>
                <a:spcPts val="0"/>
              </a:spcAft>
              <a:buFont typeface="Wingdings 2" pitchFamily="18" charset="2"/>
              <a:buNone/>
              <a:defRPr/>
            </a:pPr>
            <a:r>
              <a:rPr lang="en-US" sz="2200" dirty="0" smtClean="0"/>
              <a:t>-Richard </a:t>
            </a:r>
            <a:r>
              <a:rPr lang="en-US" sz="2200" dirty="0" err="1" smtClean="0"/>
              <a:t>Farson</a:t>
            </a:r>
            <a:r>
              <a:rPr lang="en-US" sz="2200" dirty="0" smtClean="0"/>
              <a:t>, author of </a:t>
            </a:r>
            <a:r>
              <a:rPr lang="en-US" sz="2200" u="sng" dirty="0" smtClean="0"/>
              <a:t>Whoever Makes the Most Mistakes Wins</a:t>
            </a:r>
            <a:r>
              <a:rPr lang="en-US" sz="2200" dirty="0" smtClean="0"/>
              <a:t>.</a:t>
            </a:r>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buFont typeface="Wingdings 2" pitchFamily="18" charset="2"/>
              <a:buNone/>
              <a:defRPr/>
            </a:pPr>
            <a:r>
              <a:rPr lang="en-US" dirty="0" smtClean="0"/>
              <a:t>“Relying on conventional, outmoded ideas about success and failure stands in the way of your ability to innovate, compete, and stay ahead of the curve in a changing economy.” (</a:t>
            </a:r>
            <a:r>
              <a:rPr lang="en-US" dirty="0" err="1" smtClean="0"/>
              <a:t>Farson</a:t>
            </a:r>
            <a:r>
              <a:rPr lang="en-US" dirty="0" smtClean="0"/>
              <a:t>).</a:t>
            </a:r>
          </a:p>
          <a:p>
            <a:pPr indent="-274320"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19800"/>
          </a:xfrm>
        </p:spPr>
        <p:txBody>
          <a:bodyPr>
            <a:normAutofit fontScale="92500" lnSpcReduction="10000"/>
          </a:bodyPr>
          <a:lstStyle/>
          <a:p>
            <a:pPr indent="-274320" fontAlgn="auto">
              <a:spcBef>
                <a:spcPts val="0"/>
              </a:spcBef>
              <a:spcAft>
                <a:spcPts val="0"/>
              </a:spcAft>
              <a:defRPr/>
            </a:pPr>
            <a:r>
              <a:rPr lang="en-US" dirty="0" smtClean="0"/>
              <a:t>We need to redefine success and failure.</a:t>
            </a:r>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defRPr/>
            </a:pPr>
            <a:endParaRPr lang="en-US" dirty="0" smtClean="0"/>
          </a:p>
          <a:p>
            <a:pPr indent="-274320" fontAlgn="auto">
              <a:spcBef>
                <a:spcPts val="0"/>
              </a:spcBef>
              <a:spcAft>
                <a:spcPts val="0"/>
              </a:spcAft>
              <a:defRPr/>
            </a:pPr>
            <a:endParaRPr lang="en-US" dirty="0" smtClean="0"/>
          </a:p>
          <a:p>
            <a:pPr indent="-274320" fontAlgn="auto">
              <a:spcBef>
                <a:spcPts val="0"/>
              </a:spcBef>
              <a:spcAft>
                <a:spcPts val="0"/>
              </a:spcAft>
              <a:defRPr/>
            </a:pPr>
            <a:endParaRPr lang="en-US" dirty="0" smtClean="0"/>
          </a:p>
          <a:p>
            <a:pPr indent="-274320" fontAlgn="auto">
              <a:spcBef>
                <a:spcPts val="0"/>
              </a:spcBef>
              <a:spcAft>
                <a:spcPts val="0"/>
              </a:spcAft>
              <a:defRPr/>
            </a:pPr>
            <a:r>
              <a:rPr lang="en-US" dirty="0" smtClean="0"/>
              <a:t>From 1926 to 1964 Babe Ruth held a lesser known record for most strikeouts (1,330).</a:t>
            </a:r>
          </a:p>
          <a:p>
            <a:pPr indent="-274320" fontAlgn="auto">
              <a:spcBef>
                <a:spcPts val="0"/>
              </a:spcBef>
              <a:spcAft>
                <a:spcPts val="0"/>
              </a:spcAft>
              <a:buNone/>
              <a:defRPr/>
            </a:pPr>
            <a:endParaRPr lang="en-US" dirty="0" smtClean="0"/>
          </a:p>
          <a:p>
            <a:pPr indent="-274320" fontAlgn="auto">
              <a:spcBef>
                <a:spcPts val="0"/>
              </a:spcBef>
              <a:spcAft>
                <a:spcPts val="0"/>
              </a:spcAft>
              <a:defRPr/>
            </a:pPr>
            <a:r>
              <a:rPr lang="en-US" dirty="0" smtClean="0"/>
              <a:t>“Self-handicapping </a:t>
            </a:r>
            <a:r>
              <a:rPr lang="en-US" dirty="0" smtClean="0"/>
              <a:t>is described as an action or choice which prevents a person from being responsible for failure (</a:t>
            </a:r>
            <a:r>
              <a:rPr lang="en-US" dirty="0" err="1" smtClean="0"/>
              <a:t>Kolditz</a:t>
            </a:r>
            <a:r>
              <a:rPr lang="en-US" dirty="0" smtClean="0"/>
              <a:t> &amp; </a:t>
            </a:r>
            <a:r>
              <a:rPr lang="en-US" dirty="0" err="1" smtClean="0"/>
              <a:t>Arkin</a:t>
            </a:r>
            <a:r>
              <a:rPr lang="en-US" dirty="0" smtClean="0"/>
              <a:t>, 1982</a:t>
            </a:r>
            <a:r>
              <a:rPr lang="en-US" dirty="0" smtClean="0"/>
              <a:t>).” </a:t>
            </a:r>
            <a:r>
              <a:rPr lang="en-US" sz="1050" dirty="0" smtClean="0">
                <a:hlinkClick r:id="rId3"/>
              </a:rPr>
              <a:t>http://www.psychwiki.com/wiki/Self-handicapping</a:t>
            </a:r>
            <a:r>
              <a:rPr lang="en-US" sz="1050" dirty="0" smtClean="0"/>
              <a:t> </a:t>
            </a:r>
          </a:p>
          <a:p>
            <a:pPr indent="-274320" fontAlgn="auto">
              <a:spcBef>
                <a:spcPts val="0"/>
              </a:spcBef>
              <a:spcAft>
                <a:spcPts val="0"/>
              </a:spcAft>
              <a:buNone/>
              <a:defRPr/>
            </a:pPr>
            <a:endParaRPr lang="en-US" dirty="0"/>
          </a:p>
          <a:p>
            <a:pPr indent="-274320" fontAlgn="auto">
              <a:spcBef>
                <a:spcPts val="0"/>
              </a:spcBef>
              <a:spcAft>
                <a:spcPts val="0"/>
              </a:spcAft>
              <a:defRPr/>
            </a:pPr>
            <a:r>
              <a:rPr lang="en-US" dirty="0" smtClean="0"/>
              <a:t>Self-handicapping is very prevalent in sports, but is also affects many other human endeavors.</a:t>
            </a:r>
          </a:p>
        </p:txBody>
      </p:sp>
      <p:pic>
        <p:nvPicPr>
          <p:cNvPr id="11267" name="Picture 3" descr="s_mjordon.jpg"/>
          <p:cNvPicPr>
            <a:picLocks noChangeAspect="1"/>
          </p:cNvPicPr>
          <p:nvPr/>
        </p:nvPicPr>
        <p:blipFill>
          <a:blip r:embed="rId4" cstate="print"/>
          <a:srcRect/>
          <a:stretch>
            <a:fillRect/>
          </a:stretch>
        </p:blipFill>
        <p:spPr bwMode="auto">
          <a:xfrm>
            <a:off x="6553200" y="609600"/>
            <a:ext cx="2200275" cy="2443163"/>
          </a:xfrm>
          <a:prstGeom prst="rect">
            <a:avLst/>
          </a:prstGeom>
          <a:noFill/>
          <a:ln w="9525">
            <a:noFill/>
            <a:miter lim="800000"/>
            <a:headEnd/>
            <a:tailEnd/>
          </a:ln>
        </p:spPr>
      </p:pic>
      <p:sp>
        <p:nvSpPr>
          <p:cNvPr id="5" name="TextBox 4"/>
          <p:cNvSpPr txBox="1">
            <a:spLocks noChangeArrowheads="1"/>
          </p:cNvSpPr>
          <p:nvPr/>
        </p:nvSpPr>
        <p:spPr bwMode="auto">
          <a:xfrm>
            <a:off x="228600" y="1295400"/>
            <a:ext cx="6400800" cy="2523768"/>
          </a:xfrm>
          <a:prstGeom prst="rect">
            <a:avLst/>
          </a:prstGeom>
          <a:noFill/>
          <a:ln w="9525">
            <a:noFill/>
            <a:miter lim="800000"/>
            <a:headEnd/>
            <a:tailEnd/>
          </a:ln>
        </p:spPr>
        <p:txBody>
          <a:bodyPr>
            <a:spAutoFit/>
          </a:bodyPr>
          <a:lstStyle/>
          <a:p>
            <a:r>
              <a:rPr lang="en-US" sz="2000" dirty="0" smtClean="0">
                <a:latin typeface="Candara" pitchFamily="34" charset="0"/>
              </a:rPr>
              <a:t>“I’ve missed more than nine thousand shots in my career.  I’ve lost almost 300 games.  Twenty-six times I’ve been trusted to take the winning shot and missed.  I’ve failed over and over and over again in my life.  And that is why I succeed.”  -Michael Jordan</a:t>
            </a:r>
          </a:p>
          <a:p>
            <a:endParaRPr lang="en-US" sz="2000" dirty="0" smtClean="0">
              <a:latin typeface="Candara" pitchFamily="34" charset="0"/>
            </a:endParaRPr>
          </a:p>
          <a:p>
            <a:endParaRPr lang="en-US" sz="2000" dirty="0" smtClean="0">
              <a:latin typeface="Candara" pitchFamily="34" charset="0"/>
            </a:endParaRPr>
          </a:p>
          <a:p>
            <a:endParaRPr lang="en-US" dirty="0">
              <a:latin typeface="Candar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Self-Handicapping in Action!</a:t>
            </a:r>
            <a:endParaRPr lang="en-US" dirty="0"/>
          </a:p>
        </p:txBody>
      </p:sp>
      <p:pic>
        <p:nvPicPr>
          <p:cNvPr id="4" name="Content Placeholder 3" descr="Frazz Race Wheels (via park3)">
            <a:hlinkClick r:id="rId2"/>
          </p:cNvPr>
          <p:cNvPicPr>
            <a:picLocks noGrp="1"/>
          </p:cNvPicPr>
          <p:nvPr>
            <p:ph idx="1"/>
          </p:nvPr>
        </p:nvPicPr>
        <p:blipFill>
          <a:blip r:embed="rId3" cstate="print"/>
          <a:srcRect/>
          <a:stretch>
            <a:fillRect/>
          </a:stretch>
        </p:blipFill>
        <p:spPr bwMode="auto">
          <a:xfrm>
            <a:off x="1219200" y="1905000"/>
            <a:ext cx="64770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Industry Examples</a:t>
            </a:r>
          </a:p>
        </p:txBody>
      </p:sp>
      <p:pic>
        <p:nvPicPr>
          <p:cNvPr id="13315" name="Content Placeholder 3" descr="toyota.jpg"/>
          <p:cNvPicPr>
            <a:picLocks noGrp="1" noChangeAspect="1"/>
          </p:cNvPicPr>
          <p:nvPr>
            <p:ph idx="1"/>
          </p:nvPr>
        </p:nvPicPr>
        <p:blipFill>
          <a:blip r:embed="rId3" cstate="print"/>
          <a:srcRect/>
          <a:stretch>
            <a:fillRect/>
          </a:stretch>
        </p:blipFill>
        <p:spPr>
          <a:xfrm>
            <a:off x="4953000" y="1600200"/>
            <a:ext cx="2797175" cy="2057400"/>
          </a:xfrm>
        </p:spPr>
      </p:pic>
      <p:sp>
        <p:nvSpPr>
          <p:cNvPr id="13316" name="TextBox 4"/>
          <p:cNvSpPr txBox="1">
            <a:spLocks noChangeArrowheads="1"/>
          </p:cNvSpPr>
          <p:nvPr/>
        </p:nvSpPr>
        <p:spPr bwMode="auto">
          <a:xfrm>
            <a:off x="228600" y="1676400"/>
            <a:ext cx="4419600" cy="1878013"/>
          </a:xfrm>
          <a:prstGeom prst="rect">
            <a:avLst/>
          </a:prstGeom>
          <a:noFill/>
          <a:ln w="9525">
            <a:noFill/>
            <a:miter lim="800000"/>
            <a:headEnd/>
            <a:tailEnd/>
          </a:ln>
        </p:spPr>
        <p:txBody>
          <a:bodyPr>
            <a:spAutoFit/>
          </a:bodyPr>
          <a:lstStyle/>
          <a:p>
            <a:r>
              <a:rPr lang="en-US" sz="2000">
                <a:latin typeface="Candara" pitchFamily="34" charset="0"/>
              </a:rPr>
              <a:t>“The Toyota Way” guidelines are influenced by Buddhist principles.</a:t>
            </a:r>
          </a:p>
          <a:p>
            <a:endParaRPr lang="en-US" sz="2000">
              <a:latin typeface="Candara" pitchFamily="34" charset="0"/>
            </a:endParaRPr>
          </a:p>
          <a:p>
            <a:r>
              <a:rPr lang="en-US" sz="2000">
                <a:latin typeface="Candara" pitchFamily="34" charset="0"/>
              </a:rPr>
              <a:t>Manage as if you “have no power”.</a:t>
            </a:r>
          </a:p>
          <a:p>
            <a:r>
              <a:rPr lang="en-US">
                <a:latin typeface="Candara" pitchFamily="34" charset="0"/>
              </a:rPr>
              <a:t>(taken from samurai teachings).</a:t>
            </a:r>
          </a:p>
          <a:p>
            <a:endParaRPr lang="en-US">
              <a:latin typeface="Candara" pitchFamily="34" charset="0"/>
            </a:endParaRPr>
          </a:p>
        </p:txBody>
      </p:sp>
      <p:sp>
        <p:nvSpPr>
          <p:cNvPr id="13317" name="TextBox 5"/>
          <p:cNvSpPr txBox="1">
            <a:spLocks noChangeArrowheads="1"/>
          </p:cNvSpPr>
          <p:nvPr/>
        </p:nvSpPr>
        <p:spPr bwMode="auto">
          <a:xfrm>
            <a:off x="533400" y="3886200"/>
            <a:ext cx="8077200" cy="2154436"/>
          </a:xfrm>
          <a:prstGeom prst="rect">
            <a:avLst/>
          </a:prstGeom>
          <a:noFill/>
          <a:ln w="9525">
            <a:noFill/>
            <a:miter lim="800000"/>
            <a:headEnd/>
            <a:tailEnd/>
          </a:ln>
        </p:spPr>
        <p:txBody>
          <a:bodyPr>
            <a:spAutoFit/>
          </a:bodyPr>
          <a:lstStyle/>
          <a:p>
            <a:r>
              <a:rPr lang="en-US" sz="2400" dirty="0">
                <a:latin typeface="Candara" pitchFamily="34" charset="0"/>
              </a:rPr>
              <a:t>“Toyota’s culture readily accepts that the greatest companies are also flawed companies that routinely make mistakes.  At Toyota, imperfections are not overlooked or avoided, but treated with reverence and attention and openly acknowledged as highly important”</a:t>
            </a:r>
          </a:p>
          <a:p>
            <a:r>
              <a:rPr lang="en-US" sz="1400" u="sng" dirty="0" smtClean="0">
                <a:latin typeface="Candara" pitchFamily="34" charset="0"/>
              </a:rPr>
              <a:t>How </a:t>
            </a:r>
            <a:r>
              <a:rPr lang="en-US" sz="1400" u="sng" dirty="0">
                <a:latin typeface="Candara" pitchFamily="34" charset="0"/>
              </a:rPr>
              <a:t>Toyota Became #1</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4" descr="ford%20logo.jpg"/>
          <p:cNvPicPr>
            <a:picLocks noGrp="1" noChangeAspect="1"/>
          </p:cNvPicPr>
          <p:nvPr>
            <p:ph idx="1"/>
          </p:nvPr>
        </p:nvPicPr>
        <p:blipFill>
          <a:blip r:embed="rId3" cstate="print"/>
          <a:srcRect/>
          <a:stretch>
            <a:fillRect/>
          </a:stretch>
        </p:blipFill>
        <p:spPr>
          <a:xfrm>
            <a:off x="2514600" y="609600"/>
            <a:ext cx="3657600" cy="1981200"/>
          </a:xfrm>
        </p:spPr>
      </p:pic>
      <p:sp>
        <p:nvSpPr>
          <p:cNvPr id="14339" name="TextBox 5"/>
          <p:cNvSpPr txBox="1">
            <a:spLocks noChangeArrowheads="1"/>
          </p:cNvSpPr>
          <p:nvPr/>
        </p:nvSpPr>
        <p:spPr bwMode="auto">
          <a:xfrm>
            <a:off x="609600" y="3200400"/>
            <a:ext cx="7620000" cy="2246313"/>
          </a:xfrm>
          <a:prstGeom prst="rect">
            <a:avLst/>
          </a:prstGeom>
          <a:noFill/>
          <a:ln w="9525">
            <a:noFill/>
            <a:miter lim="800000"/>
            <a:headEnd/>
            <a:tailEnd/>
          </a:ln>
        </p:spPr>
        <p:txBody>
          <a:bodyPr>
            <a:spAutoFit/>
          </a:bodyPr>
          <a:lstStyle/>
          <a:p>
            <a:r>
              <a:rPr lang="en-US" sz="2800">
                <a:latin typeface="Candara" pitchFamily="34" charset="0"/>
              </a:rPr>
              <a:t>“…the culture at Ford”, said top executive Mark Fields, “has been one of equating a request for help with weakness.  Directives come down from on-high, and lower-level employees are simply expected to do their jobs, no questions asked.”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there an 800 lb Gorilla</a:t>
            </a:r>
            <a:br>
              <a:rPr lang="en-US" dirty="0" smtClean="0"/>
            </a:br>
            <a:r>
              <a:rPr lang="en-US" dirty="0" smtClean="0"/>
              <a:t> in </a:t>
            </a:r>
            <a:r>
              <a:rPr lang="en-US" dirty="0" smtClean="0"/>
              <a:t>the (chat) </a:t>
            </a:r>
            <a:r>
              <a:rPr lang="en-US" dirty="0" smtClean="0"/>
              <a:t>room?</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What about all those accelerator and braking problems?</a:t>
            </a:r>
          </a:p>
          <a:p>
            <a:r>
              <a:rPr lang="en-US" dirty="0" smtClean="0"/>
              <a:t>In 2003 Toyota recalled 79% fewer vehicles in the U.S. than Ford and 92% fewer than Chrysler. </a:t>
            </a:r>
            <a:r>
              <a:rPr lang="en-US" sz="1400" dirty="0" smtClean="0"/>
              <a:t>(</a:t>
            </a:r>
            <a:r>
              <a:rPr lang="en-US" sz="1400" u="sng" dirty="0" smtClean="0"/>
              <a:t>Toyota Way</a:t>
            </a:r>
            <a:r>
              <a:rPr lang="en-US" sz="1400" dirty="0" smtClean="0"/>
              <a:t>, p.5)</a:t>
            </a:r>
            <a:r>
              <a:rPr lang="en-US" dirty="0" smtClean="0"/>
              <a:t>  So what happened</a:t>
            </a:r>
            <a:r>
              <a:rPr lang="en-US" dirty="0" smtClean="0"/>
              <a:t>???</a:t>
            </a:r>
            <a:endParaRPr lang="en-US" dirty="0" smtClean="0"/>
          </a:p>
          <a:p>
            <a:r>
              <a:rPr lang="en-US" sz="2000" dirty="0" smtClean="0"/>
              <a:t>CEO Akio Toyoda:  “I would like to discuss what caused the recall issues we are facing now. Toyota has, for the past few years, been expanding its business rapidly. Quite frankly, I fear the pace at which we have grown may have been too quick. I would like to point out here that Toyota's priority has traditionally been the following: First; Safety, Second; Quality, and Third; Volume. These priorities became confused, and we were not able to stop, think, and make improvements as much as we were able to before …” </a:t>
            </a:r>
            <a:r>
              <a:rPr lang="en-US" sz="1200" dirty="0" smtClean="0">
                <a:hlinkClick r:id="rId2"/>
              </a:rPr>
              <a:t>http://www.guardian.co.uk/business/2010/feb/24/akio-toyoda-statement-to-congress</a:t>
            </a:r>
            <a:r>
              <a:rPr lang="en-US" sz="1200" dirty="0" smtClean="0"/>
              <a:t> </a:t>
            </a:r>
          </a:p>
          <a:p>
            <a:pPr>
              <a:buNone/>
            </a:pPr>
            <a:endParaRPr lang="en-US"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Success Breeds Complacency</a:t>
            </a:r>
          </a:p>
        </p:txBody>
      </p:sp>
      <p:sp>
        <p:nvSpPr>
          <p:cNvPr id="12291" name="Content Placeholder 2"/>
          <p:cNvSpPr>
            <a:spLocks noGrp="1"/>
          </p:cNvSpPr>
          <p:nvPr>
            <p:ph idx="1"/>
          </p:nvPr>
        </p:nvSpPr>
        <p:spPr/>
        <p:txBody>
          <a:bodyPr/>
          <a:lstStyle/>
          <a:p>
            <a:pPr>
              <a:spcBef>
                <a:spcPct val="0"/>
              </a:spcBef>
            </a:pPr>
            <a:r>
              <a:rPr lang="en-US" smtClean="0"/>
              <a:t>GM’s manufacturing model worked well for so long, why change it?  Well………</a:t>
            </a:r>
          </a:p>
          <a:p>
            <a:pPr>
              <a:spcBef>
                <a:spcPct val="0"/>
              </a:spcBef>
              <a:buFont typeface="Wingdings 2" pitchFamily="18" charset="2"/>
              <a:buNone/>
            </a:pPr>
            <a:endParaRPr lang="en-US" smtClean="0"/>
          </a:p>
          <a:p>
            <a:pPr>
              <a:spcBef>
                <a:spcPct val="0"/>
              </a:spcBef>
            </a:pPr>
            <a:r>
              <a:rPr lang="en-US" smtClean="0"/>
              <a:t>Success also inhibits innovation (we NEED innovation!)</a:t>
            </a:r>
          </a:p>
          <a:p>
            <a:pPr>
              <a:spcBef>
                <a:spcPct val="0"/>
              </a:spcBef>
              <a:buFont typeface="Wingdings 2" pitchFamily="18" charset="2"/>
              <a:buNone/>
            </a:pPr>
            <a:endParaRPr lang="en-US" smtClean="0"/>
          </a:p>
          <a:p>
            <a:pPr>
              <a:spcBef>
                <a:spcPct val="0"/>
              </a:spcBef>
            </a:pPr>
            <a:r>
              <a:rPr lang="en-US" smtClean="0"/>
              <a:t>We learn more from our mistakes than our successes.</a:t>
            </a:r>
          </a:p>
          <a:p>
            <a:pPr>
              <a:spcBef>
                <a:spcPct val="0"/>
              </a:spcBef>
            </a:pPr>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Content Placeholder 3" descr="3M.jpg"/>
          <p:cNvPicPr>
            <a:picLocks noGrp="1" noChangeAspect="1"/>
          </p:cNvPicPr>
          <p:nvPr>
            <p:ph idx="1"/>
          </p:nvPr>
        </p:nvPicPr>
        <p:blipFill>
          <a:blip r:embed="rId3" cstate="print"/>
          <a:srcRect/>
          <a:stretch>
            <a:fillRect/>
          </a:stretch>
        </p:blipFill>
        <p:spPr>
          <a:xfrm>
            <a:off x="2667000" y="228600"/>
            <a:ext cx="3600450" cy="2495550"/>
          </a:xfrm>
        </p:spPr>
      </p:pic>
      <p:sp>
        <p:nvSpPr>
          <p:cNvPr id="15363" name="TextBox 4"/>
          <p:cNvSpPr txBox="1">
            <a:spLocks noChangeArrowheads="1"/>
          </p:cNvSpPr>
          <p:nvPr/>
        </p:nvSpPr>
        <p:spPr bwMode="auto">
          <a:xfrm>
            <a:off x="304800" y="2895600"/>
            <a:ext cx="8610600" cy="2862263"/>
          </a:xfrm>
          <a:prstGeom prst="rect">
            <a:avLst/>
          </a:prstGeom>
          <a:noFill/>
          <a:ln w="9525">
            <a:noFill/>
            <a:miter lim="800000"/>
            <a:headEnd/>
            <a:tailEnd/>
          </a:ln>
        </p:spPr>
        <p:txBody>
          <a:bodyPr>
            <a:spAutoFit/>
          </a:bodyPr>
          <a:lstStyle/>
          <a:p>
            <a:r>
              <a:rPr lang="en-US" sz="2000" dirty="0">
                <a:latin typeface="Candara" pitchFamily="34" charset="0"/>
              </a:rPr>
              <a:t>Post-It note story!</a:t>
            </a:r>
          </a:p>
          <a:p>
            <a:endParaRPr lang="en-US" sz="2000" dirty="0">
              <a:latin typeface="Candara" pitchFamily="34" charset="0"/>
            </a:endParaRPr>
          </a:p>
          <a:p>
            <a:r>
              <a:rPr lang="en-US" sz="2000" dirty="0">
                <a:latin typeface="Candara" pitchFamily="34" charset="0"/>
              </a:rPr>
              <a:t>3M estimates that 60% of it’s formal product launches fail!</a:t>
            </a:r>
          </a:p>
          <a:p>
            <a:endParaRPr lang="en-US" sz="2000" dirty="0">
              <a:latin typeface="Candara" pitchFamily="34" charset="0"/>
            </a:endParaRPr>
          </a:p>
          <a:p>
            <a:r>
              <a:rPr lang="en-US" sz="2000" dirty="0">
                <a:latin typeface="Candara" pitchFamily="34" charset="0"/>
              </a:rPr>
              <a:t>11</a:t>
            </a:r>
            <a:r>
              <a:rPr lang="en-US" sz="2000" baseline="30000" dirty="0">
                <a:latin typeface="Candara" pitchFamily="34" charset="0"/>
              </a:rPr>
              <a:t>th</a:t>
            </a:r>
            <a:r>
              <a:rPr lang="en-US" sz="2000" dirty="0">
                <a:latin typeface="Candara" pitchFamily="34" charset="0"/>
              </a:rPr>
              <a:t> Commandment: “Thou </a:t>
            </a:r>
            <a:r>
              <a:rPr lang="en-US" sz="2000" dirty="0" err="1">
                <a:latin typeface="Candara" pitchFamily="34" charset="0"/>
              </a:rPr>
              <a:t>shalt</a:t>
            </a:r>
            <a:r>
              <a:rPr lang="en-US" sz="2000" dirty="0">
                <a:latin typeface="Candara" pitchFamily="34" charset="0"/>
              </a:rPr>
              <a:t> not kill a new product idea”</a:t>
            </a:r>
          </a:p>
          <a:p>
            <a:endParaRPr lang="en-US" sz="2000" dirty="0">
              <a:latin typeface="Candara" pitchFamily="34" charset="0"/>
            </a:endParaRPr>
          </a:p>
          <a:p>
            <a:r>
              <a:rPr lang="en-US" sz="2000" dirty="0">
                <a:latin typeface="Candara" pitchFamily="34" charset="0"/>
              </a:rPr>
              <a:t>30% off all new products should not have existed in any form 4 years earlier!</a:t>
            </a:r>
          </a:p>
          <a:p>
            <a:endParaRPr lang="en-US" sz="2000" dirty="0">
              <a:latin typeface="Candara" pitchFamily="34" charset="0"/>
            </a:endParaRPr>
          </a:p>
          <a:p>
            <a:r>
              <a:rPr lang="en-US" sz="2000" dirty="0">
                <a:latin typeface="Candara" pitchFamily="34" charset="0"/>
              </a:rPr>
              <a:t>Carefully cultivated culture that is highly tolerant of risk and failure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Video</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1600" dirty="0" smtClean="0"/>
              <a:t>Also available at: </a:t>
            </a:r>
            <a:r>
              <a:rPr lang="en-US" sz="1600" dirty="0" smtClean="0">
                <a:solidFill>
                  <a:schemeClr val="tx1"/>
                </a:solidFill>
                <a:latin typeface="+mn-lt"/>
                <a:ea typeface="+mn-lt"/>
                <a:cs typeface="+mn-lt"/>
                <a:hlinkClick r:id="rId2"/>
              </a:rPr>
              <a:t>http://www.youtube.com/watch?v=Y6hz_s2XIAU&amp;feature=related</a:t>
            </a:r>
            <a:r>
              <a:rPr lang="en-US" sz="1600" dirty="0" smtClean="0">
                <a:solidFill>
                  <a:schemeClr val="tx1"/>
                </a:solidFill>
                <a:latin typeface="+mn-lt"/>
                <a:ea typeface="+mn-lt"/>
                <a:cs typeface="+mn-lt"/>
              </a:rPr>
              <a:t>   </a:t>
            </a: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Six Sigma vs 3M!</a:t>
            </a:r>
          </a:p>
        </p:txBody>
      </p:sp>
      <p:sp>
        <p:nvSpPr>
          <p:cNvPr id="16387" name="Content Placeholder 2"/>
          <p:cNvSpPr>
            <a:spLocks noGrp="1"/>
          </p:cNvSpPr>
          <p:nvPr>
            <p:ph idx="1"/>
          </p:nvPr>
        </p:nvSpPr>
        <p:spPr>
          <a:xfrm>
            <a:off x="457200" y="1600200"/>
            <a:ext cx="8229600" cy="4800600"/>
          </a:xfrm>
        </p:spPr>
        <p:txBody>
          <a:bodyPr/>
          <a:lstStyle/>
          <a:p>
            <a:pPr>
              <a:spcBef>
                <a:spcPct val="0"/>
              </a:spcBef>
            </a:pPr>
            <a:r>
              <a:rPr lang="en-US" dirty="0" smtClean="0"/>
              <a:t>Six Sigma- set of management techniques developed by Motorola to decrease production defects and increase efficiency (lean manufacturing).</a:t>
            </a:r>
          </a:p>
          <a:p>
            <a:pPr>
              <a:spcBef>
                <a:spcPct val="0"/>
              </a:spcBef>
            </a:pPr>
            <a:r>
              <a:rPr lang="en-US" dirty="0" smtClean="0"/>
              <a:t>James </a:t>
            </a:r>
            <a:r>
              <a:rPr lang="en-US" dirty="0" err="1" smtClean="0"/>
              <a:t>McNerney</a:t>
            </a:r>
            <a:r>
              <a:rPr lang="en-US" dirty="0" smtClean="0"/>
              <a:t> comes from GE and implements 6 sigma at 3M in 2000</a:t>
            </a:r>
          </a:p>
          <a:p>
            <a:pPr>
              <a:spcBef>
                <a:spcPct val="0"/>
              </a:spcBef>
            </a:pPr>
            <a:r>
              <a:rPr lang="en-US" dirty="0" smtClean="0"/>
              <a:t>Initial bottom line success traded for long-term sustainability that depended on innovation.</a:t>
            </a:r>
          </a:p>
          <a:p>
            <a:pPr>
              <a:spcBef>
                <a:spcPct val="0"/>
              </a:spcBef>
            </a:pPr>
            <a:r>
              <a:rPr lang="en-US" dirty="0" smtClean="0"/>
              <a:t>R&amp;D: “We all came to the conclusion that there was no way in the world that anything like the Post-It note would ever emerge from this new system</a:t>
            </a:r>
            <a:r>
              <a:rPr lang="en-US" dirty="0" smtClean="0"/>
              <a:t>.”</a:t>
            </a:r>
          </a:p>
          <a:p>
            <a:pPr>
              <a:spcBef>
                <a:spcPct val="0"/>
              </a:spcBef>
              <a:buNone/>
            </a:pPr>
            <a:r>
              <a:rPr lang="en-US" sz="1200" dirty="0" smtClean="0"/>
              <a:t>Business Week Online 9/17/07</a:t>
            </a:r>
            <a:endParaRPr lang="en-US" sz="1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Six Sigma vs 3M!</a:t>
            </a:r>
          </a:p>
        </p:txBody>
      </p:sp>
      <p:sp>
        <p:nvSpPr>
          <p:cNvPr id="17411" name="Content Placeholder 2"/>
          <p:cNvSpPr>
            <a:spLocks noGrp="1"/>
          </p:cNvSpPr>
          <p:nvPr>
            <p:ph idx="1"/>
          </p:nvPr>
        </p:nvSpPr>
        <p:spPr/>
        <p:txBody>
          <a:bodyPr/>
          <a:lstStyle/>
          <a:p>
            <a:pPr>
              <a:spcBef>
                <a:spcPct val="0"/>
              </a:spcBef>
            </a:pPr>
            <a:r>
              <a:rPr lang="en-US" smtClean="0"/>
              <a:t>Lack of new ideas and inventions leads to a roll-back of Six Sigma principles.</a:t>
            </a:r>
          </a:p>
          <a:p>
            <a:pPr>
              <a:spcBef>
                <a:spcPct val="0"/>
              </a:spcBef>
            </a:pPr>
            <a:endParaRPr lang="en-US" smtClean="0"/>
          </a:p>
          <a:p>
            <a:pPr>
              <a:spcBef>
                <a:spcPct val="0"/>
              </a:spcBef>
            </a:pPr>
            <a:r>
              <a:rPr lang="en-US" smtClean="0"/>
              <a:t>“We feel like we can dream again.”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lstStyle/>
          <a:p>
            <a:r>
              <a:rPr lang="en-US" dirty="0" smtClean="0"/>
              <a:t>Failure in Silicone Valley</a:t>
            </a:r>
            <a:endParaRPr lang="en-US" dirty="0"/>
          </a:p>
        </p:txBody>
      </p:sp>
      <p:sp>
        <p:nvSpPr>
          <p:cNvPr id="3" name="Content Placeholder 2"/>
          <p:cNvSpPr>
            <a:spLocks noGrp="1"/>
          </p:cNvSpPr>
          <p:nvPr>
            <p:ph idx="1"/>
          </p:nvPr>
        </p:nvSpPr>
        <p:spPr>
          <a:xfrm>
            <a:off x="457200" y="1219200"/>
            <a:ext cx="8229600" cy="5257800"/>
          </a:xfrm>
        </p:spPr>
        <p:txBody>
          <a:bodyPr/>
          <a:lstStyle/>
          <a:p>
            <a:r>
              <a:rPr lang="en-US" sz="1800" dirty="0" smtClean="0"/>
              <a:t>A failed start-up is a badge of honor and is often a positive resume item</a:t>
            </a:r>
          </a:p>
          <a:p>
            <a:r>
              <a:rPr lang="en-US" sz="1800" b="1" dirty="0" smtClean="0"/>
              <a:t>Apple</a:t>
            </a:r>
          </a:p>
          <a:p>
            <a:pPr lvl="1"/>
            <a:r>
              <a:rPr lang="en-US" sz="1800" dirty="0" smtClean="0">
                <a:solidFill>
                  <a:schemeClr val="tx1"/>
                </a:solidFill>
                <a:latin typeface="+mn-lt"/>
                <a:ea typeface="+mn-lt"/>
                <a:cs typeface="+mn-lt"/>
              </a:rPr>
              <a:t>“While part of the research and development team at Apple, David Levy was reprimanded by his boss for not making enough mistakes.  Levy’s boss said he wanted no less than 80% failure in ventures he attempted. Only then would he know that Levy was actually trying anything new” (</a:t>
            </a:r>
            <a:r>
              <a:rPr lang="en-US" sz="1800" dirty="0" err="1" smtClean="0">
                <a:solidFill>
                  <a:schemeClr val="tx1"/>
                </a:solidFill>
                <a:latin typeface="+mn-lt"/>
                <a:ea typeface="+mn-lt"/>
                <a:cs typeface="+mn-lt"/>
              </a:rPr>
              <a:t>Farson</a:t>
            </a:r>
            <a:r>
              <a:rPr lang="en-US" sz="1800" dirty="0" smtClean="0">
                <a:solidFill>
                  <a:schemeClr val="tx1"/>
                </a:solidFill>
                <a:latin typeface="+mn-lt"/>
                <a:ea typeface="+mn-lt"/>
                <a:cs typeface="+mn-lt"/>
              </a:rPr>
              <a:t>, 33).</a:t>
            </a:r>
            <a:endParaRPr lang="en-US" sz="1800" dirty="0" smtClean="0"/>
          </a:p>
          <a:p>
            <a:r>
              <a:rPr lang="en-US" sz="1800" b="1" dirty="0" smtClean="0"/>
              <a:t>IBM</a:t>
            </a:r>
          </a:p>
          <a:p>
            <a:pPr lvl="1"/>
            <a:r>
              <a:rPr lang="en-US" sz="1800" dirty="0" smtClean="0">
                <a:solidFill>
                  <a:schemeClr val="tx1"/>
                </a:solidFill>
                <a:latin typeface="+mn-lt"/>
                <a:ea typeface="+mn-lt"/>
                <a:cs typeface="+mn-lt"/>
              </a:rPr>
              <a:t>“When a young executive at IBM once lost the company $30,000 on an experiment that did not come off, he expected to be fired.  But Thomas Watson, the company’s founder, had different ideas.  “Why should I fire you?” he asked.  “We’ve just spent $30,000 educating you</a:t>
            </a:r>
            <a:r>
              <a:rPr lang="en-US" sz="1800" dirty="0" smtClean="0">
                <a:solidFill>
                  <a:schemeClr val="tx1"/>
                </a:solidFill>
                <a:latin typeface="+mn-lt"/>
                <a:ea typeface="+mn-lt"/>
                <a:cs typeface="+mn-lt"/>
              </a:rPr>
              <a:t>.” </a:t>
            </a:r>
            <a:r>
              <a:rPr lang="en-US" sz="1800" i="1" dirty="0" smtClean="0">
                <a:solidFill>
                  <a:schemeClr val="tx1"/>
                </a:solidFill>
                <a:latin typeface="+mn-lt"/>
                <a:ea typeface="+mn-lt"/>
                <a:cs typeface="+mn-lt"/>
              </a:rPr>
              <a:t>Economist</a:t>
            </a:r>
            <a:r>
              <a:rPr lang="en-US" sz="1800" dirty="0" smtClean="0">
                <a:solidFill>
                  <a:schemeClr val="tx1"/>
                </a:solidFill>
                <a:latin typeface="+mn-lt"/>
                <a:ea typeface="+mn-lt"/>
                <a:cs typeface="+mn-lt"/>
              </a:rPr>
              <a:t> 10/25/03</a:t>
            </a:r>
            <a:endParaRPr lang="en-US" sz="1800" dirty="0" smtClean="0">
              <a:solidFill>
                <a:schemeClr val="tx1"/>
              </a:solidFill>
              <a:latin typeface="+mn-lt"/>
              <a:ea typeface="+mn-lt"/>
              <a:cs typeface="+mn-lt"/>
            </a:endParaRPr>
          </a:p>
          <a:p>
            <a:pPr lvl="1"/>
            <a:r>
              <a:rPr lang="en-US" sz="1800" dirty="0" smtClean="0">
                <a:solidFill>
                  <a:schemeClr val="tx1"/>
                </a:solidFill>
                <a:latin typeface="+mn-lt"/>
                <a:ea typeface="+mn-lt"/>
                <a:cs typeface="+mn-lt"/>
              </a:rPr>
              <a:t>“The fastest way to succeed is to double your failure rate</a:t>
            </a:r>
            <a:r>
              <a:rPr lang="en-US" sz="1800" dirty="0" smtClean="0">
                <a:solidFill>
                  <a:schemeClr val="tx1"/>
                </a:solidFill>
                <a:latin typeface="+mn-lt"/>
                <a:ea typeface="+mn-lt"/>
                <a:cs typeface="+mn-lt"/>
              </a:rPr>
              <a:t>.”</a:t>
            </a:r>
            <a:endParaRPr lang="en-US" sz="1800" dirty="0" smtClean="0">
              <a:solidFill>
                <a:schemeClr val="tx1"/>
              </a:solidFill>
              <a:latin typeface="+mn-lt"/>
              <a:ea typeface="+mn-lt"/>
              <a:cs typeface="+mn-lt"/>
            </a:endParaRPr>
          </a:p>
          <a:p>
            <a:r>
              <a:rPr lang="en-US" sz="1800" b="1" dirty="0" smtClean="0"/>
              <a:t>Microsoft</a:t>
            </a:r>
          </a:p>
          <a:p>
            <a:pPr lvl="1"/>
            <a:r>
              <a:rPr lang="en-US" sz="1800" dirty="0" smtClean="0"/>
              <a:t>“</a:t>
            </a:r>
            <a:r>
              <a:rPr lang="en-US" sz="1800" dirty="0" smtClean="0"/>
              <a:t>Bill Gates, who regularly tempts failure at Microsoft, likes to hire people who have made mistakes.  Says he: ‘It show that they take risks. The way people deal with things that go wrong is an indicator of how they deal with change.’” </a:t>
            </a:r>
            <a:r>
              <a:rPr lang="en-US" sz="1800" dirty="0" smtClean="0"/>
              <a:t> </a:t>
            </a:r>
            <a:r>
              <a:rPr lang="en-US" sz="1800" i="1" dirty="0" smtClean="0"/>
              <a:t>Fortune Magazine </a:t>
            </a:r>
            <a:r>
              <a:rPr lang="en-US" sz="1800" dirty="0" smtClean="0"/>
              <a:t>5/1/95</a:t>
            </a:r>
            <a:endParaRPr lang="en-US" sz="1800" dirty="0" smtClean="0">
              <a:solidFill>
                <a:schemeClr val="tx1"/>
              </a:solidFill>
              <a:latin typeface="+mn-lt"/>
              <a:ea typeface="+mn-lt"/>
              <a:cs typeface="+mn-lt"/>
            </a:endParaRPr>
          </a:p>
          <a:p>
            <a:pPr lv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New Coke</a:t>
            </a:r>
          </a:p>
        </p:txBody>
      </p:sp>
      <p:pic>
        <p:nvPicPr>
          <p:cNvPr id="18435" name="Content Placeholder 3" descr="new-coke-1.jpg"/>
          <p:cNvPicPr>
            <a:picLocks noGrp="1" noChangeAspect="1"/>
          </p:cNvPicPr>
          <p:nvPr>
            <p:ph idx="1"/>
          </p:nvPr>
        </p:nvPicPr>
        <p:blipFill>
          <a:blip r:embed="rId3" cstate="print"/>
          <a:srcRect/>
          <a:stretch>
            <a:fillRect/>
          </a:stretch>
        </p:blipFill>
        <p:spPr>
          <a:xfrm>
            <a:off x="6248400" y="1524000"/>
            <a:ext cx="2279650" cy="2590800"/>
          </a:xfrm>
        </p:spPr>
      </p:pic>
      <p:sp>
        <p:nvSpPr>
          <p:cNvPr id="18436" name="TextBox 4"/>
          <p:cNvSpPr txBox="1">
            <a:spLocks noChangeArrowheads="1"/>
          </p:cNvSpPr>
          <p:nvPr/>
        </p:nvSpPr>
        <p:spPr bwMode="auto">
          <a:xfrm>
            <a:off x="228600" y="1752600"/>
            <a:ext cx="5867400" cy="3139321"/>
          </a:xfrm>
          <a:prstGeom prst="rect">
            <a:avLst/>
          </a:prstGeom>
          <a:noFill/>
          <a:ln w="9525">
            <a:noFill/>
            <a:miter lim="800000"/>
            <a:headEnd/>
            <a:tailEnd/>
          </a:ln>
        </p:spPr>
        <p:txBody>
          <a:bodyPr>
            <a:spAutoFit/>
          </a:bodyPr>
          <a:lstStyle/>
          <a:p>
            <a:r>
              <a:rPr lang="en-US" dirty="0">
                <a:latin typeface="Candara" pitchFamily="34" charset="0"/>
              </a:rPr>
              <a:t>New Coke replaced Coke Classic for 79 days in 1985</a:t>
            </a:r>
            <a:r>
              <a:rPr lang="en-US" dirty="0" smtClean="0">
                <a:latin typeface="Candara" pitchFamily="34" charset="0"/>
              </a:rPr>
              <a:t>!</a:t>
            </a:r>
            <a:endParaRPr lang="en-US" dirty="0">
              <a:latin typeface="Candara" pitchFamily="34" charset="0"/>
            </a:endParaRPr>
          </a:p>
          <a:p>
            <a:r>
              <a:rPr lang="en-US" dirty="0">
                <a:latin typeface="Candara" pitchFamily="34" charset="0"/>
              </a:rPr>
              <a:t>Public </a:t>
            </a:r>
            <a:r>
              <a:rPr lang="en-US" dirty="0" smtClean="0">
                <a:latin typeface="Candara" pitchFamily="34" charset="0"/>
              </a:rPr>
              <a:t>outcry quickly </a:t>
            </a:r>
            <a:r>
              <a:rPr lang="en-US" dirty="0">
                <a:latin typeface="Candara" pitchFamily="34" charset="0"/>
              </a:rPr>
              <a:t>brings back Coke Classic</a:t>
            </a:r>
            <a:r>
              <a:rPr lang="en-US" dirty="0" smtClean="0">
                <a:latin typeface="Candara" pitchFamily="34" charset="0"/>
              </a:rPr>
              <a:t>.</a:t>
            </a:r>
          </a:p>
          <a:p>
            <a:endParaRPr lang="en-US" dirty="0">
              <a:latin typeface="Candara" pitchFamily="34" charset="0"/>
            </a:endParaRPr>
          </a:p>
          <a:p>
            <a:r>
              <a:rPr lang="en-US" dirty="0" smtClean="0">
                <a:latin typeface="Candara" pitchFamily="34" charset="0"/>
              </a:rPr>
              <a:t>Sergio </a:t>
            </a:r>
            <a:r>
              <a:rPr lang="en-US" dirty="0" err="1" smtClean="0">
                <a:latin typeface="Candara" pitchFamily="34" charset="0"/>
              </a:rPr>
              <a:t>Zyman</a:t>
            </a:r>
            <a:r>
              <a:rPr lang="en-US" dirty="0" smtClean="0">
                <a:latin typeface="Candara" pitchFamily="34" charset="0"/>
              </a:rPr>
              <a:t> was in charge of marketing New Coke.  Even after this colossal failure, Coke brought </a:t>
            </a:r>
            <a:r>
              <a:rPr lang="en-US" dirty="0" err="1" smtClean="0">
                <a:latin typeface="Candara" pitchFamily="34" charset="0"/>
              </a:rPr>
              <a:t>Zyman</a:t>
            </a:r>
            <a:r>
              <a:rPr lang="en-US" dirty="0" smtClean="0">
                <a:latin typeface="Candara" pitchFamily="34" charset="0"/>
              </a:rPr>
              <a:t> back and made him director of marketing.  Roberto </a:t>
            </a:r>
            <a:r>
              <a:rPr lang="en-US" dirty="0" err="1" smtClean="0">
                <a:latin typeface="Candara" pitchFamily="34" charset="0"/>
              </a:rPr>
              <a:t>Goizueta</a:t>
            </a:r>
            <a:r>
              <a:rPr lang="en-US" dirty="0" smtClean="0">
                <a:latin typeface="Candara" pitchFamily="34" charset="0"/>
              </a:rPr>
              <a:t>, CEO at the time said, “We became uncompetitive by not being tolerant of mistakes.  The moment you let avoiding failure become your motivator, you’re down the path of inactivity.” </a:t>
            </a:r>
            <a:r>
              <a:rPr lang="en-US" sz="1400" i="1" dirty="0" smtClean="0">
                <a:latin typeface="Candara" pitchFamily="34" charset="0"/>
              </a:rPr>
              <a:t>Fortune</a:t>
            </a:r>
            <a:r>
              <a:rPr lang="en-US" sz="1400" dirty="0" smtClean="0">
                <a:latin typeface="Candara" pitchFamily="34" charset="0"/>
              </a:rPr>
              <a:t>, 5/1/95</a:t>
            </a:r>
            <a:endParaRPr lang="en-US" sz="1400" dirty="0">
              <a:latin typeface="Candara" pitchFamily="34" charset="0"/>
            </a:endParaRPr>
          </a:p>
          <a:p>
            <a:endParaRPr lang="en-US" dirty="0">
              <a:latin typeface="Candara" pitchFamily="34" charset="0"/>
            </a:endParaRPr>
          </a:p>
        </p:txBody>
      </p:sp>
      <p:sp>
        <p:nvSpPr>
          <p:cNvPr id="18437" name="TextBox 5"/>
          <p:cNvSpPr txBox="1">
            <a:spLocks noChangeArrowheads="1"/>
          </p:cNvSpPr>
          <p:nvPr/>
        </p:nvSpPr>
        <p:spPr bwMode="auto">
          <a:xfrm>
            <a:off x="304800" y="4724400"/>
            <a:ext cx="7848600" cy="1570038"/>
          </a:xfrm>
          <a:prstGeom prst="rect">
            <a:avLst/>
          </a:prstGeom>
          <a:noFill/>
          <a:ln w="9525">
            <a:noFill/>
            <a:miter lim="800000"/>
            <a:headEnd/>
            <a:tailEnd/>
          </a:ln>
        </p:spPr>
        <p:txBody>
          <a:bodyPr>
            <a:spAutoFit/>
          </a:bodyPr>
          <a:lstStyle/>
          <a:p>
            <a:r>
              <a:rPr lang="en-US" sz="2400" dirty="0">
                <a:latin typeface="Candara" pitchFamily="34" charset="0"/>
              </a:rPr>
              <a:t>Chairman and CEO Neville </a:t>
            </a:r>
            <a:r>
              <a:rPr lang="en-US" sz="2400" dirty="0" err="1">
                <a:latin typeface="Candara" pitchFamily="34" charset="0"/>
              </a:rPr>
              <a:t>Isdell</a:t>
            </a:r>
            <a:r>
              <a:rPr lang="en-US" sz="2400" dirty="0">
                <a:latin typeface="Candara" pitchFamily="34" charset="0"/>
              </a:rPr>
              <a:t> at </a:t>
            </a:r>
            <a:r>
              <a:rPr lang="en-US" sz="2400" dirty="0" smtClean="0">
                <a:latin typeface="Candara" pitchFamily="34" charset="0"/>
              </a:rPr>
              <a:t>a more </a:t>
            </a:r>
            <a:r>
              <a:rPr lang="en-US" sz="2400" dirty="0">
                <a:latin typeface="Candara" pitchFamily="34" charset="0"/>
              </a:rPr>
              <a:t>recent annual meeting:  </a:t>
            </a:r>
            <a:r>
              <a:rPr lang="en-US" sz="2400" dirty="0" smtClean="0">
                <a:latin typeface="Candara" pitchFamily="34" charset="0"/>
              </a:rPr>
              <a:t>“Innovation </a:t>
            </a:r>
            <a:r>
              <a:rPr lang="en-US" sz="2400" dirty="0">
                <a:latin typeface="Candara" pitchFamily="34" charset="0"/>
              </a:rPr>
              <a:t>is </a:t>
            </a:r>
            <a:r>
              <a:rPr lang="en-US" sz="2400" dirty="0" smtClean="0">
                <a:latin typeface="Candara" pitchFamily="34" charset="0"/>
              </a:rPr>
              <a:t>vital. You </a:t>
            </a:r>
            <a:r>
              <a:rPr lang="en-US" sz="2400" dirty="0">
                <a:latin typeface="Candara" pitchFamily="34" charset="0"/>
              </a:rPr>
              <a:t>will see some failures.  As we take more risks, this is something we must accept as part of the regeneration process</a:t>
            </a:r>
            <a:r>
              <a:rPr lang="en-US" sz="2400" dirty="0" smtClean="0">
                <a:latin typeface="Candara" pitchFamily="34" charset="0"/>
              </a:rPr>
              <a:t>.” </a:t>
            </a:r>
            <a:r>
              <a:rPr lang="en-US" sz="1400" i="1" dirty="0" smtClean="0">
                <a:latin typeface="Candara" pitchFamily="34" charset="0"/>
              </a:rPr>
              <a:t>Business Week </a:t>
            </a:r>
            <a:r>
              <a:rPr lang="en-US" sz="1400" dirty="0" smtClean="0">
                <a:latin typeface="Candara" pitchFamily="34" charset="0"/>
              </a:rPr>
              <a:t>7/10/06</a:t>
            </a:r>
            <a:endParaRPr lang="en-US" sz="1400" dirty="0">
              <a:latin typeface="Candar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Gaming and Failure</a:t>
            </a:r>
          </a:p>
        </p:txBody>
      </p:sp>
      <p:pic>
        <p:nvPicPr>
          <p:cNvPr id="20483" name="Content Placeholder 3" descr="game over.jpg"/>
          <p:cNvPicPr>
            <a:picLocks noGrp="1" noChangeAspect="1"/>
          </p:cNvPicPr>
          <p:nvPr>
            <p:ph idx="1"/>
          </p:nvPr>
        </p:nvPicPr>
        <p:blipFill>
          <a:blip r:embed="rId3" cstate="print"/>
          <a:srcRect/>
          <a:stretch>
            <a:fillRect/>
          </a:stretch>
        </p:blipFill>
        <p:spPr>
          <a:xfrm>
            <a:off x="838200" y="1600200"/>
            <a:ext cx="7391400" cy="49530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19200"/>
          </a:xfrm>
        </p:spPr>
        <p:txBody>
          <a:bodyPr>
            <a:noAutofit/>
          </a:bodyPr>
          <a:lstStyle/>
          <a:p>
            <a:pPr fontAlgn="auto">
              <a:spcBef>
                <a:spcPts val="0"/>
              </a:spcBef>
              <a:spcAft>
                <a:spcPts val="0"/>
              </a:spcAft>
              <a:defRPr/>
            </a:pPr>
            <a:r>
              <a:rPr sz="3600">
                <a:solidFill>
                  <a:schemeClr val="tx2">
                    <a:shade val="85000"/>
                    <a:satMod val="150000"/>
                  </a:schemeClr>
                </a:solidFill>
              </a:rPr>
              <a:t>What does gaming have to do with failure and leadership?</a:t>
            </a:r>
          </a:p>
        </p:txBody>
      </p:sp>
      <p:sp>
        <p:nvSpPr>
          <p:cNvPr id="21507" name="Content Placeholder 4"/>
          <p:cNvSpPr>
            <a:spLocks noGrp="1"/>
          </p:cNvSpPr>
          <p:nvPr>
            <p:ph idx="1"/>
          </p:nvPr>
        </p:nvSpPr>
        <p:spPr>
          <a:xfrm>
            <a:off x="457200" y="1447800"/>
            <a:ext cx="8229600" cy="4524315"/>
          </a:xfrm>
        </p:spPr>
        <p:txBody>
          <a:bodyPr>
            <a:spAutoFit/>
          </a:bodyPr>
          <a:lstStyle/>
          <a:p>
            <a:pPr>
              <a:spcBef>
                <a:spcPct val="0"/>
              </a:spcBef>
            </a:pPr>
            <a:r>
              <a:rPr lang="en-US" sz="2400" dirty="0" smtClean="0"/>
              <a:t>“Attitudes toward success and failure are a fault line dividing generations.  These new workers realize –as a few thoughtful people always have- that pursuing success is like chasing the horizon, and that failure is an integral part of an interesting life.”</a:t>
            </a:r>
          </a:p>
          <a:p>
            <a:pPr>
              <a:spcBef>
                <a:spcPct val="0"/>
              </a:spcBef>
              <a:buFont typeface="Wingdings 2" pitchFamily="18" charset="2"/>
              <a:buNone/>
            </a:pPr>
            <a:r>
              <a:rPr lang="en-US" sz="1400" u="sng" dirty="0" smtClean="0"/>
              <a:t>Whoever Makes the Most Mistakes Wins</a:t>
            </a:r>
          </a:p>
          <a:p>
            <a:pPr>
              <a:spcBef>
                <a:spcPct val="0"/>
              </a:spcBef>
              <a:buFont typeface="Wingdings 2" pitchFamily="18" charset="2"/>
              <a:buNone/>
            </a:pPr>
            <a:endParaRPr lang="en-US" sz="2000" u="sng" dirty="0" smtClean="0"/>
          </a:p>
          <a:p>
            <a:pPr>
              <a:spcBef>
                <a:spcPct val="0"/>
              </a:spcBef>
              <a:buFont typeface="Wingdings 2" pitchFamily="18" charset="2"/>
              <a:buNone/>
            </a:pPr>
            <a:r>
              <a:rPr lang="en-US" sz="2400" dirty="0" smtClean="0"/>
              <a:t>“…video games create what the psychologist Eric Erickson has called a psychosocial moratorium-that is, a learning space in which the learner can take risks where real-world consequences are lowered.  After all, you can save the game and start back at the save point when you fail”</a:t>
            </a:r>
          </a:p>
          <a:p>
            <a:pPr>
              <a:spcBef>
                <a:spcPct val="0"/>
              </a:spcBef>
              <a:buFont typeface="Wingdings 2" pitchFamily="18" charset="2"/>
              <a:buNone/>
            </a:pPr>
            <a:r>
              <a:rPr lang="en-US" sz="1400" u="sng" dirty="0" smtClean="0"/>
              <a:t>What Video Games Have to Teach Us About Literacy and Learning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So What??</a:t>
            </a:r>
          </a:p>
        </p:txBody>
      </p:sp>
      <p:sp>
        <p:nvSpPr>
          <p:cNvPr id="22531" name="Content Placeholder 2"/>
          <p:cNvSpPr>
            <a:spLocks noGrp="1"/>
          </p:cNvSpPr>
          <p:nvPr>
            <p:ph idx="1"/>
          </p:nvPr>
        </p:nvSpPr>
        <p:spPr/>
        <p:txBody>
          <a:bodyPr/>
          <a:lstStyle/>
          <a:p>
            <a:pPr>
              <a:spcBef>
                <a:spcPct val="0"/>
              </a:spcBef>
            </a:pPr>
            <a:r>
              <a:rPr lang="en-US" dirty="0" smtClean="0"/>
              <a:t>Important implications for managing </a:t>
            </a:r>
            <a:r>
              <a:rPr lang="en-US" dirty="0" err="1" smtClean="0"/>
              <a:t>millenials</a:t>
            </a:r>
            <a:r>
              <a:rPr lang="en-US" dirty="0" smtClean="0"/>
              <a:t> (student </a:t>
            </a:r>
            <a:r>
              <a:rPr lang="en-US" dirty="0" smtClean="0"/>
              <a:t>workers, younger new hires)</a:t>
            </a:r>
            <a:endParaRPr lang="en-US" dirty="0" smtClean="0"/>
          </a:p>
          <a:p>
            <a:pPr>
              <a:spcBef>
                <a:spcPct val="0"/>
              </a:spcBef>
            </a:pPr>
            <a:r>
              <a:rPr lang="en-US" dirty="0" smtClean="0"/>
              <a:t>It’s not only the gamers that have begun to internalize these ideas: active learning styles</a:t>
            </a:r>
          </a:p>
          <a:p>
            <a:pPr>
              <a:spcBef>
                <a:spcPct val="0"/>
              </a:spcBef>
            </a:pPr>
            <a:r>
              <a:rPr lang="en-US" dirty="0" smtClean="0"/>
              <a:t>They see mistakes as a natural part of the process</a:t>
            </a:r>
          </a:p>
          <a:p>
            <a:pPr>
              <a:spcBef>
                <a:spcPct val="0"/>
              </a:spcBef>
            </a:pPr>
            <a:r>
              <a:rPr lang="en-US" dirty="0" smtClean="0"/>
              <a:t>Gamers make good problem solvers(?)</a:t>
            </a:r>
          </a:p>
          <a:p>
            <a:pPr>
              <a:spcBef>
                <a:spcPct val="0"/>
              </a:spcBef>
            </a:pPr>
            <a:r>
              <a:rPr lang="en-US" dirty="0" smtClean="0"/>
              <a:t>They don’t like manuals and detailed procedures</a:t>
            </a:r>
          </a:p>
          <a:p>
            <a:pPr>
              <a:spcBef>
                <a:spcPct val="0"/>
              </a:spcBef>
            </a:pPr>
            <a:r>
              <a:rPr lang="en-US" dirty="0" smtClean="0"/>
              <a:t>Learn new applications/software quickly</a:t>
            </a:r>
          </a:p>
          <a:p>
            <a:pPr>
              <a:spcBef>
                <a:spcPct val="0"/>
              </a:spcBef>
            </a:pPr>
            <a:r>
              <a:rPr lang="en-US" dirty="0" smtClean="0"/>
              <a:t>Can be good innovators IF allowed some failures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So, how do I nurture failure?</a:t>
            </a:r>
          </a:p>
        </p:txBody>
      </p:sp>
      <p:graphicFrame>
        <p:nvGraphicFramePr>
          <p:cNvPr id="4" name="Content Placeholder 3"/>
          <p:cNvGraphicFramePr>
            <a:graphicFrameLocks noGrp="1"/>
          </p:cNvGraphicFramePr>
          <p:nvPr>
            <p:ph idx="1"/>
          </p:nvPr>
        </p:nvGraphicFramePr>
        <p:xfrm>
          <a:off x="457200" y="1600200"/>
          <a:ext cx="8229600" cy="3337560"/>
        </p:xfrm>
        <a:graphic>
          <a:graphicData uri="http://schemas.openxmlformats.org/drawingml/2006/table">
            <a:tbl>
              <a:tblPr firstRow="1" bandRow="1">
                <a:tableStyleId>{F5AB1C69-6EDB-4FF4-983F-18BD219EF322}</a:tableStyleId>
              </a:tblPr>
              <a:tblGrid>
                <a:gridCol w="4114800"/>
                <a:gridCol w="4114800"/>
              </a:tblGrid>
              <a:tr h="370840">
                <a:tc>
                  <a:txBody>
                    <a:bodyPr/>
                    <a:lstStyle/>
                    <a:p>
                      <a:r>
                        <a:rPr lang="en-US" dirty="0" smtClean="0"/>
                        <a:t>Failing Backward</a:t>
                      </a:r>
                      <a:endParaRPr lang="en-US" dirty="0"/>
                    </a:p>
                  </a:txBody>
                  <a:tcPr/>
                </a:tc>
                <a:tc>
                  <a:txBody>
                    <a:bodyPr/>
                    <a:lstStyle/>
                    <a:p>
                      <a:r>
                        <a:rPr lang="en-US" dirty="0" smtClean="0"/>
                        <a:t>Failing Forward</a:t>
                      </a:r>
                      <a:endParaRPr lang="en-US" dirty="0"/>
                    </a:p>
                  </a:txBody>
                  <a:tcPr/>
                </a:tc>
              </a:tr>
              <a:tr h="370840">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solidFill>
                            <a:schemeClr val="dk1"/>
                          </a:solidFill>
                          <a:latin typeface="+mn-lt"/>
                          <a:ea typeface="+mn-ea"/>
                          <a:cs typeface="+mn-cs"/>
                        </a:rPr>
                        <a:t>Blaming others</a:t>
                      </a:r>
                    </a:p>
                  </a:txBody>
                  <a:tcPr/>
                </a:tc>
                <a:tc>
                  <a:txBody>
                    <a:bodyPr/>
                    <a:lstStyle/>
                    <a:p>
                      <a:r>
                        <a:rPr lang="en-US" dirty="0" smtClean="0"/>
                        <a:t>Taking responsibility</a:t>
                      </a:r>
                      <a:endParaRPr lang="en-US" dirty="0"/>
                    </a:p>
                  </a:txBody>
                  <a:tcPr/>
                </a:tc>
              </a:tr>
              <a:tr h="370840">
                <a:tc>
                  <a:txBody>
                    <a:bodyPr/>
                    <a:lstStyle/>
                    <a:p>
                      <a:r>
                        <a:rPr lang="en-US" dirty="0" smtClean="0"/>
                        <a:t>Repeating the same</a:t>
                      </a:r>
                      <a:r>
                        <a:rPr lang="en-US" baseline="0" dirty="0" smtClean="0"/>
                        <a:t> mistakes</a:t>
                      </a:r>
                      <a:endParaRPr lang="en-US" dirty="0"/>
                    </a:p>
                  </a:txBody>
                  <a:tcPr/>
                </a:tc>
                <a:tc>
                  <a:txBody>
                    <a:bodyPr/>
                    <a:lstStyle/>
                    <a:p>
                      <a:r>
                        <a:rPr lang="en-US" dirty="0" smtClean="0"/>
                        <a:t>Learning from each mistake</a:t>
                      </a:r>
                      <a:endParaRPr lang="en-US" dirty="0"/>
                    </a:p>
                  </a:txBody>
                  <a:tcPr/>
                </a:tc>
              </a:tr>
              <a:tr h="370840">
                <a:tc>
                  <a:txBody>
                    <a:bodyPr/>
                    <a:lstStyle/>
                    <a:p>
                      <a:r>
                        <a:rPr lang="en-US" dirty="0" smtClean="0"/>
                        <a:t>Expecting</a:t>
                      </a:r>
                      <a:r>
                        <a:rPr lang="en-US" baseline="0" dirty="0" smtClean="0"/>
                        <a:t> never to fail again</a:t>
                      </a:r>
                      <a:endParaRPr lang="en-US" dirty="0"/>
                    </a:p>
                  </a:txBody>
                  <a:tcPr/>
                </a:tc>
                <a:tc>
                  <a:txBody>
                    <a:bodyPr/>
                    <a:lstStyle/>
                    <a:p>
                      <a:r>
                        <a:rPr lang="en-US" dirty="0" smtClean="0"/>
                        <a:t>Knowing failure is part of progress</a:t>
                      </a:r>
                      <a:endParaRPr lang="en-US" dirty="0"/>
                    </a:p>
                  </a:txBody>
                  <a:tcPr/>
                </a:tc>
              </a:tr>
              <a:tr h="370840">
                <a:tc>
                  <a:txBody>
                    <a:bodyPr/>
                    <a:lstStyle/>
                    <a:p>
                      <a:r>
                        <a:rPr lang="en-US" dirty="0" smtClean="0"/>
                        <a:t>Expecting to fail continually</a:t>
                      </a:r>
                      <a:endParaRPr lang="en-US" dirty="0"/>
                    </a:p>
                  </a:txBody>
                  <a:tcPr/>
                </a:tc>
                <a:tc>
                  <a:txBody>
                    <a:bodyPr/>
                    <a:lstStyle/>
                    <a:p>
                      <a:r>
                        <a:rPr lang="en-US" dirty="0" smtClean="0"/>
                        <a:t>Making a positive attitude</a:t>
                      </a:r>
                      <a:endParaRPr lang="en-US" dirty="0"/>
                    </a:p>
                  </a:txBody>
                  <a:tcPr/>
                </a:tc>
              </a:tr>
              <a:tr h="370840">
                <a:tc>
                  <a:txBody>
                    <a:bodyPr/>
                    <a:lstStyle/>
                    <a:p>
                      <a:r>
                        <a:rPr lang="en-US" dirty="0" smtClean="0"/>
                        <a:t>Accepting</a:t>
                      </a:r>
                      <a:r>
                        <a:rPr lang="en-US" baseline="0" dirty="0" smtClean="0"/>
                        <a:t> tradition blindly</a:t>
                      </a:r>
                      <a:endParaRPr lang="en-US" dirty="0"/>
                    </a:p>
                  </a:txBody>
                  <a:tcPr/>
                </a:tc>
                <a:tc>
                  <a:txBody>
                    <a:bodyPr/>
                    <a:lstStyle/>
                    <a:p>
                      <a:r>
                        <a:rPr lang="en-US" dirty="0" smtClean="0"/>
                        <a:t>Challenging outdated</a:t>
                      </a:r>
                      <a:r>
                        <a:rPr lang="en-US" baseline="0" dirty="0" smtClean="0"/>
                        <a:t> assumptions</a:t>
                      </a:r>
                      <a:endParaRPr lang="en-US" dirty="0"/>
                    </a:p>
                  </a:txBody>
                  <a:tcPr/>
                </a:tc>
              </a:tr>
              <a:tr h="370840">
                <a:tc>
                  <a:txBody>
                    <a:bodyPr/>
                    <a:lstStyle/>
                    <a:p>
                      <a:r>
                        <a:rPr lang="en-US" dirty="0" smtClean="0"/>
                        <a:t>Being</a:t>
                      </a:r>
                      <a:r>
                        <a:rPr lang="en-US" baseline="0" dirty="0" smtClean="0"/>
                        <a:t> limited by past mistakes</a:t>
                      </a:r>
                      <a:endParaRPr lang="en-US" dirty="0"/>
                    </a:p>
                  </a:txBody>
                  <a:tcPr/>
                </a:tc>
                <a:tc>
                  <a:txBody>
                    <a:bodyPr/>
                    <a:lstStyle/>
                    <a:p>
                      <a:r>
                        <a:rPr lang="en-US" dirty="0" smtClean="0"/>
                        <a:t>Taking</a:t>
                      </a:r>
                      <a:r>
                        <a:rPr lang="en-US" baseline="0" dirty="0" smtClean="0"/>
                        <a:t> new risks</a:t>
                      </a:r>
                      <a:endParaRPr lang="en-US" dirty="0"/>
                    </a:p>
                  </a:txBody>
                  <a:tcPr/>
                </a:tc>
              </a:tr>
              <a:tr h="370840">
                <a:tc>
                  <a:txBody>
                    <a:bodyPr/>
                    <a:lstStyle/>
                    <a:p>
                      <a:r>
                        <a:rPr lang="en-US" dirty="0" smtClean="0"/>
                        <a:t>Thinking I am a failure</a:t>
                      </a:r>
                      <a:endParaRPr lang="en-US" dirty="0"/>
                    </a:p>
                  </a:txBody>
                  <a:tcPr/>
                </a:tc>
                <a:tc>
                  <a:txBody>
                    <a:bodyPr/>
                    <a:lstStyle/>
                    <a:p>
                      <a:r>
                        <a:rPr lang="en-US" dirty="0" smtClean="0"/>
                        <a:t>Believing</a:t>
                      </a:r>
                      <a:r>
                        <a:rPr lang="en-US" baseline="0" dirty="0" smtClean="0"/>
                        <a:t> something just didn’t work</a:t>
                      </a:r>
                      <a:endParaRPr lang="en-US" dirty="0"/>
                    </a:p>
                  </a:txBody>
                  <a:tcPr/>
                </a:tc>
              </a:tr>
              <a:tr h="370840">
                <a:tc>
                  <a:txBody>
                    <a:bodyPr/>
                    <a:lstStyle/>
                    <a:p>
                      <a:r>
                        <a:rPr lang="en-US" dirty="0" smtClean="0"/>
                        <a:t>Quitting</a:t>
                      </a:r>
                      <a:endParaRPr lang="en-US" dirty="0"/>
                    </a:p>
                  </a:txBody>
                  <a:tcPr/>
                </a:tc>
                <a:tc>
                  <a:txBody>
                    <a:bodyPr/>
                    <a:lstStyle/>
                    <a:p>
                      <a:r>
                        <a:rPr lang="en-US" dirty="0" smtClean="0"/>
                        <a:t>Persevering</a:t>
                      </a:r>
                      <a:endParaRPr lang="en-US" dirty="0"/>
                    </a:p>
                  </a:txBody>
                  <a:tcPr/>
                </a:tc>
              </a:tr>
            </a:tbl>
          </a:graphicData>
        </a:graphic>
      </p:graphicFrame>
      <p:sp>
        <p:nvSpPr>
          <p:cNvPr id="23587" name="TextBox 4"/>
          <p:cNvSpPr txBox="1">
            <a:spLocks noChangeArrowheads="1"/>
          </p:cNvSpPr>
          <p:nvPr/>
        </p:nvSpPr>
        <p:spPr bwMode="auto">
          <a:xfrm>
            <a:off x="609600" y="5257800"/>
            <a:ext cx="7239000" cy="646113"/>
          </a:xfrm>
          <a:prstGeom prst="rect">
            <a:avLst/>
          </a:prstGeom>
          <a:noFill/>
          <a:ln w="9525">
            <a:noFill/>
            <a:miter lim="800000"/>
            <a:headEnd/>
            <a:tailEnd/>
          </a:ln>
        </p:spPr>
        <p:txBody>
          <a:bodyPr>
            <a:spAutoFit/>
          </a:bodyPr>
          <a:lstStyle/>
          <a:p>
            <a:r>
              <a:rPr lang="en-US" dirty="0">
                <a:latin typeface="Candara" pitchFamily="34" charset="0"/>
              </a:rPr>
              <a:t>From: </a:t>
            </a:r>
            <a:r>
              <a:rPr lang="en-US" u="sng" dirty="0">
                <a:latin typeface="Candara" pitchFamily="34" charset="0"/>
              </a:rPr>
              <a:t>Failing Forward: Turning Mistakes into Stepping Stones for Success</a:t>
            </a:r>
          </a:p>
          <a:p>
            <a:r>
              <a:rPr lang="en-US" dirty="0">
                <a:latin typeface="Candara" pitchFamily="34" charset="0"/>
              </a:rPr>
              <a:t>By: John Maxwell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a:bodyPr>
          <a:lstStyle/>
          <a:p>
            <a:pPr fontAlgn="auto">
              <a:spcBef>
                <a:spcPts val="0"/>
              </a:spcBef>
              <a:spcAft>
                <a:spcPts val="0"/>
              </a:spcAft>
              <a:defRPr/>
            </a:pPr>
            <a:r>
              <a:rPr dirty="0">
                <a:solidFill>
                  <a:schemeClr val="tx2">
                    <a:shade val="85000"/>
                    <a:satMod val="150000"/>
                  </a:schemeClr>
                </a:solidFill>
              </a:rPr>
              <a:t>Nurturing Failure</a:t>
            </a:r>
          </a:p>
        </p:txBody>
      </p:sp>
      <p:sp>
        <p:nvSpPr>
          <p:cNvPr id="3" name="Content Placeholder 2"/>
          <p:cNvSpPr>
            <a:spLocks noGrp="1"/>
          </p:cNvSpPr>
          <p:nvPr>
            <p:ph idx="1"/>
          </p:nvPr>
        </p:nvSpPr>
        <p:spPr>
          <a:xfrm>
            <a:off x="457200" y="1295400"/>
            <a:ext cx="8229600" cy="5334000"/>
          </a:xfrm>
        </p:spPr>
        <p:txBody>
          <a:bodyPr>
            <a:noAutofit/>
          </a:bodyPr>
          <a:lstStyle/>
          <a:p>
            <a:pPr indent="-274320" fontAlgn="auto">
              <a:spcBef>
                <a:spcPts val="0"/>
              </a:spcBef>
              <a:spcAft>
                <a:spcPts val="0"/>
              </a:spcAft>
              <a:defRPr/>
            </a:pPr>
            <a:r>
              <a:rPr lang="en-US" sz="2400" dirty="0" smtClean="0"/>
              <a:t>Cultivate a risk and failure tolerant </a:t>
            </a:r>
            <a:r>
              <a:rPr lang="en-US" sz="2400" dirty="0" smtClean="0"/>
              <a:t>culture</a:t>
            </a:r>
          </a:p>
          <a:p>
            <a:pPr lvl="1" indent="-274320" fontAlgn="auto">
              <a:spcBef>
                <a:spcPts val="0"/>
              </a:spcBef>
              <a:spcAft>
                <a:spcPts val="0"/>
              </a:spcAft>
              <a:defRPr/>
            </a:pPr>
            <a:r>
              <a:rPr lang="en-US" sz="1800" dirty="0" smtClean="0"/>
              <a:t>“A </a:t>
            </a:r>
            <a:r>
              <a:rPr lang="en-US" sz="1800" dirty="0" smtClean="0"/>
              <a:t>1989 study of 114 interns and residents … found that almost half of the physicians-in-training neither informed nor discussed their most serious errors with their supervising doctors</a:t>
            </a:r>
            <a:r>
              <a:rPr lang="en-US" sz="1800" dirty="0" smtClean="0"/>
              <a:t>.”  </a:t>
            </a:r>
            <a:r>
              <a:rPr lang="en-US" sz="1200" u="sng" dirty="0" smtClean="0"/>
              <a:t>Do It Right the First Time</a:t>
            </a:r>
            <a:r>
              <a:rPr lang="en-US" sz="1200" dirty="0" smtClean="0"/>
              <a:t>.  Gerard Nierenberg</a:t>
            </a:r>
            <a:endParaRPr lang="en-US" sz="1200" dirty="0" smtClean="0"/>
          </a:p>
          <a:p>
            <a:pPr indent="-274320" fontAlgn="auto">
              <a:spcBef>
                <a:spcPts val="0"/>
              </a:spcBef>
              <a:spcAft>
                <a:spcPts val="0"/>
              </a:spcAft>
              <a:buFont typeface="Wingdings 2" pitchFamily="18" charset="2"/>
              <a:buNone/>
              <a:defRPr/>
            </a:pPr>
            <a:endParaRPr lang="en-US" sz="2400" dirty="0" smtClean="0"/>
          </a:p>
          <a:p>
            <a:pPr indent="-274320" fontAlgn="auto">
              <a:spcBef>
                <a:spcPts val="0"/>
              </a:spcBef>
              <a:spcAft>
                <a:spcPts val="0"/>
              </a:spcAft>
              <a:defRPr/>
            </a:pPr>
            <a:r>
              <a:rPr lang="en-US" sz="2400" dirty="0" smtClean="0"/>
              <a:t>Encourage </a:t>
            </a:r>
            <a:r>
              <a:rPr lang="en-US" sz="2400" dirty="0" smtClean="0"/>
              <a:t>wild ideas during brainstorming sessions.</a:t>
            </a:r>
          </a:p>
          <a:p>
            <a:pPr indent="-274320" fontAlgn="auto">
              <a:spcBef>
                <a:spcPts val="0"/>
              </a:spcBef>
              <a:spcAft>
                <a:spcPts val="0"/>
              </a:spcAft>
              <a:buFont typeface="Wingdings 2" pitchFamily="18" charset="2"/>
              <a:buNone/>
              <a:defRPr/>
            </a:pPr>
            <a:endParaRPr lang="en-US" sz="2400" dirty="0" smtClean="0"/>
          </a:p>
          <a:p>
            <a:pPr indent="-274320" fontAlgn="auto">
              <a:spcBef>
                <a:spcPts val="0"/>
              </a:spcBef>
              <a:spcAft>
                <a:spcPts val="0"/>
              </a:spcAft>
              <a:defRPr/>
            </a:pPr>
            <a:r>
              <a:rPr lang="en-US" sz="2400" dirty="0" smtClean="0"/>
              <a:t>Spend more time listening (“Manage as if you have no power”)</a:t>
            </a:r>
          </a:p>
          <a:p>
            <a:pPr indent="-274320" fontAlgn="auto">
              <a:spcBef>
                <a:spcPts val="0"/>
              </a:spcBef>
              <a:spcAft>
                <a:spcPts val="0"/>
              </a:spcAft>
              <a:buFont typeface="Wingdings 2" pitchFamily="18" charset="2"/>
              <a:buNone/>
              <a:defRPr/>
            </a:pPr>
            <a:endParaRPr lang="en-US" sz="2400" dirty="0" smtClean="0"/>
          </a:p>
          <a:p>
            <a:pPr indent="-274320" fontAlgn="auto">
              <a:spcBef>
                <a:spcPts val="0"/>
              </a:spcBef>
              <a:spcAft>
                <a:spcPts val="0"/>
              </a:spcAft>
              <a:defRPr/>
            </a:pPr>
            <a:r>
              <a:rPr lang="en-US" sz="2400" dirty="0" smtClean="0"/>
              <a:t>Think about evaluation timelines.  To encourage risk-taking and innovation some corporations use a 3 year review in addition to an annual review. </a:t>
            </a:r>
            <a:endParaRPr lang="en-US" sz="24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Nurturing Failure</a:t>
            </a:r>
          </a:p>
        </p:txBody>
      </p:sp>
      <p:sp>
        <p:nvSpPr>
          <p:cNvPr id="3" name="Content Placeholder 2"/>
          <p:cNvSpPr>
            <a:spLocks noGrp="1"/>
          </p:cNvSpPr>
          <p:nvPr>
            <p:ph idx="1"/>
          </p:nvPr>
        </p:nvSpPr>
        <p:spPr/>
        <p:txBody>
          <a:bodyPr>
            <a:normAutofit/>
          </a:bodyPr>
          <a:lstStyle/>
          <a:p>
            <a:pPr indent="-274320" fontAlgn="auto">
              <a:spcBef>
                <a:spcPts val="0"/>
              </a:spcBef>
              <a:spcAft>
                <a:spcPts val="0"/>
              </a:spcAft>
              <a:defRPr/>
            </a:pPr>
            <a:r>
              <a:rPr lang="en-US" dirty="0" smtClean="0"/>
              <a:t>Try new things (but don’t stop assessing)</a:t>
            </a:r>
          </a:p>
          <a:p>
            <a:pPr indent="-274320" fontAlgn="auto">
              <a:spcBef>
                <a:spcPts val="0"/>
              </a:spcBef>
              <a:spcAft>
                <a:spcPts val="0"/>
              </a:spcAft>
              <a:defRPr/>
            </a:pPr>
            <a:endParaRPr lang="en-US" dirty="0" smtClean="0"/>
          </a:p>
          <a:p>
            <a:pPr indent="-274320" fontAlgn="auto">
              <a:spcBef>
                <a:spcPts val="0"/>
              </a:spcBef>
              <a:spcAft>
                <a:spcPts val="0"/>
              </a:spcAft>
              <a:defRPr/>
            </a:pPr>
            <a:r>
              <a:rPr lang="en-US" dirty="0" smtClean="0"/>
              <a:t>Lighten up and have </a:t>
            </a:r>
            <a:r>
              <a:rPr lang="en-US" dirty="0" smtClean="0"/>
              <a:t>more fun in the library!  There’s a reason people ride scooters around Google’s offices!</a:t>
            </a:r>
          </a:p>
          <a:p>
            <a:pPr indent="-274320" fontAlgn="auto">
              <a:spcBef>
                <a:spcPts val="0"/>
              </a:spcBef>
              <a:spcAft>
                <a:spcPts val="0"/>
              </a:spcAft>
              <a:defRPr/>
            </a:pPr>
            <a:endParaRPr lang="en-US" dirty="0" smtClean="0"/>
          </a:p>
          <a:p>
            <a:pPr indent="-274320" fontAlgn="auto">
              <a:spcBef>
                <a:spcPts val="0"/>
              </a:spcBef>
              <a:spcAft>
                <a:spcPts val="0"/>
              </a:spcAft>
              <a:defRPr/>
            </a:pPr>
            <a:r>
              <a:rPr lang="en-US" dirty="0" smtClean="0"/>
              <a:t>Openly acknowledge and examine failures to see what can be learned.</a:t>
            </a:r>
          </a:p>
          <a:p>
            <a:pPr indent="-274320" fontAlgn="auto">
              <a:spcBef>
                <a:spcPts val="0"/>
              </a:spcBef>
              <a:spcAft>
                <a:spcPts val="0"/>
              </a:spcAft>
              <a:buNone/>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sz="3600" dirty="0" smtClean="0"/>
              <a:t>Now that we’re warmed up, let’s try a few more of these.</a:t>
            </a:r>
          </a:p>
          <a:p>
            <a:endParaRPr lang="en-US" sz="3600" dirty="0" smtClean="0"/>
          </a:p>
          <a:p>
            <a:r>
              <a:rPr lang="en-US" sz="3600" dirty="0" smtClean="0"/>
              <a:t>Use the chat box to make your best guess as to who I am describing.  The first right answer gets 10,000 </a:t>
            </a:r>
            <a:r>
              <a:rPr lang="en-US" sz="3600" dirty="0" smtClean="0"/>
              <a:t>points! </a:t>
            </a:r>
            <a:r>
              <a:rPr lang="en-US" sz="800" dirty="0" smtClean="0"/>
              <a:t>(no cash value!)</a:t>
            </a:r>
            <a:endParaRPr lang="en-US" sz="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Nurturing Failure</a:t>
            </a:r>
            <a:endParaRPr lang="en-US" dirty="0"/>
          </a:p>
        </p:txBody>
      </p:sp>
      <p:sp>
        <p:nvSpPr>
          <p:cNvPr id="3" name="Content Placeholder 2"/>
          <p:cNvSpPr>
            <a:spLocks noGrp="1"/>
          </p:cNvSpPr>
          <p:nvPr>
            <p:ph idx="1"/>
          </p:nvPr>
        </p:nvSpPr>
        <p:spPr/>
        <p:txBody>
          <a:bodyPr/>
          <a:lstStyle/>
          <a:p>
            <a:pPr indent="-274320" fontAlgn="auto">
              <a:spcBef>
                <a:spcPts val="0"/>
              </a:spcBef>
              <a:spcAft>
                <a:spcPts val="0"/>
              </a:spcAft>
              <a:defRPr/>
            </a:pPr>
            <a:r>
              <a:rPr lang="en-US" dirty="0" smtClean="0"/>
              <a:t>To encourage innovation practice “Zen </a:t>
            </a:r>
            <a:r>
              <a:rPr lang="en-US" dirty="0" smtClean="0"/>
              <a:t>Mind”.  </a:t>
            </a:r>
            <a:r>
              <a:rPr lang="en-US" dirty="0" smtClean="0"/>
              <a:t>Beginner’s mind is the open mind, the attitude that includes both doubt and possibility, the ability to see things always as fresh and new. </a:t>
            </a:r>
            <a:endParaRPr lang="en-US" dirty="0" smtClean="0"/>
          </a:p>
          <a:p>
            <a:pPr indent="-274320" fontAlgn="auto">
              <a:spcBef>
                <a:spcPts val="0"/>
              </a:spcBef>
              <a:spcAft>
                <a:spcPts val="0"/>
              </a:spcAft>
              <a:buNone/>
              <a:defRPr/>
            </a:pPr>
            <a:endParaRPr lang="en-US" dirty="0" smtClean="0"/>
          </a:p>
          <a:p>
            <a:r>
              <a:rPr lang="en-US" dirty="0" smtClean="0"/>
              <a:t>Hire a diverse staff and create diverse inter-departmental teams (including students) for important projects.</a:t>
            </a:r>
          </a:p>
          <a:p>
            <a:pPr lvl="1"/>
            <a:r>
              <a:rPr lang="en-US" dirty="0" smtClean="0"/>
              <a:t>Rochester study (anthropologist in the library) is a great example</a:t>
            </a:r>
          </a:p>
          <a:p>
            <a:pPr indent="-274320" fontAlgn="auto">
              <a:spcBef>
                <a:spcPts val="0"/>
              </a:spcBef>
              <a:spcAft>
                <a:spcPts val="0"/>
              </a:spcAft>
              <a:defRPr/>
            </a:pPr>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2362200"/>
          </a:xfrm>
        </p:spPr>
        <p:txBody>
          <a:bodyPr>
            <a:normAutofit/>
          </a:bodyPr>
          <a:lstStyle/>
          <a:p>
            <a:pPr fontAlgn="auto">
              <a:spcBef>
                <a:spcPts val="0"/>
              </a:spcBef>
              <a:spcAft>
                <a:spcPts val="0"/>
              </a:spcAft>
              <a:defRPr/>
            </a:pPr>
            <a:r>
              <a:rPr sz="4400" dirty="0">
                <a:solidFill>
                  <a:schemeClr val="tx2">
                    <a:shade val="85000"/>
                    <a:satMod val="150000"/>
                  </a:schemeClr>
                </a:solidFill>
              </a:rPr>
              <a:t>You idiot, this is a recipe for chaos!</a:t>
            </a:r>
            <a:r>
              <a:rPr sz="3600" dirty="0">
                <a:solidFill>
                  <a:schemeClr val="tx2">
                    <a:shade val="85000"/>
                    <a:satMod val="150000"/>
                  </a:schemeClr>
                </a:solidFill>
              </a:rPr>
              <a:t/>
            </a:r>
            <a:br>
              <a:rPr sz="3600" dirty="0">
                <a:solidFill>
                  <a:schemeClr val="tx2">
                    <a:shade val="85000"/>
                    <a:satMod val="150000"/>
                  </a:schemeClr>
                </a:solidFill>
              </a:rPr>
            </a:br>
            <a:r>
              <a:rPr sz="1200" dirty="0">
                <a:solidFill>
                  <a:schemeClr val="tx2">
                    <a:shade val="85000"/>
                    <a:satMod val="150000"/>
                  </a:schemeClr>
                </a:solidFill>
              </a:rPr>
              <a:t/>
            </a:r>
            <a:br>
              <a:rPr sz="1200" dirty="0">
                <a:solidFill>
                  <a:schemeClr val="tx2">
                    <a:shade val="85000"/>
                    <a:satMod val="150000"/>
                  </a:schemeClr>
                </a:solidFill>
              </a:rPr>
            </a:br>
            <a:r>
              <a:rPr sz="2800" dirty="0">
                <a:solidFill>
                  <a:schemeClr val="tx2">
                    <a:shade val="85000"/>
                    <a:satMod val="150000"/>
                  </a:schemeClr>
                </a:solidFill>
              </a:rPr>
              <a:t>How do you safeguard success while nurturing failure</a:t>
            </a:r>
            <a:r>
              <a:rPr sz="3200" dirty="0" smtClean="0">
                <a:solidFill>
                  <a:schemeClr val="tx2">
                    <a:shade val="85000"/>
                    <a:satMod val="150000"/>
                  </a:schemeClr>
                </a:solidFill>
              </a:rPr>
              <a:t>?</a:t>
            </a:r>
            <a:br>
              <a:rPr sz="3200" dirty="0" smtClean="0">
                <a:solidFill>
                  <a:schemeClr val="tx2">
                    <a:shade val="85000"/>
                    <a:satMod val="150000"/>
                  </a:schemeClr>
                </a:solidFill>
              </a:rPr>
            </a:br>
            <a:r>
              <a:rPr lang="en-US" sz="2800" dirty="0" smtClean="0">
                <a:solidFill>
                  <a:schemeClr val="tx2">
                    <a:shade val="85000"/>
                    <a:satMod val="150000"/>
                  </a:schemeClr>
                </a:solidFill>
              </a:rPr>
              <a:t>Use chat box to toss out some ideas.</a:t>
            </a:r>
            <a:endParaRPr sz="2800" dirty="0">
              <a:solidFill>
                <a:schemeClr val="tx2">
                  <a:shade val="85000"/>
                  <a:satMod val="150000"/>
                </a:schemeClr>
              </a:solidFill>
            </a:endParaRPr>
          </a:p>
        </p:txBody>
      </p:sp>
      <p:pic>
        <p:nvPicPr>
          <p:cNvPr id="26627" name="Content Placeholder 3" descr="homer.jpg"/>
          <p:cNvPicPr>
            <a:picLocks noGrp="1" noChangeAspect="1"/>
          </p:cNvPicPr>
          <p:nvPr>
            <p:ph idx="1"/>
          </p:nvPr>
        </p:nvPicPr>
        <p:blipFill>
          <a:blip r:embed="rId3" cstate="print"/>
          <a:srcRect/>
          <a:stretch>
            <a:fillRect/>
          </a:stretch>
        </p:blipFill>
        <p:spPr>
          <a:xfrm>
            <a:off x="2362200" y="2895600"/>
            <a:ext cx="4191000" cy="36576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Safeguarding Success</a:t>
            </a:r>
          </a:p>
        </p:txBody>
      </p:sp>
      <p:sp>
        <p:nvSpPr>
          <p:cNvPr id="3" name="Content Placeholder 2"/>
          <p:cNvSpPr>
            <a:spLocks noGrp="1"/>
          </p:cNvSpPr>
          <p:nvPr>
            <p:ph idx="1"/>
          </p:nvPr>
        </p:nvSpPr>
        <p:spPr/>
        <p:txBody>
          <a:bodyPr>
            <a:normAutofit fontScale="92500" lnSpcReduction="10000"/>
          </a:bodyPr>
          <a:lstStyle/>
          <a:p>
            <a:pPr indent="-274320" fontAlgn="auto">
              <a:spcBef>
                <a:spcPts val="0"/>
              </a:spcBef>
              <a:spcAft>
                <a:spcPts val="0"/>
              </a:spcAft>
              <a:defRPr/>
            </a:pPr>
            <a:r>
              <a:rPr lang="en-US" dirty="0" smtClean="0"/>
              <a:t>“Encouragement of failure doesn’t mean the abandonment of supervision, quality control, or respect for sound practices” </a:t>
            </a:r>
            <a:r>
              <a:rPr lang="en-US" sz="2000" dirty="0" smtClean="0"/>
              <a:t>(</a:t>
            </a:r>
            <a:r>
              <a:rPr lang="en-US" sz="2000" dirty="0" err="1" smtClean="0"/>
              <a:t>Farson</a:t>
            </a:r>
            <a:r>
              <a:rPr lang="en-US" sz="2000" dirty="0" smtClean="0"/>
              <a:t>)</a:t>
            </a:r>
          </a:p>
          <a:p>
            <a:pPr indent="-274320" fontAlgn="auto">
              <a:spcBef>
                <a:spcPts val="0"/>
              </a:spcBef>
              <a:spcAft>
                <a:spcPts val="0"/>
              </a:spcAft>
              <a:defRPr/>
            </a:pPr>
            <a:endParaRPr lang="en-US" sz="2000" dirty="0" smtClean="0"/>
          </a:p>
          <a:p>
            <a:pPr indent="-274320" fontAlgn="auto">
              <a:spcBef>
                <a:spcPts val="0"/>
              </a:spcBef>
              <a:spcAft>
                <a:spcPts val="0"/>
              </a:spcAft>
              <a:defRPr/>
            </a:pPr>
            <a:r>
              <a:rPr lang="en-US" dirty="0" smtClean="0"/>
              <a:t>Whatever new and innovative ideas you try, don’t stop assessing.  Give it a chance, but show me the data!</a:t>
            </a:r>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defRPr/>
            </a:pPr>
            <a:r>
              <a:rPr lang="en-US" dirty="0" smtClean="0"/>
              <a:t>Practice </a:t>
            </a:r>
            <a:r>
              <a:rPr lang="en-US" i="1" dirty="0" smtClean="0"/>
              <a:t>Enlightened Trial and Error</a:t>
            </a:r>
            <a:r>
              <a:rPr lang="en-US" dirty="0" smtClean="0"/>
              <a:t>: “A half-hearted, careless effort with lame results is inexcusable.  A deliberate, well-thought-out effort that didn’t succeed isn’t.  That type of failure is not only excusable, but desirable.” </a:t>
            </a:r>
            <a:r>
              <a:rPr lang="en-US" sz="2200" dirty="0" smtClean="0"/>
              <a:t>(</a:t>
            </a:r>
            <a:r>
              <a:rPr lang="en-US" sz="2200" dirty="0" err="1" smtClean="0"/>
              <a:t>Farson</a:t>
            </a:r>
            <a:r>
              <a:rPr lang="en-US" sz="2200" dirty="0" smtClean="0"/>
              <a:t>)</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a:solidFill>
                  <a:schemeClr val="tx2">
                    <a:shade val="85000"/>
                    <a:satMod val="150000"/>
                  </a:schemeClr>
                </a:solidFill>
              </a:rPr>
              <a:t>Safeguarding Success</a:t>
            </a:r>
          </a:p>
        </p:txBody>
      </p:sp>
      <p:sp>
        <p:nvSpPr>
          <p:cNvPr id="3" name="Content Placeholder 2"/>
          <p:cNvSpPr>
            <a:spLocks noGrp="1"/>
          </p:cNvSpPr>
          <p:nvPr>
            <p:ph idx="1"/>
          </p:nvPr>
        </p:nvSpPr>
        <p:spPr/>
        <p:txBody>
          <a:bodyPr>
            <a:normAutofit lnSpcReduction="10000"/>
          </a:bodyPr>
          <a:lstStyle/>
          <a:p>
            <a:pPr indent="-274320" fontAlgn="auto">
              <a:spcBef>
                <a:spcPts val="0"/>
              </a:spcBef>
              <a:spcAft>
                <a:spcPts val="0"/>
              </a:spcAft>
              <a:defRPr/>
            </a:pPr>
            <a:r>
              <a:rPr lang="en-US" dirty="0" smtClean="0"/>
              <a:t>Mistakes are acceptable, repeating them is not.</a:t>
            </a:r>
          </a:p>
          <a:p>
            <a:pPr indent="-274320" fontAlgn="auto">
              <a:spcBef>
                <a:spcPts val="0"/>
              </a:spcBef>
              <a:spcAft>
                <a:spcPts val="0"/>
              </a:spcAft>
              <a:buFont typeface="Wingdings 2" pitchFamily="18" charset="2"/>
              <a:buNone/>
              <a:defRPr/>
            </a:pPr>
            <a:endParaRPr lang="en-US" dirty="0" smtClean="0"/>
          </a:p>
          <a:p>
            <a:pPr indent="-274320" fontAlgn="auto">
              <a:spcBef>
                <a:spcPts val="0"/>
              </a:spcBef>
              <a:spcAft>
                <a:spcPts val="0"/>
              </a:spcAft>
              <a:defRPr/>
            </a:pPr>
            <a:r>
              <a:rPr lang="en-US" dirty="0" smtClean="0"/>
              <a:t>All workplaces need innovators and worker bees.  Clearly identify who is who.</a:t>
            </a:r>
          </a:p>
          <a:p>
            <a:pPr indent="-274320" fontAlgn="auto">
              <a:spcBef>
                <a:spcPts val="0"/>
              </a:spcBef>
              <a:spcAft>
                <a:spcPts val="0"/>
              </a:spcAft>
              <a:defRPr/>
            </a:pPr>
            <a:endParaRPr lang="en-US" dirty="0" smtClean="0"/>
          </a:p>
          <a:p>
            <a:pPr indent="-274320" fontAlgn="auto">
              <a:spcBef>
                <a:spcPts val="0"/>
              </a:spcBef>
              <a:spcAft>
                <a:spcPts val="0"/>
              </a:spcAft>
              <a:defRPr/>
            </a:pPr>
            <a:r>
              <a:rPr lang="en-US" dirty="0" smtClean="0"/>
              <a:t>Don’t start nurturing failure without buy-in from the higher-ups (if not buy-in, at least be sure they are thoroughly informed!)</a:t>
            </a:r>
          </a:p>
          <a:p>
            <a:pPr indent="-274320" fontAlgn="auto">
              <a:spcBef>
                <a:spcPts val="0"/>
              </a:spcBef>
              <a:spcAft>
                <a:spcPts val="0"/>
              </a:spcAft>
              <a:defRPr/>
            </a:pPr>
            <a:endParaRPr lang="en-US" dirty="0" smtClean="0"/>
          </a:p>
          <a:p>
            <a:pPr indent="-274320" fontAlgn="auto">
              <a:spcBef>
                <a:spcPts val="0"/>
              </a:spcBef>
              <a:spcAft>
                <a:spcPts val="0"/>
              </a:spcAft>
              <a:defRPr/>
            </a:pPr>
            <a:r>
              <a:rPr lang="en-US" dirty="0" smtClean="0"/>
              <a:t>Continue to require documented progress on projects.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and Libraries</a:t>
            </a:r>
            <a:endParaRPr lang="en-US" dirty="0"/>
          </a:p>
        </p:txBody>
      </p:sp>
      <p:sp>
        <p:nvSpPr>
          <p:cNvPr id="3" name="Content Placeholder 2"/>
          <p:cNvSpPr>
            <a:spLocks noGrp="1"/>
          </p:cNvSpPr>
          <p:nvPr>
            <p:ph idx="1"/>
          </p:nvPr>
        </p:nvSpPr>
        <p:spPr>
          <a:xfrm>
            <a:off x="457200" y="1600200"/>
            <a:ext cx="8229600" cy="5105400"/>
          </a:xfrm>
        </p:spPr>
        <p:txBody>
          <a:bodyPr/>
          <a:lstStyle/>
          <a:p>
            <a:r>
              <a:rPr lang="en-US" sz="1800" dirty="0" smtClean="0"/>
              <a:t>Leigh Anne </a:t>
            </a:r>
            <a:r>
              <a:rPr lang="en-US" sz="1800" dirty="0" err="1" smtClean="0"/>
              <a:t>Vrabel</a:t>
            </a:r>
            <a:r>
              <a:rPr lang="en-US" sz="1800" dirty="0" smtClean="0"/>
              <a:t> on Library Alchemy Blog:</a:t>
            </a:r>
          </a:p>
          <a:p>
            <a:pPr>
              <a:buNone/>
            </a:pPr>
            <a:r>
              <a:rPr lang="en-US" sz="1800" dirty="0" smtClean="0"/>
              <a:t>“Failure,” in the context of library work, is an amusing intellectual concept because, even on our very worst days nobody dies (usually) and nothing gets set on fire (normally). </a:t>
            </a:r>
            <a:endParaRPr lang="en-US" sz="1800" dirty="0" smtClean="0"/>
          </a:p>
          <a:p>
            <a:pPr>
              <a:buNone/>
            </a:pPr>
            <a:endParaRPr lang="en-US" sz="1800" dirty="0" smtClean="0"/>
          </a:p>
          <a:p>
            <a:pPr>
              <a:buNone/>
            </a:pPr>
            <a:r>
              <a:rPr lang="en-US" sz="1800" i="1" dirty="0" smtClean="0"/>
              <a:t>OMG I am such an idiot!   My boss is going to kill me.  Worse, before s/he kills me, s/he’s going to give me THAT LOOK, the one that makes me want to curl up and die of shame because it reminds me of the way my swimming teacher looked at me when I refused to jump off the high dive in 4th grade PE.  Maybe Boss will yell, or maybe s/he’ll give me the silent treatment, but either way, this blunder is going to go down in my PERMANENT LIBRARY RECORD, and I will never get another good assignment, promotion, or raise ever again.  I’ll stop getting invited to the GOOD meetings, the ones with DOUGHNUTS.  People will avoid me in the halls and stop talking whenever I walk into a room, and it will be because they were discussing ME and ALL THE WAYS IN WHICH I AM AN EPIC FAILURE.</a:t>
            </a:r>
          </a:p>
          <a:p>
            <a:r>
              <a:rPr lang="en-US" sz="1200" dirty="0" smtClean="0">
                <a:hlinkClick r:id="rId2"/>
              </a:rPr>
              <a:t>http</a:t>
            </a:r>
            <a:r>
              <a:rPr lang="en-US" sz="1200" dirty="0" smtClean="0">
                <a:hlinkClick r:id="rId2"/>
              </a:rPr>
              <a:t>://libraryalchemy.wordpress.com/2010/03/29/title-fail-insert-vampire-metaphor-here-library-failure-pt-i/</a:t>
            </a:r>
            <a:r>
              <a:rPr lang="en-US" sz="1200" dirty="0" smtClean="0"/>
              <a:t> </a:t>
            </a:r>
          </a:p>
          <a:p>
            <a:pPr>
              <a:buNone/>
            </a:pPr>
            <a:endParaRPr lang="en-US" sz="12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and Libraries</a:t>
            </a:r>
            <a:endParaRPr lang="en-US" dirty="0"/>
          </a:p>
        </p:txBody>
      </p:sp>
      <p:sp>
        <p:nvSpPr>
          <p:cNvPr id="3" name="Content Placeholder 2"/>
          <p:cNvSpPr>
            <a:spLocks noGrp="1"/>
          </p:cNvSpPr>
          <p:nvPr>
            <p:ph idx="1"/>
          </p:nvPr>
        </p:nvSpPr>
        <p:spPr/>
        <p:txBody>
          <a:bodyPr/>
          <a:lstStyle/>
          <a:p>
            <a:r>
              <a:rPr lang="en-US" dirty="0" smtClean="0"/>
              <a:t>Meredith </a:t>
            </a:r>
            <a:r>
              <a:rPr lang="en-US" dirty="0" err="1" smtClean="0"/>
              <a:t>Farkas</a:t>
            </a:r>
            <a:r>
              <a:rPr lang="en-US" dirty="0" smtClean="0"/>
              <a:t>: “Information Wants to Be Free” Blog:</a:t>
            </a:r>
          </a:p>
          <a:p>
            <a:pPr>
              <a:buNone/>
            </a:pPr>
            <a:r>
              <a:rPr lang="en-US" dirty="0" smtClean="0"/>
              <a:t>“We </a:t>
            </a:r>
            <a:r>
              <a:rPr lang="en-US" dirty="0" smtClean="0"/>
              <a:t>should write about and celebrate our failures. We should brainstorm with others and figure out what we could have/should have done differently so that we’ll do better next time. When we’re embarrassed about our failures or sweep them under the rug, we’re depriving ourselves and others of a valuable learning experience</a:t>
            </a:r>
            <a:r>
              <a:rPr lang="en-US" dirty="0" smtClean="0"/>
              <a:t>.”</a:t>
            </a:r>
          </a:p>
          <a:p>
            <a:pPr>
              <a:buNone/>
            </a:pPr>
            <a:r>
              <a:rPr lang="en-US" sz="1200" dirty="0" smtClean="0">
                <a:hlinkClick r:id="rId2"/>
              </a:rPr>
              <a:t>http://meredith.wolfwater.com/wordpress/2007/12/16/sharing-the-bad-stuff-learning-from-failures</a:t>
            </a:r>
            <a:r>
              <a:rPr lang="en-US" sz="1200" dirty="0" smtClean="0">
                <a:hlinkClick r:id="rId2"/>
              </a:rPr>
              <a:t>/</a:t>
            </a:r>
            <a:r>
              <a:rPr lang="en-US" sz="1200" dirty="0" smtClean="0"/>
              <a:t> </a:t>
            </a:r>
            <a:endParaRPr lang="en-US" sz="1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Bef>
                <a:spcPts val="0"/>
              </a:spcBef>
              <a:spcAft>
                <a:spcPts val="0"/>
              </a:spcAft>
              <a:defRPr/>
            </a:pPr>
            <a:r>
              <a:rPr sz="3600" dirty="0">
                <a:solidFill>
                  <a:schemeClr val="tx2">
                    <a:shade val="85000"/>
                    <a:satMod val="150000"/>
                  </a:schemeClr>
                </a:solidFill>
              </a:rPr>
              <a:t>Is the idea of nurturing failure idealistic?</a:t>
            </a:r>
          </a:p>
        </p:txBody>
      </p:sp>
      <p:sp>
        <p:nvSpPr>
          <p:cNvPr id="3" name="Content Placeholder 2"/>
          <p:cNvSpPr>
            <a:spLocks noGrp="1"/>
          </p:cNvSpPr>
          <p:nvPr>
            <p:ph idx="1"/>
          </p:nvPr>
        </p:nvSpPr>
        <p:spPr/>
        <p:txBody>
          <a:bodyPr/>
          <a:lstStyle/>
          <a:p>
            <a:pPr>
              <a:spcBef>
                <a:spcPct val="0"/>
              </a:spcBef>
            </a:pPr>
            <a:r>
              <a:rPr lang="en-US" dirty="0" smtClean="0"/>
              <a:t>Use chat box to answer.</a:t>
            </a:r>
          </a:p>
          <a:p>
            <a:pPr>
              <a:spcBef>
                <a:spcPct val="0"/>
              </a:spcBef>
            </a:pPr>
            <a:endParaRPr lang="en-US" dirty="0" smtClean="0"/>
          </a:p>
          <a:p>
            <a:pPr>
              <a:spcBef>
                <a:spcPct val="0"/>
              </a:spcBef>
            </a:pPr>
            <a:r>
              <a:rPr lang="en-US" dirty="0" smtClean="0"/>
              <a:t>On the contrary, I think it is incredibly realistic.</a:t>
            </a:r>
          </a:p>
          <a:p>
            <a:pPr>
              <a:spcBef>
                <a:spcPct val="0"/>
              </a:spcBef>
              <a:buFont typeface="Wingdings 2" pitchFamily="18" charset="2"/>
              <a:buNone/>
            </a:pPr>
            <a:r>
              <a:rPr lang="en-US" dirty="0" smtClean="0"/>
              <a:t>We all make mistakes.  No one succeeds 100% of the time.</a:t>
            </a:r>
          </a:p>
          <a:p>
            <a:pPr>
              <a:spcBef>
                <a:spcPct val="0"/>
              </a:spcBef>
              <a:buFont typeface="Wingdings 2" pitchFamily="18" charset="2"/>
              <a:buNone/>
            </a:pPr>
            <a:endParaRPr lang="en-US" dirty="0" smtClean="0"/>
          </a:p>
          <a:p>
            <a:pPr>
              <a:spcBef>
                <a:spcPct val="0"/>
              </a:spcBef>
            </a:pPr>
            <a:r>
              <a:rPr lang="en-US" dirty="0" smtClean="0"/>
              <a:t>Isn’t the idea of 100% success, win at all costs idealistic (and blatantly impractical)?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Content Placeholder 3" descr="mistakes.jpg"/>
          <p:cNvPicPr>
            <a:picLocks noGrp="1" noChangeAspect="1"/>
          </p:cNvPicPr>
          <p:nvPr>
            <p:ph idx="1"/>
          </p:nvPr>
        </p:nvPicPr>
        <p:blipFill>
          <a:blip r:embed="rId3" cstate="print"/>
          <a:srcRect/>
          <a:stretch>
            <a:fillRect/>
          </a:stretch>
        </p:blipFill>
        <p:spPr>
          <a:xfrm>
            <a:off x="762000" y="381000"/>
            <a:ext cx="7620000" cy="59436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sz="2400" dirty="0" smtClean="0"/>
              <a:t>Chris Sweet</a:t>
            </a:r>
          </a:p>
          <a:p>
            <a:pPr algn="ctr">
              <a:buNone/>
            </a:pPr>
            <a:r>
              <a:rPr lang="en-US" sz="2400" dirty="0" smtClean="0"/>
              <a:t>csweet@iwu.edu</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533400"/>
            <a:ext cx="8229600" cy="5592763"/>
          </a:xfrm>
        </p:spPr>
        <p:txBody>
          <a:bodyPr/>
          <a:lstStyle/>
          <a:p>
            <a:pPr>
              <a:spcBef>
                <a:spcPct val="0"/>
              </a:spcBef>
              <a:buFont typeface="Wingdings 2" pitchFamily="18" charset="2"/>
              <a:buNone/>
            </a:pPr>
            <a:r>
              <a:rPr lang="en-US" dirty="0" smtClean="0"/>
              <a:t>Fired from the Grand Ole </a:t>
            </a:r>
            <a:r>
              <a:rPr lang="en-US" dirty="0" err="1" smtClean="0"/>
              <a:t>Opry</a:t>
            </a:r>
            <a:r>
              <a:rPr lang="en-US" smtClean="0"/>
              <a:t> after only one performance and told by the manager, “You ain’t goin’ nowhere, son.  Better get y’all job back drivin’ a truck.”</a:t>
            </a:r>
          </a:p>
          <a:p>
            <a:pPr>
              <a:spcBef>
                <a:spcPct val="0"/>
              </a:spcBef>
              <a:buFont typeface="Wingdings 2" pitchFamily="18" charset="2"/>
              <a:buNone/>
            </a:pPr>
            <a:endParaRPr lang="en-US" smtClean="0"/>
          </a:p>
          <a:p>
            <a:pPr>
              <a:spcBef>
                <a:spcPct val="0"/>
              </a:spcBef>
              <a:buFont typeface="Wingdings 2" pitchFamily="18" charset="2"/>
              <a:buNone/>
            </a:pPr>
            <a:endParaRPr lang="en-US" smtClean="0"/>
          </a:p>
        </p:txBody>
      </p:sp>
      <p:pic>
        <p:nvPicPr>
          <p:cNvPr id="4" name="Picture 3" descr="elvis-impersonator-martin-fox-01.gif"/>
          <p:cNvPicPr>
            <a:picLocks noChangeAspect="1"/>
          </p:cNvPicPr>
          <p:nvPr/>
        </p:nvPicPr>
        <p:blipFill>
          <a:blip r:embed="rId3" cstate="print"/>
          <a:srcRect/>
          <a:stretch>
            <a:fillRect/>
          </a:stretch>
        </p:blipFill>
        <p:spPr bwMode="auto">
          <a:xfrm>
            <a:off x="3505200" y="2590800"/>
            <a:ext cx="2438400" cy="4048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457200"/>
            <a:ext cx="8229600" cy="6172200"/>
          </a:xfrm>
        </p:spPr>
        <p:txBody>
          <a:bodyPr/>
          <a:lstStyle/>
          <a:p>
            <a:pPr>
              <a:spcBef>
                <a:spcPct val="0"/>
              </a:spcBef>
              <a:buFont typeface="Wingdings 2" pitchFamily="18" charset="2"/>
              <a:buNone/>
            </a:pPr>
            <a:r>
              <a:rPr lang="en-US" dirty="0" smtClean="0"/>
              <a:t>Got fired from a reporting job and was told, “You’re not fit for TV.”</a:t>
            </a:r>
          </a:p>
          <a:p>
            <a:pPr>
              <a:spcBef>
                <a:spcPct val="0"/>
              </a:spcBef>
              <a:buFont typeface="Wingdings 2" pitchFamily="18" charset="2"/>
              <a:buNone/>
            </a:pPr>
            <a:endParaRPr lang="en-US" dirty="0" smtClean="0"/>
          </a:p>
          <a:p>
            <a:pPr>
              <a:spcBef>
                <a:spcPct val="0"/>
              </a:spcBef>
              <a:buFont typeface="Wingdings 2" pitchFamily="18" charset="2"/>
              <a:buNone/>
            </a:pPr>
            <a:r>
              <a:rPr lang="en-US" dirty="0" smtClean="0"/>
              <a:t>Her biography is entitled: “I Don’t Believe in Failure.”</a:t>
            </a:r>
          </a:p>
          <a:p>
            <a:pPr>
              <a:spcBef>
                <a:spcPct val="0"/>
              </a:spcBef>
              <a:buFont typeface="Wingdings 2" pitchFamily="18" charset="2"/>
              <a:buNone/>
            </a:pPr>
            <a:endParaRPr lang="en-US" dirty="0" smtClean="0"/>
          </a:p>
          <a:p>
            <a:pPr>
              <a:spcBef>
                <a:spcPct val="0"/>
              </a:spcBef>
              <a:buFont typeface="Wingdings 2" pitchFamily="18" charset="2"/>
              <a:buNone/>
            </a:pPr>
            <a:endParaRPr lang="en-US" dirty="0" smtClean="0"/>
          </a:p>
        </p:txBody>
      </p:sp>
      <p:pic>
        <p:nvPicPr>
          <p:cNvPr id="4" name="Picture 3" descr="oprah-winfrey.jpg"/>
          <p:cNvPicPr>
            <a:picLocks noChangeAspect="1"/>
          </p:cNvPicPr>
          <p:nvPr/>
        </p:nvPicPr>
        <p:blipFill>
          <a:blip r:embed="rId3" cstate="print"/>
          <a:srcRect/>
          <a:stretch>
            <a:fillRect/>
          </a:stretch>
        </p:blipFill>
        <p:spPr bwMode="auto">
          <a:xfrm>
            <a:off x="3276600" y="2667000"/>
            <a:ext cx="27432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additive="base">
                                        <p:cTn id="7" dur="500" fill="hold"/>
                                        <p:tgtEl>
                                          <p:spTgt spid="717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0">
                                            <p:txEl>
                                              <p:pRg st="2" end="2"/>
                                            </p:txEl>
                                          </p:spTgt>
                                        </p:tgtEl>
                                        <p:attrNameLst>
                                          <p:attrName>style.visibility</p:attrName>
                                        </p:attrNameLst>
                                      </p:cBhvr>
                                      <p:to>
                                        <p:strVal val="visible"/>
                                      </p:to>
                                    </p:set>
                                    <p:anim calcmode="lin" valueType="num">
                                      <p:cBhvr additive="base">
                                        <p:cTn id="13" dur="500" fill="hold"/>
                                        <p:tgtEl>
                                          <p:spTgt spid="717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ox(i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7239000" cy="2308324"/>
          </a:xfrm>
          <a:prstGeom prst="rect">
            <a:avLst/>
          </a:prstGeom>
          <a:noFill/>
        </p:spPr>
        <p:txBody>
          <a:bodyPr wrap="square" rtlCol="0">
            <a:spAutoFit/>
          </a:bodyPr>
          <a:lstStyle/>
          <a:p>
            <a:r>
              <a:rPr lang="en-US" dirty="0" smtClean="0"/>
              <a:t>As a young college graduate this writer was an unemployed single parent living on welfare in a rat-infested apartment.</a:t>
            </a:r>
          </a:p>
          <a:p>
            <a:endParaRPr lang="en-US" dirty="0"/>
          </a:p>
          <a:p>
            <a:r>
              <a:rPr lang="en-US" dirty="0" smtClean="0"/>
              <a:t>Her parents had hoped she would go to vocational school, instead she had studied classics.</a:t>
            </a:r>
          </a:p>
          <a:p>
            <a:endParaRPr lang="en-US" dirty="0"/>
          </a:p>
          <a:p>
            <a:r>
              <a:rPr lang="en-US" dirty="0" smtClean="0"/>
              <a:t>She  recently gave a Harvard commencement address entitled: </a:t>
            </a:r>
            <a:r>
              <a:rPr lang="en-US" i="1" dirty="0" smtClean="0"/>
              <a:t>The Fringe Benefits of Failure and the Importance of Imagination.</a:t>
            </a:r>
            <a:endParaRPr lang="en-US" i="1" dirty="0"/>
          </a:p>
        </p:txBody>
      </p:sp>
      <p:pic>
        <p:nvPicPr>
          <p:cNvPr id="72706" name="Picture 2" descr="http://i.dailymail.co.uk/i/pix/2008/07/22/article-0-01924FA0000004B0-577_468x624.jpg"/>
          <p:cNvPicPr>
            <a:picLocks noChangeAspect="1" noChangeArrowheads="1"/>
          </p:cNvPicPr>
          <p:nvPr/>
        </p:nvPicPr>
        <p:blipFill>
          <a:blip r:embed="rId2" cstate="print"/>
          <a:srcRect/>
          <a:stretch>
            <a:fillRect/>
          </a:stretch>
        </p:blipFill>
        <p:spPr bwMode="auto">
          <a:xfrm>
            <a:off x="2743200" y="2895600"/>
            <a:ext cx="2667000"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2706"/>
                                        </p:tgtEl>
                                        <p:attrNameLst>
                                          <p:attrName>style.visibility</p:attrName>
                                        </p:attrNameLst>
                                      </p:cBhvr>
                                      <p:to>
                                        <p:strVal val="visible"/>
                                      </p:to>
                                    </p:set>
                                    <p:anim calcmode="lin" valueType="num">
                                      <p:cBhvr additive="base">
                                        <p:cTn id="25" dur="500" fill="hold"/>
                                        <p:tgtEl>
                                          <p:spTgt spid="72706"/>
                                        </p:tgtEl>
                                        <p:attrNameLst>
                                          <p:attrName>ppt_x</p:attrName>
                                        </p:attrNameLst>
                                      </p:cBhvr>
                                      <p:tavLst>
                                        <p:tav tm="0">
                                          <p:val>
                                            <p:strVal val="#ppt_x"/>
                                          </p:val>
                                        </p:tav>
                                        <p:tav tm="100000">
                                          <p:val>
                                            <p:strVal val="#ppt_x"/>
                                          </p:val>
                                        </p:tav>
                                      </p:tavLst>
                                    </p:anim>
                                    <p:anim calcmode="lin" valueType="num">
                                      <p:cBhvr additive="base">
                                        <p:cTn id="26" dur="500" fill="hold"/>
                                        <p:tgtEl>
                                          <p:spTgt spid="727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066800"/>
            <a:ext cx="8686800" cy="4678204"/>
          </a:xfrm>
          <a:prstGeom prst="rect">
            <a:avLst/>
          </a:prstGeom>
          <a:noFill/>
        </p:spPr>
        <p:txBody>
          <a:bodyPr wrap="square" rtlCol="0">
            <a:spAutoFit/>
          </a:bodyPr>
          <a:lstStyle/>
          <a:p>
            <a:r>
              <a:rPr lang="en-US" sz="3200" dirty="0" smtClean="0"/>
              <a:t>From JK Rowling’s commencement address:</a:t>
            </a:r>
          </a:p>
          <a:p>
            <a:endParaRPr lang="en-US" sz="3200" dirty="0"/>
          </a:p>
          <a:p>
            <a:r>
              <a:rPr lang="en-US" sz="3200" dirty="0" smtClean="0"/>
              <a:t> “You might never fail on the scale I did, but some failure in life is inevitable. It is impossible to live without failing at something, unless you live so cautiously that you might as well not have lived at all – in which case, you fail by default.”</a:t>
            </a:r>
          </a:p>
          <a:p>
            <a:endParaRPr lang="en-US" sz="3200" dirty="0"/>
          </a:p>
          <a:p>
            <a:r>
              <a:rPr lang="en-US" sz="1000" dirty="0" smtClean="0">
                <a:hlinkClick r:id="rId2"/>
              </a:rPr>
              <a:t>http://harvardmagazine.com/commencement/the-fringe-benefits-failure-the-importance-imagination</a:t>
            </a:r>
            <a:r>
              <a:rPr lang="en-US" sz="1000" dirty="0" smtClean="0"/>
              <a:t>   </a:t>
            </a:r>
            <a:endParaRPr lang="en-US" sz="1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066800"/>
            <a:ext cx="7620000" cy="646331"/>
          </a:xfrm>
          <a:prstGeom prst="rect">
            <a:avLst/>
          </a:prstGeom>
          <a:noFill/>
        </p:spPr>
        <p:txBody>
          <a:bodyPr wrap="square" rtlCol="0">
            <a:spAutoFit/>
          </a:bodyPr>
          <a:lstStyle/>
          <a:p>
            <a:r>
              <a:rPr lang="en-US" dirty="0" smtClean="0"/>
              <a:t>This scientist didn’t finish high school.  He then failed the entrance exams to the Swiss Polytechnic Institute.</a:t>
            </a:r>
            <a:endParaRPr lang="en-US" dirty="0"/>
          </a:p>
        </p:txBody>
      </p:sp>
      <p:pic>
        <p:nvPicPr>
          <p:cNvPr id="87042" name="Picture 2" descr="http://dyslexiavictoria.files.wordpress.com/2009/06/albert-einstein1.jpg"/>
          <p:cNvPicPr>
            <a:picLocks noChangeAspect="1" noChangeArrowheads="1"/>
          </p:cNvPicPr>
          <p:nvPr/>
        </p:nvPicPr>
        <p:blipFill>
          <a:blip r:embed="rId2" cstate="print"/>
          <a:srcRect/>
          <a:stretch>
            <a:fillRect/>
          </a:stretch>
        </p:blipFill>
        <p:spPr bwMode="auto">
          <a:xfrm>
            <a:off x="2971800" y="2667000"/>
            <a:ext cx="2647950" cy="3276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042"/>
                                        </p:tgtEl>
                                        <p:attrNameLst>
                                          <p:attrName>style.visibility</p:attrName>
                                        </p:attrNameLst>
                                      </p:cBhvr>
                                      <p:to>
                                        <p:strVal val="visible"/>
                                      </p:to>
                                    </p:set>
                                    <p:anim calcmode="lin" valueType="num">
                                      <p:cBhvr additive="base">
                                        <p:cTn id="13" dur="500" fill="hold"/>
                                        <p:tgtEl>
                                          <p:spTgt spid="87042"/>
                                        </p:tgtEl>
                                        <p:attrNameLst>
                                          <p:attrName>ppt_x</p:attrName>
                                        </p:attrNameLst>
                                      </p:cBhvr>
                                      <p:tavLst>
                                        <p:tav tm="0">
                                          <p:val>
                                            <p:strVal val="#ppt_x"/>
                                          </p:val>
                                        </p:tav>
                                        <p:tav tm="100000">
                                          <p:val>
                                            <p:strVal val="#ppt_x"/>
                                          </p:val>
                                        </p:tav>
                                      </p:tavLst>
                                    </p:anim>
                                    <p:anim calcmode="lin" valueType="num">
                                      <p:cBhvr additive="base">
                                        <p:cTn id="14" dur="500" fill="hold"/>
                                        <p:tgtEl>
                                          <p:spTgt spid="870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Bef>
                <a:spcPts val="0"/>
              </a:spcBef>
              <a:spcAft>
                <a:spcPts val="0"/>
              </a:spcAft>
              <a:defRPr/>
            </a:pPr>
            <a:r>
              <a:rPr dirty="0" smtClean="0">
                <a:solidFill>
                  <a:schemeClr val="tx2">
                    <a:shade val="85000"/>
                    <a:satMod val="150000"/>
                  </a:schemeClr>
                </a:solidFill>
              </a:rPr>
              <a:t> Presentation Overview</a:t>
            </a:r>
            <a:endParaRPr dirty="0">
              <a:solidFill>
                <a:schemeClr val="tx2">
                  <a:shade val="85000"/>
                  <a:satMod val="150000"/>
                </a:schemeClr>
              </a:solidFill>
            </a:endParaRPr>
          </a:p>
        </p:txBody>
      </p:sp>
      <p:sp>
        <p:nvSpPr>
          <p:cNvPr id="9219" name="Content Placeholder 2"/>
          <p:cNvSpPr>
            <a:spLocks noGrp="1"/>
          </p:cNvSpPr>
          <p:nvPr>
            <p:ph idx="1"/>
          </p:nvPr>
        </p:nvSpPr>
        <p:spPr/>
        <p:txBody>
          <a:bodyPr/>
          <a:lstStyle/>
          <a:p>
            <a:pPr>
              <a:spcBef>
                <a:spcPct val="0"/>
              </a:spcBef>
            </a:pPr>
            <a:r>
              <a:rPr lang="en-US" dirty="0" smtClean="0"/>
              <a:t>My background and research in this area</a:t>
            </a:r>
          </a:p>
          <a:p>
            <a:pPr>
              <a:spcBef>
                <a:spcPct val="0"/>
              </a:spcBef>
            </a:pPr>
            <a:r>
              <a:rPr lang="en-US" dirty="0" smtClean="0"/>
              <a:t>Concept of “Failing Forward”</a:t>
            </a:r>
          </a:p>
          <a:p>
            <a:pPr>
              <a:spcBef>
                <a:spcPct val="0"/>
              </a:spcBef>
            </a:pPr>
            <a:r>
              <a:rPr lang="en-US" dirty="0" smtClean="0"/>
              <a:t>Looking for answers outside the library box</a:t>
            </a:r>
          </a:p>
          <a:p>
            <a:pPr lvl="1">
              <a:spcBef>
                <a:spcPct val="0"/>
              </a:spcBef>
            </a:pPr>
            <a:r>
              <a:rPr lang="en-US" dirty="0" smtClean="0"/>
              <a:t>Athletics &amp; Sports Psychology</a:t>
            </a:r>
          </a:p>
          <a:p>
            <a:pPr lvl="1">
              <a:spcBef>
                <a:spcPct val="0"/>
              </a:spcBef>
            </a:pPr>
            <a:r>
              <a:rPr lang="en-US" dirty="0" smtClean="0"/>
              <a:t>Successful companies</a:t>
            </a:r>
          </a:p>
          <a:p>
            <a:pPr lvl="1">
              <a:spcBef>
                <a:spcPct val="0"/>
              </a:spcBef>
            </a:pPr>
            <a:r>
              <a:rPr lang="en-US" dirty="0" smtClean="0"/>
              <a:t>Management Strategies</a:t>
            </a:r>
          </a:p>
          <a:p>
            <a:pPr lvl="1">
              <a:spcBef>
                <a:spcPct val="0"/>
              </a:spcBef>
            </a:pPr>
            <a:r>
              <a:rPr lang="en-US" dirty="0" smtClean="0"/>
              <a:t>Videogame </a:t>
            </a:r>
            <a:r>
              <a:rPr lang="en-US" dirty="0" smtClean="0"/>
              <a:t>culture</a:t>
            </a:r>
          </a:p>
          <a:p>
            <a:pPr lvl="1">
              <a:spcBef>
                <a:spcPct val="0"/>
              </a:spcBef>
            </a:pPr>
            <a:r>
              <a:rPr lang="en-US" dirty="0" smtClean="0"/>
              <a:t>Many other possibilities </a:t>
            </a:r>
            <a:endParaRPr lang="en-US" dirty="0" smtClean="0"/>
          </a:p>
          <a:p>
            <a:pPr>
              <a:spcBef>
                <a:spcPct val="0"/>
              </a:spcBef>
            </a:pPr>
            <a:r>
              <a:rPr lang="en-US" dirty="0" smtClean="0"/>
              <a:t>Nurturing </a:t>
            </a:r>
            <a:r>
              <a:rPr lang="en-US" dirty="0" smtClean="0"/>
              <a:t>Failure</a:t>
            </a:r>
          </a:p>
          <a:p>
            <a:pPr>
              <a:spcBef>
                <a:spcPct val="0"/>
              </a:spcBef>
            </a:pPr>
            <a:r>
              <a:rPr lang="en-US" dirty="0" smtClean="0"/>
              <a:t>Safeguarding </a:t>
            </a:r>
            <a:r>
              <a:rPr lang="en-US" dirty="0" smtClean="0"/>
              <a:t>Success</a:t>
            </a:r>
          </a:p>
          <a:p>
            <a:pPr>
              <a:spcBef>
                <a:spcPct val="0"/>
              </a:spcBef>
            </a:pPr>
            <a:r>
              <a:rPr lang="en-US" dirty="0" smtClean="0"/>
              <a:t>Failure &amp; Libraries</a:t>
            </a:r>
            <a:endParaRPr lang="en-US" dirty="0" smtClean="0"/>
          </a:p>
          <a:p>
            <a:pPr>
              <a:spcBef>
                <a:spcPct val="0"/>
              </a:spcBef>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uman">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Human">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85000"/>
                <a:satMod val="275000"/>
              </a:schemeClr>
            </a:gs>
            <a:gs pos="3000">
              <a:schemeClr val="phClr">
                <a:tint val="87000"/>
                <a:satMod val="275000"/>
              </a:schemeClr>
            </a:gs>
            <a:gs pos="10000">
              <a:schemeClr val="phClr">
                <a:tint val="90000"/>
                <a:satMod val="275000"/>
              </a:schemeClr>
            </a:gs>
            <a:gs pos="70000">
              <a:schemeClr val="phClr">
                <a:shade val="38000"/>
                <a:satMod val="275000"/>
              </a:schemeClr>
            </a:gs>
            <a:gs pos="90000">
              <a:schemeClr val="phClr">
                <a:shade val="25000"/>
                <a:satMod val="300000"/>
              </a:schemeClr>
            </a:gs>
            <a:gs pos="100000">
              <a:schemeClr val="phClr">
                <a:shade val="22000"/>
                <a:satMod val="300000"/>
              </a:schemeClr>
            </a:gs>
          </a:gsLst>
          <a:path path="circle">
            <a:fillToRect l="60000" t="-3300" b="200000"/>
          </a:path>
        </a:gradFill>
        <a:gradFill rotWithShape="1">
          <a:gsLst>
            <a:gs pos="0">
              <a:schemeClr val="phClr">
                <a:tint val="57000"/>
                <a:satMod val="400000"/>
              </a:schemeClr>
            </a:gs>
            <a:gs pos="100000">
              <a:schemeClr val="phClr">
                <a:tint val="87000"/>
                <a:shade val="40000"/>
                <a:satMod val="5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Human</Template>
  <TotalTime>3497</TotalTime>
  <Words>2280</Words>
  <Application>Microsoft Office PowerPoint</Application>
  <PresentationFormat>On-screen Show (4:3)</PresentationFormat>
  <Paragraphs>253</Paragraphs>
  <Slides>38</Slides>
  <Notes>25</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Human</vt:lpstr>
      <vt:lpstr>Nurturing Failure:  Creating a risk-tolerant library culture that embraces change and innovation</vt:lpstr>
      <vt:lpstr>Failure Video</vt:lpstr>
      <vt:lpstr>Slide 3</vt:lpstr>
      <vt:lpstr>Slide 4</vt:lpstr>
      <vt:lpstr>Slide 5</vt:lpstr>
      <vt:lpstr>Slide 6</vt:lpstr>
      <vt:lpstr>Slide 7</vt:lpstr>
      <vt:lpstr>Slide 8</vt:lpstr>
      <vt:lpstr> Presentation Overview</vt:lpstr>
      <vt:lpstr>Can we agree on a couple points?</vt:lpstr>
      <vt:lpstr>Slide 11</vt:lpstr>
      <vt:lpstr>Failing Forward</vt:lpstr>
      <vt:lpstr>Slide 13</vt:lpstr>
      <vt:lpstr>Self-Handicapping in Action!</vt:lpstr>
      <vt:lpstr>Industry Examples</vt:lpstr>
      <vt:lpstr>Slide 16</vt:lpstr>
      <vt:lpstr>Is there an 800 lb Gorilla  in the (chat) room?</vt:lpstr>
      <vt:lpstr>Success Breeds Complacency</vt:lpstr>
      <vt:lpstr>Slide 19</vt:lpstr>
      <vt:lpstr>Six Sigma vs 3M!</vt:lpstr>
      <vt:lpstr>Six Sigma vs 3M!</vt:lpstr>
      <vt:lpstr>Failure in Silicone Valley</vt:lpstr>
      <vt:lpstr>New Coke</vt:lpstr>
      <vt:lpstr>Gaming and Failure</vt:lpstr>
      <vt:lpstr>What does gaming have to do with failure and leadership?</vt:lpstr>
      <vt:lpstr>So What??</vt:lpstr>
      <vt:lpstr>So, how do I nurture failure?</vt:lpstr>
      <vt:lpstr>Nurturing Failure</vt:lpstr>
      <vt:lpstr>Nurturing Failure</vt:lpstr>
      <vt:lpstr>Nurturing Failure</vt:lpstr>
      <vt:lpstr>You idiot, this is a recipe for chaos!  How do you safeguard success while nurturing failure? Use chat box to toss out some ideas.</vt:lpstr>
      <vt:lpstr>Safeguarding Success</vt:lpstr>
      <vt:lpstr>Safeguarding Success</vt:lpstr>
      <vt:lpstr>Failure and Libraries</vt:lpstr>
      <vt:lpstr>Failure and Libraries</vt:lpstr>
      <vt:lpstr>Is the idea of nurturing failure idealistic?</vt:lpstr>
      <vt:lpstr>Slide 37</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&amp; Cara</dc:creator>
  <cp:lastModifiedBy>Chris Sweet</cp:lastModifiedBy>
  <cp:revision>96</cp:revision>
  <dcterms:created xsi:type="dcterms:W3CDTF">2008-03-26T01:32:30Z</dcterms:created>
  <dcterms:modified xsi:type="dcterms:W3CDTF">2010-04-16T16:22:59Z</dcterms:modified>
</cp:coreProperties>
</file>