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31"/>
  </p:notesMasterIdLst>
  <p:handoutMasterIdLst>
    <p:handoutMasterId r:id="rId32"/>
  </p:handoutMasterIdLst>
  <p:sldIdLst>
    <p:sldId id="277" r:id="rId3"/>
    <p:sldId id="278" r:id="rId4"/>
    <p:sldId id="287" r:id="rId5"/>
    <p:sldId id="288" r:id="rId6"/>
    <p:sldId id="279" r:id="rId7"/>
    <p:sldId id="280" r:id="rId8"/>
    <p:sldId id="281" r:id="rId9"/>
    <p:sldId id="290" r:id="rId10"/>
    <p:sldId id="282" r:id="rId11"/>
    <p:sldId id="298" r:id="rId12"/>
    <p:sldId id="291" r:id="rId13"/>
    <p:sldId id="294" r:id="rId14"/>
    <p:sldId id="304" r:id="rId15"/>
    <p:sldId id="295" r:id="rId16"/>
    <p:sldId id="299" r:id="rId17"/>
    <p:sldId id="300" r:id="rId18"/>
    <p:sldId id="283" r:id="rId19"/>
    <p:sldId id="297" r:id="rId20"/>
    <p:sldId id="296" r:id="rId21"/>
    <p:sldId id="284" r:id="rId22"/>
    <p:sldId id="293" r:id="rId23"/>
    <p:sldId id="292" r:id="rId24"/>
    <p:sldId id="302" r:id="rId25"/>
    <p:sldId id="301" r:id="rId26"/>
    <p:sldId id="303" r:id="rId27"/>
    <p:sldId id="285" r:id="rId28"/>
    <p:sldId id="289" r:id="rId29"/>
    <p:sldId id="286"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66" d="100"/>
          <a:sy n="66" d="100"/>
        </p:scale>
        <p:origin x="858" y="210"/>
      </p:cViewPr>
      <p:guideLst>
        <p:guide pos="3840"/>
        <p:guide orient="horz" pos="2160"/>
      </p:guideLst>
    </p:cSldViewPr>
  </p:slideViewPr>
  <p:notesTextViewPr>
    <p:cViewPr>
      <p:scale>
        <a:sx n="1" d="1"/>
        <a:sy n="1" d="1"/>
      </p:scale>
      <p:origin x="0" y="0"/>
    </p:cViewPr>
  </p:notesTextViewPr>
  <p:notesViewPr>
    <p:cSldViewPr snapToGrid="0">
      <p:cViewPr varScale="1">
        <p:scale>
          <a:sx n="82" d="100"/>
          <a:sy n="82" d="100"/>
        </p:scale>
        <p:origin x="2994"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5DD71D7-55AC-46BD-81B3-09AB2F9EFBD8}" type="datetimeFigureOut">
              <a:rPr lang="en-US" smtClean="0"/>
              <a:t>6/26/2016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40BD58-3BFF-4EAF-BB8B-AC67FE801E47}" type="slidenum">
              <a:rPr lang="en-US" smtClean="0"/>
              <a:t>‹#›</a:t>
            </a:fld>
            <a:endParaRPr lang="en-US"/>
          </a:p>
        </p:txBody>
      </p:sp>
    </p:spTree>
    <p:extLst>
      <p:ext uri="{BB962C8B-B14F-4D97-AF65-F5344CB8AC3E}">
        <p14:creationId xmlns:p14="http://schemas.microsoft.com/office/powerpoint/2010/main" val="40105943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89424F-BB59-4F4E-9822-4CA3E770FFD2}" type="datetimeFigureOut">
              <a:rPr lang="en-US" smtClean="0"/>
              <a:t>6/26/2016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322CDD-9D6C-4F63-9EC2-648226624108}" type="slidenum">
              <a:rPr lang="en-US" smtClean="0"/>
              <a:t>‹#›</a:t>
            </a:fld>
            <a:endParaRPr lang="en-US"/>
          </a:p>
        </p:txBody>
      </p:sp>
    </p:spTree>
    <p:extLst>
      <p:ext uri="{BB962C8B-B14F-4D97-AF65-F5344CB8AC3E}">
        <p14:creationId xmlns:p14="http://schemas.microsoft.com/office/powerpoint/2010/main" val="85102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066800" y="2606040"/>
            <a:ext cx="10058400" cy="2743200"/>
          </a:xfrm>
        </p:spPr>
        <p:txBody>
          <a:bodyPr anchor="b">
            <a:normAutofit/>
          </a:bodyPr>
          <a:lstStyle>
            <a:lvl1pPr algn="l">
              <a:lnSpc>
                <a:spcPct val="80000"/>
              </a:lnSpc>
              <a:defRPr sz="6800">
                <a:solidFill>
                  <a:schemeClr val="tx1"/>
                </a:solidFill>
                <a:effectLst>
                  <a:outerShdw blurRad="38100" dist="25400" dir="18900000" algn="bl" rotWithShape="0">
                    <a:schemeClr val="bg1">
                      <a:alpha val="80000"/>
                    </a:schemeClr>
                  </a:outerShdw>
                </a:effectLst>
              </a:defRPr>
            </a:lvl1pPr>
          </a:lstStyle>
          <a:p>
            <a:r>
              <a:rPr lang="en-US"/>
              <a:t>Click to edit Master title style</a:t>
            </a:r>
          </a:p>
        </p:txBody>
      </p:sp>
      <p:sp>
        <p:nvSpPr>
          <p:cNvPr id="3" name="Subtitle 2"/>
          <p:cNvSpPr>
            <a:spLocks noGrp="1"/>
          </p:cNvSpPr>
          <p:nvPr>
            <p:ph type="subTitle" idx="1"/>
          </p:nvPr>
        </p:nvSpPr>
        <p:spPr>
          <a:xfrm>
            <a:off x="1066800" y="5360437"/>
            <a:ext cx="10058400" cy="365760"/>
          </a:xfrm>
        </p:spPr>
        <p:txBody>
          <a:bodyPr>
            <a:normAutofit/>
          </a:bodyPr>
          <a:lstStyle>
            <a:lvl1pPr marL="0" indent="0" algn="l">
              <a:spcBef>
                <a:spcPts val="0"/>
              </a:spcBef>
              <a:buNone/>
              <a:defRPr sz="2000" b="1" cap="all" baseline="0">
                <a:solidFill>
                  <a:schemeClr val="accent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Rectangle 7"/>
          <p:cNvSpPr/>
          <p:nvPr userDrawn="1"/>
        </p:nvSpPr>
        <p:spPr>
          <a:xfrm>
            <a:off x="0" y="5888736"/>
            <a:ext cx="12192000" cy="109728"/>
          </a:xfrm>
          <a:prstGeom prst="rect">
            <a:avLst/>
          </a:prstGeom>
          <a:ln>
            <a:noFill/>
          </a:ln>
          <a:effectLst>
            <a:outerShdw blurRad="25400" dist="25400" dir="54000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0" y="5888736"/>
            <a:ext cx="12192000" cy="109728"/>
          </a:xfrm>
          <a:prstGeom prst="rect">
            <a:avLst/>
          </a:prstGeom>
          <a:ln>
            <a:noFill/>
          </a:ln>
          <a:effectLst>
            <a:innerShdw blurRad="25400" dist="12700" dir="162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25000" y="382230"/>
            <a:ext cx="1371600" cy="556136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400" y="382230"/>
            <a:ext cx="7863840" cy="55613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hidden">
          <a:xfrm>
            <a:off x="7753739" y="283"/>
            <a:ext cx="4435717" cy="6856286"/>
          </a:xfrm>
          <a:prstGeom prst="rect">
            <a:avLst/>
          </a:prstGeom>
        </p:spPr>
      </p:pic>
      <p:sp>
        <p:nvSpPr>
          <p:cNvPr id="2" name="Title 1"/>
          <p:cNvSpPr>
            <a:spLocks noGrp="1"/>
          </p:cNvSpPr>
          <p:nvPr>
            <p:ph type="title"/>
          </p:nvPr>
        </p:nvSpPr>
        <p:spPr>
          <a:xfrm>
            <a:off x="1066800" y="1565829"/>
            <a:ext cx="5943600" cy="4114800"/>
          </a:xfrm>
        </p:spPr>
        <p:txBody>
          <a:bodyPr anchor="b">
            <a:normAutofit/>
          </a:bodyPr>
          <a:lstStyle>
            <a:lvl1pPr>
              <a:lnSpc>
                <a:spcPct val="80000"/>
              </a:lnSpc>
              <a:defRPr sz="5400">
                <a:effectLst>
                  <a:outerShdw blurRad="38100" dist="25400" dir="18900000" algn="bl" rotWithShape="0">
                    <a:schemeClr val="bg1">
                      <a:alpha val="80000"/>
                    </a:schemeClr>
                  </a:outerShdw>
                </a:effectLst>
              </a:defRPr>
            </a:lvl1pPr>
          </a:lstStyle>
          <a:p>
            <a:r>
              <a:rPr lang="en-US"/>
              <a:t>Click to edit Master title style</a:t>
            </a:r>
          </a:p>
        </p:txBody>
      </p:sp>
      <p:sp>
        <p:nvSpPr>
          <p:cNvPr id="3" name="Text Placeholder 2"/>
          <p:cNvSpPr>
            <a:spLocks noGrp="1"/>
          </p:cNvSpPr>
          <p:nvPr>
            <p:ph type="body" idx="1"/>
          </p:nvPr>
        </p:nvSpPr>
        <p:spPr>
          <a:xfrm>
            <a:off x="1066801" y="5682343"/>
            <a:ext cx="5943600" cy="410547"/>
          </a:xfrm>
        </p:spPr>
        <p:txBody>
          <a:bodyPr>
            <a:normAutofit/>
          </a:bodyPr>
          <a:lstStyle>
            <a:lvl1pPr marL="0" indent="0">
              <a:spcBef>
                <a:spcPts val="0"/>
              </a:spcBef>
              <a:buNone/>
              <a:defRPr sz="2200" b="1" cap="all" baseline="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9" name="Rectangle 8"/>
          <p:cNvSpPr/>
          <p:nvPr userDrawn="1"/>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7707084" y="0"/>
            <a:ext cx="54864" cy="6858000"/>
          </a:xfrm>
          <a:prstGeom prst="rect">
            <a:avLst/>
          </a:prstGeom>
          <a:ln>
            <a:noFill/>
          </a:ln>
          <a:effectLst>
            <a:innerShdw blurRad="25400" dist="127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5400" y="1825625"/>
            <a:ext cx="4724400" cy="4117975"/>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199" y="1825625"/>
            <a:ext cx="4724400" cy="4117975"/>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295400" y="1828800"/>
            <a:ext cx="4727448" cy="641350"/>
          </a:xfrm>
        </p:spPr>
        <p:txBody>
          <a:bodyPr anchor="ctr">
            <a:normAutofit/>
          </a:bodyPr>
          <a:lstStyle>
            <a:lvl1pPr marL="0" indent="0">
              <a:spcBef>
                <a:spcPts val="0"/>
              </a:spcBef>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2470151"/>
            <a:ext cx="4727448" cy="347345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67628" y="1828800"/>
            <a:ext cx="4727448" cy="641350"/>
          </a:xfrm>
        </p:spPr>
        <p:txBody>
          <a:bodyPr anchor="ctr">
            <a:normAutofit/>
          </a:bodyPr>
          <a:lstStyle>
            <a:lvl1pPr marL="0" indent="0">
              <a:spcBef>
                <a:spcPts val="0"/>
              </a:spcBef>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69152" y="2470151"/>
            <a:ext cx="4727448" cy="3473450"/>
          </a:xfrm>
        </p:spPr>
        <p:txBody>
          <a:bodyPr>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bwMode="hidden">
          <a:xfrm>
            <a:off x="7753739" y="283"/>
            <a:ext cx="4435717" cy="6856286"/>
          </a:xfrm>
          <a:prstGeom prst="rect">
            <a:avLst/>
          </a:prstGeom>
        </p:spPr>
      </p:pic>
      <p:sp>
        <p:nvSpPr>
          <p:cNvPr id="10" name="Rectangle 9"/>
          <p:cNvSpPr/>
          <p:nvPr userDrawn="1"/>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7707084" y="0"/>
            <a:ext cx="54864" cy="6858000"/>
          </a:xfrm>
          <a:prstGeom prst="rect">
            <a:avLst/>
          </a:prstGeom>
          <a:ln>
            <a:noFill/>
          </a:ln>
          <a:effectLst>
            <a:innerShdw blurRad="25400" dist="127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29601" y="2514600"/>
            <a:ext cx="3474720"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790302" y="685800"/>
            <a:ext cx="6126480" cy="5486400"/>
          </a:xfrm>
        </p:spPr>
        <p:txBody>
          <a:bodyPr>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29600" y="4343400"/>
            <a:ext cx="3474720" cy="1188720"/>
          </a:xfrm>
        </p:spPr>
        <p:txBody>
          <a:bodyPr>
            <a:normAutofit/>
          </a:bodyPr>
          <a:lstStyle>
            <a:lvl1pPr marL="0" indent="0">
              <a:spcBef>
                <a:spcPts val="8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bwMode="hidden">
          <a:xfrm>
            <a:off x="7753739" y="283"/>
            <a:ext cx="4435717" cy="6856286"/>
          </a:xfrm>
          <a:prstGeom prst="rect">
            <a:avLst/>
          </a:prstGeom>
        </p:spPr>
      </p:pic>
      <p:sp>
        <p:nvSpPr>
          <p:cNvPr id="9" name="Rectangle 8"/>
          <p:cNvSpPr/>
          <p:nvPr/>
        </p:nvSpPr>
        <p:spPr>
          <a:xfrm>
            <a:off x="7707084" y="0"/>
            <a:ext cx="54864" cy="6858000"/>
          </a:xfrm>
          <a:prstGeom prst="rect">
            <a:avLst/>
          </a:prstGeom>
          <a:ln>
            <a:noFill/>
          </a:ln>
          <a:effectLst>
            <a:outerShdw blurRad="25400" dist="254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7707084" y="0"/>
            <a:ext cx="54864" cy="6858000"/>
          </a:xfrm>
          <a:prstGeom prst="rect">
            <a:avLst/>
          </a:prstGeom>
          <a:ln>
            <a:noFill/>
          </a:ln>
          <a:effectLst>
            <a:innerShdw blurRad="25400" dist="127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29600" y="2514600"/>
            <a:ext cx="3474720"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0" y="1325880"/>
            <a:ext cx="6858000" cy="4206240"/>
          </a:xfrm>
          <a:solidFill>
            <a:schemeClr val="bg2"/>
          </a:solidFill>
          <a:effectLst>
            <a:outerShdw blurRad="63500" sx="101000" sy="101000" algn="ctr" rotWithShape="0">
              <a:prstClr val="black">
                <a:alpha val="15000"/>
              </a:prstClr>
            </a:outerShdw>
          </a:effectLst>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229600" y="4343400"/>
            <a:ext cx="3474720" cy="1188720"/>
          </a:xfrm>
        </p:spPr>
        <p:txBody>
          <a:bodyPr>
            <a:normAutofit/>
          </a:bodyPr>
          <a:lstStyle>
            <a:lvl1pPr marL="0" indent="0">
              <a:spcBef>
                <a:spcPts val="800"/>
              </a:spcBef>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9" name="Rectangle 8"/>
          <p:cNvSpPr/>
          <p:nvPr userDrawn="1"/>
        </p:nvSpPr>
        <p:spPr>
          <a:xfrm>
            <a:off x="0" y="6257036"/>
            <a:ext cx="12192000" cy="54864"/>
          </a:xfrm>
          <a:prstGeom prst="rect">
            <a:avLst/>
          </a:prstGeom>
          <a:ln>
            <a:noFill/>
          </a:ln>
          <a:effectLst>
            <a:outerShdw blurRad="25400" dist="25400" dir="5400000" algn="t"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295400" y="381000"/>
            <a:ext cx="9601200"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295400" y="1828800"/>
            <a:ext cx="96012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56170" y="6419462"/>
            <a:ext cx="1351383" cy="238902"/>
          </a:xfrm>
          <a:prstGeom prst="rect">
            <a:avLst/>
          </a:prstGeom>
        </p:spPr>
        <p:txBody>
          <a:bodyPr vert="horz" lIns="91440" tIns="45720" rIns="91440" bIns="45720" rtlCol="0" anchor="ctr"/>
          <a:lstStyle>
            <a:lvl1pPr algn="r">
              <a:defRPr sz="1000">
                <a:solidFill>
                  <a:schemeClr val="tx1"/>
                </a:solidFill>
              </a:defRPr>
            </a:lvl1pPr>
          </a:lstStyle>
          <a:p>
            <a:endParaRPr lang="en-US"/>
          </a:p>
        </p:txBody>
      </p:sp>
      <p:sp>
        <p:nvSpPr>
          <p:cNvPr id="5" name="Footer Placeholder 4"/>
          <p:cNvSpPr>
            <a:spLocks noGrp="1"/>
          </p:cNvSpPr>
          <p:nvPr>
            <p:ph type="ftr" sz="quarter" idx="3"/>
          </p:nvPr>
        </p:nvSpPr>
        <p:spPr>
          <a:xfrm>
            <a:off x="1295400" y="6419462"/>
            <a:ext cx="5181600" cy="238902"/>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a:off x="10198358" y="6419462"/>
            <a:ext cx="698241" cy="238902"/>
          </a:xfrm>
          <a:prstGeom prst="rect">
            <a:avLst/>
          </a:prstGeom>
        </p:spPr>
        <p:txBody>
          <a:bodyPr vert="horz" lIns="91440" tIns="45720" rIns="91440" bIns="45720" rtlCol="0" anchor="ctr"/>
          <a:lstStyle>
            <a:lvl1pPr algn="r">
              <a:defRPr sz="1000">
                <a:solidFill>
                  <a:schemeClr val="tx1"/>
                </a:solidFill>
              </a:defRPr>
            </a:lvl1pPr>
          </a:lstStyle>
          <a:p>
            <a:fld id="{E31375A4-56A4-47D6-9801-1991572033F7}" type="slidenum">
              <a:rPr lang="en-US" smtClean="0"/>
              <a:pPr/>
              <a:t>‹#›</a:t>
            </a:fld>
            <a:endParaRPr lang="en-US"/>
          </a:p>
        </p:txBody>
      </p:sp>
      <p:sp>
        <p:nvSpPr>
          <p:cNvPr id="8" name="Rectangle 7"/>
          <p:cNvSpPr/>
          <p:nvPr userDrawn="1"/>
        </p:nvSpPr>
        <p:spPr>
          <a:xfrm>
            <a:off x="0" y="6257036"/>
            <a:ext cx="12192000" cy="54864"/>
          </a:xfrm>
          <a:prstGeom prst="rect">
            <a:avLst/>
          </a:prstGeom>
          <a:ln>
            <a:noFill/>
          </a:ln>
          <a:effectLst>
            <a:innerShdw blurRad="25400" dist="12700" dir="162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200" b="1" kern="1200" cap="all" baseline="0">
          <a:solidFill>
            <a:schemeClr val="accent1"/>
          </a:solidFill>
          <a:effectLst>
            <a:outerShdw blurRad="38100" dist="25400" dir="18900000" algn="bl" rotWithShape="0">
              <a:schemeClr val="bg1">
                <a:alpha val="80000"/>
              </a:schemeClr>
            </a:outerShdw>
          </a:effectLst>
          <a:latin typeface="+mj-lt"/>
          <a:ea typeface="+mj-ea"/>
          <a:cs typeface="+mj-cs"/>
        </a:defRPr>
      </a:lvl1pPr>
    </p:titleStyle>
    <p:bodyStyle>
      <a:lvl1pPr marL="274320" indent="-228600" algn="l" defTabSz="914400" rtl="0" eaLnBrk="1" latinLnBrk="0" hangingPunct="1">
        <a:lnSpc>
          <a:spcPct val="90000"/>
        </a:lnSpc>
        <a:spcBef>
          <a:spcPts val="1800"/>
        </a:spcBef>
        <a:buClr>
          <a:schemeClr val="accent1"/>
        </a:buClr>
        <a:buFont typeface="Arial" pitchFamily="34" charset="0"/>
        <a:buChar char="•"/>
        <a:defRPr sz="2000" kern="1200">
          <a:solidFill>
            <a:schemeClr val="tx1"/>
          </a:solidFill>
          <a:latin typeface="+mn-lt"/>
          <a:ea typeface="+mn-ea"/>
          <a:cs typeface="+mn-cs"/>
        </a:defRPr>
      </a:lvl1pPr>
      <a:lvl2pPr marL="594360" indent="-228600" algn="l" defTabSz="914400" rtl="0" eaLnBrk="1" latinLnBrk="0" hangingPunct="1">
        <a:lnSpc>
          <a:spcPct val="90000"/>
        </a:lnSpc>
        <a:spcBef>
          <a:spcPts val="1000"/>
        </a:spcBef>
        <a:buClr>
          <a:schemeClr val="accent1"/>
        </a:buClr>
        <a:buFont typeface="Arial" pitchFamily="34" charset="0"/>
        <a:buChar char="•"/>
        <a:defRPr sz="1800" kern="1200">
          <a:solidFill>
            <a:schemeClr val="tx1"/>
          </a:solidFill>
          <a:latin typeface="+mn-lt"/>
          <a:ea typeface="+mn-ea"/>
          <a:cs typeface="+mn-cs"/>
        </a:defRPr>
      </a:lvl2pPr>
      <a:lvl3pPr marL="914400" indent="-228600" algn="l" defTabSz="914400" rtl="0" eaLnBrk="1" latinLnBrk="0" hangingPunct="1">
        <a:lnSpc>
          <a:spcPct val="90000"/>
        </a:lnSpc>
        <a:spcBef>
          <a:spcPts val="800"/>
        </a:spcBef>
        <a:buClr>
          <a:schemeClr val="accent1"/>
        </a:buClr>
        <a:buFont typeface="Arial" pitchFamily="34" charset="0"/>
        <a:buChar char="•"/>
        <a:defRPr sz="1600" kern="1200">
          <a:solidFill>
            <a:schemeClr val="tx1"/>
          </a:solidFill>
          <a:latin typeface="+mn-lt"/>
          <a:ea typeface="+mn-ea"/>
          <a:cs typeface="+mn-cs"/>
        </a:defRPr>
      </a:lvl3pPr>
      <a:lvl4pPr marL="1234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4pPr>
      <a:lvl5pPr marL="155448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5pPr>
      <a:lvl6pPr marL="182880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6pPr>
      <a:lvl7pPr marL="210312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7pPr>
      <a:lvl8pPr marL="237744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8pPr>
      <a:lvl9pPr marL="2651760" indent="-228600" algn="l" defTabSz="914400" rtl="0" eaLnBrk="1" latinLnBrk="0" hangingPunct="1">
        <a:lnSpc>
          <a:spcPct val="90000"/>
        </a:lnSpc>
        <a:spcBef>
          <a:spcPts val="800"/>
        </a:spcBef>
        <a:buClr>
          <a:schemeClr val="accent1"/>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10"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8948" y="645771"/>
            <a:ext cx="7367778" cy="4316627"/>
          </a:xfrm>
        </p:spPr>
        <p:txBody>
          <a:bodyPr>
            <a:normAutofit fontScale="90000"/>
          </a:bodyPr>
          <a:lstStyle/>
          <a:p>
            <a:r>
              <a:rPr lang="en-US" sz="4900" dirty="0">
                <a:effectLst/>
              </a:rPr>
              <a:t>“The Church or the Wheel?” </a:t>
            </a:r>
            <a:br>
              <a:rPr lang="en-US" sz="4900" b="0" dirty="0">
                <a:effectLst/>
              </a:rPr>
            </a:br>
            <a:br>
              <a:rPr lang="en-US" sz="4900" b="0" dirty="0">
                <a:effectLst/>
              </a:rPr>
            </a:br>
            <a:r>
              <a:rPr lang="en-US" sz="4900" dirty="0">
                <a:effectLst/>
              </a:rPr>
              <a:t>Religious Institutions Contend with the American Bicycle Boom</a:t>
            </a:r>
            <a:br>
              <a:rPr lang="en-US" sz="4900" b="0" dirty="0">
                <a:effectLst/>
              </a:rPr>
            </a:br>
            <a:br>
              <a:rPr lang="en-US" dirty="0"/>
            </a:br>
            <a:endParaRPr lang="en-US" dirty="0"/>
          </a:p>
        </p:txBody>
      </p:sp>
      <p:sp>
        <p:nvSpPr>
          <p:cNvPr id="3" name="Subtitle 2"/>
          <p:cNvSpPr>
            <a:spLocks noGrp="1"/>
          </p:cNvSpPr>
          <p:nvPr>
            <p:ph type="subTitle" idx="1"/>
          </p:nvPr>
        </p:nvSpPr>
        <p:spPr>
          <a:xfrm>
            <a:off x="188948" y="4707294"/>
            <a:ext cx="10058400" cy="1895602"/>
          </a:xfrm>
        </p:spPr>
        <p:txBody>
          <a:bodyPr>
            <a:normAutofit/>
          </a:bodyPr>
          <a:lstStyle/>
          <a:p>
            <a:r>
              <a:rPr lang="en-US" dirty="0"/>
              <a:t>Chris Sweet</a:t>
            </a:r>
          </a:p>
          <a:p>
            <a:r>
              <a:rPr lang="en-US" dirty="0"/>
              <a:t>Illinois Wesleyan University</a:t>
            </a:r>
          </a:p>
          <a:p>
            <a:r>
              <a:rPr lang="en-US" dirty="0"/>
              <a:t>2016 International Cycling History Conference</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8424" t="25373" r="9612" b="7035"/>
          <a:stretch/>
        </p:blipFill>
        <p:spPr>
          <a:xfrm>
            <a:off x="7294377" y="119270"/>
            <a:ext cx="4728553" cy="5618921"/>
          </a:xfrm>
          <a:prstGeom prst="rect">
            <a:avLst/>
          </a:prstGeom>
        </p:spPr>
      </p:pic>
    </p:spTree>
    <p:extLst>
      <p:ext uri="{BB962C8B-B14F-4D97-AF65-F5344CB8AC3E}">
        <p14:creationId xmlns:p14="http://schemas.microsoft.com/office/powerpoint/2010/main" val="35322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7323" y="381000"/>
            <a:ext cx="9601200" cy="679174"/>
          </a:xfrm>
        </p:spPr>
        <p:txBody>
          <a:bodyPr/>
          <a:lstStyle/>
          <a:p>
            <a:r>
              <a:rPr lang="en-US" dirty="0"/>
              <a:t>Against the Wheel</a:t>
            </a:r>
          </a:p>
        </p:txBody>
      </p:sp>
      <p:sp>
        <p:nvSpPr>
          <p:cNvPr id="3" name="Content Placeholder 2"/>
          <p:cNvSpPr>
            <a:spLocks noGrp="1"/>
          </p:cNvSpPr>
          <p:nvPr>
            <p:ph idx="1"/>
          </p:nvPr>
        </p:nvSpPr>
        <p:spPr>
          <a:xfrm>
            <a:off x="437323" y="1192696"/>
            <a:ext cx="11555894" cy="4750904"/>
          </a:xfrm>
        </p:spPr>
        <p:txBody>
          <a:bodyPr>
            <a:normAutofit/>
          </a:bodyPr>
          <a:lstStyle/>
          <a:p>
            <a:r>
              <a:rPr lang="en-US" b="1" dirty="0"/>
              <a:t>Rev. David Beaton  </a:t>
            </a:r>
            <a:r>
              <a:rPr lang="en-US" dirty="0"/>
              <a:t>(Unity Church, Dearborn, IL)</a:t>
            </a:r>
          </a:p>
          <a:p>
            <a:pPr lvl="1"/>
            <a:r>
              <a:rPr lang="en-US" sz="2400" dirty="0"/>
              <a:t>“No greater crime against civilization can be committed than the action of bicycle clubs to hold meets, parades, races, and other sports on Sunday. It is a question of health and civic virtue. For to trample upon the religious use of Sunday as a day of rest and worship is to poison the lifeblood of our American civilization.”</a:t>
            </a:r>
            <a:br>
              <a:rPr lang="en-US" dirty="0"/>
            </a:br>
            <a:r>
              <a:rPr lang="en-US" sz="1400" dirty="0"/>
              <a:t>-</a:t>
            </a:r>
            <a:r>
              <a:rPr lang="en-US" sz="1400" i="1" dirty="0"/>
              <a:t>Chicago Tribune</a:t>
            </a:r>
            <a:r>
              <a:rPr lang="en-US" sz="1400" dirty="0"/>
              <a:t>, June 17, 1895</a:t>
            </a:r>
          </a:p>
          <a:p>
            <a:r>
              <a:rPr lang="en-US" b="1" dirty="0"/>
              <a:t>Epworth League </a:t>
            </a:r>
            <a:r>
              <a:rPr lang="en-US" dirty="0"/>
              <a:t>(Methodist Young Adult Association)</a:t>
            </a:r>
          </a:p>
          <a:p>
            <a:pPr lvl="1"/>
            <a:r>
              <a:rPr lang="en-US" sz="2400" dirty="0"/>
              <a:t>700 members of the Epworth League were enlisted against Sunday cycling. Solemnly the young people stood, raised their right hands and swore, "I promise that I will not ride my wheel on the Sabbath, only as it will honor my Master, and as I believe he would like to have me do. I also promise to exert all possible influence to discourage others in the use of the Sunday wheel.“</a:t>
            </a:r>
            <a:br>
              <a:rPr lang="en-US" dirty="0"/>
            </a:br>
            <a:r>
              <a:rPr lang="en-US" sz="1200" dirty="0"/>
              <a:t>-Robert Smith, </a:t>
            </a:r>
            <a:r>
              <a:rPr lang="en-US" sz="1200" i="1" dirty="0"/>
              <a:t>A Social History of the Bicycle</a:t>
            </a:r>
            <a:r>
              <a:rPr lang="en-US" sz="1200" dirty="0"/>
              <a:t>, 71-75</a:t>
            </a:r>
            <a:endParaRPr lang="en-US" dirty="0"/>
          </a:p>
        </p:txBody>
      </p:sp>
    </p:spTree>
    <p:extLst>
      <p:ext uri="{BB962C8B-B14F-4D97-AF65-F5344CB8AC3E}">
        <p14:creationId xmlns:p14="http://schemas.microsoft.com/office/powerpoint/2010/main" val="41953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743" y="177800"/>
            <a:ext cx="9601200" cy="652670"/>
          </a:xfrm>
        </p:spPr>
        <p:txBody>
          <a:bodyPr/>
          <a:lstStyle/>
          <a:p>
            <a:r>
              <a:rPr lang="en-US" dirty="0"/>
              <a:t>Against the Wheel</a:t>
            </a:r>
          </a:p>
        </p:txBody>
      </p:sp>
      <p:sp>
        <p:nvSpPr>
          <p:cNvPr id="3" name="Content Placeholder 2"/>
          <p:cNvSpPr>
            <a:spLocks noGrp="1"/>
          </p:cNvSpPr>
          <p:nvPr>
            <p:ph idx="1"/>
          </p:nvPr>
        </p:nvSpPr>
        <p:spPr>
          <a:xfrm>
            <a:off x="246743" y="1166191"/>
            <a:ext cx="10649857" cy="4777409"/>
          </a:xfrm>
        </p:spPr>
        <p:txBody>
          <a:bodyPr>
            <a:normAutofit lnSpcReduction="10000"/>
          </a:bodyPr>
          <a:lstStyle/>
          <a:p>
            <a:r>
              <a:rPr lang="en-US" sz="4000" dirty="0"/>
              <a:t>“Rev. F. M. Johnson, of Rockford, Illinois, is in trouble. He bought a bicycle and learned to ride it. One of his trustees remonstrated with him, but the pastor claimed the inalienable right to find happiness on a wheel and the trustee resigned, a number of the members going with him. Probably the disgruntled prefer that he should ride the foal of an ass.”</a:t>
            </a:r>
            <a:br>
              <a:rPr lang="en-US" sz="4000" dirty="0"/>
            </a:br>
            <a:r>
              <a:rPr lang="en-US" sz="4000" dirty="0"/>
              <a:t> </a:t>
            </a:r>
            <a:r>
              <a:rPr lang="en-US" dirty="0"/>
              <a:t>-</a:t>
            </a:r>
            <a:r>
              <a:rPr lang="en-US" i="1" dirty="0"/>
              <a:t>Sandusky Register </a:t>
            </a:r>
            <a:r>
              <a:rPr lang="en-US" dirty="0"/>
              <a:t>Oct. 31, 1894</a:t>
            </a:r>
          </a:p>
        </p:txBody>
      </p:sp>
    </p:spTree>
    <p:extLst>
      <p:ext uri="{BB962C8B-B14F-4D97-AF65-F5344CB8AC3E}">
        <p14:creationId xmlns:p14="http://schemas.microsoft.com/office/powerpoint/2010/main" val="2890438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462" y="221974"/>
            <a:ext cx="9601200" cy="1143000"/>
          </a:xfrm>
        </p:spPr>
        <p:txBody>
          <a:bodyPr/>
          <a:lstStyle/>
          <a:p>
            <a:r>
              <a:rPr lang="en-US" dirty="0"/>
              <a:t>Dwight Moody (Moody Bible Institute)</a:t>
            </a:r>
          </a:p>
        </p:txBody>
      </p:sp>
      <p:sp>
        <p:nvSpPr>
          <p:cNvPr id="3" name="Content Placeholder 2"/>
          <p:cNvSpPr>
            <a:spLocks noGrp="1"/>
          </p:cNvSpPr>
          <p:nvPr>
            <p:ph idx="1"/>
          </p:nvPr>
        </p:nvSpPr>
        <p:spPr>
          <a:xfrm>
            <a:off x="367747" y="1606014"/>
            <a:ext cx="8060635" cy="4448432"/>
          </a:xfrm>
        </p:spPr>
        <p:txBody>
          <a:bodyPr>
            <a:normAutofit lnSpcReduction="10000"/>
          </a:bodyPr>
          <a:lstStyle/>
          <a:p>
            <a:r>
              <a:rPr lang="en-US" dirty="0"/>
              <a:t>1856 Moves to Chicago (shoe salesman!)</a:t>
            </a:r>
          </a:p>
          <a:p>
            <a:r>
              <a:rPr lang="en-US" dirty="0"/>
              <a:t>1865-1869 president of the Chicago Y. M. C. A. </a:t>
            </a:r>
          </a:p>
          <a:p>
            <a:r>
              <a:rPr lang="en-US" dirty="0"/>
              <a:t>Later 1800’s foremost American Evangelist (urban revivalism)</a:t>
            </a:r>
          </a:p>
          <a:p>
            <a:r>
              <a:rPr lang="en-US" dirty="0"/>
              <a:t>Founded Northfield schools, Moody Bible Institute, Moody Press</a:t>
            </a:r>
          </a:p>
          <a:p>
            <a:r>
              <a:rPr lang="en-US" dirty="0"/>
              <a:t>Spoke against the bicycle in multiple sermons and interviews:</a:t>
            </a:r>
          </a:p>
          <a:p>
            <a:r>
              <a:rPr lang="en-US" dirty="0"/>
              <a:t>“I don't believe any one can see the vast throng of young men in our cities — and I am sorry to say, bad women, too — on their bicycles going off into the country and fields and woods to spend the Sabbath, and trampling the law of God into the dust, filling their pockets with Sunday newspapers — and these are their bibles — it wouldn't have been tolerated a few years ago!” </a:t>
            </a:r>
            <a:br>
              <a:rPr lang="en-US" dirty="0"/>
            </a:br>
            <a:br>
              <a:rPr lang="en-US" dirty="0"/>
            </a:br>
            <a:r>
              <a:rPr lang="en-US" sz="1700" dirty="0"/>
              <a:t>-</a:t>
            </a:r>
            <a:r>
              <a:rPr lang="en-US" sz="1700" i="1" dirty="0"/>
              <a:t>Works of Dwight L. Moody</a:t>
            </a:r>
            <a:r>
              <a:rPr lang="en-US" sz="1700" dirty="0"/>
              <a:t>, V.14 Moody’s Latest Sermons, p. 117-118</a:t>
            </a:r>
          </a:p>
          <a:p>
            <a:endParaRPr lang="en-US" dirty="0"/>
          </a:p>
          <a:p>
            <a:endParaRPr lang="en-US" dirty="0"/>
          </a:p>
        </p:txBody>
      </p:sp>
      <p:pic>
        <p:nvPicPr>
          <p:cNvPr id="2050" name="Picture 2" descr="https://usercontent1.hubstatic.com/5421520_f26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3184" y="1364974"/>
            <a:ext cx="3262424" cy="4771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40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743" y="0"/>
            <a:ext cx="9601200" cy="1143000"/>
          </a:xfrm>
        </p:spPr>
        <p:txBody>
          <a:bodyPr/>
          <a:lstStyle/>
          <a:p>
            <a:r>
              <a:rPr lang="en-US" dirty="0"/>
              <a:t>One more against</a:t>
            </a:r>
          </a:p>
        </p:txBody>
      </p:sp>
      <p:sp>
        <p:nvSpPr>
          <p:cNvPr id="3" name="Content Placeholder 2"/>
          <p:cNvSpPr>
            <a:spLocks noGrp="1"/>
          </p:cNvSpPr>
          <p:nvPr>
            <p:ph idx="1"/>
          </p:nvPr>
        </p:nvSpPr>
        <p:spPr>
          <a:xfrm>
            <a:off x="246743" y="1143000"/>
            <a:ext cx="11800113" cy="5029200"/>
          </a:xfrm>
        </p:spPr>
        <p:txBody>
          <a:bodyPr>
            <a:normAutofit lnSpcReduction="10000"/>
          </a:bodyPr>
          <a:lstStyle/>
          <a:p>
            <a:pPr marL="45720" indent="0">
              <a:buNone/>
            </a:pPr>
            <a:r>
              <a:rPr lang="en-US" sz="3500" dirty="0"/>
              <a:t>“These bladder-wheeled bicycles are diabolical devices of the demon of darkness. They are contrivances to trap the feet of the unwary and skin the nose of the innocent. They are full of guile and deceit. When you think you have  broken one to ride and subdued its wild and Satanic nature, behold it </a:t>
            </a:r>
            <a:r>
              <a:rPr lang="en-US" sz="3500" dirty="0" err="1"/>
              <a:t>bucketh</a:t>
            </a:r>
            <a:r>
              <a:rPr lang="en-US" sz="3500" dirty="0"/>
              <a:t> you off in the road and </a:t>
            </a:r>
            <a:r>
              <a:rPr lang="en-US" sz="3500" dirty="0" err="1"/>
              <a:t>teareth</a:t>
            </a:r>
            <a:r>
              <a:rPr lang="en-US" sz="3500" dirty="0"/>
              <a:t> a great hole in your pants. Look not on the bike when it </a:t>
            </a:r>
            <a:r>
              <a:rPr lang="en-US" sz="3500" dirty="0" err="1"/>
              <a:t>bloweth</a:t>
            </a:r>
            <a:r>
              <a:rPr lang="en-US" sz="3500" dirty="0"/>
              <a:t> up its wheels, for at last it </a:t>
            </a:r>
            <a:r>
              <a:rPr lang="en-US" sz="3500" dirty="0" err="1"/>
              <a:t>bucketh</a:t>
            </a:r>
            <a:r>
              <a:rPr lang="en-US" sz="3500" dirty="0"/>
              <a:t> like a bronco and </a:t>
            </a:r>
            <a:r>
              <a:rPr lang="en-US" sz="3500" dirty="0" err="1"/>
              <a:t>hurteth</a:t>
            </a:r>
            <a:r>
              <a:rPr lang="en-US" sz="3500" dirty="0"/>
              <a:t> like thunder. Who has skinned legs? Who has a bloody nose? Who has ripped breeches? They that dally along with the bicycle.”</a:t>
            </a:r>
          </a:p>
          <a:p>
            <a:pPr marL="45720" indent="0">
              <a:buNone/>
            </a:pPr>
            <a:r>
              <a:rPr lang="en-US" dirty="0"/>
              <a:t> (Minneapolis Tribune, Jan. 11, 1896, p. 5, cited in Smith, 2)</a:t>
            </a:r>
          </a:p>
        </p:txBody>
      </p:sp>
    </p:spTree>
    <p:extLst>
      <p:ext uri="{BB962C8B-B14F-4D97-AF65-F5344CB8AC3E}">
        <p14:creationId xmlns:p14="http://schemas.microsoft.com/office/powerpoint/2010/main" val="247978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894" y="0"/>
            <a:ext cx="9601200" cy="1143000"/>
          </a:xfrm>
        </p:spPr>
        <p:txBody>
          <a:bodyPr/>
          <a:lstStyle/>
          <a:p>
            <a:r>
              <a:rPr lang="en-US" dirty="0"/>
              <a:t>The Bicycle and the Temperance Movement</a:t>
            </a:r>
          </a:p>
        </p:txBody>
      </p:sp>
      <p:sp>
        <p:nvSpPr>
          <p:cNvPr id="3" name="Content Placeholder 2"/>
          <p:cNvSpPr>
            <a:spLocks noGrp="1"/>
          </p:cNvSpPr>
          <p:nvPr>
            <p:ph idx="1"/>
          </p:nvPr>
        </p:nvSpPr>
        <p:spPr>
          <a:xfrm>
            <a:off x="335902" y="1582979"/>
            <a:ext cx="7259216" cy="4407273"/>
          </a:xfrm>
        </p:spPr>
        <p:txBody>
          <a:bodyPr>
            <a:normAutofit/>
          </a:bodyPr>
          <a:lstStyle/>
          <a:p>
            <a:r>
              <a:rPr lang="en-US" dirty="0"/>
              <a:t>France Willard, founder Women's Christian Temperance Union (1874)</a:t>
            </a:r>
          </a:p>
          <a:p>
            <a:r>
              <a:rPr lang="en-US" i="1" dirty="0"/>
              <a:t>Wheel within a Wheel (1895):</a:t>
            </a:r>
          </a:p>
          <a:p>
            <a:pPr lvl="1"/>
            <a:r>
              <a:rPr lang="en-US" dirty="0"/>
              <a:t>So as a temperance reformer I always felt a strong attraction toward the bicycle, because it is the vehicle of so much harmless pleasure, and because the skill required in handling it obliges those who mount to keep clear heads and steady hands. (p. 13)</a:t>
            </a:r>
          </a:p>
          <a:p>
            <a:pPr marL="45720" indent="0">
              <a:buNone/>
            </a:pPr>
            <a:br>
              <a:rPr lang="en-US" dirty="0"/>
            </a:br>
            <a:r>
              <a:rPr lang="en-US" dirty="0"/>
              <a:t> </a:t>
            </a:r>
          </a:p>
        </p:txBody>
      </p:sp>
      <p:pic>
        <p:nvPicPr>
          <p:cNvPr id="1030" name="Picture 6" descr="https://upload.wikimedia.org/wikipedia/commons/9/96/A_wheel_within_a_wheel_page_5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6136" y="1149104"/>
            <a:ext cx="4202098" cy="56155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359" y="4068147"/>
            <a:ext cx="4411078" cy="2696547"/>
          </a:xfrm>
          <a:prstGeom prst="rect">
            <a:avLst/>
          </a:prstGeom>
        </p:spPr>
      </p:pic>
      <p:sp>
        <p:nvSpPr>
          <p:cNvPr id="4" name="TextBox 3"/>
          <p:cNvSpPr txBox="1"/>
          <p:nvPr/>
        </p:nvSpPr>
        <p:spPr>
          <a:xfrm>
            <a:off x="5007429" y="5210629"/>
            <a:ext cx="2380342" cy="923330"/>
          </a:xfrm>
          <a:prstGeom prst="rect">
            <a:avLst/>
          </a:prstGeom>
          <a:noFill/>
        </p:spPr>
        <p:txBody>
          <a:bodyPr wrap="square" rtlCol="0">
            <a:spAutoFit/>
          </a:bodyPr>
          <a:lstStyle/>
          <a:p>
            <a:r>
              <a:rPr lang="en-US" dirty="0"/>
              <a:t>Willard’s bicycle “Gladys” an Imperial Rover.</a:t>
            </a:r>
          </a:p>
        </p:txBody>
      </p:sp>
    </p:spTree>
    <p:extLst>
      <p:ext uri="{BB962C8B-B14F-4D97-AF65-F5344CB8AC3E}">
        <p14:creationId xmlns:p14="http://schemas.microsoft.com/office/powerpoint/2010/main" val="238211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3611" y="0"/>
            <a:ext cx="10756557" cy="1143000"/>
          </a:xfrm>
        </p:spPr>
        <p:txBody>
          <a:bodyPr/>
          <a:lstStyle/>
          <a:p>
            <a:r>
              <a:rPr lang="en-US" dirty="0"/>
              <a:t>American Temperance Life Insurance Association</a:t>
            </a:r>
          </a:p>
        </p:txBody>
      </p:sp>
      <p:pic>
        <p:nvPicPr>
          <p:cNvPr id="4" name="Content Placeholder 3"/>
          <p:cNvPicPr>
            <a:picLocks noGrp="1" noChangeAspect="1"/>
          </p:cNvPicPr>
          <p:nvPr>
            <p:ph idx="1"/>
          </p:nvPr>
        </p:nvPicPr>
        <p:blipFill>
          <a:blip r:embed="rId2"/>
          <a:stretch>
            <a:fillRect/>
          </a:stretch>
        </p:blipFill>
        <p:spPr>
          <a:xfrm>
            <a:off x="5063543" y="1680519"/>
            <a:ext cx="6708327" cy="4168345"/>
          </a:xfrm>
        </p:spPr>
      </p:pic>
      <p:sp>
        <p:nvSpPr>
          <p:cNvPr id="5" name="TextBox 4"/>
          <p:cNvSpPr txBox="1"/>
          <p:nvPr/>
        </p:nvSpPr>
        <p:spPr>
          <a:xfrm>
            <a:off x="263611" y="2117124"/>
            <a:ext cx="4563762" cy="3508653"/>
          </a:xfrm>
          <a:prstGeom prst="rect">
            <a:avLst/>
          </a:prstGeom>
          <a:noFill/>
        </p:spPr>
        <p:txBody>
          <a:bodyPr wrap="square" rtlCol="0">
            <a:spAutoFit/>
          </a:bodyPr>
          <a:lstStyle/>
          <a:p>
            <a:r>
              <a:rPr lang="en-US" sz="2400" dirty="0"/>
              <a:t>“Any clergyman who will secure twenty new members for American Temperance Life Insurance Association between now and the 31st day of January next may have a high grade Columbia Bicycle as an absolutely free gift.”</a:t>
            </a:r>
          </a:p>
          <a:p>
            <a:endParaRPr lang="en-US" dirty="0"/>
          </a:p>
          <a:p>
            <a:r>
              <a:rPr lang="en-US" sz="1200" dirty="0"/>
              <a:t>- </a:t>
            </a:r>
            <a:r>
              <a:rPr lang="en-US" sz="1200" i="1" dirty="0"/>
              <a:t>Homiletic Review</a:t>
            </a:r>
            <a:r>
              <a:rPr lang="en-US" sz="1200" dirty="0"/>
              <a:t>, vol. 30, 1895, 182</a:t>
            </a:r>
          </a:p>
        </p:txBody>
      </p:sp>
    </p:spTree>
    <p:extLst>
      <p:ext uri="{BB962C8B-B14F-4D97-AF65-F5344CB8AC3E}">
        <p14:creationId xmlns:p14="http://schemas.microsoft.com/office/powerpoint/2010/main" val="2881188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133350"/>
            <a:ext cx="9601200" cy="509588"/>
          </a:xfrm>
        </p:spPr>
        <p:txBody>
          <a:bodyPr>
            <a:normAutofit fontScale="90000"/>
          </a:bodyPr>
          <a:lstStyle/>
          <a:p>
            <a:r>
              <a:rPr lang="en-US" dirty="0"/>
              <a:t>For the Wheel</a:t>
            </a:r>
          </a:p>
        </p:txBody>
      </p:sp>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2435316" y="750030"/>
            <a:ext cx="7285333" cy="6013235"/>
          </a:xfrm>
        </p:spPr>
      </p:pic>
    </p:spTree>
    <p:extLst>
      <p:ext uri="{BB962C8B-B14F-4D97-AF65-F5344CB8AC3E}">
        <p14:creationId xmlns:p14="http://schemas.microsoft.com/office/powerpoint/2010/main" val="1480177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291" y="0"/>
            <a:ext cx="9601200" cy="1143000"/>
          </a:xfrm>
        </p:spPr>
        <p:txBody>
          <a:bodyPr/>
          <a:lstStyle/>
          <a:p>
            <a:r>
              <a:rPr lang="en-US" dirty="0"/>
              <a:t>Rev. Jenkin Lloyd Jones, Chicago</a:t>
            </a:r>
          </a:p>
        </p:txBody>
      </p:sp>
      <p:sp>
        <p:nvSpPr>
          <p:cNvPr id="3" name="Content Placeholder 2"/>
          <p:cNvSpPr>
            <a:spLocks noGrp="1"/>
          </p:cNvSpPr>
          <p:nvPr>
            <p:ph idx="1"/>
          </p:nvPr>
        </p:nvSpPr>
        <p:spPr>
          <a:xfrm>
            <a:off x="183291" y="1730828"/>
            <a:ext cx="6752968" cy="4114800"/>
          </a:xfrm>
        </p:spPr>
        <p:txBody>
          <a:bodyPr>
            <a:noAutofit/>
          </a:bodyPr>
          <a:lstStyle/>
          <a:p>
            <a:r>
              <a:rPr lang="en-US" sz="3200" i="1" dirty="0"/>
              <a:t>Chicago Tribune</a:t>
            </a:r>
            <a:r>
              <a:rPr lang="en-US" sz="3200" dirty="0"/>
              <a:t>, April 16, 1896</a:t>
            </a:r>
          </a:p>
          <a:p>
            <a:r>
              <a:rPr lang="en-US" sz="3200" dirty="0"/>
              <a:t>Invited parishioners to ride their bicycles to church with valet bicycle parking in the church basement!</a:t>
            </a:r>
          </a:p>
          <a:p>
            <a:r>
              <a:rPr lang="en-US" sz="3200" dirty="0"/>
              <a:t>“[B]y all means let the phrase ‘The church or the wheel’ be made pointless by the unanimous indorsement of ‘The church and the wheel.’”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43699" y="0"/>
            <a:ext cx="3976621" cy="6639697"/>
          </a:xfrm>
          <a:prstGeom prst="rect">
            <a:avLst/>
          </a:prstGeom>
        </p:spPr>
      </p:pic>
    </p:spTree>
    <p:extLst>
      <p:ext uri="{BB962C8B-B14F-4D97-AF65-F5344CB8AC3E}">
        <p14:creationId xmlns:p14="http://schemas.microsoft.com/office/powerpoint/2010/main" val="403491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2659494" y="119449"/>
            <a:ext cx="6540970" cy="6738551"/>
          </a:xfrm>
          <a:prstGeom prst="rect">
            <a:avLst/>
          </a:prstGeom>
        </p:spPr>
      </p:pic>
    </p:spTree>
    <p:extLst>
      <p:ext uri="{BB962C8B-B14F-4D97-AF65-F5344CB8AC3E}">
        <p14:creationId xmlns:p14="http://schemas.microsoft.com/office/powerpoint/2010/main" val="97125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400" y="265043"/>
            <a:ext cx="9601200" cy="5678557"/>
          </a:xfrm>
        </p:spPr>
        <p:txBody>
          <a:bodyPr/>
          <a:lstStyle/>
          <a:p>
            <a:r>
              <a:rPr lang="en-US" sz="2800" dirty="0"/>
              <a:t>“If men and women will ride on Sunday why not invite them to ride to church and provide a place for their machines? Why not allow them to stack their wheels in the lecture room or build a shed for bicycles as the country church provides a shelter for horses and carriages? People living at a distance might thus be induced to come to church who otherwise would certainly stay away. Surely riding a bicycle to church is not a sin. It is a saintly procedure compared with riding on horse cars and elevated railroad trains for these forms of travel necessitate the </a:t>
            </a:r>
            <a:r>
              <a:rPr lang="en-US" sz="2800" dirty="0" err="1"/>
              <a:t>labour</a:t>
            </a:r>
            <a:r>
              <a:rPr lang="en-US" sz="2800" dirty="0"/>
              <a:t> of drivers conductors and brakemen and prevent their attending divine service.” </a:t>
            </a:r>
          </a:p>
          <a:p>
            <a:r>
              <a:rPr lang="en-US" dirty="0"/>
              <a:t>Rev. John Scudder, </a:t>
            </a:r>
            <a:r>
              <a:rPr lang="en-US" i="1" dirty="0"/>
              <a:t>The Young Man</a:t>
            </a:r>
            <a:r>
              <a:rPr lang="en-US" dirty="0"/>
              <a:t>, Volume 8, 1894, 288.</a:t>
            </a:r>
            <a:endParaRPr lang="en-US" b="1" dirty="0"/>
          </a:p>
          <a:p>
            <a:endParaRPr lang="en-US" dirty="0"/>
          </a:p>
        </p:txBody>
      </p:sp>
    </p:spTree>
    <p:extLst>
      <p:ext uri="{BB962C8B-B14F-4D97-AF65-F5344CB8AC3E}">
        <p14:creationId xmlns:p14="http://schemas.microsoft.com/office/powerpoint/2010/main" val="75564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46400" y="145143"/>
            <a:ext cx="5859849" cy="6574971"/>
          </a:xfrm>
        </p:spPr>
        <p:txBody>
          <a:bodyPr>
            <a:normAutofit fontScale="77500" lnSpcReduction="20000"/>
          </a:bodyPr>
          <a:lstStyle/>
          <a:p>
            <a:pPr marL="45720" indent="0">
              <a:buNone/>
            </a:pPr>
            <a:r>
              <a:rPr lang="en-US" sz="3800" dirty="0"/>
              <a:t>The preacher spoke of little things </a:t>
            </a:r>
            <a:br>
              <a:rPr lang="en-US" sz="3800" dirty="0"/>
            </a:br>
            <a:r>
              <a:rPr lang="en-US" sz="3800" dirty="0"/>
              <a:t>Their influence and power.</a:t>
            </a:r>
            <a:br>
              <a:rPr lang="en-US" sz="3800" dirty="0"/>
            </a:br>
            <a:r>
              <a:rPr lang="en-US" sz="3800" dirty="0"/>
              <a:t>And how the little pitted speck</a:t>
            </a:r>
            <a:br>
              <a:rPr lang="en-US" sz="3800" dirty="0"/>
            </a:br>
            <a:r>
              <a:rPr lang="en-US" sz="3800" dirty="0"/>
              <a:t>Made all the apple sour </a:t>
            </a:r>
          </a:p>
          <a:p>
            <a:pPr marL="45720" indent="0">
              <a:buNone/>
            </a:pPr>
            <a:br>
              <a:rPr lang="en-US" sz="3800" dirty="0"/>
            </a:br>
            <a:r>
              <a:rPr lang="en-US" sz="3800" dirty="0"/>
              <a:t>He told how great big sturdy oaks</a:t>
            </a:r>
            <a:br>
              <a:rPr lang="en-US" sz="3800" dirty="0"/>
            </a:br>
            <a:r>
              <a:rPr lang="en-US" sz="3800" dirty="0"/>
              <a:t>From little acorns grew </a:t>
            </a:r>
            <a:br>
              <a:rPr lang="en-US" sz="3800" dirty="0"/>
            </a:br>
            <a:r>
              <a:rPr lang="en-US" sz="3800" dirty="0"/>
              <a:t>And how the tiny little stone </a:t>
            </a:r>
            <a:br>
              <a:rPr lang="en-US" sz="3800" dirty="0"/>
            </a:br>
            <a:r>
              <a:rPr lang="en-US" sz="3800" dirty="0"/>
              <a:t>The burly giant slew</a:t>
            </a:r>
          </a:p>
          <a:p>
            <a:pPr marL="45720" indent="0">
              <a:buNone/>
            </a:pPr>
            <a:br>
              <a:rPr lang="en-US" sz="3800" dirty="0"/>
            </a:br>
            <a:r>
              <a:rPr lang="en-US" sz="3800" dirty="0"/>
              <a:t>But the cyclist sat there unimpressed </a:t>
            </a:r>
            <a:br>
              <a:rPr lang="en-US" sz="3800" dirty="0"/>
            </a:br>
            <a:r>
              <a:rPr lang="en-US" sz="3800" dirty="0"/>
              <a:t>By all the speaker's fire </a:t>
            </a:r>
            <a:br>
              <a:rPr lang="en-US" sz="3800" dirty="0"/>
            </a:br>
            <a:r>
              <a:rPr lang="en-US" sz="3800" dirty="0"/>
              <a:t>Until he went outside and found</a:t>
            </a:r>
            <a:br>
              <a:rPr lang="en-US" sz="3800" dirty="0"/>
            </a:br>
            <a:r>
              <a:rPr lang="en-US" sz="3800" dirty="0"/>
              <a:t>A pin had pierced his tire</a:t>
            </a:r>
          </a:p>
          <a:p>
            <a:pPr marL="45720" indent="0">
              <a:buNone/>
            </a:pPr>
            <a:br>
              <a:rPr lang="en-US" sz="2600" dirty="0"/>
            </a:br>
            <a:r>
              <a:rPr lang="en-US" sz="1700" i="1" dirty="0"/>
              <a:t>The Bards and the Bicycle</a:t>
            </a:r>
            <a:r>
              <a:rPr lang="en-US" sz="1700" dirty="0"/>
              <a:t>, </a:t>
            </a:r>
            <a:r>
              <a:rPr lang="en-US" sz="1700" dirty="0" err="1"/>
              <a:t>ed</a:t>
            </a:r>
            <a:r>
              <a:rPr lang="en-US" sz="1700" dirty="0"/>
              <a:t> Edmond Redmond, 1897 </a:t>
            </a:r>
            <a:endParaRPr lang="en-US" dirty="0"/>
          </a:p>
        </p:txBody>
      </p:sp>
    </p:spTree>
    <p:extLst>
      <p:ext uri="{BB962C8B-B14F-4D97-AF65-F5344CB8AC3E}">
        <p14:creationId xmlns:p14="http://schemas.microsoft.com/office/powerpoint/2010/main" val="1546340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Bicycles and Evangelism</a:t>
            </a:r>
          </a:p>
        </p:txBody>
      </p:sp>
      <p:sp>
        <p:nvSpPr>
          <p:cNvPr id="3" name="Content Placeholder 2"/>
          <p:cNvSpPr>
            <a:spLocks noGrp="1"/>
          </p:cNvSpPr>
          <p:nvPr>
            <p:ph idx="1"/>
          </p:nvPr>
        </p:nvSpPr>
        <p:spPr/>
        <p:txBody>
          <a:bodyPr>
            <a:normAutofit fontScale="85000" lnSpcReduction="10000"/>
          </a:bodyPr>
          <a:lstStyle/>
          <a:p>
            <a:pPr marL="45720" indent="0">
              <a:lnSpc>
                <a:spcPct val="120000"/>
              </a:lnSpc>
              <a:buNone/>
            </a:pPr>
            <a:r>
              <a:rPr lang="en-US" sz="3200" dirty="0"/>
              <a:t>A clergyman who has kept horses for years states that a single horse and carriage can not be kept up in order for a series of years, and in the country too, for a less sum than $150 per year, and my experience confirms the truth of the statement. While to keep the bicycle in proper running condition, with ordinary care, need not cost $25 for the ten years, against $1,500 for the horse and carriage.</a:t>
            </a:r>
          </a:p>
          <a:p>
            <a:pPr marL="45720" indent="0">
              <a:lnSpc>
                <a:spcPct val="120000"/>
              </a:lnSpc>
              <a:buNone/>
            </a:pPr>
            <a:r>
              <a:rPr lang="en-US" sz="3200" dirty="0"/>
              <a:t>-A.O. Downs</a:t>
            </a:r>
            <a:r>
              <a:rPr lang="en-US" sz="3200" i="1" dirty="0"/>
              <a:t>, Wheelman</a:t>
            </a:r>
            <a:r>
              <a:rPr lang="en-US" sz="3200" dirty="0"/>
              <a:t>, V.1 1882-1883, p. 219</a:t>
            </a:r>
            <a:endParaRPr lang="en-US" dirty="0"/>
          </a:p>
        </p:txBody>
      </p:sp>
    </p:spTree>
    <p:extLst>
      <p:ext uri="{BB962C8B-B14F-4D97-AF65-F5344CB8AC3E}">
        <p14:creationId xmlns:p14="http://schemas.microsoft.com/office/powerpoint/2010/main" val="3692442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033" y="149290"/>
            <a:ext cx="6697824" cy="1055396"/>
          </a:xfrm>
        </p:spPr>
        <p:txBody>
          <a:bodyPr>
            <a:normAutofit/>
          </a:bodyPr>
          <a:lstStyle/>
          <a:p>
            <a:r>
              <a:rPr lang="en-US" dirty="0"/>
              <a:t>Morrill Twins: Singing and Evangelizing Preachers</a:t>
            </a:r>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41214"/>
          <a:stretch/>
        </p:blipFill>
        <p:spPr>
          <a:xfrm>
            <a:off x="7080380" y="0"/>
            <a:ext cx="3816220" cy="3377479"/>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2720" t="5851" r="2382" b="8980"/>
          <a:stretch/>
        </p:blipFill>
        <p:spPr>
          <a:xfrm>
            <a:off x="7143820" y="3526971"/>
            <a:ext cx="4948653" cy="3331029"/>
          </a:xfrm>
          <a:prstGeom prst="rect">
            <a:avLst/>
          </a:prstGeom>
        </p:spPr>
      </p:pic>
      <p:sp>
        <p:nvSpPr>
          <p:cNvPr id="6" name="TextBox 5"/>
          <p:cNvSpPr txBox="1"/>
          <p:nvPr/>
        </p:nvSpPr>
        <p:spPr>
          <a:xfrm>
            <a:off x="269033" y="1204686"/>
            <a:ext cx="6579636" cy="4708981"/>
          </a:xfrm>
          <a:prstGeom prst="rect">
            <a:avLst/>
          </a:prstGeom>
          <a:noFill/>
        </p:spPr>
        <p:txBody>
          <a:bodyPr wrap="square" rtlCol="0">
            <a:spAutoFit/>
          </a:bodyPr>
          <a:lstStyle/>
          <a:p>
            <a:pPr marL="285750" indent="-285750">
              <a:buFont typeface="Arial" panose="020B0604020202020204" pitchFamily="34" charset="0"/>
              <a:buChar char="•"/>
            </a:pPr>
            <a:r>
              <a:rPr lang="en-US" sz="2400" dirty="0"/>
              <a:t>Identical Twins</a:t>
            </a:r>
          </a:p>
          <a:p>
            <a:pPr marL="285750" indent="-285750">
              <a:buFont typeface="Arial" panose="020B0604020202020204" pitchFamily="34" charset="0"/>
              <a:buChar char="•"/>
            </a:pPr>
            <a:r>
              <a:rPr lang="en-US" sz="2400" dirty="0"/>
              <a:t>Rode bicycles as a way to reach more people and attract people to their revivals</a:t>
            </a:r>
          </a:p>
          <a:p>
            <a:pPr marL="285750" indent="-285750">
              <a:buFont typeface="Arial" panose="020B0604020202020204" pitchFamily="34" charset="0"/>
              <a:buChar char="•"/>
            </a:pPr>
            <a:r>
              <a:rPr lang="en-US" sz="2400" dirty="0"/>
              <a:t>“The Rev, Morrill Twins,” the evangelists, probably attract more attention when they go forth on their wheels than any other of Chicago’s great army of bicycle riders. Wherever they go on their “bike” people line the streets to watch them pass by; wherever they stop is a crowd. It is rather unusual to see two men in silk hats, Prince Albert coats, and looking as much alike as two peas in the pod…”</a:t>
            </a:r>
          </a:p>
          <a:p>
            <a:pPr marL="285750" indent="-285750">
              <a:buFont typeface="Arial" panose="020B0604020202020204" pitchFamily="34" charset="0"/>
              <a:buChar char="•"/>
            </a:pPr>
            <a:r>
              <a:rPr lang="en-US" sz="1400" dirty="0"/>
              <a:t>-</a:t>
            </a:r>
            <a:r>
              <a:rPr lang="en-US" sz="1400" i="1" dirty="0"/>
              <a:t>The Daily Republican </a:t>
            </a:r>
            <a:r>
              <a:rPr lang="en-US" sz="1400" dirty="0"/>
              <a:t>(Monongahela, Pennsylvania) · Mon, Aug 12, 1895 · Page 2</a:t>
            </a:r>
            <a:endParaRPr lang="en-US" sz="1200" dirty="0"/>
          </a:p>
        </p:txBody>
      </p:sp>
    </p:spTree>
    <p:extLst>
      <p:ext uri="{BB962C8B-B14F-4D97-AF65-F5344CB8AC3E}">
        <p14:creationId xmlns:p14="http://schemas.microsoft.com/office/powerpoint/2010/main" val="411632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127" y="315685"/>
            <a:ext cx="9601200" cy="671286"/>
          </a:xfrm>
        </p:spPr>
        <p:txBody>
          <a:bodyPr/>
          <a:lstStyle/>
          <a:p>
            <a:r>
              <a:rPr lang="en-US" dirty="0"/>
              <a:t>Salvation Army Bicycle Brigades</a:t>
            </a:r>
          </a:p>
        </p:txBody>
      </p:sp>
      <p:sp>
        <p:nvSpPr>
          <p:cNvPr id="3" name="Content Placeholder 2"/>
          <p:cNvSpPr>
            <a:spLocks noGrp="1"/>
          </p:cNvSpPr>
          <p:nvPr>
            <p:ph idx="1"/>
          </p:nvPr>
        </p:nvSpPr>
        <p:spPr>
          <a:xfrm>
            <a:off x="269033" y="1458685"/>
            <a:ext cx="7111481" cy="4419600"/>
          </a:xfrm>
        </p:spPr>
        <p:txBody>
          <a:bodyPr>
            <a:normAutofit/>
          </a:bodyPr>
          <a:lstStyle/>
          <a:p>
            <a:pPr marL="45720" indent="0">
              <a:buNone/>
            </a:pPr>
            <a:r>
              <a:rPr lang="en-US" sz="2400" dirty="0"/>
              <a:t>General William Booth, founder of the Salvation Army: </a:t>
            </a:r>
          </a:p>
          <a:p>
            <a:pPr marL="45720" indent="0">
              <a:buNone/>
            </a:pPr>
            <a:r>
              <a:rPr lang="en-US" sz="2400" dirty="0"/>
              <a:t>“Prejudice sometimes tells us, ‘You never saw Christ on a wheel.’ But neither did you hear of him speaking through a telephone. The opportunities of today are wide and God-given, and we should be blind indeed if we failed to recognize and seize the greater facilities they give our holy fight.”</a:t>
            </a:r>
            <a:br>
              <a:rPr lang="en-US" sz="2400" dirty="0"/>
            </a:br>
            <a:r>
              <a:rPr lang="en-US" sz="1800" dirty="0"/>
              <a:t>(Taylor, </a:t>
            </a:r>
            <a:r>
              <a:rPr lang="en-US" sz="1800" i="1" dirty="0"/>
              <a:t>Rapid Transit to Salvation</a:t>
            </a:r>
            <a:r>
              <a:rPr lang="en-US" sz="1800" dirty="0"/>
              <a:t>, p.357)</a:t>
            </a:r>
            <a:endParaRPr lang="en-US" sz="2400" dirty="0"/>
          </a:p>
          <a:p>
            <a:pPr marL="45720" indent="0">
              <a:buNone/>
            </a:pPr>
            <a:r>
              <a:rPr lang="en-US" sz="2400" dirty="0"/>
              <a:t>Salvation Army had multiple bicycle brigades in the early 1890s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1812" y="102635"/>
            <a:ext cx="4555031" cy="6587413"/>
          </a:xfrm>
          <a:prstGeom prst="rect">
            <a:avLst/>
          </a:prstGeom>
        </p:spPr>
      </p:pic>
    </p:spTree>
    <p:extLst>
      <p:ext uri="{BB962C8B-B14F-4D97-AF65-F5344CB8AC3E}">
        <p14:creationId xmlns:p14="http://schemas.microsoft.com/office/powerpoint/2010/main" val="2072729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601200" cy="1143000"/>
          </a:xfrm>
        </p:spPr>
        <p:txBody>
          <a:bodyPr/>
          <a:lstStyle/>
          <a:p>
            <a:r>
              <a:rPr lang="en-US" dirty="0"/>
              <a:t>Salvation Army Bicycle Brigades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74629" y="205365"/>
            <a:ext cx="2331496" cy="6504021"/>
          </a:xfrm>
        </p:spPr>
      </p:pic>
      <p:sp>
        <p:nvSpPr>
          <p:cNvPr id="6" name="Rectangle 5"/>
          <p:cNvSpPr/>
          <p:nvPr/>
        </p:nvSpPr>
        <p:spPr>
          <a:xfrm>
            <a:off x="205273" y="1418253"/>
            <a:ext cx="7837715" cy="4893647"/>
          </a:xfrm>
          <a:prstGeom prst="rect">
            <a:avLst/>
          </a:prstGeom>
        </p:spPr>
        <p:txBody>
          <a:bodyPr wrap="square">
            <a:spAutoFit/>
          </a:bodyPr>
          <a:lstStyle/>
          <a:p>
            <a:r>
              <a:rPr lang="en-US" sz="2400" dirty="0"/>
              <a:t>A special line of bicycles at reduced rates was advertised in </a:t>
            </a:r>
            <a:r>
              <a:rPr lang="en-US" sz="2400" i="1" dirty="0"/>
              <a:t>The War Cry</a:t>
            </a:r>
            <a:r>
              <a:rPr lang="en-US" sz="2400" dirty="0"/>
              <a:t>. The men’s model was named “The General” after General William Booth, the Salvation Army’s founder. There was also a ladies’ wheel, “very light” but “one of the strongest manufactured.”</a:t>
            </a:r>
            <a:r>
              <a:rPr lang="en-US" sz="1000" dirty="0"/>
              <a:t>  </a:t>
            </a:r>
            <a:r>
              <a:rPr lang="en-US" sz="2400" dirty="0"/>
              <a:t>Women, in fact, were enthusiastic participants in the bicycle corps. General Booth’s own daughter, Evangeline Booth, was at the forefront of the campaign. </a:t>
            </a:r>
          </a:p>
          <a:p>
            <a:r>
              <a:rPr lang="en-US" sz="2400" dirty="0"/>
              <a:t>-Michael Taylor, </a:t>
            </a:r>
            <a:r>
              <a:rPr lang="en-US" sz="2400" i="1" dirty="0"/>
              <a:t>Rapid Transit to Salvation</a:t>
            </a:r>
            <a:r>
              <a:rPr lang="en-US" sz="2400" dirty="0"/>
              <a:t>, p. 363</a:t>
            </a:r>
          </a:p>
          <a:p>
            <a:endParaRPr lang="en-US" sz="2400" dirty="0"/>
          </a:p>
          <a:p>
            <a:r>
              <a:rPr lang="en-US" sz="2400" dirty="0"/>
              <a:t>Bicycles reduced the travel costs of the Salvation Army evangelism efforts and added an element of novelty to their traveling brigades.</a:t>
            </a:r>
          </a:p>
        </p:txBody>
      </p:sp>
    </p:spTree>
    <p:extLst>
      <p:ext uri="{BB962C8B-B14F-4D97-AF65-F5344CB8AC3E}">
        <p14:creationId xmlns:p14="http://schemas.microsoft.com/office/powerpoint/2010/main" val="570008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52409"/>
            <a:ext cx="9601200" cy="678543"/>
          </a:xfrm>
        </p:spPr>
        <p:txBody>
          <a:bodyPr/>
          <a:lstStyle/>
          <a:p>
            <a:r>
              <a:rPr lang="en-US" dirty="0"/>
              <a:t>Advertising to Clergy</a:t>
            </a:r>
          </a:p>
        </p:txBody>
      </p:sp>
      <p:pic>
        <p:nvPicPr>
          <p:cNvPr id="5" name="Picture 4"/>
          <p:cNvPicPr>
            <a:picLocks noChangeAspect="1"/>
          </p:cNvPicPr>
          <p:nvPr/>
        </p:nvPicPr>
        <p:blipFill>
          <a:blip r:embed="rId2"/>
          <a:stretch>
            <a:fillRect/>
          </a:stretch>
        </p:blipFill>
        <p:spPr>
          <a:xfrm>
            <a:off x="189934" y="1973944"/>
            <a:ext cx="6393816" cy="3493796"/>
          </a:xfrm>
          <a:prstGeom prst="rect">
            <a:avLst/>
          </a:prstGeom>
        </p:spPr>
      </p:pic>
      <p:pic>
        <p:nvPicPr>
          <p:cNvPr id="6" name="Picture 5"/>
          <p:cNvPicPr>
            <a:picLocks noChangeAspect="1"/>
          </p:cNvPicPr>
          <p:nvPr/>
        </p:nvPicPr>
        <p:blipFill>
          <a:blip r:embed="rId3"/>
          <a:stretch>
            <a:fillRect/>
          </a:stretch>
        </p:blipFill>
        <p:spPr>
          <a:xfrm>
            <a:off x="6095993" y="3428989"/>
            <a:ext cx="13" cy="21"/>
          </a:xfrm>
          <a:prstGeom prst="rect">
            <a:avLst/>
          </a:prstGeom>
        </p:spPr>
      </p:pic>
      <p:pic>
        <p:nvPicPr>
          <p:cNvPr id="7" name="Picture 6"/>
          <p:cNvPicPr>
            <a:picLocks noChangeAspect="1"/>
          </p:cNvPicPr>
          <p:nvPr/>
        </p:nvPicPr>
        <p:blipFill>
          <a:blip r:embed="rId3"/>
          <a:stretch>
            <a:fillRect/>
          </a:stretch>
        </p:blipFill>
        <p:spPr>
          <a:xfrm>
            <a:off x="6095993" y="3428989"/>
            <a:ext cx="13" cy="21"/>
          </a:xfrm>
          <a:prstGeom prst="rect">
            <a:avLst/>
          </a:prstGeom>
        </p:spPr>
      </p:pic>
      <p:pic>
        <p:nvPicPr>
          <p:cNvPr id="8" name="Picture 7"/>
          <p:cNvPicPr>
            <a:picLocks noChangeAspect="1"/>
          </p:cNvPicPr>
          <p:nvPr/>
        </p:nvPicPr>
        <p:blipFill>
          <a:blip r:embed="rId3"/>
          <a:stretch>
            <a:fillRect/>
          </a:stretch>
        </p:blipFill>
        <p:spPr>
          <a:xfrm>
            <a:off x="6923314" y="52409"/>
            <a:ext cx="4959410" cy="6199101"/>
          </a:xfrm>
          <a:prstGeom prst="rect">
            <a:avLst/>
          </a:prstGeom>
        </p:spPr>
      </p:pic>
      <p:sp>
        <p:nvSpPr>
          <p:cNvPr id="9" name="TextBox 8"/>
          <p:cNvSpPr txBox="1"/>
          <p:nvPr/>
        </p:nvSpPr>
        <p:spPr>
          <a:xfrm>
            <a:off x="9274628" y="6395435"/>
            <a:ext cx="867747" cy="369332"/>
          </a:xfrm>
          <a:prstGeom prst="rect">
            <a:avLst/>
          </a:prstGeom>
          <a:noFill/>
        </p:spPr>
        <p:txBody>
          <a:bodyPr wrap="square" rtlCol="0">
            <a:spAutoFit/>
          </a:bodyPr>
          <a:lstStyle/>
          <a:p>
            <a:r>
              <a:rPr lang="en-US" dirty="0"/>
              <a:t>1891</a:t>
            </a:r>
          </a:p>
        </p:txBody>
      </p:sp>
      <p:sp>
        <p:nvSpPr>
          <p:cNvPr id="10" name="TextBox 9"/>
          <p:cNvSpPr txBox="1"/>
          <p:nvPr/>
        </p:nvSpPr>
        <p:spPr>
          <a:xfrm>
            <a:off x="2696547" y="5645020"/>
            <a:ext cx="821093" cy="400110"/>
          </a:xfrm>
          <a:prstGeom prst="rect">
            <a:avLst/>
          </a:prstGeom>
          <a:noFill/>
        </p:spPr>
        <p:txBody>
          <a:bodyPr wrap="square" rtlCol="0">
            <a:spAutoFit/>
          </a:bodyPr>
          <a:lstStyle/>
          <a:p>
            <a:r>
              <a:rPr lang="en-US" sz="2000" dirty="0"/>
              <a:t>1887</a:t>
            </a:r>
          </a:p>
        </p:txBody>
      </p:sp>
      <p:sp>
        <p:nvSpPr>
          <p:cNvPr id="3" name="TextBox 2"/>
          <p:cNvSpPr txBox="1"/>
          <p:nvPr/>
        </p:nvSpPr>
        <p:spPr>
          <a:xfrm>
            <a:off x="189934" y="730952"/>
            <a:ext cx="6393816" cy="646331"/>
          </a:xfrm>
          <a:prstGeom prst="rect">
            <a:avLst/>
          </a:prstGeom>
          <a:noFill/>
        </p:spPr>
        <p:txBody>
          <a:bodyPr wrap="square" rtlCol="0">
            <a:spAutoFit/>
          </a:bodyPr>
          <a:lstStyle/>
          <a:p>
            <a:endParaRPr lang="en-US" dirty="0"/>
          </a:p>
          <a:p>
            <a:pPr marL="285750" indent="-285750">
              <a:buFont typeface="Arial" panose="020B0604020202020204" pitchFamily="34" charset="0"/>
              <a:buChar char="•"/>
            </a:pPr>
            <a:r>
              <a:rPr lang="en-US" dirty="0"/>
              <a:t>Intentional strategy to legitimize bicycle riding.</a:t>
            </a:r>
          </a:p>
        </p:txBody>
      </p:sp>
    </p:spTree>
    <p:extLst>
      <p:ext uri="{BB962C8B-B14F-4D97-AF65-F5344CB8AC3E}">
        <p14:creationId xmlns:p14="http://schemas.microsoft.com/office/powerpoint/2010/main" val="108589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9550"/>
            <a:ext cx="9601200" cy="646113"/>
          </a:xfrm>
        </p:spPr>
        <p:txBody>
          <a:bodyPr/>
          <a:lstStyle/>
          <a:p>
            <a:r>
              <a:rPr lang="en-US" dirty="0"/>
              <a:t>Good Roads</a:t>
            </a:r>
          </a:p>
        </p:txBody>
      </p:sp>
      <p:sp>
        <p:nvSpPr>
          <p:cNvPr id="3" name="TextBox 2"/>
          <p:cNvSpPr txBox="1"/>
          <p:nvPr/>
        </p:nvSpPr>
        <p:spPr>
          <a:xfrm>
            <a:off x="195628" y="856343"/>
            <a:ext cx="11502887" cy="5847755"/>
          </a:xfrm>
          <a:prstGeom prst="rect">
            <a:avLst/>
          </a:prstGeom>
          <a:noFill/>
        </p:spPr>
        <p:txBody>
          <a:bodyPr wrap="square" rtlCol="0">
            <a:spAutoFit/>
          </a:bodyPr>
          <a:lstStyle/>
          <a:p>
            <a:r>
              <a:rPr lang="en-US" sz="2400" dirty="0"/>
              <a:t>What do Good Roads have to do with religion and bicycles?</a:t>
            </a:r>
          </a:p>
          <a:p>
            <a:endParaRPr lang="en-US" sz="2400" dirty="0"/>
          </a:p>
          <a:p>
            <a:r>
              <a:rPr lang="en-US" sz="2400" dirty="0"/>
              <a:t>1892 </a:t>
            </a:r>
            <a:r>
              <a:rPr lang="en-US" sz="2400" i="1" dirty="0"/>
              <a:t>Catholic World </a:t>
            </a:r>
            <a:r>
              <a:rPr lang="en-US" sz="2400" dirty="0"/>
              <a:t>editorial: “Good roads are good civilizers, because they facilitate the intermingling of the people, and the consequent interchange of ideas. Moreover, good roads are an aid to religious advancement, enabling people to attend religious services with greater facility.”</a:t>
            </a:r>
          </a:p>
          <a:p>
            <a:endParaRPr lang="en-US" sz="2400" dirty="0"/>
          </a:p>
          <a:p>
            <a:r>
              <a:rPr lang="en-US" sz="2400" dirty="0"/>
              <a:t>“It might be unsafe to say that ‘wherever the roads are good the morals are good,’ or that bad roads are a sure indication of bad morals among the people who live beside them. There would, however, be little risk in assuming that excellent highways are conducive to right living and to intelligent regard for the best that enlightened life affords. A tour into any of our mountain regions, where excellent thoroughfares are next to impossible of construction, will disclose the fact that without good roads it is hard to import enlightenment.”</a:t>
            </a:r>
          </a:p>
          <a:p>
            <a:endParaRPr lang="en-US" sz="2400" dirty="0"/>
          </a:p>
          <a:p>
            <a:r>
              <a:rPr lang="en-US" sz="1400" dirty="0"/>
              <a:t>-“Good Roads and Good Morals,” </a:t>
            </a:r>
            <a:r>
              <a:rPr lang="en-US" sz="1400" dirty="0" err="1"/>
              <a:t>Chautauquan</a:t>
            </a:r>
            <a:r>
              <a:rPr lang="en-US" sz="1400" dirty="0"/>
              <a:t> 24 (Dec. 1896): 345–46</a:t>
            </a:r>
          </a:p>
        </p:txBody>
      </p:sp>
    </p:spTree>
    <p:extLst>
      <p:ext uri="{BB962C8B-B14F-4D97-AF65-F5344CB8AC3E}">
        <p14:creationId xmlns:p14="http://schemas.microsoft.com/office/powerpoint/2010/main" val="113268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03200"/>
            <a:ext cx="9601200" cy="783771"/>
          </a:xfrm>
        </p:spPr>
        <p:txBody>
          <a:bodyPr/>
          <a:lstStyle/>
          <a:p>
            <a:r>
              <a:rPr lang="en-US" b="0" dirty="0">
                <a:effectLst/>
              </a:rPr>
              <a:t>Some Conclusions</a:t>
            </a:r>
            <a:endParaRPr lang="en-US" dirty="0"/>
          </a:p>
        </p:txBody>
      </p:sp>
      <p:sp>
        <p:nvSpPr>
          <p:cNvPr id="3" name="Content Placeholder 2"/>
          <p:cNvSpPr>
            <a:spLocks noGrp="1"/>
          </p:cNvSpPr>
          <p:nvPr>
            <p:ph idx="4294967295"/>
          </p:nvPr>
        </p:nvSpPr>
        <p:spPr>
          <a:xfrm>
            <a:off x="0" y="1828800"/>
            <a:ext cx="12192000" cy="4876800"/>
          </a:xfrm>
        </p:spPr>
        <p:txBody>
          <a:bodyPr>
            <a:normAutofit lnSpcReduction="10000"/>
          </a:bodyPr>
          <a:lstStyle/>
          <a:p>
            <a:pPr marL="45720" indent="0">
              <a:buNone/>
            </a:pPr>
            <a:r>
              <a:rPr lang="en-US" sz="3200" dirty="0"/>
              <a:t>The bicycle boom forced American churches to once again contend with technological progress.</a:t>
            </a:r>
          </a:p>
          <a:p>
            <a:pPr marL="45720" indent="0">
              <a:buNone/>
            </a:pPr>
            <a:r>
              <a:rPr lang="en-US" sz="3200" dirty="0"/>
              <a:t>With the rise of leisure time and the advent of professional sports churches had to decide whether to embrace sports or shun them. The muscular Christianity philosophy clearly advocated for embracing sports.</a:t>
            </a:r>
          </a:p>
          <a:p>
            <a:pPr marL="45720" indent="0">
              <a:buNone/>
            </a:pPr>
            <a:r>
              <a:rPr lang="en-US" sz="3200" dirty="0"/>
              <a:t>The controversy between bicycle riders and churches was short-lived, mostly ending by 1900. </a:t>
            </a:r>
          </a:p>
          <a:p>
            <a:pPr marL="45720" indent="0">
              <a:buNone/>
            </a:pPr>
            <a:r>
              <a:rPr lang="en-US" sz="3200" dirty="0"/>
              <a:t>Some vestiges of this controversy remain such as the Fellowship of Christian Athletes (1954).</a:t>
            </a:r>
          </a:p>
          <a:p>
            <a:pPr marL="45720" indent="0">
              <a:buNone/>
            </a:pPr>
            <a:endParaRPr lang="en-US" dirty="0"/>
          </a:p>
        </p:txBody>
      </p:sp>
    </p:spTree>
    <p:extLst>
      <p:ext uri="{BB962C8B-B14F-4D97-AF65-F5344CB8AC3E}">
        <p14:creationId xmlns:p14="http://schemas.microsoft.com/office/powerpoint/2010/main" val="577342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6648" y="142461"/>
            <a:ext cx="9601200" cy="639417"/>
          </a:xfrm>
        </p:spPr>
        <p:txBody>
          <a:bodyPr/>
          <a:lstStyle/>
          <a:p>
            <a:r>
              <a:rPr lang="en-US" dirty="0"/>
              <a:t>History Repeats Itself?</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rot="10800000" flipH="1" flipV="1">
            <a:off x="576648" y="781878"/>
            <a:ext cx="9094759" cy="2341982"/>
          </a:xfrm>
        </p:spPr>
      </p:pic>
      <p:sp>
        <p:nvSpPr>
          <p:cNvPr id="3" name="TextBox 2"/>
          <p:cNvSpPr txBox="1"/>
          <p:nvPr/>
        </p:nvSpPr>
        <p:spPr>
          <a:xfrm>
            <a:off x="576648" y="3273287"/>
            <a:ext cx="9329530" cy="2677656"/>
          </a:xfrm>
          <a:prstGeom prst="rect">
            <a:avLst/>
          </a:prstGeom>
          <a:noFill/>
        </p:spPr>
        <p:txBody>
          <a:bodyPr wrap="square" rtlCol="0">
            <a:spAutoFit/>
          </a:bodyPr>
          <a:lstStyle/>
          <a:p>
            <a:r>
              <a:rPr lang="en-US" sz="2400" dirty="0"/>
              <a:t>“During the last two years a motor bicycle has been doing service and the writer is frank so say that with it he can cover a much larger district reach more people and do it quicker and easier than is possible with the bicycle…I find that about three calls can be made with the motor cycle to one in the ordinary way. This means that with the motor bicycle a much larger flock can be shepherded and that more effectually than would otherwise be possible.”</a:t>
            </a:r>
          </a:p>
        </p:txBody>
      </p:sp>
    </p:spTree>
    <p:extLst>
      <p:ext uri="{BB962C8B-B14F-4D97-AF65-F5344CB8AC3E}">
        <p14:creationId xmlns:p14="http://schemas.microsoft.com/office/powerpoint/2010/main" val="3710837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Secondary Sources</a:t>
            </a:r>
          </a:p>
        </p:txBody>
      </p:sp>
      <p:sp>
        <p:nvSpPr>
          <p:cNvPr id="3" name="Content Placeholder 2"/>
          <p:cNvSpPr>
            <a:spLocks noGrp="1"/>
          </p:cNvSpPr>
          <p:nvPr>
            <p:ph idx="1"/>
          </p:nvPr>
        </p:nvSpPr>
        <p:spPr/>
        <p:txBody>
          <a:bodyPr>
            <a:normAutofit/>
          </a:bodyPr>
          <a:lstStyle/>
          <a:p>
            <a:r>
              <a:rPr lang="en-US" sz="2800" dirty="0"/>
              <a:t>Smith, Robert A. 1972. </a:t>
            </a:r>
            <a:r>
              <a:rPr lang="en-US" sz="2800" i="1" dirty="0"/>
              <a:t>A social history of the bicycle, its early life and times in America</a:t>
            </a:r>
            <a:r>
              <a:rPr lang="en-US" sz="2800" dirty="0"/>
              <a:t>. New York: American Heritage Press</a:t>
            </a:r>
          </a:p>
          <a:p>
            <a:r>
              <a:rPr lang="en-US" sz="2800" dirty="0"/>
              <a:t>Taylor, Michael. "Rapid Transit to Salvation: American Protestants and the Bicycle in the Era of the Cycling Craze." </a:t>
            </a:r>
            <a:r>
              <a:rPr lang="en-US" sz="2800" i="1" dirty="0"/>
              <a:t>The Journal of the Gilded Age and Progressive Era</a:t>
            </a:r>
            <a:r>
              <a:rPr lang="en-US" sz="2800" dirty="0"/>
              <a:t> 9, no. 3 (2010): 337-63. </a:t>
            </a:r>
          </a:p>
          <a:p>
            <a:r>
              <a:rPr lang="en-US" sz="2800" dirty="0"/>
              <a:t>(Primary sources listed in the slides)</a:t>
            </a:r>
          </a:p>
        </p:txBody>
      </p:sp>
    </p:spTree>
    <p:extLst>
      <p:ext uri="{BB962C8B-B14F-4D97-AF65-F5344CB8AC3E}">
        <p14:creationId xmlns:p14="http://schemas.microsoft.com/office/powerpoint/2010/main" val="3201033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5644" y="516835"/>
            <a:ext cx="9601200" cy="4114800"/>
          </a:xfrm>
        </p:spPr>
        <p:txBody>
          <a:bodyPr>
            <a:noAutofit/>
          </a:bodyPr>
          <a:lstStyle/>
          <a:p>
            <a:pPr marL="45720" indent="0">
              <a:buNone/>
            </a:pPr>
            <a:r>
              <a:rPr lang="en-US" sz="4000" dirty="0"/>
              <a:t>They are deaf even to such appeals as that of the New Haven clergyman who drew a terrifying picture of long columns of Sunday bicycle riders rolling swiftly and helplessly -without brakes, of course- down a glittering hill to a “place where there is no mud on the streets because of its high temperature.”</a:t>
            </a:r>
            <a:endParaRPr lang="en-US" dirty="0"/>
          </a:p>
          <a:p>
            <a:pPr marL="45720" indent="0">
              <a:buNone/>
            </a:pPr>
            <a:r>
              <a:rPr lang="en-US" sz="1400" i="1" dirty="0"/>
              <a:t>The Forum</a:t>
            </a:r>
            <a:r>
              <a:rPr lang="en-US" sz="1400" dirty="0"/>
              <a:t>, v. 21, 1896, 682-683</a:t>
            </a:r>
          </a:p>
          <a:p>
            <a:pPr marL="45720" indent="0">
              <a:buNone/>
            </a:pPr>
            <a:endParaRPr lang="en-US" dirty="0"/>
          </a:p>
        </p:txBody>
      </p:sp>
    </p:spTree>
    <p:extLst>
      <p:ext uri="{BB962C8B-B14F-4D97-AF65-F5344CB8AC3E}">
        <p14:creationId xmlns:p14="http://schemas.microsoft.com/office/powerpoint/2010/main" val="1490354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Thesis</a:t>
            </a:r>
          </a:p>
        </p:txBody>
      </p:sp>
      <p:sp>
        <p:nvSpPr>
          <p:cNvPr id="3" name="Content Placeholder 2"/>
          <p:cNvSpPr>
            <a:spLocks noGrp="1"/>
          </p:cNvSpPr>
          <p:nvPr>
            <p:ph idx="1"/>
          </p:nvPr>
        </p:nvSpPr>
        <p:spPr/>
        <p:txBody>
          <a:bodyPr>
            <a:normAutofit/>
          </a:bodyPr>
          <a:lstStyle/>
          <a:p>
            <a:pPr marL="45720" indent="0">
              <a:buNone/>
            </a:pPr>
            <a:r>
              <a:rPr lang="en-US" sz="3200" dirty="0"/>
              <a:t>The earliest bicycle riders in America did not pose any real threat to religious institutions. It wasn’t until the safety bicycle boom that churches were really forced to contend with the bicycle. Many clergymen came to believe the bicycle was the work of the devil since it caused people to desecrate the Sabbath. Others recognized the bicycle as a useful tool for evangelism and attracting young people to the church. </a:t>
            </a:r>
          </a:p>
        </p:txBody>
      </p:sp>
    </p:spTree>
    <p:extLst>
      <p:ext uri="{BB962C8B-B14F-4D97-AF65-F5344CB8AC3E}">
        <p14:creationId xmlns:p14="http://schemas.microsoft.com/office/powerpoint/2010/main" val="4150732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018" y="93771"/>
            <a:ext cx="9601200" cy="1143000"/>
          </a:xfrm>
        </p:spPr>
        <p:txBody>
          <a:bodyPr/>
          <a:lstStyle/>
          <a:p>
            <a:r>
              <a:rPr lang="en-US" dirty="0"/>
              <a:t>Before the Safety Boom</a:t>
            </a:r>
          </a:p>
        </p:txBody>
      </p:sp>
      <p:sp>
        <p:nvSpPr>
          <p:cNvPr id="3" name="Content Placeholder 2"/>
          <p:cNvSpPr>
            <a:spLocks noGrp="1"/>
          </p:cNvSpPr>
          <p:nvPr>
            <p:ph idx="1"/>
          </p:nvPr>
        </p:nvSpPr>
        <p:spPr>
          <a:xfrm>
            <a:off x="487018" y="1828801"/>
            <a:ext cx="7370805" cy="4114800"/>
          </a:xfrm>
        </p:spPr>
        <p:txBody>
          <a:bodyPr/>
          <a:lstStyle/>
          <a:p>
            <a:pPr fontAlgn="base"/>
            <a:r>
              <a:rPr lang="en-US" sz="2400" dirty="0"/>
              <a:t>20th ICHC, Professor Kevin J. Hayes delivered a paper entitled </a:t>
            </a:r>
            <a:r>
              <a:rPr lang="en-US" sz="2400" i="1" dirty="0"/>
              <a:t>Pedaling Preachers: Clergymen and the Acceptance of the Bicycle, 1881-1887</a:t>
            </a:r>
          </a:p>
          <a:p>
            <a:pPr fontAlgn="base"/>
            <a:r>
              <a:rPr lang="en-US" sz="2400" dirty="0"/>
              <a:t>1882-1883 </a:t>
            </a:r>
            <a:r>
              <a:rPr lang="en-US" sz="2400" i="1" dirty="0"/>
              <a:t>Wheelman</a:t>
            </a:r>
            <a:r>
              <a:rPr lang="en-US" sz="2400" dirty="0"/>
              <a:t> Pope solicited and then published 15 articles on the use of the bicycle by clergymen.</a:t>
            </a:r>
          </a:p>
          <a:p>
            <a:pPr fontAlgn="base"/>
            <a:r>
              <a:rPr lang="en-US" sz="2400" dirty="0"/>
              <a:t>The Clerical Wheelmen’s Tours (1885, 1886)</a:t>
            </a:r>
          </a:p>
          <a:p>
            <a:r>
              <a:rPr lang="en-US" sz="2400" dirty="0"/>
              <a:t>Before the boom bicycles were used by a few clergymen and parishioners, but caused little debate.</a:t>
            </a:r>
          </a:p>
          <a:p>
            <a:pPr marL="45720" indent="0">
              <a:buNone/>
            </a:pPr>
            <a:endParaRPr lang="en-US" dirty="0"/>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10000" contrast="-21000"/>
                    </a14:imgEffect>
                  </a14:imgLayer>
                </a14:imgProps>
              </a:ext>
              <a:ext uri="{28A0092B-C50C-407E-A947-70E740481C1C}">
                <a14:useLocalDpi xmlns:a14="http://schemas.microsoft.com/office/drawing/2010/main" val="0"/>
              </a:ext>
            </a:extLst>
          </a:blip>
          <a:stretch>
            <a:fillRect/>
          </a:stretch>
        </p:blipFill>
        <p:spPr>
          <a:xfrm>
            <a:off x="8136835" y="93771"/>
            <a:ext cx="3981022" cy="6107770"/>
          </a:xfrm>
          <a:prstGeom prst="rect">
            <a:avLst/>
          </a:prstGeom>
        </p:spPr>
      </p:pic>
    </p:spTree>
    <p:extLst>
      <p:ext uri="{BB962C8B-B14F-4D97-AF65-F5344CB8AC3E}">
        <p14:creationId xmlns:p14="http://schemas.microsoft.com/office/powerpoint/2010/main" val="215543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571" y="177800"/>
            <a:ext cx="9601200" cy="635000"/>
          </a:xfrm>
        </p:spPr>
        <p:txBody>
          <a:bodyPr/>
          <a:lstStyle/>
          <a:p>
            <a:r>
              <a:rPr lang="en-US" b="0" dirty="0">
                <a:effectLst/>
              </a:rPr>
              <a:t>Some Historical Context</a:t>
            </a:r>
            <a:endParaRPr lang="en-US" dirty="0"/>
          </a:p>
        </p:txBody>
      </p:sp>
      <p:sp>
        <p:nvSpPr>
          <p:cNvPr id="3" name="Content Placeholder 2"/>
          <p:cNvSpPr>
            <a:spLocks noGrp="1"/>
          </p:cNvSpPr>
          <p:nvPr>
            <p:ph idx="1"/>
          </p:nvPr>
        </p:nvSpPr>
        <p:spPr>
          <a:xfrm>
            <a:off x="453571" y="957943"/>
            <a:ext cx="11607800" cy="4985657"/>
          </a:xfrm>
        </p:spPr>
        <p:txBody>
          <a:bodyPr>
            <a:normAutofit/>
          </a:bodyPr>
          <a:lstStyle/>
          <a:p>
            <a:r>
              <a:rPr lang="en-US" sz="2400" dirty="0"/>
              <a:t>Large scale industrialization</a:t>
            </a:r>
          </a:p>
          <a:p>
            <a:r>
              <a:rPr lang="en-US" sz="2400" dirty="0"/>
              <a:t>Rural to urban migration and associated concerns about city dwelling</a:t>
            </a:r>
          </a:p>
          <a:p>
            <a:r>
              <a:rPr lang="en-US" sz="2400" dirty="0"/>
              <a:t>Development of large corporations led to an accumulation of enormous wealth on the one hand (Gilded Age) and an aggregation of a vast laboring force on the other.</a:t>
            </a:r>
          </a:p>
          <a:p>
            <a:r>
              <a:rPr lang="en-US" sz="2400" dirty="0"/>
              <a:t>Rise of these corporations created mid-level sedentary office jobs that did not provide the same opportunity for exercise as farm or factory work.</a:t>
            </a:r>
          </a:p>
          <a:p>
            <a:r>
              <a:rPr lang="en-US" sz="2400" dirty="0"/>
              <a:t>Strikes, lockouts, boycotts, and riots often pitted working-class immigrants versus “civilized” white managers and directors.</a:t>
            </a:r>
          </a:p>
          <a:p>
            <a:r>
              <a:rPr lang="en-US" sz="2400" dirty="0"/>
              <a:t>Progressive Era reformers endorsed artificial exercise, outdoor camping, and other methods of strengthening America's upper and middle classes.</a:t>
            </a:r>
          </a:p>
        </p:txBody>
      </p:sp>
    </p:spTree>
    <p:extLst>
      <p:ext uri="{BB962C8B-B14F-4D97-AF65-F5344CB8AC3E}">
        <p14:creationId xmlns:p14="http://schemas.microsoft.com/office/powerpoint/2010/main" val="544750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886" y="381000"/>
            <a:ext cx="10504714" cy="591457"/>
          </a:xfrm>
        </p:spPr>
        <p:txBody>
          <a:bodyPr/>
          <a:lstStyle/>
          <a:p>
            <a:r>
              <a:rPr lang="en-US" b="0" dirty="0">
                <a:effectLst/>
              </a:rPr>
              <a:t>Muscular Christianity Context</a:t>
            </a:r>
            <a:endParaRPr lang="en-US" dirty="0"/>
          </a:p>
        </p:txBody>
      </p:sp>
      <p:sp>
        <p:nvSpPr>
          <p:cNvPr id="3" name="Content Placeholder 2"/>
          <p:cNvSpPr>
            <a:spLocks noGrp="1"/>
          </p:cNvSpPr>
          <p:nvPr>
            <p:ph idx="1"/>
          </p:nvPr>
        </p:nvSpPr>
        <p:spPr>
          <a:xfrm>
            <a:off x="391886" y="1175657"/>
            <a:ext cx="10504714" cy="4767943"/>
          </a:xfrm>
        </p:spPr>
        <p:txBody>
          <a:bodyPr>
            <a:normAutofit/>
          </a:bodyPr>
          <a:lstStyle/>
          <a:p>
            <a:r>
              <a:rPr lang="en-US" sz="2400" dirty="0"/>
              <a:t>1861 “The least of the muscular Christians has hold of the old chivalrous and Christian belief, that a man’s body is given him to be trained and brought into subjection, and then used for the protection of the weak, the advancement of all righteous causes, and the subduing of the earth which God has given to the children of men” </a:t>
            </a:r>
            <a:br>
              <a:rPr lang="en-US" sz="2400" dirty="0"/>
            </a:br>
            <a:r>
              <a:rPr lang="en-US" sz="1800" dirty="0"/>
              <a:t>-Thomas Hughes, </a:t>
            </a:r>
            <a:r>
              <a:rPr lang="en-US" sz="1800" i="1" dirty="0"/>
              <a:t>Tom Brown at Oxford</a:t>
            </a:r>
            <a:r>
              <a:rPr lang="en-US" sz="1800" dirty="0"/>
              <a:t>, London: Macmillan, 1861, p. 83.</a:t>
            </a:r>
          </a:p>
          <a:p>
            <a:r>
              <a:rPr lang="en-US" sz="2400" dirty="0"/>
              <a:t>Four characteristics of muscular Christianity were: manliness, morality, health, and patriotism.</a:t>
            </a:r>
          </a:p>
          <a:p>
            <a:r>
              <a:rPr lang="en-US" sz="2400" dirty="0"/>
              <a:t>Muscular Christianity was popular among American Protestants of all denominations between 1880-1920</a:t>
            </a:r>
          </a:p>
          <a:p>
            <a:r>
              <a:rPr lang="en-US" sz="2400" dirty="0"/>
              <a:t>Muscular Christian believed the church has become overly tolerant of physical weakness and effeminacy</a:t>
            </a:r>
          </a:p>
        </p:txBody>
      </p:sp>
    </p:spTree>
    <p:extLst>
      <p:ext uri="{BB962C8B-B14F-4D97-AF65-F5344CB8AC3E}">
        <p14:creationId xmlns:p14="http://schemas.microsoft.com/office/powerpoint/2010/main" val="2640226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Muscular Christianity </a:t>
            </a:r>
            <a:r>
              <a:rPr lang="en-US" dirty="0" err="1"/>
              <a:t>Cont’D</a:t>
            </a:r>
            <a:endParaRPr lang="en-US" dirty="0"/>
          </a:p>
        </p:txBody>
      </p:sp>
      <p:sp>
        <p:nvSpPr>
          <p:cNvPr id="3" name="Content Placeholder 2"/>
          <p:cNvSpPr>
            <a:spLocks noGrp="1"/>
          </p:cNvSpPr>
          <p:nvPr>
            <p:ph idx="1"/>
          </p:nvPr>
        </p:nvSpPr>
        <p:spPr/>
        <p:txBody>
          <a:bodyPr>
            <a:normAutofit fontScale="92500" lnSpcReduction="10000"/>
          </a:bodyPr>
          <a:lstStyle/>
          <a:p>
            <a:pPr marL="45720" indent="0">
              <a:buNone/>
            </a:pPr>
            <a:r>
              <a:rPr lang="en-US" sz="3200" dirty="0"/>
              <a:t>“…muscular Christianity laid stress on the importance of having a muscular, "preindustrial" body. This body, however, was not simply meant to do preindustrial chores such as hunting and farming; it had a higher purpose. Instead of just being a tool for labor, the body was viewed by muscular Christians as a tool for good, an agent to be used On behalf of social progress and world uplift.”</a:t>
            </a:r>
          </a:p>
          <a:p>
            <a:pPr marL="45720" indent="0">
              <a:buNone/>
            </a:pPr>
            <a:r>
              <a:rPr lang="en-US" sz="1400" dirty="0"/>
              <a:t>-Clifford Putney, </a:t>
            </a:r>
            <a:r>
              <a:rPr lang="en-US" sz="1400" i="1" dirty="0"/>
              <a:t>Muscular Christianity</a:t>
            </a:r>
            <a:r>
              <a:rPr lang="en-US" sz="1400" dirty="0"/>
              <a:t>, p. 6</a:t>
            </a:r>
            <a:endParaRPr lang="en-US" dirty="0"/>
          </a:p>
          <a:p>
            <a:pPr marL="45720" indent="0">
              <a:buNone/>
            </a:pPr>
            <a:br>
              <a:rPr lang="en-US" dirty="0"/>
            </a:br>
            <a:endParaRPr lang="en-US" dirty="0"/>
          </a:p>
        </p:txBody>
      </p:sp>
    </p:spTree>
    <p:extLst>
      <p:ext uri="{BB962C8B-B14F-4D97-AF65-F5344CB8AC3E}">
        <p14:creationId xmlns:p14="http://schemas.microsoft.com/office/powerpoint/2010/main" val="332219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Against the Wheel</a:t>
            </a:r>
          </a:p>
        </p:txBody>
      </p:sp>
      <p:sp>
        <p:nvSpPr>
          <p:cNvPr id="3" name="Content Placeholder 2"/>
          <p:cNvSpPr>
            <a:spLocks noGrp="1"/>
          </p:cNvSpPr>
          <p:nvPr>
            <p:ph idx="1"/>
          </p:nvPr>
        </p:nvSpPr>
        <p:spPr/>
        <p:txBody>
          <a:bodyPr/>
          <a:lstStyle/>
          <a:p>
            <a:pPr fontAlgn="base"/>
            <a:r>
              <a:rPr lang="en-US" sz="3600" dirty="0"/>
              <a:t>Primary religious objections to cycling:</a:t>
            </a:r>
          </a:p>
          <a:p>
            <a:pPr lvl="1" fontAlgn="base"/>
            <a:r>
              <a:rPr lang="en-US" sz="3200" dirty="0"/>
              <a:t>In an era of 6-day work weeks, cyclists were desecrating the Sabbath by skipping church services on Sunday to go for a ride</a:t>
            </a:r>
          </a:p>
          <a:p>
            <a:pPr lvl="1" fontAlgn="base"/>
            <a:r>
              <a:rPr lang="en-US" sz="3200" dirty="0"/>
              <a:t>Sabbath was to be a day of rest</a:t>
            </a:r>
          </a:p>
          <a:p>
            <a:pPr lvl="1" fontAlgn="base"/>
            <a:r>
              <a:rPr lang="en-US" sz="3200" dirty="0"/>
              <a:t>Some claimed that cycling led to increased drinking</a:t>
            </a:r>
            <a:endParaRPr lang="en-US" dirty="0"/>
          </a:p>
        </p:txBody>
      </p:sp>
    </p:spTree>
    <p:extLst>
      <p:ext uri="{BB962C8B-B14F-4D97-AF65-F5344CB8AC3E}">
        <p14:creationId xmlns:p14="http://schemas.microsoft.com/office/powerpoint/2010/main" val="23096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Red Line Business 16x9">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15_4109default" id="{E728D685-11FC-4812-BA85-57AC6F9C9F40}" vid="{BC4E008B-95FF-4815-904E-143A8EDFC1D4}"/>
    </a:ext>
  </a:extLst>
</a:theme>
</file>

<file path=ppt/theme/theme2.xml><?xml version="1.0" encoding="utf-8"?>
<a:theme xmlns:a="http://schemas.openxmlformats.org/drawingml/2006/main" name="Office Theme">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RedLineBusiness_16x9">
      <a:dk1>
        <a:srgbClr val="514A40"/>
      </a:dk1>
      <a:lt1>
        <a:sysClr val="window" lastClr="FFFFFF"/>
      </a:lt1>
      <a:dk2>
        <a:srgbClr val="000000"/>
      </a:dk2>
      <a:lt2>
        <a:srgbClr val="F9F7F3"/>
      </a:lt2>
      <a:accent1>
        <a:srgbClr val="A85229"/>
      </a:accent1>
      <a:accent2>
        <a:srgbClr val="98916E"/>
      </a:accent2>
      <a:accent3>
        <a:srgbClr val="C9A645"/>
      </a:accent3>
      <a:accent4>
        <a:srgbClr val="76A7B2"/>
      </a:accent4>
      <a:accent5>
        <a:srgbClr val="82A670"/>
      </a:accent5>
      <a:accent6>
        <a:srgbClr val="896170"/>
      </a:accent6>
      <a:hlink>
        <a:srgbClr val="A85229"/>
      </a:hlink>
      <a:folHlink>
        <a:srgbClr val="98916E"/>
      </a:folHlink>
    </a:clrScheme>
    <a:fontScheme name="Cambria">
      <a:maj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F180B1C-2212-497F-A259-C959ADD048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red line presentation (widescreen)</Template>
  <TotalTime>0</TotalTime>
  <Words>2042</Words>
  <Application>Microsoft Office PowerPoint</Application>
  <PresentationFormat>Widescreen</PresentationFormat>
  <Paragraphs>113</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Cambria</vt:lpstr>
      <vt:lpstr>Red Line Business 16x9</vt:lpstr>
      <vt:lpstr>“The Church or the Wheel?”   Religious Institutions Contend with the American Bicycle Boom  </vt:lpstr>
      <vt:lpstr>PowerPoint Presentation</vt:lpstr>
      <vt:lpstr>PowerPoint Presentation</vt:lpstr>
      <vt:lpstr>Thesis</vt:lpstr>
      <vt:lpstr>Before the Safety Boom</vt:lpstr>
      <vt:lpstr>Some Historical Context</vt:lpstr>
      <vt:lpstr>Muscular Christianity Context</vt:lpstr>
      <vt:lpstr>Muscular Christianity Cont’D</vt:lpstr>
      <vt:lpstr>Against the Wheel</vt:lpstr>
      <vt:lpstr>Against the Wheel</vt:lpstr>
      <vt:lpstr>Against the Wheel</vt:lpstr>
      <vt:lpstr>Dwight Moody (Moody Bible Institute)</vt:lpstr>
      <vt:lpstr>One more against</vt:lpstr>
      <vt:lpstr>The Bicycle and the Temperance Movement</vt:lpstr>
      <vt:lpstr>American Temperance Life Insurance Association</vt:lpstr>
      <vt:lpstr>For the Wheel</vt:lpstr>
      <vt:lpstr>Rev. Jenkin Lloyd Jones, Chicago</vt:lpstr>
      <vt:lpstr>PowerPoint Presentation</vt:lpstr>
      <vt:lpstr>PowerPoint Presentation</vt:lpstr>
      <vt:lpstr>Bicycles and Evangelism</vt:lpstr>
      <vt:lpstr>Morrill Twins: Singing and Evangelizing Preachers</vt:lpstr>
      <vt:lpstr>Salvation Army Bicycle Brigades</vt:lpstr>
      <vt:lpstr>Salvation Army Bicycle Brigades</vt:lpstr>
      <vt:lpstr>Advertising to Clergy</vt:lpstr>
      <vt:lpstr>Good Roads</vt:lpstr>
      <vt:lpstr>Some Conclusions</vt:lpstr>
      <vt:lpstr>History Repeats Itself?</vt:lpstr>
      <vt:lpstr>Important Secondary 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2016-06-23T14:52:52Z</dcterms:created>
  <dcterms:modified xsi:type="dcterms:W3CDTF">2016-06-28T15:54:20Z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TC030310239991</vt:lpwstr>
  </property>
</Properties>
</file>