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26"/>
  </p:notesMasterIdLst>
  <p:sldIdLst>
    <p:sldId id="256" r:id="rId2"/>
    <p:sldId id="259" r:id="rId3"/>
    <p:sldId id="265" r:id="rId4"/>
    <p:sldId id="260" r:id="rId5"/>
    <p:sldId id="262" r:id="rId6"/>
    <p:sldId id="263" r:id="rId7"/>
    <p:sldId id="264" r:id="rId8"/>
    <p:sldId id="269" r:id="rId9"/>
    <p:sldId id="271" r:id="rId10"/>
    <p:sldId id="272" r:id="rId11"/>
    <p:sldId id="278" r:id="rId12"/>
    <p:sldId id="257" r:id="rId13"/>
    <p:sldId id="258" r:id="rId14"/>
    <p:sldId id="261" r:id="rId15"/>
    <p:sldId id="274" r:id="rId16"/>
    <p:sldId id="273" r:id="rId17"/>
    <p:sldId id="275" r:id="rId18"/>
    <p:sldId id="279" r:id="rId19"/>
    <p:sldId id="277" r:id="rId20"/>
    <p:sldId id="270" r:id="rId21"/>
    <p:sldId id="266" r:id="rId22"/>
    <p:sldId id="276" r:id="rId23"/>
    <p:sldId id="268" r:id="rId24"/>
    <p:sldId id="267"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5" autoAdjust="0"/>
    <p:restoredTop sz="94660"/>
  </p:normalViewPr>
  <p:slideViewPr>
    <p:cSldViewPr>
      <p:cViewPr varScale="1">
        <p:scale>
          <a:sx n="104" d="100"/>
          <a:sy n="104" d="100"/>
        </p:scale>
        <p:origin x="-18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B732017-B6BE-48D7-A069-7AE321A07457}" type="datetimeFigureOut">
              <a:rPr lang="en-US"/>
              <a:pPr>
                <a:defRPr/>
              </a:pPr>
              <a:t>4/28/2010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E659ED9-8285-4D4A-92A6-48C060A014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B3FE9C5-40DD-4CEB-A1A0-95B6F3A12BA4}" type="slidenum">
              <a:rPr lang="en-US"/>
              <a:pPr fontAlgn="base">
                <a:spcBef>
                  <a:spcPct val="0"/>
                </a:spcBef>
                <a:spcAft>
                  <a:spcPct val="0"/>
                </a:spcAft>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685800" y="990601"/>
            <a:ext cx="7772400" cy="2609850"/>
          </a:xfrm>
        </p:spPr>
        <p:txBody>
          <a:bodyPr>
            <a:noAutofit/>
            <a:sp3d prstMaterial="matte">
              <a:bevelT w="38100" h="38100"/>
              <a:contourClr>
                <a:srgbClr val="FFFFFF"/>
              </a:contourClr>
            </a:sp3d>
          </a:bodyPr>
          <a:lstStyle>
            <a:lvl1pPr algn="ctr">
              <a:defRPr lang="en-US" sz="5800" dirty="0" smtClean="0">
                <a:ln w="9525">
                  <a:noFill/>
                </a:ln>
                <a:effectLst>
                  <a:outerShdw blurRad="50800" dist="38100" dir="8220000" algn="tl" rotWithShape="0">
                    <a:srgbClr val="000000">
                      <a:alpha val="40000"/>
                    </a:srgbClr>
                  </a:out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1371600" y="3657600"/>
            <a:ext cx="6400800" cy="1967089"/>
          </a:xfrm>
        </p:spPr>
        <p:txBody>
          <a:bodyPr>
            <a:normAutofit/>
          </a:bodyPr>
          <a:lstStyle>
            <a:lvl1pPr marL="0" indent="0" algn="ctr">
              <a:buNone/>
              <a:defRPr lang="en-US" sz="3000" b="0">
                <a:solidFill>
                  <a:schemeClr val="tx2"/>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4" name="Rectangle 22"/>
          <p:cNvSpPr>
            <a:spLocks noGrp="1"/>
          </p:cNvSpPr>
          <p:nvPr>
            <p:ph type="dt" sz="half" idx="10"/>
          </p:nvPr>
        </p:nvSpPr>
        <p:spPr/>
        <p:txBody>
          <a:bodyPr/>
          <a:lstStyle>
            <a:lvl1pPr>
              <a:defRPr/>
            </a:lvl1pPr>
          </a:lstStyle>
          <a:p>
            <a:pPr>
              <a:defRPr/>
            </a:pPr>
            <a:fld id="{8423BC85-3FB6-4BA6-8A24-DA29CBDDDD06}"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C5EFB492-B40D-443A-ADF6-FB7EE7864455}" type="slidenum">
              <a:rPr/>
              <a:pPr>
                <a:def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2"/>
          <p:cNvSpPr>
            <a:spLocks noGrp="1"/>
          </p:cNvSpPr>
          <p:nvPr>
            <p:ph type="dt" sz="half" idx="10"/>
          </p:nvPr>
        </p:nvSpPr>
        <p:spPr/>
        <p:txBody>
          <a:bodyPr/>
          <a:lstStyle>
            <a:lvl1pPr>
              <a:defRPr/>
            </a:lvl1pPr>
          </a:lstStyle>
          <a:p>
            <a:pPr>
              <a:defRPr/>
            </a:pPr>
            <a:fld id="{32075837-E584-4826-ABAC-3FE6A318E396}"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121979D7-67BA-4791-A943-DA48E12B323C}" type="slidenum">
              <a:rPr/>
              <a:pPr>
                <a:defRPr/>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2"/>
          <p:cNvSpPr>
            <a:spLocks noGrp="1"/>
          </p:cNvSpPr>
          <p:nvPr>
            <p:ph type="dt" sz="half" idx="10"/>
          </p:nvPr>
        </p:nvSpPr>
        <p:spPr/>
        <p:txBody>
          <a:bodyPr/>
          <a:lstStyle>
            <a:lvl1pPr>
              <a:defRPr/>
            </a:lvl1pPr>
          </a:lstStyle>
          <a:p>
            <a:pPr>
              <a:defRPr/>
            </a:pPr>
            <a:fld id="{AA3CBC80-2A6A-4C9A-88DD-2B0325E44EE5}"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D294CEE4-4449-4FFE-8025-36B9C604DFE9}" type="slidenum">
              <a:rPr/>
              <a:pPr>
                <a:def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2"/>
          <p:cNvSpPr>
            <a:spLocks noGrp="1"/>
          </p:cNvSpPr>
          <p:nvPr>
            <p:ph type="dt" sz="half" idx="10"/>
          </p:nvPr>
        </p:nvSpPr>
        <p:spPr/>
        <p:txBody>
          <a:bodyPr/>
          <a:lstStyle>
            <a:lvl1pPr>
              <a:defRPr/>
            </a:lvl1pPr>
          </a:lstStyle>
          <a:p>
            <a:pPr>
              <a:defRPr/>
            </a:pPr>
            <a:fld id="{4810D2DB-949C-4F25-8AAA-A0D04906A09E}"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969ACE72-6926-4529-84B9-9C5B063B8F0F}" type="slidenum">
              <a:rPr/>
              <a:pPr>
                <a:def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Rectangle 2"/>
          <p:cNvSpPr>
            <a:spLocks noGrp="1"/>
          </p:cNvSpPr>
          <p:nvPr>
            <p:ph type="title"/>
          </p:nvPr>
        </p:nvSpPr>
        <p:spPr>
          <a:xfrm>
            <a:off x="722313" y="2685391"/>
            <a:ext cx="7772400" cy="3112843"/>
          </a:xfrm>
        </p:spPr>
        <p:txBody>
          <a:bodyPr anchor="t"/>
          <a:lstStyle>
            <a:lvl1pPr algn="ctr">
              <a:buNone/>
              <a:defRPr lang="en-US" sz="6000" b="1" dirty="0">
                <a:solidFill>
                  <a:schemeClr val="tx2">
                    <a:shade val="85000"/>
                    <a:satMod val="150000"/>
                  </a:schemeClr>
                </a:solidFill>
              </a:defRPr>
            </a:lvl1pPr>
          </a:lstStyle>
          <a:p>
            <a:r>
              <a:rPr lang="en-US" smtClean="0"/>
              <a:t>Click to edit Master title style</a:t>
            </a:r>
            <a:endParaRPr lang="en-US" dirty="0"/>
          </a:p>
        </p:txBody>
      </p:sp>
      <p:sp>
        <p:nvSpPr>
          <p:cNvPr id="3" name="Rectangle 3"/>
          <p:cNvSpPr>
            <a:spLocks noGrp="1"/>
          </p:cNvSpPr>
          <p:nvPr>
            <p:ph type="body" idx="1"/>
          </p:nvPr>
        </p:nvSpPr>
        <p:spPr>
          <a:xfrm>
            <a:off x="722313" y="1128932"/>
            <a:ext cx="7772400" cy="1509712"/>
          </a:xfrm>
        </p:spPr>
        <p:txBody>
          <a:bodyPr anchor="b">
            <a:normAutofit/>
          </a:bodyPr>
          <a:lstStyle>
            <a:lvl1pPr algn="ctr">
              <a:buNone/>
              <a:defRPr lang="en-US" sz="24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22"/>
          <p:cNvSpPr>
            <a:spLocks noGrp="1"/>
          </p:cNvSpPr>
          <p:nvPr>
            <p:ph type="dt" sz="half" idx="10"/>
          </p:nvPr>
        </p:nvSpPr>
        <p:spPr/>
        <p:txBody>
          <a:bodyPr/>
          <a:lstStyle>
            <a:lvl1pPr>
              <a:defRPr/>
            </a:lvl1pPr>
          </a:lstStyle>
          <a:p>
            <a:pPr>
              <a:defRPr/>
            </a:pPr>
            <a:fld id="{13176D67-9FDE-40C8-BC0E-AB8209813D07}" type="datetimeFigureOut">
              <a:rPr/>
              <a:pPr>
                <a:defRPr/>
              </a:pPr>
              <a:t>4/15/2010</a:t>
            </a:fld>
            <a:endParaRPr/>
          </a:p>
        </p:txBody>
      </p:sp>
      <p:sp>
        <p:nvSpPr>
          <p:cNvPr id="5" name="Rectangle 18"/>
          <p:cNvSpPr>
            <a:spLocks noGrp="1"/>
          </p:cNvSpPr>
          <p:nvPr>
            <p:ph type="ftr" sz="quarter" idx="11"/>
          </p:nvPr>
        </p:nvSpPr>
        <p:spPr/>
        <p:txBody>
          <a:bodyPr/>
          <a:lstStyle>
            <a:lvl1pPr>
              <a:defRPr/>
            </a:lvl1pPr>
          </a:lstStyle>
          <a:p>
            <a:pPr>
              <a:defRPr/>
            </a:pPr>
            <a:endParaRPr/>
          </a:p>
        </p:txBody>
      </p:sp>
      <p:sp>
        <p:nvSpPr>
          <p:cNvPr id="6" name="Rectangle 15"/>
          <p:cNvSpPr>
            <a:spLocks noGrp="1"/>
          </p:cNvSpPr>
          <p:nvPr>
            <p:ph type="sldNum" sz="quarter" idx="12"/>
          </p:nvPr>
        </p:nvSpPr>
        <p:spPr/>
        <p:txBody>
          <a:bodyPr/>
          <a:lstStyle>
            <a:lvl1pPr>
              <a:defRPr/>
            </a:lvl1pPr>
          </a:lstStyle>
          <a:p>
            <a:pPr>
              <a:defRPr/>
            </a:pPr>
            <a:fld id="{720813B6-97E1-43C4-9804-971381B98B80}" type="slidenum">
              <a:rPr/>
              <a:pPr>
                <a:def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2"/>
          <p:cNvSpPr>
            <a:spLocks noGrp="1"/>
          </p:cNvSpPr>
          <p:nvPr>
            <p:ph type="dt" sz="half" idx="10"/>
          </p:nvPr>
        </p:nvSpPr>
        <p:spPr/>
        <p:txBody>
          <a:bodyPr/>
          <a:lstStyle>
            <a:lvl1pPr>
              <a:defRPr/>
            </a:lvl1pPr>
          </a:lstStyle>
          <a:p>
            <a:pPr>
              <a:defRPr/>
            </a:pPr>
            <a:fld id="{8CFDCD85-66A0-4546-BC06-2564F1655EF5}" type="datetimeFigureOut">
              <a:rPr/>
              <a:pPr>
                <a:defRPr/>
              </a:pPr>
              <a:t>4/15/2010</a:t>
            </a:fld>
            <a:endParaRPr/>
          </a:p>
        </p:txBody>
      </p:sp>
      <p:sp>
        <p:nvSpPr>
          <p:cNvPr id="6" name="Rectangle 18"/>
          <p:cNvSpPr>
            <a:spLocks noGrp="1"/>
          </p:cNvSpPr>
          <p:nvPr>
            <p:ph type="ftr" sz="quarter" idx="11"/>
          </p:nvPr>
        </p:nvSpPr>
        <p:spPr/>
        <p:txBody>
          <a:bodyPr/>
          <a:lstStyle>
            <a:lvl1pPr>
              <a:defRPr/>
            </a:lvl1pPr>
          </a:lstStyle>
          <a:p>
            <a:pPr>
              <a:defRPr/>
            </a:pPr>
            <a:endParaRPr/>
          </a:p>
        </p:txBody>
      </p:sp>
      <p:sp>
        <p:nvSpPr>
          <p:cNvPr id="7" name="Rectangle 15"/>
          <p:cNvSpPr>
            <a:spLocks noGrp="1"/>
          </p:cNvSpPr>
          <p:nvPr>
            <p:ph type="sldNum" sz="quarter" idx="12"/>
          </p:nvPr>
        </p:nvSpPr>
        <p:spPr/>
        <p:txBody>
          <a:bodyPr/>
          <a:lstStyle>
            <a:lvl1pPr>
              <a:defRPr/>
            </a:lvl1pPr>
          </a:lstStyle>
          <a:p>
            <a:pPr>
              <a:defRPr/>
            </a:pPr>
            <a:fld id="{0150F019-5A49-4E56-9EAE-E7238401C2D5}" type="slidenum">
              <a:rPr/>
              <a:pPr>
                <a:def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Rectangle 2"/>
          <p:cNvSpPr>
            <a:spLocks noGrp="1"/>
          </p:cNvSpPr>
          <p:nvPr>
            <p:ph type="body" idx="1"/>
          </p:nvPr>
        </p:nvSpPr>
        <p:spPr>
          <a:xfrm>
            <a:off x="457200" y="1535113"/>
            <a:ext cx="4040188"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body" sz="quarter" idx="3"/>
          </p:nvPr>
        </p:nvSpPr>
        <p:spPr>
          <a:xfrm>
            <a:off x="4645025" y="1535113"/>
            <a:ext cx="4041775"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2"/>
          <p:cNvSpPr>
            <a:spLocks noGrp="1"/>
          </p:cNvSpPr>
          <p:nvPr>
            <p:ph type="dt" sz="half" idx="10"/>
          </p:nvPr>
        </p:nvSpPr>
        <p:spPr/>
        <p:txBody>
          <a:bodyPr/>
          <a:lstStyle>
            <a:lvl1pPr>
              <a:defRPr/>
            </a:lvl1pPr>
          </a:lstStyle>
          <a:p>
            <a:pPr>
              <a:defRPr/>
            </a:pPr>
            <a:fld id="{209EC087-BD4E-4FBA-BF21-6821B68EC962}" type="datetimeFigureOut">
              <a:rPr/>
              <a:pPr>
                <a:defRPr/>
              </a:pPr>
              <a:t>4/15/2010</a:t>
            </a:fld>
            <a:endParaRPr/>
          </a:p>
        </p:txBody>
      </p:sp>
      <p:sp>
        <p:nvSpPr>
          <p:cNvPr id="8" name="Rectangle 18"/>
          <p:cNvSpPr>
            <a:spLocks noGrp="1"/>
          </p:cNvSpPr>
          <p:nvPr>
            <p:ph type="ftr" sz="quarter" idx="11"/>
          </p:nvPr>
        </p:nvSpPr>
        <p:spPr/>
        <p:txBody>
          <a:bodyPr/>
          <a:lstStyle>
            <a:lvl1pPr>
              <a:defRPr/>
            </a:lvl1pPr>
          </a:lstStyle>
          <a:p>
            <a:pPr>
              <a:defRPr/>
            </a:pPr>
            <a:endParaRPr/>
          </a:p>
        </p:txBody>
      </p:sp>
      <p:sp>
        <p:nvSpPr>
          <p:cNvPr id="9" name="Rectangle 15"/>
          <p:cNvSpPr>
            <a:spLocks noGrp="1"/>
          </p:cNvSpPr>
          <p:nvPr>
            <p:ph type="sldNum" sz="quarter" idx="12"/>
          </p:nvPr>
        </p:nvSpPr>
        <p:spPr/>
        <p:txBody>
          <a:bodyPr/>
          <a:lstStyle>
            <a:lvl1pPr>
              <a:defRPr/>
            </a:lvl1pPr>
          </a:lstStyle>
          <a:p>
            <a:pPr>
              <a:defRPr/>
            </a:pPr>
            <a:fld id="{AADD6F0D-1E7C-4427-98D5-50FB539065A4}" type="slidenum">
              <a:rPr/>
              <a:pPr>
                <a:def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22"/>
          <p:cNvSpPr>
            <a:spLocks noGrp="1"/>
          </p:cNvSpPr>
          <p:nvPr>
            <p:ph type="dt" sz="half" idx="10"/>
          </p:nvPr>
        </p:nvSpPr>
        <p:spPr/>
        <p:txBody>
          <a:bodyPr/>
          <a:lstStyle>
            <a:lvl1pPr>
              <a:defRPr/>
            </a:lvl1pPr>
          </a:lstStyle>
          <a:p>
            <a:pPr>
              <a:defRPr/>
            </a:pPr>
            <a:fld id="{15A408C5-1E3A-41DB-84D6-D2828C7BC661}" type="datetimeFigureOut">
              <a:rPr/>
              <a:pPr>
                <a:defRPr/>
              </a:pPr>
              <a:t>4/15/2010</a:t>
            </a:fld>
            <a:endParaRPr/>
          </a:p>
        </p:txBody>
      </p:sp>
      <p:sp>
        <p:nvSpPr>
          <p:cNvPr id="4" name="Rectangle 18"/>
          <p:cNvSpPr>
            <a:spLocks noGrp="1"/>
          </p:cNvSpPr>
          <p:nvPr>
            <p:ph type="ftr" sz="quarter" idx="11"/>
          </p:nvPr>
        </p:nvSpPr>
        <p:spPr/>
        <p:txBody>
          <a:bodyPr/>
          <a:lstStyle>
            <a:lvl1pPr>
              <a:defRPr/>
            </a:lvl1pPr>
          </a:lstStyle>
          <a:p>
            <a:pPr>
              <a:defRPr/>
            </a:pPr>
            <a:endParaRPr/>
          </a:p>
        </p:txBody>
      </p:sp>
      <p:sp>
        <p:nvSpPr>
          <p:cNvPr id="5" name="Rectangle 15"/>
          <p:cNvSpPr>
            <a:spLocks noGrp="1"/>
          </p:cNvSpPr>
          <p:nvPr>
            <p:ph type="sldNum" sz="quarter" idx="12"/>
          </p:nvPr>
        </p:nvSpPr>
        <p:spPr/>
        <p:txBody>
          <a:bodyPr/>
          <a:lstStyle>
            <a:lvl1pPr>
              <a:defRPr/>
            </a:lvl1pPr>
          </a:lstStyle>
          <a:p>
            <a:pPr>
              <a:defRPr/>
            </a:pPr>
            <a:fld id="{FF9D8949-8605-4666-ADF4-E87E9F016079}" type="slidenum">
              <a:rPr/>
              <a:pPr>
                <a:defRPr/>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2"/>
          <p:cNvSpPr>
            <a:spLocks noGrp="1"/>
          </p:cNvSpPr>
          <p:nvPr>
            <p:ph type="dt" sz="half" idx="10"/>
          </p:nvPr>
        </p:nvSpPr>
        <p:spPr/>
        <p:txBody>
          <a:bodyPr/>
          <a:lstStyle>
            <a:lvl1pPr>
              <a:defRPr/>
            </a:lvl1pPr>
          </a:lstStyle>
          <a:p>
            <a:pPr>
              <a:defRPr/>
            </a:pPr>
            <a:fld id="{2EFD18DD-4044-41B9-ABC4-DA58EBD1DD4E}" type="datetimeFigureOut">
              <a:rPr/>
              <a:pPr>
                <a:defRPr/>
              </a:pPr>
              <a:t>4/15/2010</a:t>
            </a:fld>
            <a:endParaRPr/>
          </a:p>
        </p:txBody>
      </p:sp>
      <p:sp>
        <p:nvSpPr>
          <p:cNvPr id="3" name="Rectangle 18"/>
          <p:cNvSpPr>
            <a:spLocks noGrp="1"/>
          </p:cNvSpPr>
          <p:nvPr>
            <p:ph type="ftr" sz="quarter" idx="11"/>
          </p:nvPr>
        </p:nvSpPr>
        <p:spPr/>
        <p:txBody>
          <a:bodyPr/>
          <a:lstStyle>
            <a:lvl1pPr>
              <a:defRPr/>
            </a:lvl1pPr>
          </a:lstStyle>
          <a:p>
            <a:pPr>
              <a:defRPr/>
            </a:pPr>
            <a:endParaRPr/>
          </a:p>
        </p:txBody>
      </p:sp>
      <p:sp>
        <p:nvSpPr>
          <p:cNvPr id="4" name="Rectangle 15"/>
          <p:cNvSpPr>
            <a:spLocks noGrp="1"/>
          </p:cNvSpPr>
          <p:nvPr>
            <p:ph type="sldNum" sz="quarter" idx="12"/>
          </p:nvPr>
        </p:nvSpPr>
        <p:spPr/>
        <p:txBody>
          <a:bodyPr/>
          <a:lstStyle>
            <a:lvl1pPr>
              <a:defRPr/>
            </a:lvl1pPr>
          </a:lstStyle>
          <a:p>
            <a:pPr>
              <a:defRPr/>
            </a:pPr>
            <a:fld id="{36A544DF-3274-4E48-88C8-BE65D8DBBDB2}" type="slidenum">
              <a:rPr/>
              <a:pPr>
                <a:defRPr/>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73050"/>
            <a:ext cx="3008313" cy="1162050"/>
          </a:xfrm>
        </p:spPr>
        <p:txBody>
          <a:bodyPr/>
          <a:lstStyle>
            <a:lvl1pPr algn="ctr">
              <a:defRPr sz="24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a:p>
        </p:txBody>
      </p:sp>
      <p:sp>
        <p:nvSpPr>
          <p:cNvPr id="3" name="Rectangl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body" sz="half" idx="2"/>
          </p:nvPr>
        </p:nvSpPr>
        <p:spPr>
          <a:xfrm>
            <a:off x="457200" y="1435100"/>
            <a:ext cx="3008313" cy="4691063"/>
          </a:xfrm>
        </p:spPr>
        <p:txBody>
          <a:bodyPr/>
          <a:lstStyle>
            <a:lvl1pPr marL="0" indent="0" algn="ctr">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2"/>
          <p:cNvSpPr>
            <a:spLocks noGrp="1"/>
          </p:cNvSpPr>
          <p:nvPr>
            <p:ph type="dt" sz="half" idx="10"/>
          </p:nvPr>
        </p:nvSpPr>
        <p:spPr/>
        <p:txBody>
          <a:bodyPr/>
          <a:lstStyle>
            <a:lvl1pPr>
              <a:defRPr/>
            </a:lvl1pPr>
          </a:lstStyle>
          <a:p>
            <a:pPr>
              <a:defRPr/>
            </a:pPr>
            <a:fld id="{63E18B6A-7296-4216-AA9D-315B2EDAA80D}" type="datetimeFigureOut">
              <a:rPr/>
              <a:pPr>
                <a:defRPr/>
              </a:pPr>
              <a:t>4/15/2010</a:t>
            </a:fld>
            <a:endParaRPr/>
          </a:p>
        </p:txBody>
      </p:sp>
      <p:sp>
        <p:nvSpPr>
          <p:cNvPr id="6" name="Rectangle 18"/>
          <p:cNvSpPr>
            <a:spLocks noGrp="1"/>
          </p:cNvSpPr>
          <p:nvPr>
            <p:ph type="ftr" sz="quarter" idx="11"/>
          </p:nvPr>
        </p:nvSpPr>
        <p:spPr/>
        <p:txBody>
          <a:bodyPr/>
          <a:lstStyle>
            <a:lvl1pPr>
              <a:defRPr/>
            </a:lvl1pPr>
          </a:lstStyle>
          <a:p>
            <a:pPr>
              <a:defRPr/>
            </a:pPr>
            <a:endParaRPr/>
          </a:p>
        </p:txBody>
      </p:sp>
      <p:sp>
        <p:nvSpPr>
          <p:cNvPr id="7" name="Rectangle 15"/>
          <p:cNvSpPr>
            <a:spLocks noGrp="1"/>
          </p:cNvSpPr>
          <p:nvPr>
            <p:ph type="sldNum" sz="quarter" idx="12"/>
          </p:nvPr>
        </p:nvSpPr>
        <p:spPr/>
        <p:txBody>
          <a:bodyPr/>
          <a:lstStyle>
            <a:lvl1pPr>
              <a:defRPr/>
            </a:lvl1pPr>
          </a:lstStyle>
          <a:p>
            <a:pPr>
              <a:defRPr/>
            </a:pPr>
            <a:fld id="{5933D39D-5CF7-44C9-8D59-6691A54BDC8B}" type="slidenum">
              <a:rPr/>
              <a:pPr>
                <a:defRPr/>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27075" y="1062038"/>
            <a:ext cx="4600575" cy="3978275"/>
          </a:xfrm>
          <a:prstGeom prst="rect">
            <a:avLst/>
          </a:prstGeom>
          <a:solidFill>
            <a:schemeClr val="tx2">
              <a:shade val="15000"/>
            </a:schemeClr>
          </a:solidFill>
          <a:ln w="63500">
            <a:noFill/>
            <a:miter lim="800000"/>
          </a:ln>
          <a:effectLst>
            <a:outerShdw blurRad="63500" dist="25400" dir="7200000" algn="t" rotWithShape="0">
              <a:prstClr val="black">
                <a:alpha val="45000"/>
              </a:prstClr>
            </a:outerShdw>
          </a:effectLst>
        </p:spPr>
        <p:style>
          <a:lnRef idx="3">
            <a:schemeClr val="lt1"/>
          </a:lnRef>
          <a:fillRef idx="1">
            <a:schemeClr val="accent6"/>
          </a:fillRef>
          <a:effectRef idx="1">
            <a:schemeClr val="accent6"/>
          </a:effectRef>
          <a:fontRef idx="minor">
            <a:schemeClr val="lt1"/>
          </a:fontRef>
        </p:style>
        <p:txBody>
          <a:bodyPr lIns="45720" rIns="45720" anchor="ctr">
            <a:normAutofit/>
          </a:bodyPr>
          <a:lstStyle/>
          <a:p>
            <a:pPr indent="-274320" fontAlgn="auto">
              <a:spcBef>
                <a:spcPts val="0"/>
              </a:spcBef>
              <a:spcAft>
                <a:spcPts val="0"/>
              </a:spcAft>
              <a:buClr>
                <a:schemeClr val="accent1"/>
              </a:buClr>
              <a:buSzPct val="80000"/>
              <a:buFont typeface="Wingdings 2" pitchFamily="18" charset="2"/>
              <a:buNone/>
              <a:defRPr/>
            </a:pPr>
            <a:endParaRPr lang="en-US" sz="2000"/>
          </a:p>
        </p:txBody>
      </p:sp>
      <p:sp>
        <p:nvSpPr>
          <p:cNvPr id="2" name="Rectangle 2"/>
          <p:cNvSpPr>
            <a:spLocks noGrp="1"/>
          </p:cNvSpPr>
          <p:nvPr>
            <p:ph type="title"/>
          </p:nvPr>
        </p:nvSpPr>
        <p:spPr>
          <a:xfrm>
            <a:off x="5514536" y="4343400"/>
            <a:ext cx="3048000" cy="709858"/>
          </a:xfrm>
        </p:spPr>
        <p:txBody>
          <a:bodyPr anchor="t">
            <a:noAutofit/>
          </a:bodyPr>
          <a:lstStyle>
            <a:lvl1pPr algn="l">
              <a:buNone/>
              <a:defRPr sz="22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739645" y="1222657"/>
            <a:ext cx="4575601" cy="3657600"/>
          </a:xfrm>
          <a:solidFill>
            <a:schemeClr val="tx2">
              <a:shade val="75000"/>
            </a:schemeClr>
          </a:solidFill>
          <a:ln w="63500">
            <a:noFill/>
            <a:miter lim="800000"/>
          </a:ln>
          <a:effectLst/>
        </p:spPr>
        <p:style>
          <a:lnRef idx="3">
            <a:schemeClr val="lt1"/>
          </a:lnRef>
          <a:fillRef idx="1">
            <a:schemeClr val="accent6"/>
          </a:fillRef>
          <a:effectRef idx="1">
            <a:schemeClr val="accent6"/>
          </a:effectRef>
          <a:fontRef idx="minor">
            <a:schemeClr val="lt1"/>
          </a:fontRef>
        </p:style>
        <p:txBody>
          <a:bodyPr>
            <a:normAutofit/>
          </a:bodyPr>
          <a:lstStyle>
            <a:lvl1pPr>
              <a:buNone/>
              <a:defRPr sz="3200"/>
            </a:lvl1pPr>
          </a:lstStyle>
          <a:p>
            <a:pPr lvl="0"/>
            <a:r>
              <a:rPr lang="en-US" noProof="0" smtClean="0"/>
              <a:t>Click icon to add picture</a:t>
            </a:r>
            <a:endParaRPr lang="en-US" noProof="0" dirty="0"/>
          </a:p>
        </p:txBody>
      </p:sp>
      <p:sp>
        <p:nvSpPr>
          <p:cNvPr id="4" name="Rectangle 4"/>
          <p:cNvSpPr>
            <a:spLocks noGrp="1"/>
          </p:cNvSpPr>
          <p:nvPr>
            <p:ph type="body" sz="half" idx="2"/>
          </p:nvPr>
        </p:nvSpPr>
        <p:spPr>
          <a:xfrm>
            <a:off x="5514536" y="1371600"/>
            <a:ext cx="3044952" cy="2930086"/>
          </a:xfrm>
        </p:spPr>
        <p:txBody>
          <a:bodyPr bIns="0" anchor="b">
            <a:normAutofit/>
          </a:bodyPr>
          <a:lstStyle>
            <a:lvl1pPr marL="0" marR="0" indent="0" algn="l">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6" name="Rectangle 5"/>
          <p:cNvSpPr>
            <a:spLocks noGrp="1"/>
          </p:cNvSpPr>
          <p:nvPr>
            <p:ph type="dt" sz="half" idx="10"/>
          </p:nvPr>
        </p:nvSpPr>
        <p:spPr/>
        <p:txBody>
          <a:bodyPr/>
          <a:lstStyle>
            <a:lvl1pPr>
              <a:defRPr/>
            </a:lvl1pPr>
          </a:lstStyle>
          <a:p>
            <a:pPr>
              <a:defRPr/>
            </a:pPr>
            <a:fld id="{441AAE83-2AB3-440F-8253-850F4516EB19}" type="datetimeFigureOut">
              <a:rPr/>
              <a:pPr>
                <a:defRPr/>
              </a:pPr>
              <a:t>4/15/2010</a:t>
            </a:fld>
            <a:endParaRPr/>
          </a:p>
        </p:txBody>
      </p:sp>
      <p:sp>
        <p:nvSpPr>
          <p:cNvPr id="7" name="Rectangle 6"/>
          <p:cNvSpPr>
            <a:spLocks noGrp="1"/>
          </p:cNvSpPr>
          <p:nvPr>
            <p:ph type="ftr" sz="quarter" idx="11"/>
          </p:nvPr>
        </p:nvSpPr>
        <p:spPr/>
        <p:txBody>
          <a:bodyPr/>
          <a:lstStyle>
            <a:lvl1pPr>
              <a:defRPr/>
            </a:lvl1pPr>
          </a:lstStyle>
          <a:p>
            <a:pPr>
              <a:defRPr/>
            </a:pPr>
            <a:endParaRPr/>
          </a:p>
        </p:txBody>
      </p:sp>
      <p:sp>
        <p:nvSpPr>
          <p:cNvPr id="8" name="Rectangle 7"/>
          <p:cNvSpPr>
            <a:spLocks noGrp="1"/>
          </p:cNvSpPr>
          <p:nvPr>
            <p:ph type="sldNum" sz="quarter" idx="12"/>
          </p:nvPr>
        </p:nvSpPr>
        <p:spPr/>
        <p:txBody>
          <a:bodyPr/>
          <a:lstStyle>
            <a:lvl1pPr>
              <a:defRPr/>
            </a:lvl1pPr>
          </a:lstStyle>
          <a:p>
            <a:pPr>
              <a:defRPr/>
            </a:pPr>
            <a:fld id="{D046944A-CB31-445D-B543-E6215057564D}" type="slidenum">
              <a:rPr/>
              <a:pPr>
                <a:def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evelT w="38100" h="38100"/>
            </a:sp3d>
          </a:bodyPr>
          <a:lstStyle/>
          <a:p>
            <a:r>
              <a:rPr lang="en-US" smtClean="0"/>
              <a:t>Click to edit Master title style</a:t>
            </a:r>
            <a:endParaRPr lang="en-US" dirty="0"/>
          </a:p>
        </p:txBody>
      </p:sp>
      <p:sp>
        <p:nvSpPr>
          <p:cNvPr id="1027" name="Rectangle 11"/>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Rectangle 22"/>
          <p:cNvSpPr>
            <a:spLocks noGrp="1"/>
          </p:cNvSpPr>
          <p:nvPr>
            <p:ph type="dt" sz="half" idx="2"/>
          </p:nvPr>
        </p:nvSpPr>
        <p:spPr>
          <a:xfrm>
            <a:off x="457200" y="6245225"/>
            <a:ext cx="2133600" cy="476250"/>
          </a:xfrm>
          <a:prstGeom prst="rect">
            <a:avLst/>
          </a:prstGeom>
        </p:spPr>
        <p:txBody>
          <a:bodyPr anchor="b" anchorCtr="0"/>
          <a:lstStyle>
            <a:lvl1pPr fontAlgn="auto">
              <a:spcBef>
                <a:spcPts val="0"/>
              </a:spcBef>
              <a:spcAft>
                <a:spcPts val="0"/>
              </a:spcAft>
              <a:defRPr lang="en-US" sz="1200" smtClean="0">
                <a:solidFill>
                  <a:schemeClr val="tx2"/>
                </a:solidFill>
                <a:latin typeface="+mn-lt"/>
                <a:ea typeface="+mn-lt"/>
                <a:cs typeface="+mn-lt"/>
              </a:defRPr>
            </a:lvl1pPr>
          </a:lstStyle>
          <a:p>
            <a:pPr>
              <a:defRPr/>
            </a:pPr>
            <a:fld id="{4059534B-DD41-40B5-98E9-EF41D6F71BEA}" type="datetimeFigureOut">
              <a:rPr/>
              <a:pPr>
                <a:defRPr/>
              </a:pPr>
              <a:t>4/15/2010</a:t>
            </a:fld>
            <a:endParaRPr/>
          </a:p>
        </p:txBody>
      </p:sp>
      <p:sp>
        <p:nvSpPr>
          <p:cNvPr id="18" name="Rectangle 18"/>
          <p:cNvSpPr>
            <a:spLocks noGrp="1"/>
          </p:cNvSpPr>
          <p:nvPr>
            <p:ph type="ftr" sz="quarter" idx="3"/>
          </p:nvPr>
        </p:nvSpPr>
        <p:spPr>
          <a:xfrm>
            <a:off x="3124200" y="6245225"/>
            <a:ext cx="2895600" cy="476250"/>
          </a:xfrm>
          <a:prstGeom prst="rect">
            <a:avLst/>
          </a:prstGeom>
        </p:spPr>
        <p:txBody>
          <a:bodyPr anchor="b" anchorCtr="0"/>
          <a:lstStyle>
            <a:lvl1pPr algn="ctr" fontAlgn="auto">
              <a:spcBef>
                <a:spcPts val="0"/>
              </a:spcBef>
              <a:spcAft>
                <a:spcPts val="0"/>
              </a:spcAft>
              <a:defRPr lang="en-US" sz="1200" smtClean="0">
                <a:solidFill>
                  <a:schemeClr val="tx2"/>
                </a:solidFill>
                <a:latin typeface="+mn-lt"/>
                <a:ea typeface="+mn-lt"/>
                <a:cs typeface="+mn-lt"/>
              </a:defRPr>
            </a:lvl1pPr>
          </a:lstStyle>
          <a:p>
            <a:pPr>
              <a:defRPr/>
            </a:pPr>
            <a:endParaRPr/>
          </a:p>
        </p:txBody>
      </p:sp>
      <p:sp>
        <p:nvSpPr>
          <p:cNvPr id="13" name="Rectangle 15"/>
          <p:cNvSpPr>
            <a:spLocks noGrp="1"/>
          </p:cNvSpPr>
          <p:nvPr>
            <p:ph type="sldNum" sz="quarter" idx="4"/>
          </p:nvPr>
        </p:nvSpPr>
        <p:spPr>
          <a:xfrm>
            <a:off x="6553200" y="6245225"/>
            <a:ext cx="2133600" cy="476250"/>
          </a:xfrm>
          <a:prstGeom prst="rect">
            <a:avLst/>
          </a:prstGeom>
        </p:spPr>
        <p:txBody>
          <a:bodyPr anchor="b" anchorCtr="0"/>
          <a:lstStyle>
            <a:lvl1pPr algn="r" fontAlgn="auto">
              <a:spcBef>
                <a:spcPts val="0"/>
              </a:spcBef>
              <a:spcAft>
                <a:spcPts val="0"/>
              </a:spcAft>
              <a:defRPr lang="en-US" sz="1200" smtClean="0">
                <a:solidFill>
                  <a:schemeClr val="tx2"/>
                </a:solidFill>
                <a:latin typeface="+mn-lt"/>
                <a:ea typeface="+mn-lt"/>
                <a:cs typeface="+mn-lt"/>
              </a:defRPr>
            </a:lvl1pPr>
          </a:lstStyle>
          <a:p>
            <a:pPr>
              <a:defRPr/>
            </a:pPr>
            <a:fld id="{BE37EBAD-7FBC-49E6-AB51-E38BCF40C990}" type="slidenum">
              <a:rPr/>
              <a:pPr>
                <a:defRPr/>
              </a:pPr>
              <a:t>‹#›</a:t>
            </a:fld>
            <a:endParaRPr/>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801" r:id="rId9"/>
    <p:sldLayoutId id="2147483799" r:id="rId10"/>
    <p:sldLayoutId id="2147483800" r:id="rId11"/>
  </p:sldLayoutIdLst>
  <p:txStyles>
    <p:titleStyle>
      <a:defPPr>
        <a:defRPr sz="4400">
          <a:solidFill>
            <a:schemeClr val="tx2">
              <a:shade val="85000"/>
              <a:satMod val="150000"/>
            </a:schemeClr>
          </a:solidFill>
          <a:latin typeface="+mj-lt"/>
          <a:ea typeface="+mj-ea"/>
          <a:cs typeface="+mj-cs"/>
        </a:defRPr>
      </a:defPPr>
      <a:lvl1pPr algn="ctr" rtl="0" fontAlgn="base">
        <a:spcBef>
          <a:spcPct val="0"/>
        </a:spcBef>
        <a:spcAft>
          <a:spcPct val="0"/>
        </a:spcAft>
        <a:defRPr lang="en-US" sz="4800" b="1" kern="1200" dirty="0">
          <a:solidFill>
            <a:srgbClr val="7F4A25"/>
          </a:solidFill>
          <a:effectLst>
            <a:outerShdw blurRad="63500" dist="38100" dir="8220000" algn="tl" rotWithShape="0">
              <a:srgbClr val="000000">
                <a:alpha val="30000"/>
              </a:srgbClr>
            </a:outerShdw>
          </a:effectLst>
          <a:latin typeface="+mj-lt"/>
          <a:ea typeface="+mj-lt"/>
          <a:cs typeface="+mj-lt"/>
        </a:defRPr>
      </a:lvl1pPr>
      <a:lvl2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2pPr>
      <a:lvl3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3pPr>
      <a:lvl4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4pPr>
      <a:lvl5pPr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5pPr>
      <a:lvl6pPr marL="4572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6pPr>
      <a:lvl7pPr marL="9144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7pPr>
      <a:lvl8pPr marL="13716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8pPr>
      <a:lvl9pPr marL="1828800" algn="ctr" rtl="0" fontAlgn="base">
        <a:spcBef>
          <a:spcPct val="0"/>
        </a:spcBef>
        <a:spcAft>
          <a:spcPct val="0"/>
        </a:spcAft>
        <a:defRPr sz="4800" b="1">
          <a:solidFill>
            <a:srgbClr val="7F4A25"/>
          </a:solidFill>
          <a:latin typeface="Candara" pitchFamily="34" charset="0"/>
          <a:ea typeface="Candara" pitchFamily="34" charset="0"/>
          <a:cs typeface="Candara" pitchFamily="34" charset="0"/>
        </a:defRPr>
      </a:lvl9pPr>
    </p:titleStyle>
    <p:bodyStyle>
      <a:defPPr>
        <a:defRPr>
          <a:solidFill>
            <a:schemeClr val="tx1"/>
          </a:solidFill>
          <a:latin typeface="+mn-lt"/>
          <a:ea typeface="+mn-ea"/>
          <a:cs typeface="+mn-cs"/>
        </a:defRPr>
      </a:defPPr>
      <a:lvl1pPr indent="-273050" algn="l" rtl="0" fontAlgn="base">
        <a:spcBef>
          <a:spcPct val="20000"/>
        </a:spcBef>
        <a:spcAft>
          <a:spcPct val="0"/>
        </a:spcAft>
        <a:buClr>
          <a:schemeClr val="accent1"/>
        </a:buClr>
        <a:buSzPct val="80000"/>
        <a:buFont typeface="Wingdings 2" pitchFamily="18" charset="2"/>
        <a:buChar char=""/>
        <a:defRPr sz="2800">
          <a:solidFill>
            <a:schemeClr val="tx1"/>
          </a:solidFill>
          <a:latin typeface="+mn-lt"/>
          <a:ea typeface="+mn-lt"/>
          <a:cs typeface="+mn-lt"/>
        </a:defRPr>
      </a:lvl1pPr>
      <a:lvl2pPr marL="557213" indent="-228600" algn="l" rtl="0" fontAlgn="base">
        <a:spcBef>
          <a:spcPct val="20000"/>
        </a:spcBef>
        <a:spcAft>
          <a:spcPct val="0"/>
        </a:spcAft>
        <a:buClr>
          <a:schemeClr val="tx2"/>
        </a:buClr>
        <a:buFont typeface="Wingdings 2" pitchFamily="18" charset="2"/>
        <a:buChar char=""/>
        <a:defRPr sz="2200">
          <a:solidFill>
            <a:schemeClr val="tx1"/>
          </a:solidFill>
          <a:latin typeface="+mn-lt"/>
          <a:ea typeface="+mn-lt"/>
          <a:cs typeface="+mn-lt"/>
        </a:defRPr>
      </a:lvl2pPr>
      <a:lvl3pPr marL="812800" indent="-228600" algn="l" rtl="0" fontAlgn="base">
        <a:spcBef>
          <a:spcPct val="20000"/>
        </a:spcBef>
        <a:spcAft>
          <a:spcPct val="0"/>
        </a:spcAft>
        <a:buClr>
          <a:schemeClr val="accent1"/>
        </a:buClr>
        <a:buFont typeface="Wingdings 2" pitchFamily="18" charset="2"/>
        <a:buChar char=""/>
        <a:defRPr sz="2000">
          <a:solidFill>
            <a:schemeClr val="tx1"/>
          </a:solidFill>
          <a:latin typeface="+mn-lt"/>
          <a:ea typeface="+mn-lt"/>
          <a:cs typeface="+mn-lt"/>
        </a:defRPr>
      </a:lvl3pPr>
      <a:lvl4pPr marL="1068388" indent="-228600" algn="l" rtl="0" fontAlgn="base">
        <a:spcBef>
          <a:spcPct val="20000"/>
        </a:spcBef>
        <a:spcAft>
          <a:spcPct val="0"/>
        </a:spcAft>
        <a:buClr>
          <a:schemeClr val="tx2"/>
        </a:buClr>
        <a:buFont typeface="Wingdings 2" pitchFamily="18" charset="2"/>
        <a:buChar char=""/>
        <a:defRPr>
          <a:solidFill>
            <a:schemeClr val="tx1"/>
          </a:solidFill>
          <a:latin typeface="+mn-lt"/>
          <a:ea typeface="+mn-lt"/>
          <a:cs typeface="+mn-lt"/>
        </a:defRPr>
      </a:lvl4pPr>
      <a:lvl5pPr marL="1316038" indent="-228600" algn="l" rtl="0" fontAlgn="base">
        <a:spcBef>
          <a:spcPct val="20000"/>
        </a:spcBef>
        <a:spcAft>
          <a:spcPct val="0"/>
        </a:spcAft>
        <a:buClr>
          <a:schemeClr val="accent1"/>
        </a:buClr>
        <a:buFont typeface="Wingdings 2" pitchFamily="18" charset="2"/>
        <a:buChar char=""/>
        <a:defRPr>
          <a:solidFill>
            <a:schemeClr val="tx1"/>
          </a:solidFill>
          <a:latin typeface="+mn-lt"/>
          <a:ea typeface="+mn-lt"/>
          <a:cs typeface="+mn-lt"/>
        </a:defRPr>
      </a:lvl5pPr>
      <a:lvl6pPr marL="1572768" indent="-228600" algn="l" eaLnBrk="1" hangingPunct="1">
        <a:buClr>
          <a:schemeClr val="tx2"/>
        </a:buClr>
        <a:buFont typeface="Wingdings 2" pitchFamily="18" charset="2"/>
        <a:buChar char=""/>
        <a:defRPr lang="en-US" sz="1600" baseline="0" smtClean="0">
          <a:latin typeface="+mn-lt"/>
        </a:defRPr>
      </a:lvl6pPr>
      <a:lvl7pPr marL="1819656" indent="-228600" algn="l" eaLnBrk="1" hangingPunct="1">
        <a:buClr>
          <a:schemeClr val="accent1"/>
        </a:buClr>
        <a:buFont typeface="Wingdings 2" pitchFamily="18" charset="2"/>
        <a:buChar char=""/>
        <a:defRPr lang="en-US" sz="1600" baseline="0" smtClean="0">
          <a:latin typeface="+mn-lt"/>
        </a:defRPr>
      </a:lvl7pPr>
      <a:lvl8pPr marL="2066544" indent="-228600" algn="l" eaLnBrk="1" hangingPunct="1">
        <a:buClr>
          <a:schemeClr val="tx2"/>
        </a:buClr>
        <a:buFont typeface="Wingdings 2" pitchFamily="18" charset="2"/>
        <a:buChar char=""/>
        <a:defRPr sz="1600" baseline="0">
          <a:latin typeface="+mn-lt"/>
        </a:defRPr>
      </a:lvl8pPr>
      <a:lvl9pPr marL="2313432"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qjhKmhKjzsQ"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uwsp.edu/education/lwilson/curric/newtaxonomy.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ala.org/ala/mgrps/divs/acrl/standards/objectivesinformation.cf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learningoutcomeassessment.org/Accreditation1.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2819400"/>
          </a:xfrm>
        </p:spPr>
        <p:txBody>
          <a:bodyPr/>
          <a:lstStyle/>
          <a:p>
            <a:pPr fontAlgn="auto">
              <a:spcBef>
                <a:spcPts val="0"/>
              </a:spcBef>
              <a:spcAft>
                <a:spcPts val="0"/>
              </a:spcAft>
              <a:defRPr/>
            </a:pPr>
            <a:r>
              <a:rPr lang="en-US" sz="4800" b="0" dirty="0" smtClean="0">
                <a:solidFill>
                  <a:schemeClr val="tx2">
                    <a:shade val="85000"/>
                    <a:satMod val="150000"/>
                  </a:schemeClr>
                </a:solidFill>
              </a:rPr>
              <a:t>Writing and Refining Information Literacy Learning Outcomes.</a:t>
            </a:r>
            <a:endParaRPr sz="4800" b="0" dirty="0">
              <a:solidFill>
                <a:schemeClr val="tx2">
                  <a:shade val="85000"/>
                  <a:satMod val="150000"/>
                </a:schemeClr>
              </a:solidFill>
            </a:endParaRPr>
          </a:p>
        </p:txBody>
      </p:sp>
      <p:sp>
        <p:nvSpPr>
          <p:cNvPr id="3075" name="Subtitle 2"/>
          <p:cNvSpPr>
            <a:spLocks noGrp="1"/>
          </p:cNvSpPr>
          <p:nvPr>
            <p:ph type="subTitle" idx="1"/>
          </p:nvPr>
        </p:nvSpPr>
        <p:spPr>
          <a:xfrm>
            <a:off x="1371600" y="3657600"/>
            <a:ext cx="6400800" cy="2590800"/>
          </a:xfrm>
        </p:spPr>
        <p:txBody>
          <a:bodyPr>
            <a:normAutofit fontScale="92500" lnSpcReduction="20000"/>
          </a:bodyPr>
          <a:lstStyle/>
          <a:p>
            <a:pPr>
              <a:spcBef>
                <a:spcPct val="0"/>
              </a:spcBef>
            </a:pPr>
            <a:endParaRPr dirty="0" smtClean="0"/>
          </a:p>
          <a:p>
            <a:pPr>
              <a:spcBef>
                <a:spcPct val="0"/>
              </a:spcBef>
            </a:pPr>
            <a:r>
              <a:rPr dirty="0" smtClean="0"/>
              <a:t>Chris Sweet</a:t>
            </a:r>
          </a:p>
          <a:p>
            <a:pPr>
              <a:spcBef>
                <a:spcPct val="0"/>
              </a:spcBef>
            </a:pPr>
            <a:r>
              <a:rPr lang="en-US" dirty="0" smtClean="0"/>
              <a:t>csweet@iwu.edu</a:t>
            </a:r>
            <a:endParaRPr dirty="0" smtClean="0"/>
          </a:p>
          <a:p>
            <a:pPr>
              <a:spcBef>
                <a:spcPct val="0"/>
              </a:spcBef>
            </a:pPr>
            <a:r>
              <a:rPr lang="en-US" dirty="0" smtClean="0"/>
              <a:t>Illinois Wesleyan University</a:t>
            </a:r>
          </a:p>
          <a:p>
            <a:pPr>
              <a:spcBef>
                <a:spcPct val="0"/>
              </a:spcBef>
            </a:pPr>
            <a:endParaRPr dirty="0" smtClean="0"/>
          </a:p>
          <a:p>
            <a:pPr>
              <a:spcBef>
                <a:spcPct val="0"/>
              </a:spcBef>
            </a:pPr>
            <a:r>
              <a:rPr dirty="0" smtClean="0"/>
              <a:t>LOEX </a:t>
            </a:r>
            <a:r>
              <a:rPr dirty="0" smtClean="0"/>
              <a:t>Annual Conference</a:t>
            </a:r>
            <a:endParaRPr dirty="0" smtClean="0"/>
          </a:p>
          <a:p>
            <a:pPr>
              <a:spcBef>
                <a:spcPct val="0"/>
              </a:spcBef>
            </a:pPr>
            <a:r>
              <a:rPr lang="en-US" dirty="0" smtClean="0"/>
              <a:t>4/30/2010</a:t>
            </a:r>
            <a:endParaRPr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 and Games with Taxonomies!</a:t>
            </a:r>
            <a:endParaRPr lang="en-US" dirty="0"/>
          </a:p>
        </p:txBody>
      </p:sp>
      <p:sp>
        <p:nvSpPr>
          <p:cNvPr id="3" name="Content Placeholder 2"/>
          <p:cNvSpPr>
            <a:spLocks noGrp="1"/>
          </p:cNvSpPr>
          <p:nvPr>
            <p:ph idx="1"/>
          </p:nvPr>
        </p:nvSpPr>
        <p:spPr>
          <a:xfrm>
            <a:off x="457200" y="1600200"/>
            <a:ext cx="8229600" cy="4953000"/>
          </a:xfrm>
        </p:spPr>
        <p:txBody>
          <a:bodyPr/>
          <a:lstStyle/>
          <a:p>
            <a:pPr>
              <a:buNone/>
            </a:pPr>
            <a:r>
              <a:rPr lang="en-US" dirty="0" smtClean="0"/>
              <a:t>taxonomy</a:t>
            </a:r>
            <a:r>
              <a:rPr lang="en-US" dirty="0" smtClean="0"/>
              <a:t>  </a:t>
            </a:r>
          </a:p>
          <a:p>
            <a:pPr>
              <a:buNone/>
            </a:pPr>
            <a:r>
              <a:rPr lang="en-US" b="1" dirty="0" smtClean="0"/>
              <a:t>2</a:t>
            </a:r>
            <a:r>
              <a:rPr lang="en-US" b="1" dirty="0" smtClean="0"/>
              <a:t>.</a:t>
            </a:r>
            <a:r>
              <a:rPr lang="en-US" dirty="0" smtClean="0"/>
              <a:t> </a:t>
            </a:r>
            <a:r>
              <a:rPr lang="en-US" dirty="0" smtClean="0"/>
              <a:t> </a:t>
            </a:r>
            <a:r>
              <a:rPr lang="en-US" dirty="0" smtClean="0"/>
              <a:t>A classification </a:t>
            </a:r>
            <a:r>
              <a:rPr lang="en-US" i="1" dirty="0" smtClean="0"/>
              <a:t>of</a:t>
            </a:r>
            <a:r>
              <a:rPr lang="en-US" dirty="0" smtClean="0"/>
              <a:t> anything. </a:t>
            </a:r>
            <a:endParaRPr lang="en-US" dirty="0" smtClean="0"/>
          </a:p>
          <a:p>
            <a:pPr>
              <a:buNone/>
            </a:pPr>
            <a:r>
              <a:rPr lang="en-US" sz="1600" i="1" dirty="0" smtClean="0"/>
              <a:t>-Oxford English Dictionary</a:t>
            </a:r>
          </a:p>
          <a:p>
            <a:pPr>
              <a:buNone/>
            </a:pPr>
            <a:endParaRPr lang="en-US" sz="1600" i="1" dirty="0" smtClean="0"/>
          </a:p>
          <a:p>
            <a:pPr>
              <a:buNone/>
            </a:pPr>
            <a:endParaRPr lang="en-US" sz="1600" i="1" dirty="0"/>
          </a:p>
          <a:p>
            <a:pPr>
              <a:buNone/>
            </a:pPr>
            <a:r>
              <a:rPr lang="en-US" dirty="0" smtClean="0"/>
              <a:t>When writing learning outcomes you need to consider cognitive taxonomies (classifications/hierarchies of knowing).  </a:t>
            </a:r>
          </a:p>
          <a:p>
            <a:pPr>
              <a:buNone/>
            </a:pPr>
            <a:endParaRPr lang="en-US" dirty="0" smtClean="0"/>
          </a:p>
          <a:p>
            <a:pPr>
              <a:buNone/>
            </a:pPr>
            <a:r>
              <a:rPr lang="en-US" dirty="0" smtClean="0"/>
              <a:t>The best-known of these is Benjamin Bloom’s </a:t>
            </a:r>
            <a:r>
              <a:rPr lang="en-US" u="sng" dirty="0" smtClean="0"/>
              <a:t>Taxonomy of Educational Objectives </a:t>
            </a:r>
            <a:r>
              <a:rPr lang="en-US" dirty="0" smtClean="0"/>
              <a:t>(1956)</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Bloom’s Taxonomy According to the Pirates of the Caribbean</a:t>
            </a:r>
            <a:endParaRPr lang="en-US" dirty="0"/>
          </a:p>
        </p:txBody>
      </p:sp>
      <p:pic>
        <p:nvPicPr>
          <p:cNvPr id="1026" name="Picture 2">
            <a:hlinkClick r:id="rId2"/>
          </p:cNvPr>
          <p:cNvPicPr>
            <a:picLocks noGrp="1" noChangeAspect="1" noChangeArrowheads="1"/>
          </p:cNvPicPr>
          <p:nvPr>
            <p:ph idx="1"/>
          </p:nvPr>
        </p:nvPicPr>
        <p:blipFill>
          <a:blip r:embed="rId3" cstate="print"/>
          <a:srcRect/>
          <a:stretch>
            <a:fillRect/>
          </a:stretch>
        </p:blipFill>
        <p:spPr bwMode="auto">
          <a:xfrm>
            <a:off x="1524000" y="1447800"/>
            <a:ext cx="5474820" cy="4525963"/>
          </a:xfrm>
          <a:prstGeom prst="rect">
            <a:avLst/>
          </a:prstGeom>
          <a:noFill/>
          <a:ln w="9525">
            <a:noFill/>
            <a:miter lim="800000"/>
            <a:headEnd/>
            <a:tailEnd/>
          </a:ln>
        </p:spPr>
      </p:pic>
      <p:sp>
        <p:nvSpPr>
          <p:cNvPr id="5" name="TextBox 4"/>
          <p:cNvSpPr txBox="1"/>
          <p:nvPr/>
        </p:nvSpPr>
        <p:spPr>
          <a:xfrm>
            <a:off x="533400" y="6248400"/>
            <a:ext cx="7391400" cy="369332"/>
          </a:xfrm>
          <a:prstGeom prst="rect">
            <a:avLst/>
          </a:prstGeom>
          <a:noFill/>
        </p:spPr>
        <p:txBody>
          <a:bodyPr wrap="square" rtlCol="0">
            <a:spAutoFit/>
          </a:bodyPr>
          <a:lstStyle/>
          <a:p>
            <a:pPr algn="ctr"/>
            <a:r>
              <a:rPr lang="en-US" dirty="0" smtClean="0">
                <a:hlinkClick r:id="rId2"/>
              </a:rPr>
              <a:t>http://</a:t>
            </a:r>
            <a:r>
              <a:rPr lang="en-US" dirty="0" smtClean="0">
                <a:hlinkClick r:id="rId2"/>
              </a:rPr>
              <a:t>www.youtube.com/watch?v=qjhKmhKjzsQ</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Anderson and Krathwohl's Taxonomy 2000</a:t>
            </a:r>
            <a:endParaRPr lang="en-US" dirty="0"/>
          </a:p>
        </p:txBody>
      </p:sp>
      <p:pic>
        <p:nvPicPr>
          <p:cNvPr id="4" name="Content Placeholder 3" descr="changes to bloom.jpg"/>
          <p:cNvPicPr>
            <a:picLocks noGrp="1" noChangeAspect="1"/>
          </p:cNvPicPr>
          <p:nvPr>
            <p:ph idx="1"/>
          </p:nvPr>
        </p:nvPicPr>
        <p:blipFill>
          <a:blip r:embed="rId2" cstate="print"/>
          <a:stretch>
            <a:fillRect/>
          </a:stretch>
        </p:blipFill>
        <p:spPr>
          <a:xfrm>
            <a:off x="1066800" y="1600200"/>
            <a:ext cx="6324599" cy="4495800"/>
          </a:xfrm>
        </p:spPr>
      </p:pic>
      <p:sp>
        <p:nvSpPr>
          <p:cNvPr id="5" name="TextBox 4"/>
          <p:cNvSpPr txBox="1"/>
          <p:nvPr/>
        </p:nvSpPr>
        <p:spPr>
          <a:xfrm>
            <a:off x="838200" y="6324600"/>
            <a:ext cx="7010400" cy="369332"/>
          </a:xfrm>
          <a:prstGeom prst="rect">
            <a:avLst/>
          </a:prstGeom>
          <a:noFill/>
        </p:spPr>
        <p:txBody>
          <a:bodyPr wrap="square" rtlCol="0">
            <a:spAutoFit/>
          </a:bodyPr>
          <a:lstStyle/>
          <a:p>
            <a:r>
              <a:rPr lang="en-US" dirty="0" smtClean="0">
                <a:hlinkClick r:id="rId3"/>
              </a:rPr>
              <a:t>http://www.uwsp.edu/education/lwilson/curric/newtaxonomy.htm</a:t>
            </a:r>
            <a:r>
              <a:rPr lang="en-US" dirty="0" smtClean="0"/>
              <a: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1143000"/>
          </a:xfrm>
        </p:spPr>
        <p:txBody>
          <a:bodyPr>
            <a:normAutofit fontScale="90000"/>
          </a:bodyPr>
          <a:lstStyle/>
          <a:p>
            <a:r>
              <a:rPr lang="en-US" dirty="0" smtClean="0"/>
              <a:t>Bloom’s vs. Anderson &amp; </a:t>
            </a:r>
            <a:r>
              <a:rPr lang="en-US" dirty="0" err="1" smtClean="0"/>
              <a:t>Krathwohl</a:t>
            </a:r>
            <a:endParaRPr lang="en-US" dirty="0"/>
          </a:p>
        </p:txBody>
      </p:sp>
      <p:graphicFrame>
        <p:nvGraphicFramePr>
          <p:cNvPr id="4" name="Content Placeholder 3"/>
          <p:cNvGraphicFramePr>
            <a:graphicFrameLocks noGrp="1"/>
          </p:cNvGraphicFramePr>
          <p:nvPr>
            <p:ph idx="1"/>
          </p:nvPr>
        </p:nvGraphicFramePr>
        <p:xfrm>
          <a:off x="457200" y="1600200"/>
          <a:ext cx="8229600" cy="3200400"/>
        </p:xfrm>
        <a:graphic>
          <a:graphicData uri="http://schemas.openxmlformats.org/drawingml/2006/table">
            <a:tbl>
              <a:tblPr firstRow="1" bandRow="1">
                <a:tableStyleId>{21E4AEA4-8DFA-4A89-87EB-49C32662AFE0}</a:tableStyleId>
              </a:tblPr>
              <a:tblGrid>
                <a:gridCol w="4114800"/>
                <a:gridCol w="4114800"/>
              </a:tblGrid>
              <a:tr h="370840">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solidFill>
                            <a:schemeClr val="lt1"/>
                          </a:solidFill>
                          <a:latin typeface="+mn-lt"/>
                          <a:ea typeface="+mn-ea"/>
                          <a:cs typeface="+mn-cs"/>
                        </a:rPr>
                        <a:t>Bloom's Taxonomy 1956</a:t>
                      </a:r>
                    </a:p>
                    <a:p>
                      <a:endParaRPr lang="en-US" dirty="0"/>
                    </a:p>
                  </a:txBody>
                  <a:tcPr/>
                </a:tc>
                <a:tc>
                  <a:txBody>
                    <a:bodyPr/>
                    <a:lstStyle/>
                    <a:p>
                      <a:r>
                        <a:rPr lang="en-US" b="1" dirty="0" smtClean="0">
                          <a:solidFill>
                            <a:schemeClr val="lt1"/>
                          </a:solidFill>
                          <a:latin typeface="+mn-lt"/>
                          <a:ea typeface="+mn-ea"/>
                          <a:cs typeface="+mn-cs"/>
                        </a:rPr>
                        <a:t>Anderson and </a:t>
                      </a:r>
                      <a:r>
                        <a:rPr lang="en-US" b="1" dirty="0" err="1" smtClean="0">
                          <a:solidFill>
                            <a:schemeClr val="lt1"/>
                          </a:solidFill>
                          <a:latin typeface="+mn-lt"/>
                          <a:ea typeface="+mn-ea"/>
                          <a:cs typeface="+mn-cs"/>
                        </a:rPr>
                        <a:t>Krathwohl's</a:t>
                      </a:r>
                      <a:r>
                        <a:rPr lang="en-US" b="1" dirty="0" smtClean="0">
                          <a:solidFill>
                            <a:schemeClr val="lt1"/>
                          </a:solidFill>
                          <a:latin typeface="+mn-lt"/>
                          <a:ea typeface="+mn-ea"/>
                          <a:cs typeface="+mn-cs"/>
                        </a:rPr>
                        <a:t> Taxonomy 2000</a:t>
                      </a:r>
                      <a:endParaRPr lang="en-US" dirty="0"/>
                    </a:p>
                  </a:txBody>
                  <a:tcPr/>
                </a:tc>
              </a:tr>
              <a:tr h="370840">
                <a:tc>
                  <a:txBody>
                    <a:bodyPr/>
                    <a:lstStyle/>
                    <a:p>
                      <a:pPr marL="342900" indent="-342900">
                        <a:buFontTx/>
                        <a:buNone/>
                      </a:pPr>
                      <a:r>
                        <a:rPr lang="en-US" b="1" dirty="0" smtClean="0">
                          <a:solidFill>
                            <a:schemeClr val="dk1"/>
                          </a:solidFill>
                          <a:latin typeface="+mn-lt"/>
                          <a:ea typeface="+mn-ea"/>
                          <a:cs typeface="+mn-cs"/>
                        </a:rPr>
                        <a:t>Knowledge:</a:t>
                      </a:r>
                      <a:r>
                        <a:rPr lang="en-US" dirty="0" smtClean="0">
                          <a:solidFill>
                            <a:schemeClr val="dk1"/>
                          </a:solidFill>
                          <a:latin typeface="+mn-lt"/>
                          <a:ea typeface="+mn-ea"/>
                          <a:cs typeface="+mn-cs"/>
                        </a:rPr>
                        <a:t> Remembering or retrieving</a:t>
                      </a:r>
                    </a:p>
                    <a:p>
                      <a:pPr marL="342900" indent="-342900">
                        <a:buFontTx/>
                        <a:buNone/>
                      </a:pPr>
                      <a:r>
                        <a:rPr lang="en-US" dirty="0" smtClean="0">
                          <a:solidFill>
                            <a:schemeClr val="dk1"/>
                          </a:solidFill>
                          <a:latin typeface="+mn-lt"/>
                          <a:ea typeface="+mn-ea"/>
                          <a:cs typeface="+mn-cs"/>
                        </a:rPr>
                        <a:t>previously learned material. Examples of</a:t>
                      </a:r>
                    </a:p>
                    <a:p>
                      <a:pPr marL="342900" indent="-342900">
                        <a:buFontTx/>
                        <a:buNone/>
                      </a:pPr>
                      <a:r>
                        <a:rPr lang="en-US" dirty="0" smtClean="0">
                          <a:solidFill>
                            <a:schemeClr val="dk1"/>
                          </a:solidFill>
                          <a:latin typeface="+mn-lt"/>
                          <a:ea typeface="+mn-ea"/>
                          <a:cs typeface="+mn-cs"/>
                        </a:rPr>
                        <a:t>verbs that relate to this function are:</a:t>
                      </a:r>
                    </a:p>
                    <a:p>
                      <a:pPr marL="342900" indent="-342900">
                        <a:buFontTx/>
                        <a:buNone/>
                      </a:pPr>
                      <a:endParaRPr lang="en-US" dirty="0" smtClean="0">
                        <a:solidFill>
                          <a:schemeClr val="dk1"/>
                        </a:solidFill>
                        <a:latin typeface="+mn-lt"/>
                        <a:ea typeface="+mn-ea"/>
                        <a:cs typeface="+mn-cs"/>
                      </a:endParaRPr>
                    </a:p>
                    <a:p>
                      <a:pPr marL="342900" indent="-342900">
                        <a:buFontTx/>
                        <a:buNone/>
                      </a:pPr>
                      <a:r>
                        <a:rPr lang="en-US" dirty="0" smtClean="0">
                          <a:solidFill>
                            <a:schemeClr val="dk1"/>
                          </a:solidFill>
                          <a:latin typeface="+mn-lt"/>
                          <a:ea typeface="+mn-ea"/>
                          <a:cs typeface="+mn-cs"/>
                        </a:rPr>
                        <a:t>Know, identify, relate, list, define,</a:t>
                      </a:r>
                      <a:r>
                        <a:rPr lang="en-US" baseline="0" dirty="0" smtClean="0">
                          <a:solidFill>
                            <a:schemeClr val="dk1"/>
                          </a:solidFill>
                          <a:latin typeface="+mn-lt"/>
                          <a:ea typeface="+mn-ea"/>
                          <a:cs typeface="+mn-cs"/>
                        </a:rPr>
                        <a:t> </a:t>
                      </a:r>
                    </a:p>
                    <a:p>
                      <a:pPr marL="342900" indent="-342900">
                        <a:buFontTx/>
                        <a:buNone/>
                      </a:pPr>
                      <a:r>
                        <a:rPr lang="en-US" dirty="0" smtClean="0">
                          <a:solidFill>
                            <a:schemeClr val="dk1"/>
                          </a:solidFill>
                          <a:latin typeface="+mn-lt"/>
                          <a:ea typeface="+mn-ea"/>
                          <a:cs typeface="+mn-cs"/>
                        </a:rPr>
                        <a:t>memorize, recall, repeat</a:t>
                      </a:r>
                    </a:p>
                    <a:p>
                      <a:pPr marL="342900" indent="-342900">
                        <a:buFontTx/>
                        <a:buNone/>
                      </a:pPr>
                      <a:endParaRPr lang="en-US" dirty="0" smtClean="0">
                        <a:solidFill>
                          <a:schemeClr val="dk1"/>
                        </a:solidFill>
                        <a:latin typeface="+mn-lt"/>
                        <a:ea typeface="+mn-ea"/>
                        <a:cs typeface="+mn-cs"/>
                      </a:endParaRPr>
                    </a:p>
                    <a:p>
                      <a:pPr marL="342900" indent="-342900">
                        <a:buFontTx/>
                        <a:buNone/>
                      </a:pPr>
                      <a:endParaRPr lang="en-US" dirty="0" smtClean="0">
                        <a:solidFill>
                          <a:schemeClr val="dk1"/>
                        </a:solidFill>
                        <a:latin typeface="+mn-lt"/>
                        <a:ea typeface="+mn-ea"/>
                        <a:cs typeface="+mn-cs"/>
                      </a:endParaRPr>
                    </a:p>
                    <a:p>
                      <a:pPr marL="342900" indent="-342900">
                        <a:buFontTx/>
                        <a:buNone/>
                      </a:pPr>
                      <a:endParaRPr lang="en-US" dirty="0"/>
                    </a:p>
                  </a:txBody>
                  <a:tcPr/>
                </a:tc>
                <a:tc>
                  <a:txBody>
                    <a:bodyPr/>
                    <a:lstStyle/>
                    <a:p>
                      <a:r>
                        <a:rPr lang="en-US" b="1" dirty="0" smtClean="0">
                          <a:solidFill>
                            <a:schemeClr val="dk1"/>
                          </a:solidFill>
                          <a:latin typeface="+mn-lt"/>
                          <a:ea typeface="+mn-ea"/>
                          <a:cs typeface="+mn-cs"/>
                        </a:rPr>
                        <a:t>Remembering:</a:t>
                      </a:r>
                      <a:r>
                        <a:rPr lang="en-US" dirty="0" smtClean="0">
                          <a:solidFill>
                            <a:schemeClr val="dk1"/>
                          </a:solidFill>
                          <a:latin typeface="+mn-lt"/>
                          <a:ea typeface="+mn-ea"/>
                          <a:cs typeface="+mn-cs"/>
                        </a:rPr>
                        <a:t> </a:t>
                      </a:r>
                      <a:r>
                        <a:rPr lang="en-US" b="1" dirty="0" smtClean="0">
                          <a:solidFill>
                            <a:schemeClr val="dk1"/>
                          </a:solidFill>
                          <a:latin typeface="+mn-lt"/>
                          <a:ea typeface="+mn-ea"/>
                          <a:cs typeface="+mn-cs"/>
                        </a:rPr>
                        <a:t>Retrieving, recalling, or recognizing</a:t>
                      </a:r>
                      <a:r>
                        <a:rPr lang="en-US" dirty="0" smtClean="0">
                          <a:solidFill>
                            <a:schemeClr val="dk1"/>
                          </a:solidFill>
                          <a:latin typeface="+mn-lt"/>
                          <a:ea typeface="+mn-ea"/>
                          <a:cs typeface="+mn-cs"/>
                        </a:rPr>
                        <a:t> knowledge from memory. Remembering is when memory is used to produce definitions, facts, or lists, or recite or retrieve material. </a:t>
                      </a:r>
                      <a:endParaRPr lang="en-US" dirty="0"/>
                    </a:p>
                  </a:txBody>
                  <a:tcPr/>
                </a:tc>
              </a:tr>
            </a:tbl>
          </a:graphicData>
        </a:graphic>
      </p:graphicFrame>
      <p:sp>
        <p:nvSpPr>
          <p:cNvPr id="5" name="TextBox 4"/>
          <p:cNvSpPr txBox="1"/>
          <p:nvPr/>
        </p:nvSpPr>
        <p:spPr>
          <a:xfrm>
            <a:off x="457200" y="5029200"/>
            <a:ext cx="8153400" cy="369332"/>
          </a:xfrm>
          <a:prstGeom prst="rect">
            <a:avLst/>
          </a:prstGeom>
          <a:noFill/>
        </p:spPr>
        <p:txBody>
          <a:bodyPr wrap="square" rtlCol="0">
            <a:spAutoFit/>
          </a:bodyPr>
          <a:lstStyle/>
          <a:p>
            <a:r>
              <a:rPr lang="en-US" dirty="0" smtClean="0"/>
              <a:t>Bloom’s Handout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Two Outcome “Formulas”</a:t>
            </a:r>
            <a:endParaRPr lang="en-US" dirty="0"/>
          </a:p>
        </p:txBody>
      </p:sp>
      <p:sp>
        <p:nvSpPr>
          <p:cNvPr id="3" name="Content Placeholder 2"/>
          <p:cNvSpPr>
            <a:spLocks noGrp="1"/>
          </p:cNvSpPr>
          <p:nvPr>
            <p:ph idx="1"/>
          </p:nvPr>
        </p:nvSpPr>
        <p:spPr/>
        <p:txBody>
          <a:bodyPr/>
          <a:lstStyle/>
          <a:p>
            <a:r>
              <a:rPr lang="en-US" dirty="0" smtClean="0"/>
              <a:t>H</a:t>
            </a:r>
            <a:r>
              <a:rPr lang="en-US" dirty="0" smtClean="0"/>
              <a:t>ere are two formulas that can simplify writing learning outcomes:</a:t>
            </a:r>
          </a:p>
          <a:p>
            <a:endParaRPr lang="en-US" dirty="0" smtClean="0"/>
          </a:p>
          <a:p>
            <a:r>
              <a:rPr lang="en-US" dirty="0" smtClean="0"/>
              <a:t>ACRL Immersion / Deb Gilchrist</a:t>
            </a:r>
          </a:p>
          <a:p>
            <a:endParaRPr lang="en-US" dirty="0" smtClean="0"/>
          </a:p>
          <a:p>
            <a:r>
              <a:rPr lang="en-US" dirty="0" smtClean="0"/>
              <a:t>A-B-C-D</a:t>
            </a:r>
            <a:r>
              <a:rPr lang="en-US" dirty="0"/>
              <a:t> </a:t>
            </a:r>
            <a:endParaRPr lang="en-US" dirty="0" smtClean="0"/>
          </a:p>
          <a:p>
            <a:pPr>
              <a:buNone/>
            </a:pPr>
            <a:r>
              <a:rPr lang="en-US" dirty="0" err="1" smtClean="0"/>
              <a:t>Heinich</a:t>
            </a:r>
            <a:r>
              <a:rPr lang="en-US" dirty="0" smtClean="0"/>
              <a:t>, et. al. </a:t>
            </a:r>
            <a:r>
              <a:rPr lang="en-US" u="sng" dirty="0" smtClean="0"/>
              <a:t>Instructional Media and Technologies for Learning</a:t>
            </a:r>
            <a:r>
              <a:rPr lang="en-US" dirty="0" smtClean="0"/>
              <a:t>. (2002)</a:t>
            </a:r>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ACRL Immersion / Deb </a:t>
            </a:r>
            <a:r>
              <a:rPr lang="en-US" dirty="0" smtClean="0"/>
              <a:t>Gilchrist</a:t>
            </a:r>
            <a:endParaRPr lang="en-US" dirty="0"/>
          </a:p>
        </p:txBody>
      </p:sp>
      <p:sp>
        <p:nvSpPr>
          <p:cNvPr id="3" name="Content Placeholder 2"/>
          <p:cNvSpPr>
            <a:spLocks noGrp="1"/>
          </p:cNvSpPr>
          <p:nvPr>
            <p:ph idx="1"/>
          </p:nvPr>
        </p:nvSpPr>
        <p:spPr>
          <a:ln w="15875"/>
        </p:spPr>
        <p:txBody>
          <a:bodyPr/>
          <a:lstStyle/>
          <a:p>
            <a:endParaRPr lang="en-US" dirty="0" smtClean="0"/>
          </a:p>
          <a:p>
            <a:endParaRPr lang="en-US" dirty="0" smtClean="0"/>
          </a:p>
          <a:p>
            <a:pPr>
              <a:buNone/>
            </a:pPr>
            <a:endParaRPr lang="en-US" dirty="0"/>
          </a:p>
        </p:txBody>
      </p:sp>
      <p:sp>
        <p:nvSpPr>
          <p:cNvPr id="5" name="TextBox 4"/>
          <p:cNvSpPr txBox="1"/>
          <p:nvPr/>
        </p:nvSpPr>
        <p:spPr>
          <a:xfrm>
            <a:off x="609600" y="1905000"/>
            <a:ext cx="1143000" cy="1200329"/>
          </a:xfrm>
          <a:prstGeom prst="rect">
            <a:avLst/>
          </a:prstGeom>
          <a:noFill/>
          <a:ln w="25400">
            <a:solidFill>
              <a:schemeClr val="tx1"/>
            </a:solidFill>
          </a:ln>
        </p:spPr>
        <p:txBody>
          <a:bodyPr wrap="square" rtlCol="0">
            <a:noAutofit/>
          </a:bodyPr>
          <a:lstStyle/>
          <a:p>
            <a:r>
              <a:rPr lang="en-US" dirty="0" smtClean="0"/>
              <a:t>Verb </a:t>
            </a:r>
          </a:p>
          <a:p>
            <a:r>
              <a:rPr lang="en-US" dirty="0" smtClean="0"/>
              <a:t>Or </a:t>
            </a:r>
          </a:p>
          <a:p>
            <a:r>
              <a:rPr lang="en-US" dirty="0" smtClean="0"/>
              <a:t>Action Phrase</a:t>
            </a:r>
          </a:p>
        </p:txBody>
      </p:sp>
      <p:sp>
        <p:nvSpPr>
          <p:cNvPr id="6" name="TextBox 5"/>
          <p:cNvSpPr txBox="1"/>
          <p:nvPr/>
        </p:nvSpPr>
        <p:spPr>
          <a:xfrm>
            <a:off x="2209800" y="1905000"/>
            <a:ext cx="1676400" cy="1219200"/>
          </a:xfrm>
          <a:prstGeom prst="rect">
            <a:avLst/>
          </a:prstGeom>
          <a:noFill/>
          <a:ln w="25400">
            <a:solidFill>
              <a:schemeClr val="tx1"/>
            </a:solidFill>
          </a:ln>
        </p:spPr>
        <p:txBody>
          <a:bodyPr wrap="square" rtlCol="0">
            <a:noAutofit/>
          </a:bodyPr>
          <a:lstStyle/>
          <a:p>
            <a:endParaRPr lang="en-US" dirty="0" smtClean="0"/>
          </a:p>
          <a:p>
            <a:endParaRPr lang="en-US" dirty="0" smtClean="0"/>
          </a:p>
          <a:p>
            <a:r>
              <a:rPr lang="en-US" dirty="0" smtClean="0"/>
              <a:t>+ In Order To</a:t>
            </a:r>
            <a:endParaRPr lang="en-US" dirty="0"/>
          </a:p>
        </p:txBody>
      </p:sp>
      <p:sp>
        <p:nvSpPr>
          <p:cNvPr id="9" name="TextBox 8"/>
          <p:cNvSpPr txBox="1"/>
          <p:nvPr/>
        </p:nvSpPr>
        <p:spPr>
          <a:xfrm>
            <a:off x="4114800" y="1905000"/>
            <a:ext cx="1219200" cy="1219200"/>
          </a:xfrm>
          <a:prstGeom prst="rect">
            <a:avLst/>
          </a:prstGeom>
          <a:noFill/>
          <a:ln w="25400">
            <a:solidFill>
              <a:schemeClr val="tx1"/>
            </a:solidFill>
          </a:ln>
        </p:spPr>
        <p:txBody>
          <a:bodyPr wrap="square" rtlCol="0">
            <a:noAutofit/>
          </a:bodyPr>
          <a:lstStyle/>
          <a:p>
            <a:endParaRPr lang="en-US" dirty="0" smtClean="0"/>
          </a:p>
          <a:p>
            <a:endParaRPr lang="en-US" dirty="0" smtClean="0"/>
          </a:p>
          <a:p>
            <a:r>
              <a:rPr lang="en-US" dirty="0" smtClean="0"/>
              <a:t>+ Why?</a:t>
            </a:r>
            <a:endParaRPr lang="en-US" dirty="0"/>
          </a:p>
        </p:txBody>
      </p:sp>
      <p:sp>
        <p:nvSpPr>
          <p:cNvPr id="10" name="TextBox 9"/>
          <p:cNvSpPr txBox="1"/>
          <p:nvPr/>
        </p:nvSpPr>
        <p:spPr>
          <a:xfrm>
            <a:off x="5638800" y="1905000"/>
            <a:ext cx="1752600" cy="1219200"/>
          </a:xfrm>
          <a:prstGeom prst="rect">
            <a:avLst/>
          </a:prstGeom>
          <a:noFill/>
          <a:ln w="25400">
            <a:solidFill>
              <a:schemeClr val="tx1"/>
            </a:solidFill>
          </a:ln>
        </p:spPr>
        <p:txBody>
          <a:bodyPr wrap="square" rtlCol="0">
            <a:noAutofit/>
          </a:bodyPr>
          <a:lstStyle/>
          <a:p>
            <a:r>
              <a:rPr lang="en-US" dirty="0" smtClean="0"/>
              <a:t>= Strong, Assessable Outcome</a:t>
            </a:r>
            <a:endParaRPr lang="en-US" dirty="0"/>
          </a:p>
        </p:txBody>
      </p:sp>
      <p:sp>
        <p:nvSpPr>
          <p:cNvPr id="11" name="TextBox 10"/>
          <p:cNvSpPr txBox="1"/>
          <p:nvPr/>
        </p:nvSpPr>
        <p:spPr>
          <a:xfrm>
            <a:off x="609600" y="4038600"/>
            <a:ext cx="7315200" cy="923330"/>
          </a:xfrm>
          <a:prstGeom prst="rect">
            <a:avLst/>
          </a:prstGeom>
          <a:noFill/>
        </p:spPr>
        <p:txBody>
          <a:bodyPr wrap="square" rtlCol="0">
            <a:spAutoFit/>
          </a:bodyPr>
          <a:lstStyle/>
          <a:p>
            <a:r>
              <a:rPr lang="en-US" dirty="0" smtClean="0"/>
              <a:t>EXAMPLE: Students will be able to distinguish between scholarly, popular and trade resources in order to think critically about the authority and credibility of information sources.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dirty="0" smtClean="0"/>
              <a:t>A-B-C-D Method</a:t>
            </a:r>
            <a:endParaRPr lang="en-US" dirty="0"/>
          </a:p>
        </p:txBody>
      </p:sp>
      <p:sp>
        <p:nvSpPr>
          <p:cNvPr id="3" name="Content Placeholder 2"/>
          <p:cNvSpPr>
            <a:spLocks noGrp="1"/>
          </p:cNvSpPr>
          <p:nvPr>
            <p:ph idx="1"/>
          </p:nvPr>
        </p:nvSpPr>
        <p:spPr>
          <a:xfrm>
            <a:off x="457200" y="1143000"/>
            <a:ext cx="8229600" cy="5562600"/>
          </a:xfrm>
        </p:spPr>
        <p:txBody>
          <a:bodyPr/>
          <a:lstStyle/>
          <a:p>
            <a:r>
              <a:rPr lang="en-US" b="1" dirty="0" smtClean="0"/>
              <a:t>A</a:t>
            </a:r>
            <a:r>
              <a:rPr lang="en-US" dirty="0" smtClean="0"/>
              <a:t> </a:t>
            </a:r>
            <a:r>
              <a:rPr lang="en-US" dirty="0" smtClean="0"/>
              <a:t>is for audience, the intended learners</a:t>
            </a:r>
          </a:p>
          <a:p>
            <a:r>
              <a:rPr lang="en-US" b="1" dirty="0" smtClean="0"/>
              <a:t>B</a:t>
            </a:r>
            <a:r>
              <a:rPr lang="en-US" dirty="0" smtClean="0"/>
              <a:t> is for behavior, what you expect the learner to do</a:t>
            </a:r>
          </a:p>
          <a:p>
            <a:r>
              <a:rPr lang="en-US" b="1" dirty="0" smtClean="0"/>
              <a:t>C</a:t>
            </a:r>
            <a:r>
              <a:rPr lang="en-US" dirty="0" smtClean="0"/>
              <a:t> is for conditions, the circumstances under which the learning will occur</a:t>
            </a:r>
          </a:p>
          <a:p>
            <a:r>
              <a:rPr lang="en-US" b="1" dirty="0" smtClean="0"/>
              <a:t>D</a:t>
            </a:r>
            <a:r>
              <a:rPr lang="en-US" dirty="0" smtClean="0"/>
              <a:t> is for degree, or how much of the behavior needs to be performed and to what level</a:t>
            </a:r>
            <a:r>
              <a:rPr lang="en-US" dirty="0" smtClean="0"/>
              <a:t>. (Not always included)</a:t>
            </a:r>
          </a:p>
          <a:p>
            <a:r>
              <a:rPr lang="en-US" dirty="0" smtClean="0"/>
              <a:t>When writing outcomes using this formula you just need to include the elements, not necessarily in ABCD Order.</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A-B-C-D Example</a:t>
            </a:r>
            <a:endParaRPr lang="en-US" dirty="0"/>
          </a:p>
        </p:txBody>
      </p:sp>
      <p:sp>
        <p:nvSpPr>
          <p:cNvPr id="3" name="Content Placeholder 2"/>
          <p:cNvSpPr>
            <a:spLocks noGrp="1"/>
          </p:cNvSpPr>
          <p:nvPr>
            <p:ph idx="1"/>
          </p:nvPr>
        </p:nvSpPr>
        <p:spPr/>
        <p:txBody>
          <a:bodyPr/>
          <a:lstStyle/>
          <a:p>
            <a:r>
              <a:rPr lang="en-US" dirty="0" smtClean="0"/>
              <a:t>Through a group exercise to </a:t>
            </a:r>
            <a:r>
              <a:rPr lang="en-US" dirty="0" smtClean="0"/>
              <a:t>distinguish between scholarly, trade and peer reviewed publications, (</a:t>
            </a:r>
            <a:r>
              <a:rPr lang="en-US" b="1" u="sng" dirty="0" smtClean="0"/>
              <a:t>C</a:t>
            </a:r>
            <a:r>
              <a:rPr lang="en-US" dirty="0" smtClean="0"/>
              <a:t>onditions) the majority (</a:t>
            </a:r>
            <a:r>
              <a:rPr lang="en-US" b="1" u="sng" dirty="0" smtClean="0"/>
              <a:t>D</a:t>
            </a:r>
            <a:r>
              <a:rPr lang="en-US" dirty="0" smtClean="0"/>
              <a:t>egree) of students (</a:t>
            </a:r>
            <a:r>
              <a:rPr lang="en-US" b="1" u="sng" dirty="0" smtClean="0"/>
              <a:t>A</a:t>
            </a:r>
            <a:r>
              <a:rPr lang="en-US" dirty="0" smtClean="0"/>
              <a:t>udience) will be able to correctly identify the item given to them (</a:t>
            </a:r>
            <a:r>
              <a:rPr lang="en-US" b="1" u="sng" dirty="0" smtClean="0"/>
              <a:t>B</a:t>
            </a:r>
            <a:r>
              <a:rPr lang="en-US" dirty="0" smtClean="0"/>
              <a:t>ehavior).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Learning Outcomes</a:t>
            </a:r>
            <a:endParaRPr lang="en-US" dirty="0"/>
          </a:p>
        </p:txBody>
      </p:sp>
      <p:sp>
        <p:nvSpPr>
          <p:cNvPr id="3" name="Content Placeholder 2"/>
          <p:cNvSpPr>
            <a:spLocks noGrp="1"/>
          </p:cNvSpPr>
          <p:nvPr>
            <p:ph idx="1"/>
          </p:nvPr>
        </p:nvSpPr>
        <p:spPr>
          <a:xfrm>
            <a:off x="457200" y="1600200"/>
            <a:ext cx="8229600" cy="4876800"/>
          </a:xfrm>
        </p:spPr>
        <p:txBody>
          <a:bodyPr/>
          <a:lstStyle/>
          <a:p>
            <a:r>
              <a:rPr lang="en-US" sz="2400" b="1" dirty="0" smtClean="0"/>
              <a:t>SMART (</a:t>
            </a:r>
            <a:r>
              <a:rPr lang="en-US" sz="2400" b="1" dirty="0" err="1" smtClean="0"/>
              <a:t>Drucker</a:t>
            </a:r>
            <a:r>
              <a:rPr lang="en-US" sz="2400" b="1" dirty="0" smtClean="0"/>
              <a:t>, 1954)</a:t>
            </a:r>
          </a:p>
          <a:p>
            <a:r>
              <a:rPr lang="en-US" sz="2400" dirty="0" smtClean="0"/>
              <a:t>S </a:t>
            </a:r>
            <a:r>
              <a:rPr lang="en-US" sz="2400" b="1" dirty="0" smtClean="0"/>
              <a:t>Specific – clear and definite terms describing expected abilities, knowledge, </a:t>
            </a:r>
            <a:r>
              <a:rPr lang="en-US" sz="2400" b="1" dirty="0" smtClean="0"/>
              <a:t>values, attitudes</a:t>
            </a:r>
            <a:r>
              <a:rPr lang="en-US" sz="2400" b="1" dirty="0" smtClean="0"/>
              <a:t>, and performance</a:t>
            </a:r>
          </a:p>
          <a:p>
            <a:r>
              <a:rPr lang="en-US" sz="2400" dirty="0" smtClean="0"/>
              <a:t>M </a:t>
            </a:r>
            <a:r>
              <a:rPr lang="en-US" sz="2400" b="1" dirty="0" smtClean="0"/>
              <a:t>Measurable – it is feasible to get the data, data are accurate and reliable, issue can </a:t>
            </a:r>
            <a:r>
              <a:rPr lang="en-US" sz="2400" b="1" dirty="0" smtClean="0"/>
              <a:t>be assessed </a:t>
            </a:r>
            <a:r>
              <a:rPr lang="en-US" sz="2400" b="1" dirty="0" smtClean="0"/>
              <a:t>more than one way</a:t>
            </a:r>
          </a:p>
          <a:p>
            <a:r>
              <a:rPr lang="en-US" sz="2400" dirty="0" smtClean="0"/>
              <a:t>A </a:t>
            </a:r>
            <a:r>
              <a:rPr lang="en-US" sz="2400" b="1" dirty="0" smtClean="0"/>
              <a:t>Aggressive but Attainable – consider stretch targets to improve program</a:t>
            </a:r>
          </a:p>
          <a:p>
            <a:r>
              <a:rPr lang="en-US" sz="2400" dirty="0" smtClean="0"/>
              <a:t>R </a:t>
            </a:r>
            <a:r>
              <a:rPr lang="en-US" sz="2400" b="1" dirty="0" smtClean="0"/>
              <a:t>Results-oriented – describe what standards are expected for students</a:t>
            </a:r>
          </a:p>
          <a:p>
            <a:r>
              <a:rPr lang="en-US" sz="2400" dirty="0" smtClean="0"/>
              <a:t>T </a:t>
            </a:r>
            <a:r>
              <a:rPr lang="en-US" sz="2400" b="1" dirty="0" smtClean="0"/>
              <a:t>Time-bound – describe where you would like to be within a specified period of time</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Exercise: two different </a:t>
            </a:r>
            <a:r>
              <a:rPr lang="en-US" dirty="0" smtClean="0"/>
              <a:t>formulas, </a:t>
            </a:r>
            <a:r>
              <a:rPr lang="en-US" dirty="0" smtClean="0"/>
              <a:t>same class</a:t>
            </a:r>
            <a:endParaRPr lang="en-US" dirty="0"/>
          </a:p>
        </p:txBody>
      </p:sp>
      <p:sp>
        <p:nvSpPr>
          <p:cNvPr id="3" name="Content Placeholder 2"/>
          <p:cNvSpPr>
            <a:spLocks noGrp="1"/>
          </p:cNvSpPr>
          <p:nvPr>
            <p:ph idx="1"/>
          </p:nvPr>
        </p:nvSpPr>
        <p:spPr/>
        <p:txBody>
          <a:bodyPr/>
          <a:lstStyle/>
          <a:p>
            <a:r>
              <a:rPr lang="en-US" dirty="0" smtClean="0"/>
              <a:t>½ will use the ABCD method and the other ½ the “In order to” method.</a:t>
            </a:r>
          </a:p>
          <a:p>
            <a:r>
              <a:rPr lang="en-US" dirty="0" smtClean="0"/>
              <a:t>In groups, brainstorm a variety of possible learning outcomes for the following instruction scenario:</a:t>
            </a:r>
          </a:p>
          <a:p>
            <a:endParaRPr lang="en-US" dirty="0" smtClean="0"/>
          </a:p>
          <a:p>
            <a:r>
              <a:rPr lang="en-US" dirty="0" smtClean="0"/>
              <a:t>A freshman composition instructor contacts you and says: “My students don’t understand how to identify a credible website.  They also don’t know how or why they should use citations.  Could you also show them the library’s citation management tool?”</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Outcomes</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After this workshop participants will be able to</a:t>
            </a:r>
            <a:r>
              <a:rPr lang="en-US" dirty="0" smtClean="0"/>
              <a:t>:</a:t>
            </a:r>
          </a:p>
          <a:p>
            <a:pPr>
              <a:buNone/>
            </a:pPr>
            <a:endParaRPr lang="en-US" dirty="0" smtClean="0"/>
          </a:p>
          <a:p>
            <a:r>
              <a:rPr lang="en-US" dirty="0" smtClean="0"/>
              <a:t>Articulate </a:t>
            </a:r>
            <a:r>
              <a:rPr lang="en-US" dirty="0" smtClean="0"/>
              <a:t>the importance of learning outcomes in higher </a:t>
            </a:r>
            <a:r>
              <a:rPr lang="en-US" dirty="0" smtClean="0"/>
              <a:t>education.</a:t>
            </a:r>
          </a:p>
          <a:p>
            <a:pPr>
              <a:buNone/>
            </a:pPr>
            <a:endParaRPr lang="en-US" sz="1000" dirty="0" smtClean="0"/>
          </a:p>
          <a:p>
            <a:r>
              <a:rPr lang="en-US" dirty="0" smtClean="0"/>
              <a:t>Develop </a:t>
            </a:r>
            <a:r>
              <a:rPr lang="en-US" dirty="0" smtClean="0"/>
              <a:t>good learning outcomes for information literacy instruction in order to improve teaching and </a:t>
            </a:r>
            <a:r>
              <a:rPr lang="en-US" dirty="0" smtClean="0"/>
              <a:t>assessment.</a:t>
            </a:r>
          </a:p>
          <a:p>
            <a:pPr>
              <a:buNone/>
            </a:pPr>
            <a:endParaRPr lang="en-US" sz="1000" dirty="0" smtClean="0"/>
          </a:p>
          <a:p>
            <a:r>
              <a:rPr lang="en-US" dirty="0" smtClean="0"/>
              <a:t>Advance </a:t>
            </a:r>
            <a:r>
              <a:rPr lang="en-US" dirty="0" smtClean="0"/>
              <a:t>information literacy initiatives on your campus through the use of learning outcomes.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 and the “One-Shot”</a:t>
            </a:r>
            <a:endParaRPr lang="en-US" dirty="0"/>
          </a:p>
        </p:txBody>
      </p:sp>
      <p:sp>
        <p:nvSpPr>
          <p:cNvPr id="3" name="Content Placeholder 2"/>
          <p:cNvSpPr>
            <a:spLocks noGrp="1"/>
          </p:cNvSpPr>
          <p:nvPr>
            <p:ph idx="1"/>
          </p:nvPr>
        </p:nvSpPr>
        <p:spPr>
          <a:xfrm>
            <a:off x="457200" y="1600200"/>
            <a:ext cx="8229600" cy="4800600"/>
          </a:xfrm>
        </p:spPr>
        <p:txBody>
          <a:bodyPr/>
          <a:lstStyle/>
          <a:p>
            <a:r>
              <a:rPr lang="en-US" dirty="0" smtClean="0"/>
              <a:t>Involve the teaching faculty:</a:t>
            </a:r>
          </a:p>
          <a:p>
            <a:pPr lvl="1"/>
            <a:r>
              <a:rPr lang="en-US" dirty="0" smtClean="0"/>
              <a:t>What do you expect your students to know and be able to do following instruction?</a:t>
            </a:r>
          </a:p>
          <a:p>
            <a:pPr lvl="1"/>
            <a:r>
              <a:rPr lang="en-US" dirty="0" smtClean="0"/>
              <a:t>What do you want your students to get out of this instruction session?</a:t>
            </a:r>
          </a:p>
          <a:p>
            <a:r>
              <a:rPr lang="en-US" dirty="0" smtClean="0"/>
              <a:t>You can guide this discussion towards higher-level info lit goals: Is the real outcome that students be able to search JSTOR or is the real goal to get students to think critically about their information sources</a:t>
            </a:r>
            <a:r>
              <a:rPr lang="en-US" dirty="0" smtClean="0"/>
              <a:t>?</a:t>
            </a:r>
          </a:p>
          <a:p>
            <a:r>
              <a:rPr lang="en-US" dirty="0" smtClean="0"/>
              <a:t>“RUTHLESS PRIORITIZATION”</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Handout</a:t>
            </a:r>
            <a:endParaRPr lang="en-US" dirty="0"/>
          </a:p>
        </p:txBody>
      </p:sp>
      <p:sp>
        <p:nvSpPr>
          <p:cNvPr id="3" name="Content Placeholder 2"/>
          <p:cNvSpPr>
            <a:spLocks noGrp="1"/>
          </p:cNvSpPr>
          <p:nvPr>
            <p:ph idx="1"/>
          </p:nvPr>
        </p:nvSpPr>
        <p:spPr/>
        <p:txBody>
          <a:bodyPr/>
          <a:lstStyle/>
          <a:p>
            <a:r>
              <a:rPr lang="en-US" dirty="0" smtClean="0"/>
              <a:t>ACRL Resources:</a:t>
            </a:r>
          </a:p>
          <a:p>
            <a:pPr lvl="1"/>
            <a:r>
              <a:rPr lang="en-US" dirty="0" smtClean="0"/>
              <a:t>Objectives for Information Literacy </a:t>
            </a:r>
            <a:r>
              <a:rPr lang="en-US" dirty="0" smtClean="0"/>
              <a:t>Instruction</a:t>
            </a:r>
          </a:p>
          <a:p>
            <a:pPr lvl="1"/>
            <a:r>
              <a:rPr lang="en-US" dirty="0" smtClean="0"/>
              <a:t>Information Literacy Competency Standards for Higher Education </a:t>
            </a:r>
            <a:endParaRPr lang="en-US" dirty="0" smtClean="0"/>
          </a:p>
          <a:p>
            <a:pPr lvl="1"/>
            <a:r>
              <a:rPr lang="en-US" dirty="0" smtClean="0"/>
              <a:t>Task Force on Academic Library Outcomes Assessment Report </a:t>
            </a:r>
            <a:endParaRPr lang="en-US" dirty="0" smtClean="0"/>
          </a:p>
          <a:p>
            <a:r>
              <a:rPr lang="en-US" dirty="0" smtClean="0"/>
              <a:t>Books</a:t>
            </a:r>
          </a:p>
          <a:p>
            <a:r>
              <a:rPr lang="en-US" dirty="0" smtClean="0"/>
              <a:t>Articles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ACRL: Objectives for Information Literacy Librarians.</a:t>
            </a:r>
            <a:endParaRPr lang="en-US" dirty="0"/>
          </a:p>
        </p:txBody>
      </p:sp>
      <p:sp>
        <p:nvSpPr>
          <p:cNvPr id="3" name="Content Placeholder 2"/>
          <p:cNvSpPr>
            <a:spLocks noGrp="1"/>
          </p:cNvSpPr>
          <p:nvPr>
            <p:ph idx="1"/>
          </p:nvPr>
        </p:nvSpPr>
        <p:spPr/>
        <p:txBody>
          <a:bodyPr/>
          <a:lstStyle/>
          <a:p>
            <a:r>
              <a:rPr lang="en-US" b="1" dirty="0" smtClean="0"/>
              <a:t>Objectives for Information Literacy Instruction: A Model Statement for Academic Librarians (2001)</a:t>
            </a:r>
            <a:br>
              <a:rPr lang="en-US" b="1" dirty="0" smtClean="0"/>
            </a:br>
            <a:r>
              <a:rPr lang="en-US" u="sng" dirty="0" smtClean="0">
                <a:hlinkClick r:id="rId2"/>
              </a:rPr>
              <a:t>http://www.ala.org/ala/mgrps/divs/acrl/standards/objectivesinformation.cfm</a:t>
            </a:r>
            <a:r>
              <a:rPr lang="en-US" dirty="0" smtClean="0"/>
              <a:t> </a:t>
            </a:r>
          </a:p>
          <a:p>
            <a:r>
              <a:rPr lang="en-US" i="1" dirty="0" smtClean="0"/>
              <a:t>The Competency Standards are the basis for the IS Objectives and it is recommended that the two documents be used together. The IS Objectives flesh out and make more specific the Standards, Performance Indicators, and Outcomes of the Competency Standards.</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Practice</a:t>
            </a:r>
            <a:r>
              <a:rPr lang="en-US" dirty="0" smtClean="0"/>
              <a:t>	</a:t>
            </a:r>
            <a:r>
              <a:rPr lang="en-US" dirty="0" smtClean="0"/>
              <a:t>!</a:t>
            </a:r>
            <a:endParaRPr lang="en-US" dirty="0"/>
          </a:p>
        </p:txBody>
      </p:sp>
      <p:sp>
        <p:nvSpPr>
          <p:cNvPr id="3" name="Content Placeholder 2"/>
          <p:cNvSpPr>
            <a:spLocks noGrp="1"/>
          </p:cNvSpPr>
          <p:nvPr>
            <p:ph idx="1"/>
          </p:nvPr>
        </p:nvSpPr>
        <p:spPr/>
        <p:txBody>
          <a:bodyPr/>
          <a:lstStyle/>
          <a:p>
            <a:r>
              <a:rPr lang="en-US" dirty="0" smtClean="0"/>
              <a:t>Does anyone have a session or class that we can try to write outcomes for? (institutional context will be lacking).</a:t>
            </a:r>
          </a:p>
          <a:p>
            <a:r>
              <a:rPr lang="en-US" dirty="0" smtClean="0"/>
              <a:t>If not, work on this </a:t>
            </a:r>
            <a:r>
              <a:rPr lang="en-US" dirty="0" smtClean="0"/>
              <a:t>example in groups:</a:t>
            </a:r>
          </a:p>
          <a:p>
            <a:pPr>
              <a:buNone/>
            </a:pPr>
            <a:endParaRPr lang="en-US" dirty="0" smtClean="0"/>
          </a:p>
          <a:p>
            <a:pPr>
              <a:buNone/>
            </a:pPr>
            <a:r>
              <a:rPr lang="en-US" dirty="0" smtClean="0"/>
              <a:t>You are asked to give a lunch hour presentation to faculty about preventing and detecting student plagiarism.  What are some possible learning outcomes?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Questions?</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dirty="0" smtClean="0"/>
              <a:t>Chris Sweet</a:t>
            </a:r>
          </a:p>
          <a:p>
            <a:pPr algn="ctr">
              <a:buNone/>
            </a:pPr>
            <a:r>
              <a:rPr lang="en-US" dirty="0" smtClean="0"/>
              <a:t>csweet@iwu.edu</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447800"/>
          </a:xfrm>
        </p:spPr>
        <p:txBody>
          <a:bodyPr>
            <a:normAutofit/>
          </a:bodyPr>
          <a:lstStyle/>
          <a:p>
            <a:r>
              <a:rPr lang="en-US" sz="4000" dirty="0" smtClean="0"/>
              <a:t>Who loves writing learning outcomes?! </a:t>
            </a:r>
            <a:br>
              <a:rPr lang="en-US" sz="4000" dirty="0" smtClean="0"/>
            </a:br>
            <a:r>
              <a:rPr lang="en-US" sz="4000" dirty="0" smtClean="0"/>
              <a:t>(Or, what brings you here today?)</a:t>
            </a:r>
            <a:endParaRPr lang="en-US" sz="4000" dirty="0"/>
          </a:p>
        </p:txBody>
      </p:sp>
      <p:sp>
        <p:nvSpPr>
          <p:cNvPr id="3" name="Content Placeholder 2"/>
          <p:cNvSpPr>
            <a:spLocks noGrp="1"/>
          </p:cNvSpPr>
          <p:nvPr>
            <p:ph idx="1"/>
          </p:nvPr>
        </p:nvSpPr>
        <p:spPr>
          <a:xfrm>
            <a:off x="457200" y="2057400"/>
            <a:ext cx="8229600" cy="4343400"/>
          </a:xfrm>
        </p:spPr>
        <p:txBody>
          <a:bodyPr/>
          <a:lstStyle/>
          <a:p>
            <a:r>
              <a:rPr lang="en-US" dirty="0" smtClean="0"/>
              <a:t>Do you currently have info lit learning outcomes in place?</a:t>
            </a:r>
          </a:p>
          <a:p>
            <a:r>
              <a:rPr lang="en-US" dirty="0" smtClean="0"/>
              <a:t>What are your learning outcome needs? (Instructional, departmental, programmatic?)  </a:t>
            </a:r>
          </a:p>
          <a:p>
            <a:pPr>
              <a:buNone/>
            </a:pPr>
            <a:r>
              <a:rPr lang="en-US" dirty="0" smtClean="0"/>
              <a:t>Did you come with a specific session or class?</a:t>
            </a:r>
          </a:p>
          <a:p>
            <a:r>
              <a:rPr lang="en-US" dirty="0" smtClean="0"/>
              <a:t> What is your campus/library culture in regards to assessment</a:t>
            </a:r>
            <a:r>
              <a:rPr lang="en-US" dirty="0" smtClean="0"/>
              <a:t>?</a:t>
            </a:r>
          </a:p>
          <a:p>
            <a:r>
              <a:rPr lang="en-US" dirty="0" smtClean="0"/>
              <a:t>How many have written their own learning outcomes?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Learning Outcomes </a:t>
            </a:r>
            <a:r>
              <a:rPr lang="en-US" dirty="0" smtClean="0"/>
              <a:t>Expertise</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Info Lit Librarian</a:t>
            </a:r>
          </a:p>
          <a:p>
            <a:pPr>
              <a:buNone/>
            </a:pPr>
            <a:r>
              <a:rPr lang="en-US" dirty="0" smtClean="0"/>
              <a:t>ACRL Immersion</a:t>
            </a:r>
            <a:endParaRPr lang="en-US" dirty="0" smtClean="0"/>
          </a:p>
          <a:p>
            <a:pPr>
              <a:buNone/>
            </a:pPr>
            <a:r>
              <a:rPr lang="en-US" dirty="0" smtClean="0"/>
              <a:t>ACRL Assessment </a:t>
            </a:r>
            <a:r>
              <a:rPr lang="en-US" dirty="0" smtClean="0"/>
              <a:t>Workshop</a:t>
            </a:r>
          </a:p>
          <a:p>
            <a:pPr>
              <a:buNone/>
            </a:pPr>
            <a:r>
              <a:rPr lang="en-US" dirty="0" smtClean="0"/>
              <a:t>Info Lit Outcomes for Campus Writing Program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143000"/>
          </a:xfrm>
        </p:spPr>
        <p:txBody>
          <a:bodyPr>
            <a:noAutofit/>
          </a:bodyPr>
          <a:lstStyle/>
          <a:p>
            <a:r>
              <a:rPr lang="en-US" sz="3600" dirty="0" smtClean="0"/>
              <a:t>IWU Writing Program Info Lit Outcomes</a:t>
            </a:r>
            <a:endParaRPr lang="en-US" sz="3600" dirty="0"/>
          </a:p>
        </p:txBody>
      </p:sp>
      <p:sp>
        <p:nvSpPr>
          <p:cNvPr id="3" name="Content Placeholder 2"/>
          <p:cNvSpPr>
            <a:spLocks noGrp="1"/>
          </p:cNvSpPr>
          <p:nvPr>
            <p:ph idx="1"/>
          </p:nvPr>
        </p:nvSpPr>
        <p:spPr>
          <a:xfrm>
            <a:off x="457200" y="1600200"/>
            <a:ext cx="8229600" cy="5029200"/>
          </a:xfrm>
        </p:spPr>
        <p:txBody>
          <a:bodyPr/>
          <a:lstStyle/>
          <a:p>
            <a:r>
              <a:rPr lang="en-US" b="1" dirty="0" smtClean="0"/>
              <a:t>Students value research as a discovery process that requires both creativity and persistence.</a:t>
            </a:r>
          </a:p>
          <a:p>
            <a:r>
              <a:rPr lang="en-US" b="1" dirty="0" smtClean="0"/>
              <a:t>Students locate, evaluate and synthesize diverse information resources in order to develop a body of evidence that supports the project’s purpose.</a:t>
            </a:r>
          </a:p>
          <a:p>
            <a:r>
              <a:rPr lang="en-US" b="1" dirty="0" smtClean="0"/>
              <a:t>Students demonstrate critical thinking and sound reasoning in their writing through the integration of credible, authoritative sources. </a:t>
            </a:r>
          </a:p>
          <a:p>
            <a:r>
              <a:rPr lang="en-US" b="1" dirty="0" smtClean="0"/>
              <a:t>Students utilize systems of documentation and acknowledgement in order to use information in an appropriate legal and ethical manner.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Outcomes as a Process</a:t>
            </a:r>
            <a:endParaRPr lang="en-US" dirty="0"/>
          </a:p>
        </p:txBody>
      </p:sp>
      <p:sp>
        <p:nvSpPr>
          <p:cNvPr id="3" name="Content Placeholder 2"/>
          <p:cNvSpPr>
            <a:spLocks noGrp="1"/>
          </p:cNvSpPr>
          <p:nvPr>
            <p:ph idx="1"/>
          </p:nvPr>
        </p:nvSpPr>
        <p:spPr>
          <a:xfrm>
            <a:off x="457200" y="1600200"/>
            <a:ext cx="8229600" cy="4876800"/>
          </a:xfrm>
        </p:spPr>
        <p:txBody>
          <a:bodyPr/>
          <a:lstStyle/>
          <a:p>
            <a:r>
              <a:rPr lang="en-US" dirty="0" smtClean="0"/>
              <a:t>Good learning outcomes are not something you research a bit and sit down at your desk and crank out.</a:t>
            </a:r>
          </a:p>
          <a:p>
            <a:r>
              <a:rPr lang="en-US" dirty="0" smtClean="0"/>
              <a:t>Identify the Stakeholders</a:t>
            </a:r>
          </a:p>
          <a:p>
            <a:pPr lvl="1"/>
            <a:r>
              <a:rPr lang="en-US" dirty="0" smtClean="0"/>
              <a:t>Teaching Faculty?</a:t>
            </a:r>
          </a:p>
          <a:p>
            <a:pPr lvl="1"/>
            <a:r>
              <a:rPr lang="en-US" dirty="0" smtClean="0"/>
              <a:t>Administrators?</a:t>
            </a:r>
          </a:p>
          <a:p>
            <a:pPr lvl="1"/>
            <a:r>
              <a:rPr lang="en-US" dirty="0" smtClean="0"/>
              <a:t>Librarians?</a:t>
            </a:r>
          </a:p>
          <a:p>
            <a:r>
              <a:rPr lang="en-US" dirty="0" smtClean="0"/>
              <a:t>Brainstorming and prioritizing sessions are essential</a:t>
            </a:r>
          </a:p>
          <a:p>
            <a:r>
              <a:rPr lang="en-US" dirty="0" smtClean="0"/>
              <a:t>Identify your audience</a:t>
            </a:r>
          </a:p>
          <a:p>
            <a:pPr lvl="1"/>
            <a:r>
              <a:rPr lang="en-US" dirty="0" smtClean="0"/>
              <a:t>Freshman composition students?</a:t>
            </a:r>
          </a:p>
          <a:p>
            <a:pPr lvl="1"/>
            <a:r>
              <a:rPr lang="en-US" dirty="0" smtClean="0"/>
              <a:t>Teaching Faculty?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 or Objectives?</a:t>
            </a:r>
            <a:endParaRPr lang="en-US" dirty="0"/>
          </a:p>
        </p:txBody>
      </p:sp>
      <p:sp>
        <p:nvSpPr>
          <p:cNvPr id="3" name="Content Placeholder 2"/>
          <p:cNvSpPr>
            <a:spLocks noGrp="1"/>
          </p:cNvSpPr>
          <p:nvPr>
            <p:ph idx="1"/>
          </p:nvPr>
        </p:nvSpPr>
        <p:spPr/>
        <p:txBody>
          <a:bodyPr/>
          <a:lstStyle/>
          <a:p>
            <a:r>
              <a:rPr lang="en-US" dirty="0" smtClean="0"/>
              <a:t>“Learning Outcomes” is the more in-vogue term, but “Learning Objectives” is often used interchangeably. </a:t>
            </a:r>
          </a:p>
          <a:p>
            <a:r>
              <a:rPr lang="en-US" dirty="0" smtClean="0"/>
              <a:t>Simply put, a learning outcome answers the question: “What should a student be able to do after instruction?”</a:t>
            </a:r>
          </a:p>
          <a:p>
            <a:r>
              <a:rPr lang="en-US" dirty="0" smtClean="0"/>
              <a:t>Focus is on the learner and </a:t>
            </a:r>
            <a:r>
              <a:rPr lang="en-US" dirty="0" smtClean="0"/>
              <a:t>the desired </a:t>
            </a:r>
            <a:r>
              <a:rPr lang="en-US" dirty="0" smtClean="0"/>
              <a:t>end product.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a:xfrm>
            <a:off x="457200" y="1600200"/>
            <a:ext cx="8229600" cy="4876800"/>
          </a:xfrm>
        </p:spPr>
        <p:txBody>
          <a:bodyPr/>
          <a:lstStyle/>
          <a:p>
            <a:r>
              <a:rPr lang="en-US" dirty="0" smtClean="0"/>
              <a:t>Move towards evidence-based learning and accountability.</a:t>
            </a:r>
          </a:p>
          <a:p>
            <a:r>
              <a:rPr lang="en-US" dirty="0" smtClean="0"/>
              <a:t>In other words: ASSESSMENT!</a:t>
            </a:r>
          </a:p>
          <a:p>
            <a:r>
              <a:rPr lang="en-US" dirty="0" smtClean="0"/>
              <a:t>Accreditation: </a:t>
            </a:r>
            <a:r>
              <a:rPr lang="en-US" sz="1600" dirty="0" smtClean="0">
                <a:hlinkClick r:id="rId2"/>
              </a:rPr>
              <a:t>http://</a:t>
            </a:r>
            <a:r>
              <a:rPr lang="en-US" sz="1600" dirty="0" smtClean="0">
                <a:hlinkClick r:id="rId2"/>
              </a:rPr>
              <a:t>www.learningoutcomeassessment.org/Accreditation1.htm</a:t>
            </a:r>
            <a:r>
              <a:rPr lang="en-US" sz="1600" dirty="0" smtClean="0"/>
              <a:t> </a:t>
            </a:r>
            <a:endParaRPr lang="en-US" sz="1600" dirty="0" smtClean="0"/>
          </a:p>
          <a:p>
            <a:r>
              <a:rPr lang="en-US" dirty="0" smtClean="0"/>
              <a:t>Better alignment with practices in instructional departments (walk the walk, talk the talk)</a:t>
            </a:r>
          </a:p>
          <a:p>
            <a:r>
              <a:rPr lang="en-US" dirty="0" smtClean="0"/>
              <a:t>Can be a tool for moving info lit initiatives forward.</a:t>
            </a:r>
          </a:p>
          <a:p>
            <a:r>
              <a:rPr lang="en-US" dirty="0" smtClean="0"/>
              <a:t>Can be used at the Info Lit program level, class, or single session instruction (we’re focusing on the last two).</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sz="3200" dirty="0" smtClean="0"/>
              <a:t>Assessment of student learning is:</a:t>
            </a:r>
          </a:p>
          <a:p>
            <a:pPr lvl="1"/>
            <a:r>
              <a:rPr lang="en-US" sz="2800" dirty="0" smtClean="0"/>
              <a:t>Knowing what you are doing in the classroom</a:t>
            </a:r>
          </a:p>
          <a:p>
            <a:pPr lvl="1"/>
            <a:r>
              <a:rPr lang="en-US" sz="2800" dirty="0" smtClean="0"/>
              <a:t>Knowing why you are doing it</a:t>
            </a:r>
          </a:p>
          <a:p>
            <a:pPr lvl="1"/>
            <a:r>
              <a:rPr lang="en-US" sz="2800" dirty="0" smtClean="0"/>
              <a:t>Knowing what students are learning as a result</a:t>
            </a:r>
          </a:p>
          <a:p>
            <a:pPr lvl="1"/>
            <a:r>
              <a:rPr lang="en-US" sz="2800" dirty="0" smtClean="0"/>
              <a:t>Changing because of the information</a:t>
            </a:r>
          </a:p>
          <a:p>
            <a:pPr lvl="1"/>
            <a:endParaRPr lang="en-US" dirty="0" smtClean="0"/>
          </a:p>
          <a:p>
            <a:pPr lvl="1">
              <a:buNone/>
            </a:pPr>
            <a:endParaRPr lang="en-US" dirty="0" smtClean="0"/>
          </a:p>
          <a:p>
            <a:pPr lvl="1">
              <a:buNone/>
            </a:pPr>
            <a:r>
              <a:rPr lang="en-US" dirty="0" smtClean="0"/>
              <a:t>-Debra Gilchrist: </a:t>
            </a:r>
            <a:r>
              <a:rPr lang="en-US" i="1" dirty="0" smtClean="0"/>
              <a:t>Information Literacy and Assessment</a:t>
            </a:r>
            <a:r>
              <a:rPr lang="en-US" dirty="0" smtClean="0"/>
              <a:t>: ACRL/TLT Group Online Seminar, 2009.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uman">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Human">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85000"/>
                <a:satMod val="275000"/>
              </a:schemeClr>
            </a:gs>
            <a:gs pos="3000">
              <a:schemeClr val="phClr">
                <a:tint val="87000"/>
                <a:satMod val="275000"/>
              </a:schemeClr>
            </a:gs>
            <a:gs pos="10000">
              <a:schemeClr val="phClr">
                <a:tint val="90000"/>
                <a:satMod val="275000"/>
              </a:schemeClr>
            </a:gs>
            <a:gs pos="70000">
              <a:schemeClr val="phClr">
                <a:shade val="38000"/>
                <a:satMod val="275000"/>
              </a:schemeClr>
            </a:gs>
            <a:gs pos="90000">
              <a:schemeClr val="phClr">
                <a:shade val="25000"/>
                <a:satMod val="300000"/>
              </a:schemeClr>
            </a:gs>
            <a:gs pos="100000">
              <a:schemeClr val="phClr">
                <a:shade val="22000"/>
                <a:satMod val="300000"/>
              </a:schemeClr>
            </a:gs>
          </a:gsLst>
          <a:path path="circle">
            <a:fillToRect l="60000" t="-3300" b="200000"/>
          </a:path>
        </a:gradFill>
        <a:gradFill rotWithShape="1">
          <a:gsLst>
            <a:gs pos="0">
              <a:schemeClr val="phClr">
                <a:tint val="57000"/>
                <a:satMod val="400000"/>
              </a:schemeClr>
            </a:gs>
            <a:gs pos="100000">
              <a:schemeClr val="phClr">
                <a:tint val="87000"/>
                <a:shade val="40000"/>
                <a:satMod val="5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Human</Template>
  <TotalTime>4098</TotalTime>
  <Words>1158</Words>
  <Application>Microsoft Office PowerPoint</Application>
  <PresentationFormat>On-screen Show (4:3)</PresentationFormat>
  <Paragraphs>153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Human</vt:lpstr>
      <vt:lpstr>Writing and Refining Information Literacy Learning Outcomes.</vt:lpstr>
      <vt:lpstr>Workshop Outcomes</vt:lpstr>
      <vt:lpstr>Who loves writing learning outcomes?!  (Or, what brings you here today?)</vt:lpstr>
      <vt:lpstr>My Learning Outcomes Expertise?</vt:lpstr>
      <vt:lpstr>IWU Writing Program Info Lit Outcomes</vt:lpstr>
      <vt:lpstr>Learning Outcomes as a Process</vt:lpstr>
      <vt:lpstr>Outcomes or Objectives?</vt:lpstr>
      <vt:lpstr>Why?</vt:lpstr>
      <vt:lpstr>Slide 9</vt:lpstr>
      <vt:lpstr>Fun and Games with Taxonomies!</vt:lpstr>
      <vt:lpstr>Bloom’s Taxonomy According to the Pirates of the Caribbean</vt:lpstr>
      <vt:lpstr>Anderson and Krathwohl's Taxonomy 2000</vt:lpstr>
      <vt:lpstr>Bloom’s vs. Anderson &amp; Krathwohl</vt:lpstr>
      <vt:lpstr>Two Outcome “Formulas”</vt:lpstr>
      <vt:lpstr>ACRL Immersion / Deb Gilchrist</vt:lpstr>
      <vt:lpstr>A-B-C-D Method</vt:lpstr>
      <vt:lpstr>A-B-C-D Example</vt:lpstr>
      <vt:lpstr>Good Learning Outcomes</vt:lpstr>
      <vt:lpstr>Exercise: two different formulas, same class</vt:lpstr>
      <vt:lpstr>Outcomes and the “One-Shot”</vt:lpstr>
      <vt:lpstr>Resources Handout</vt:lpstr>
      <vt:lpstr>ACRL: Objectives for Information Literacy Librarians.</vt:lpstr>
      <vt:lpstr>More Practice !</vt:lpstr>
      <vt:lpstr>Final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&amp; Cara</dc:creator>
  <cp:lastModifiedBy>Chris Sweet</cp:lastModifiedBy>
  <cp:revision>150</cp:revision>
  <dcterms:created xsi:type="dcterms:W3CDTF">2008-03-26T01:32:30Z</dcterms:created>
  <dcterms:modified xsi:type="dcterms:W3CDTF">2010-04-28T20:34:43Z</dcterms:modified>
</cp:coreProperties>
</file>