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2" r:id="rId1"/>
  </p:sldMasterIdLst>
  <p:sldIdLst>
    <p:sldId id="256" r:id="rId2"/>
    <p:sldId id="258" r:id="rId3"/>
    <p:sldId id="287" r:id="rId4"/>
    <p:sldId id="260" r:id="rId5"/>
    <p:sldId id="261" r:id="rId6"/>
    <p:sldId id="259" r:id="rId7"/>
    <p:sldId id="262" r:id="rId8"/>
    <p:sldId id="279" r:id="rId9"/>
    <p:sldId id="263" r:id="rId10"/>
    <p:sldId id="267" r:id="rId11"/>
    <p:sldId id="281" r:id="rId12"/>
    <p:sldId id="271" r:id="rId13"/>
    <p:sldId id="284" r:id="rId14"/>
    <p:sldId id="266" r:id="rId15"/>
    <p:sldId id="286" r:id="rId16"/>
    <p:sldId id="276" r:id="rId17"/>
    <p:sldId id="273" r:id="rId18"/>
    <p:sldId id="285" r:id="rId19"/>
    <p:sldId id="290" r:id="rId20"/>
    <p:sldId id="280" r:id="rId21"/>
    <p:sldId id="264" r:id="rId22"/>
    <p:sldId id="275" r:id="rId23"/>
    <p:sldId id="289" r:id="rId24"/>
    <p:sldId id="277" r:id="rId25"/>
    <p:sldId id="265" r:id="rId26"/>
    <p:sldId id="268" r:id="rId27"/>
    <p:sldId id="274" r:id="rId28"/>
    <p:sldId id="28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55" d="100"/>
          <a:sy n="55" d="100"/>
        </p:scale>
        <p:origin x="581"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B6A6D38-2532-4DDC-B5F5-8CCAC62DEE52}" type="datetimeFigureOut">
              <a:rPr lang="en-US" smtClean="0"/>
              <a:t>8/26/2015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82CDD-7D03-4088-949A-768BE74FC04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3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6A6D38-2532-4DDC-B5F5-8CCAC62DEE52}" type="datetimeFigureOut">
              <a:rPr lang="en-US" smtClean="0"/>
              <a:t>8/26/2015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1547627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6A6D38-2532-4DDC-B5F5-8CCAC62DEE52}" type="datetimeFigureOut">
              <a:rPr lang="en-US" smtClean="0"/>
              <a:t>8/26/2015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141448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6A6D38-2532-4DDC-B5F5-8CCAC62DEE52}" type="datetimeFigureOut">
              <a:rPr lang="en-US" smtClean="0"/>
              <a:t>8/26/2015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794187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6A6D38-2532-4DDC-B5F5-8CCAC62DEE52}" type="datetimeFigureOut">
              <a:rPr lang="en-US" smtClean="0"/>
              <a:t>8/26/2015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82CDD-7D03-4088-949A-768BE74FC04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925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B6A6D38-2532-4DDC-B5F5-8CCAC62DEE52}" type="datetimeFigureOut">
              <a:rPr lang="en-US" smtClean="0"/>
              <a:t>8/26/2015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4151628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B6A6D38-2532-4DDC-B5F5-8CCAC62DEE52}" type="datetimeFigureOut">
              <a:rPr lang="en-US" smtClean="0"/>
              <a:t>8/26/2015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521690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B6A6D38-2532-4DDC-B5F5-8CCAC62DEE52}" type="datetimeFigureOut">
              <a:rPr lang="en-US" smtClean="0"/>
              <a:t>8/26/2015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1698323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B6A6D38-2532-4DDC-B5F5-8CCAC62DEE52}" type="datetimeFigureOut">
              <a:rPr lang="en-US" smtClean="0"/>
              <a:t>8/26/2015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1643252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5B6A6D38-2532-4DDC-B5F5-8CCAC62DEE52}" type="datetimeFigureOut">
              <a:rPr lang="en-US" smtClean="0"/>
              <a:t>8/26/2015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EC82CDD-7D03-4088-949A-768BE74FC048}" type="slidenum">
              <a:rPr lang="en-US" smtClean="0"/>
              <a:t>‹#›</a:t>
            </a:fld>
            <a:endParaRPr lang="en-US"/>
          </a:p>
        </p:txBody>
      </p:sp>
    </p:spTree>
    <p:extLst>
      <p:ext uri="{BB962C8B-B14F-4D97-AF65-F5344CB8AC3E}">
        <p14:creationId xmlns:p14="http://schemas.microsoft.com/office/powerpoint/2010/main" val="3848311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6A6D38-2532-4DDC-B5F5-8CCAC62DEE52}" type="datetimeFigureOut">
              <a:rPr lang="en-US" smtClean="0"/>
              <a:t>8/26/2015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C82CDD-7D03-4088-949A-768BE74FC048}" type="slidenum">
              <a:rPr lang="en-US" smtClean="0"/>
              <a:t>‹#›</a:t>
            </a:fld>
            <a:endParaRPr lang="en-US"/>
          </a:p>
        </p:txBody>
      </p:sp>
    </p:spTree>
    <p:extLst>
      <p:ext uri="{BB962C8B-B14F-4D97-AF65-F5344CB8AC3E}">
        <p14:creationId xmlns:p14="http://schemas.microsoft.com/office/powerpoint/2010/main" val="132076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B6A6D38-2532-4DDC-B5F5-8CCAC62DEE52}" type="datetimeFigureOut">
              <a:rPr lang="en-US" smtClean="0"/>
              <a:t>8/26/2015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EC82CDD-7D03-4088-949A-768BE74FC048}"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2980038"/>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mailto:csweet@iwu.ed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 y="1618096"/>
            <a:ext cx="7519173" cy="1695450"/>
          </a:xfrm>
        </p:spPr>
        <p:txBody>
          <a:bodyPr>
            <a:normAutofit fontScale="90000"/>
          </a:bodyPr>
          <a:lstStyle/>
          <a:p>
            <a:pPr algn="ctr"/>
            <a:r>
              <a:rPr lang="en-US" sz="4000" b="1" dirty="0"/>
              <a:t>The Forgotten Contributions of Central Illinois to the Bicycle Boom of the </a:t>
            </a:r>
            <a:r>
              <a:rPr lang="en-US" sz="4000" b="1" dirty="0" smtClean="0"/>
              <a:t>1890's</a:t>
            </a:r>
            <a:br>
              <a:rPr lang="en-US" sz="4000" b="1" dirty="0" smtClean="0"/>
            </a:br>
            <a:r>
              <a:rPr lang="en-US" sz="4000" b="1" dirty="0" smtClean="0"/>
              <a:t/>
            </a:r>
            <a:br>
              <a:rPr lang="en-US" sz="4000" b="1" dirty="0" smtClean="0"/>
            </a:br>
            <a:r>
              <a:rPr lang="fr-FR" sz="4000" b="1" dirty="0" smtClean="0"/>
              <a:t>Les </a:t>
            </a:r>
            <a:r>
              <a:rPr lang="fr-FR" sz="4000" b="1" dirty="0"/>
              <a:t>Contributions </a:t>
            </a:r>
            <a:r>
              <a:rPr lang="fr-FR" sz="4000" b="1" dirty="0" smtClean="0"/>
              <a:t>Oubliées </a:t>
            </a:r>
            <a:r>
              <a:rPr lang="fr-FR" sz="4000" b="1" dirty="0"/>
              <a:t>de l'Illinois Central à l'essor de vélos des années 1890</a:t>
            </a:r>
            <a:endParaRPr lang="en-US" sz="4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2995" y="140043"/>
            <a:ext cx="4073910" cy="6005384"/>
          </a:xfrm>
          <a:prstGeom prst="rect">
            <a:avLst/>
          </a:prstGeom>
        </p:spPr>
      </p:pic>
      <p:sp>
        <p:nvSpPr>
          <p:cNvPr id="5" name="TextBox 4"/>
          <p:cNvSpPr txBox="1"/>
          <p:nvPr/>
        </p:nvSpPr>
        <p:spPr>
          <a:xfrm>
            <a:off x="352255" y="4015945"/>
            <a:ext cx="7166918" cy="954107"/>
          </a:xfrm>
          <a:prstGeom prst="rect">
            <a:avLst/>
          </a:prstGeom>
          <a:noFill/>
        </p:spPr>
        <p:txBody>
          <a:bodyPr wrap="square" rtlCol="0">
            <a:spAutoFit/>
          </a:bodyPr>
          <a:lstStyle/>
          <a:p>
            <a:pPr algn="ctr"/>
            <a:r>
              <a:rPr lang="en-US" sz="2800" dirty="0" smtClean="0"/>
              <a:t>Chris Sweet</a:t>
            </a:r>
          </a:p>
          <a:p>
            <a:pPr algn="ctr"/>
            <a:r>
              <a:rPr lang="en-US" sz="2800" dirty="0" smtClean="0"/>
              <a:t>Illinois Wesleyan University</a:t>
            </a:r>
            <a:endParaRPr lang="en-US" sz="2800" dirty="0"/>
          </a:p>
        </p:txBody>
      </p:sp>
    </p:spTree>
    <p:extLst>
      <p:ext uri="{BB962C8B-B14F-4D97-AF65-F5344CB8AC3E}">
        <p14:creationId xmlns:p14="http://schemas.microsoft.com/office/powerpoint/2010/main" val="13879886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2214" y="985086"/>
            <a:ext cx="6848389" cy="5136292"/>
          </a:xfrm>
          <a:prstGeom prst="rect">
            <a:avLst/>
          </a:prstGeom>
        </p:spPr>
      </p:pic>
      <p:pic>
        <p:nvPicPr>
          <p:cNvPr id="3074" name="Picture 2" descr="https://16incheswestofpeoria.files.wordpress.com/2013/04/p10502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849" y="985086"/>
            <a:ext cx="4381585" cy="513629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289972" y="23217"/>
            <a:ext cx="10058400" cy="709585"/>
          </a:xfrm>
        </p:spPr>
        <p:txBody>
          <a:bodyPr>
            <a:normAutofit fontScale="90000"/>
          </a:bodyPr>
          <a:lstStyle/>
          <a:p>
            <a:r>
              <a:rPr lang="en-US" dirty="0" err="1" smtClean="0"/>
              <a:t>Luthy</a:t>
            </a:r>
            <a:r>
              <a:rPr lang="en-US" dirty="0" smtClean="0"/>
              <a:t> Tandem</a:t>
            </a:r>
            <a:endParaRPr lang="en-US" dirty="0"/>
          </a:p>
        </p:txBody>
      </p:sp>
      <p:sp>
        <p:nvSpPr>
          <p:cNvPr id="4" name="Content Placeholder 3"/>
          <p:cNvSpPr>
            <a:spLocks noGrp="1"/>
          </p:cNvSpPr>
          <p:nvPr>
            <p:ph idx="1"/>
          </p:nvPr>
        </p:nvSpPr>
        <p:spPr/>
        <p:txBody>
          <a:bodyPr/>
          <a:lstStyle/>
          <a:p>
            <a:endParaRPr lang="en-US" dirty="0"/>
          </a:p>
        </p:txBody>
      </p:sp>
    </p:spTree>
    <p:extLst>
      <p:ext uri="{BB962C8B-B14F-4D97-AF65-F5344CB8AC3E}">
        <p14:creationId xmlns:p14="http://schemas.microsoft.com/office/powerpoint/2010/main" val="19715484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7092" y="123568"/>
            <a:ext cx="10091351" cy="831850"/>
          </a:xfrm>
        </p:spPr>
        <p:txBody>
          <a:bodyPr/>
          <a:lstStyle/>
          <a:p>
            <a:r>
              <a:rPr lang="en-US" dirty="0" smtClean="0"/>
              <a:t>Peoria Rubber and Manufacturing Co.</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08043" y="881448"/>
            <a:ext cx="3635675" cy="5321869"/>
          </a:xfrm>
          <a:prstGeom prst="rect">
            <a:avLst/>
          </a:prstGeom>
        </p:spPr>
      </p:pic>
      <p:sp>
        <p:nvSpPr>
          <p:cNvPr id="4" name="TextBox 3"/>
          <p:cNvSpPr txBox="1"/>
          <p:nvPr/>
        </p:nvSpPr>
        <p:spPr>
          <a:xfrm>
            <a:off x="107092" y="955097"/>
            <a:ext cx="7092778"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t>1895-1899</a:t>
            </a:r>
          </a:p>
          <a:p>
            <a:pPr marL="285750" indent="-285750">
              <a:buFont typeface="Arial" panose="020B0604020202020204" pitchFamily="34" charset="0"/>
              <a:buChar char="•"/>
            </a:pPr>
            <a:r>
              <a:rPr lang="en-US" sz="2800" dirty="0" smtClean="0"/>
              <a:t>At peak it employed 600 </a:t>
            </a:r>
          </a:p>
          <a:p>
            <a:pPr marL="285750" indent="-285750">
              <a:buFont typeface="Arial" panose="020B0604020202020204" pitchFamily="34" charset="0"/>
              <a:buChar char="•"/>
            </a:pPr>
            <a:r>
              <a:rPr lang="en-US" sz="2800" dirty="0" smtClean="0"/>
              <a:t>Manufactured 10,000 bikes annually</a:t>
            </a:r>
          </a:p>
          <a:p>
            <a:pPr marL="285750" indent="-285750">
              <a:buFont typeface="Arial" panose="020B0604020202020204" pitchFamily="34" charset="0"/>
              <a:buChar char="•"/>
            </a:pPr>
            <a:r>
              <a:rPr lang="en-US" sz="2800" dirty="0" smtClean="0"/>
              <a:t>Manufactured </a:t>
            </a:r>
            <a:r>
              <a:rPr lang="en-US" sz="2800" dirty="0"/>
              <a:t>25,000 pairs of tires </a:t>
            </a:r>
            <a:r>
              <a:rPr lang="en-US" sz="2800" dirty="0" smtClean="0"/>
              <a:t>annually.</a:t>
            </a:r>
          </a:p>
          <a:p>
            <a:pPr marL="285750" indent="-285750">
              <a:buFont typeface="Arial" panose="020B0604020202020204" pitchFamily="34" charset="0"/>
              <a:buChar char="•"/>
            </a:pPr>
            <a:r>
              <a:rPr lang="en-US" sz="2800" dirty="0" smtClean="0"/>
              <a:t>1899 Purchased by the Rubber Trust / American Bicycle Trust</a:t>
            </a:r>
            <a:endParaRPr lang="en-US" sz="28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9096" t="10243" r="15098" b="11130"/>
          <a:stretch/>
        </p:blipFill>
        <p:spPr>
          <a:xfrm>
            <a:off x="3861142" y="3122141"/>
            <a:ext cx="4314911" cy="3081176"/>
          </a:xfrm>
          <a:prstGeom prst="rect">
            <a:avLst/>
          </a:prstGeom>
        </p:spPr>
      </p:pic>
    </p:spTree>
    <p:extLst>
      <p:ext uri="{BB962C8B-B14F-4D97-AF65-F5344CB8AC3E}">
        <p14:creationId xmlns:p14="http://schemas.microsoft.com/office/powerpoint/2010/main" val="2390341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3578" y="205946"/>
            <a:ext cx="4790303" cy="3117886"/>
          </a:xfrm>
          <a:prstGeom prst="rect">
            <a:avLst/>
          </a:prstGeom>
        </p:spPr>
      </p:pic>
      <p:sp>
        <p:nvSpPr>
          <p:cNvPr id="3" name="TextBox 2"/>
          <p:cNvSpPr txBox="1"/>
          <p:nvPr/>
        </p:nvSpPr>
        <p:spPr>
          <a:xfrm>
            <a:off x="148281" y="205946"/>
            <a:ext cx="3929449" cy="5816977"/>
          </a:xfrm>
          <a:prstGeom prst="rect">
            <a:avLst/>
          </a:prstGeom>
          <a:noFill/>
        </p:spPr>
        <p:txBody>
          <a:bodyPr wrap="square" rtlCol="0">
            <a:spAutoFit/>
          </a:bodyPr>
          <a:lstStyle/>
          <a:p>
            <a:r>
              <a:rPr lang="en-US" sz="4800" dirty="0" err="1" smtClean="0"/>
              <a:t>Patee</a:t>
            </a:r>
            <a:r>
              <a:rPr lang="en-US" sz="4800" dirty="0" smtClean="0"/>
              <a:t> Bicycles</a:t>
            </a:r>
          </a:p>
          <a:p>
            <a:endParaRPr lang="en-US" dirty="0"/>
          </a:p>
          <a:p>
            <a:pPr marL="285750" indent="-285750">
              <a:buFont typeface="Arial" panose="020B0604020202020204" pitchFamily="34" charset="0"/>
              <a:buChar char="•"/>
            </a:pPr>
            <a:r>
              <a:rPr lang="en-US" sz="3200" dirty="0" smtClean="0"/>
              <a:t>Manufactured by Peoria Rubber and </a:t>
            </a:r>
            <a:r>
              <a:rPr lang="en-US" sz="3200" dirty="0" err="1" smtClean="0"/>
              <a:t>Manufactuing</a:t>
            </a:r>
            <a:r>
              <a:rPr lang="en-US" sz="3200" dirty="0" smtClean="0"/>
              <a:t> Co.</a:t>
            </a:r>
          </a:p>
          <a:p>
            <a:pPr marL="285750" indent="-285750">
              <a:buFont typeface="Arial" panose="020B0604020202020204" pitchFamily="34" charset="0"/>
              <a:buChar char="•"/>
            </a:pPr>
            <a:r>
              <a:rPr lang="en-US" sz="3200" dirty="0" smtClean="0"/>
              <a:t>Fred </a:t>
            </a:r>
            <a:r>
              <a:rPr lang="en-US" sz="3200" dirty="0" err="1" smtClean="0"/>
              <a:t>Patee</a:t>
            </a:r>
            <a:r>
              <a:rPr lang="en-US" sz="3200" dirty="0" smtClean="0"/>
              <a:t>, President</a:t>
            </a:r>
          </a:p>
          <a:p>
            <a:pPr marL="285750" indent="-285750">
              <a:buFont typeface="Arial" panose="020B0604020202020204" pitchFamily="34" charset="0"/>
              <a:buChar char="•"/>
            </a:pPr>
            <a:r>
              <a:rPr lang="en-US" sz="3200" dirty="0" smtClean="0"/>
              <a:t>1896-1900</a:t>
            </a:r>
          </a:p>
          <a:p>
            <a:pPr marL="285750" indent="-285750">
              <a:buFont typeface="Arial" panose="020B0604020202020204" pitchFamily="34" charset="0"/>
              <a:buChar char="•"/>
            </a:pPr>
            <a:r>
              <a:rPr lang="en-US" sz="3200" dirty="0" smtClean="0"/>
              <a:t>Employed 40-50</a:t>
            </a:r>
          </a:p>
          <a:p>
            <a:pPr marL="285750" indent="-285750">
              <a:buFont typeface="Arial" panose="020B0604020202020204" pitchFamily="34" charset="0"/>
              <a:buChar char="•"/>
            </a:pPr>
            <a:r>
              <a:rPr lang="en-US" sz="3200" dirty="0" smtClean="0"/>
              <a:t>Up to 5,000 bicycles annually</a:t>
            </a:r>
          </a:p>
          <a:p>
            <a:pPr marL="285750" indent="-285750">
              <a:buFont typeface="Arial" panose="020B0604020202020204" pitchFamily="34" charset="0"/>
              <a:buChar char="•"/>
            </a:pPr>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959" t="7056" r="3066" b="5210"/>
          <a:stretch/>
        </p:blipFill>
        <p:spPr>
          <a:xfrm>
            <a:off x="5873578" y="3323832"/>
            <a:ext cx="4790303" cy="2969877"/>
          </a:xfrm>
          <a:prstGeom prst="rect">
            <a:avLst/>
          </a:prstGeom>
        </p:spPr>
      </p:pic>
    </p:spTree>
    <p:extLst>
      <p:ext uri="{BB962C8B-B14F-4D97-AF65-F5344CB8AC3E}">
        <p14:creationId xmlns:p14="http://schemas.microsoft.com/office/powerpoint/2010/main" val="36091551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734" y="2491425"/>
            <a:ext cx="5615558" cy="3747036"/>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7397" y="2500414"/>
            <a:ext cx="5588616" cy="3729058"/>
          </a:xfrm>
          <a:prstGeom prst="rect">
            <a:avLst/>
          </a:prstGeom>
        </p:spPr>
      </p:pic>
      <p:sp>
        <p:nvSpPr>
          <p:cNvPr id="4" name="TextBox 3"/>
          <p:cNvSpPr txBox="1"/>
          <p:nvPr/>
        </p:nvSpPr>
        <p:spPr>
          <a:xfrm>
            <a:off x="282734" y="98854"/>
            <a:ext cx="11489136" cy="2339102"/>
          </a:xfrm>
          <a:prstGeom prst="rect">
            <a:avLst/>
          </a:prstGeom>
          <a:noFill/>
        </p:spPr>
        <p:txBody>
          <a:bodyPr wrap="square" rtlCol="0">
            <a:spAutoFit/>
          </a:bodyPr>
          <a:lstStyle/>
          <a:p>
            <a:r>
              <a:rPr lang="en-US" sz="3200" dirty="0" smtClean="0"/>
              <a:t>Ide “High Art” Bicycles</a:t>
            </a:r>
          </a:p>
          <a:p>
            <a:endParaRPr lang="en-US" dirty="0"/>
          </a:p>
          <a:p>
            <a:pPr marL="285750" indent="-285750">
              <a:buFont typeface="Arial" panose="020B0604020202020204" pitchFamily="34" charset="0"/>
              <a:buChar char="•"/>
            </a:pPr>
            <a:r>
              <a:rPr lang="en-US" sz="2400" dirty="0" smtClean="0"/>
              <a:t>Founded by Ferdinand F. Ide- a former watch maker and machinist</a:t>
            </a:r>
          </a:p>
          <a:p>
            <a:pPr marL="285750" indent="-285750">
              <a:buFont typeface="Arial" panose="020B0604020202020204" pitchFamily="34" charset="0"/>
              <a:buChar char="•"/>
            </a:pPr>
            <a:r>
              <a:rPr lang="en-US" sz="2400" dirty="0" smtClean="0"/>
              <a:t>1893-1899</a:t>
            </a:r>
          </a:p>
          <a:p>
            <a:pPr marL="285750" indent="-285750">
              <a:buFont typeface="Arial" panose="020B0604020202020204" pitchFamily="34" charset="0"/>
              <a:buChar char="•"/>
            </a:pPr>
            <a:r>
              <a:rPr lang="en-US" sz="2400" dirty="0" smtClean="0"/>
              <a:t>Employed 300, made up to 3,000 bicycles annually</a:t>
            </a:r>
          </a:p>
          <a:p>
            <a:pPr marL="285750" indent="-285750">
              <a:buFont typeface="Arial" panose="020B0604020202020204" pitchFamily="34" charset="0"/>
              <a:buChar char="•"/>
            </a:pPr>
            <a:r>
              <a:rPr lang="en-US" sz="2400" dirty="0" smtClean="0"/>
              <a:t>Multiple patents including elliptical cranks and frame lap brazing reinforcement</a:t>
            </a:r>
            <a:endParaRPr lang="en-US" sz="2400" dirty="0"/>
          </a:p>
        </p:txBody>
      </p:sp>
    </p:spTree>
    <p:extLst>
      <p:ext uri="{BB962C8B-B14F-4D97-AF65-F5344CB8AC3E}">
        <p14:creationId xmlns:p14="http://schemas.microsoft.com/office/powerpoint/2010/main" val="22414537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30747" y="98855"/>
            <a:ext cx="3915959" cy="616312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2930" y="98855"/>
            <a:ext cx="3987114" cy="6163122"/>
          </a:xfrm>
          <a:prstGeom prst="rect">
            <a:avLst/>
          </a:prstGeom>
        </p:spPr>
      </p:pic>
      <p:sp>
        <p:nvSpPr>
          <p:cNvPr id="4" name="TextBox 3"/>
          <p:cNvSpPr txBox="1"/>
          <p:nvPr/>
        </p:nvSpPr>
        <p:spPr>
          <a:xfrm>
            <a:off x="65904" y="205946"/>
            <a:ext cx="3707026" cy="5570756"/>
          </a:xfrm>
          <a:prstGeom prst="rect">
            <a:avLst/>
          </a:prstGeom>
          <a:noFill/>
        </p:spPr>
        <p:txBody>
          <a:bodyPr wrap="square" rtlCol="0">
            <a:spAutoFit/>
          </a:bodyPr>
          <a:lstStyle/>
          <a:p>
            <a:r>
              <a:rPr lang="en-US" sz="2000" dirty="0" smtClean="0"/>
              <a:t>1894 Elliptical Spring Crank Patent</a:t>
            </a:r>
          </a:p>
          <a:p>
            <a:endParaRPr lang="en-US" dirty="0"/>
          </a:p>
          <a:p>
            <a:pPr marL="285750" indent="-285750">
              <a:buFont typeface="Arial" panose="020B0604020202020204" pitchFamily="34" charset="0"/>
              <a:buChar char="•"/>
            </a:pPr>
            <a:r>
              <a:rPr lang="en-US" sz="2000" dirty="0" smtClean="0"/>
              <a:t>Under pressure the crank straightens out and provides more leverage.</a:t>
            </a:r>
          </a:p>
          <a:p>
            <a:endParaRPr lang="en-US" sz="2000" dirty="0" smtClean="0"/>
          </a:p>
          <a:p>
            <a:pPr marL="285750" indent="-285750">
              <a:buFont typeface="Arial" panose="020B0604020202020204" pitchFamily="34" charset="0"/>
              <a:buChar char="•"/>
            </a:pPr>
            <a:r>
              <a:rPr lang="en-US" sz="2000" dirty="0" smtClean="0"/>
              <a:t>Claimed 12.5% increase in power</a:t>
            </a:r>
          </a:p>
          <a:p>
            <a:endParaRPr lang="en-US" sz="2000" dirty="0" smtClean="0"/>
          </a:p>
          <a:p>
            <a:pPr marL="285750" indent="-285750">
              <a:buFont typeface="Arial" panose="020B0604020202020204" pitchFamily="34" charset="0"/>
              <a:buChar char="•"/>
            </a:pPr>
            <a:r>
              <a:rPr lang="en-US" sz="2000" dirty="0" smtClean="0"/>
              <a:t>“</a:t>
            </a:r>
            <a:r>
              <a:rPr lang="en-US" sz="2000" dirty="0"/>
              <a:t>will not transmit any perceptible jar to the </a:t>
            </a:r>
            <a:r>
              <a:rPr lang="en-US" sz="2000" dirty="0" smtClean="0"/>
              <a:t>rider” (Patent application)</a:t>
            </a:r>
          </a:p>
          <a:p>
            <a:endParaRPr lang="en-US" sz="2000" dirty="0" smtClean="0"/>
          </a:p>
          <a:p>
            <a:pPr marL="285750" indent="-285750">
              <a:buFont typeface="Arial" panose="020B0604020202020204" pitchFamily="34" charset="0"/>
              <a:buChar char="•"/>
            </a:pPr>
            <a:r>
              <a:rPr lang="en-US" sz="2000" dirty="0" smtClean="0"/>
              <a:t>“</a:t>
            </a:r>
            <a:r>
              <a:rPr lang="en-US" sz="2000" dirty="0"/>
              <a:t>In every hill climbing contest that we have knowledge of, where our machines were used, riders of them took every </a:t>
            </a:r>
            <a:r>
              <a:rPr lang="en-US" sz="2000" dirty="0" smtClean="0"/>
              <a:t>prize.” </a:t>
            </a:r>
            <a:r>
              <a:rPr lang="en-US" sz="2000" dirty="0"/>
              <a:t>(1895 Ide Catalog)</a:t>
            </a:r>
          </a:p>
        </p:txBody>
      </p:sp>
    </p:spTree>
    <p:extLst>
      <p:ext uri="{BB962C8B-B14F-4D97-AF65-F5344CB8AC3E}">
        <p14:creationId xmlns:p14="http://schemas.microsoft.com/office/powerpoint/2010/main" val="29083312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3883" t="729" r="3351" b="2794"/>
          <a:stretch/>
        </p:blipFill>
        <p:spPr>
          <a:xfrm>
            <a:off x="7971911" y="247134"/>
            <a:ext cx="3890575" cy="5906531"/>
          </a:xfrm>
          <a:prstGeom prst="rect">
            <a:avLst/>
          </a:prstGeom>
        </p:spPr>
      </p:pic>
      <p:sp>
        <p:nvSpPr>
          <p:cNvPr id="3" name="TextBox 2"/>
          <p:cNvSpPr txBox="1"/>
          <p:nvPr/>
        </p:nvSpPr>
        <p:spPr>
          <a:xfrm>
            <a:off x="181233" y="0"/>
            <a:ext cx="7563458" cy="4185761"/>
          </a:xfrm>
          <a:prstGeom prst="rect">
            <a:avLst/>
          </a:prstGeom>
          <a:noFill/>
        </p:spPr>
        <p:txBody>
          <a:bodyPr wrap="square" rtlCol="0">
            <a:spAutoFit/>
          </a:bodyPr>
          <a:lstStyle/>
          <a:p>
            <a:r>
              <a:rPr lang="en-US" sz="3200" dirty="0" smtClean="0"/>
              <a:t>Rouse, Hazard &amp; Co</a:t>
            </a:r>
            <a:r>
              <a:rPr lang="en-US" dirty="0" smtClean="0"/>
              <a:t>.</a:t>
            </a:r>
          </a:p>
          <a:p>
            <a:endParaRPr lang="en-US" dirty="0"/>
          </a:p>
          <a:p>
            <a:pPr marL="285750" indent="-285750">
              <a:buFont typeface="Arial" panose="020B0604020202020204" pitchFamily="34" charset="0"/>
              <a:buChar char="•"/>
            </a:pPr>
            <a:r>
              <a:rPr lang="en-US" dirty="0" smtClean="0"/>
              <a:t>1864 Established as agricultural implement wholesaler / distributor</a:t>
            </a:r>
          </a:p>
          <a:p>
            <a:pPr marL="285750" indent="-285750">
              <a:buFont typeface="Arial" panose="020B0604020202020204" pitchFamily="34" charset="0"/>
              <a:buChar char="•"/>
            </a:pPr>
            <a:r>
              <a:rPr lang="en-US" dirty="0" smtClean="0"/>
              <a:t>1879 Bicycle department established</a:t>
            </a:r>
          </a:p>
          <a:p>
            <a:pPr marL="285750" indent="-285750">
              <a:buFont typeface="Arial" panose="020B0604020202020204" pitchFamily="34" charset="0"/>
              <a:buChar char="•"/>
            </a:pPr>
            <a:r>
              <a:rPr lang="en-US" dirty="0" smtClean="0"/>
              <a:t>Initially a wholesaler, distributor, and importer</a:t>
            </a:r>
          </a:p>
          <a:p>
            <a:pPr marL="285750" indent="-285750">
              <a:buFont typeface="Arial" panose="020B0604020202020204" pitchFamily="34" charset="0"/>
              <a:buChar char="•"/>
            </a:pPr>
            <a:r>
              <a:rPr lang="en-US" dirty="0" smtClean="0"/>
              <a:t>One of the oldest and largest wholesalers in the country (before Montgomery Wards and Sears)</a:t>
            </a:r>
          </a:p>
          <a:p>
            <a:pPr marL="285750" indent="-285750">
              <a:buFont typeface="Arial" panose="020B0604020202020204" pitchFamily="34" charset="0"/>
              <a:buChar char="•"/>
            </a:pPr>
            <a:r>
              <a:rPr lang="en-US" dirty="0" smtClean="0"/>
              <a:t>First wholesaler/mail order company to sell bicycles on an installment plan</a:t>
            </a:r>
          </a:p>
          <a:p>
            <a:pPr marL="285750" indent="-285750">
              <a:buFont typeface="Arial" panose="020B0604020202020204" pitchFamily="34" charset="0"/>
              <a:buChar char="•"/>
            </a:pPr>
            <a:r>
              <a:rPr lang="en-US" dirty="0" smtClean="0"/>
              <a:t>1893 Warehouse contained 3,800 bicycles and the showroom had 300-500 cycles on display. (1893 catalog)</a:t>
            </a:r>
          </a:p>
          <a:p>
            <a:pPr marL="285750" indent="-285750">
              <a:buFont typeface="Arial" panose="020B0604020202020204" pitchFamily="34" charset="0"/>
              <a:buChar char="•"/>
            </a:pPr>
            <a:r>
              <a:rPr lang="en-US" dirty="0" smtClean="0"/>
              <a:t>1893 Official American Rudge Factory, also sole agents for Rudge</a:t>
            </a:r>
          </a:p>
          <a:p>
            <a:r>
              <a:rPr lang="en-US" dirty="0" smtClean="0"/>
              <a:t/>
            </a:r>
            <a:br>
              <a:rPr lang="en-US" dirty="0" smtClean="0"/>
            </a:br>
            <a:r>
              <a:rPr lang="en-US" dirty="0" smtClean="0"/>
              <a:t/>
            </a:r>
            <a:br>
              <a:rPr lang="en-US" dirty="0" smtClean="0"/>
            </a:b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233" y="3479417"/>
            <a:ext cx="4480540" cy="2818405"/>
          </a:xfrm>
          <a:prstGeom prst="rect">
            <a:avLst/>
          </a:prstGeom>
        </p:spPr>
      </p:pic>
      <p:sp>
        <p:nvSpPr>
          <p:cNvPr id="6" name="TextBox 5"/>
          <p:cNvSpPr txBox="1"/>
          <p:nvPr/>
        </p:nvSpPr>
        <p:spPr>
          <a:xfrm>
            <a:off x="4803538" y="4185761"/>
            <a:ext cx="2799387" cy="2031325"/>
          </a:xfrm>
          <a:prstGeom prst="rect">
            <a:avLst/>
          </a:prstGeom>
          <a:noFill/>
        </p:spPr>
        <p:txBody>
          <a:bodyPr wrap="square" rtlCol="0">
            <a:spAutoFit/>
          </a:bodyPr>
          <a:lstStyle/>
          <a:p>
            <a:r>
              <a:rPr lang="en-US" dirty="0" smtClean="0"/>
              <a:t>Circa 1889 Sylph spring-frame safety. (Sold by Rouse and Hazard, but not manufactured in Peoria). Pryor Dodge Collection. You might recognize this image from David </a:t>
            </a:r>
            <a:r>
              <a:rPr lang="en-US" dirty="0" err="1" smtClean="0"/>
              <a:t>Herlihy’s</a:t>
            </a:r>
            <a:r>
              <a:rPr lang="en-US" dirty="0" smtClean="0"/>
              <a:t> book!</a:t>
            </a:r>
            <a:endParaRPr lang="en-US" dirty="0"/>
          </a:p>
        </p:txBody>
      </p:sp>
    </p:spTree>
    <p:extLst>
      <p:ext uri="{BB962C8B-B14F-4D97-AF65-F5344CB8AC3E}">
        <p14:creationId xmlns:p14="http://schemas.microsoft.com/office/powerpoint/2010/main" val="971140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6248" y="0"/>
            <a:ext cx="8325707" cy="6244280"/>
          </a:xfrm>
          <a:prstGeom prst="rect">
            <a:avLst/>
          </a:prstGeom>
        </p:spPr>
      </p:pic>
      <p:sp>
        <p:nvSpPr>
          <p:cNvPr id="7" name="TextBox 6"/>
          <p:cNvSpPr txBox="1"/>
          <p:nvPr/>
        </p:nvSpPr>
        <p:spPr>
          <a:xfrm>
            <a:off x="90616" y="222422"/>
            <a:ext cx="3566984" cy="5539978"/>
          </a:xfrm>
          <a:prstGeom prst="rect">
            <a:avLst/>
          </a:prstGeom>
          <a:noFill/>
        </p:spPr>
        <p:txBody>
          <a:bodyPr wrap="square" rtlCol="0">
            <a:spAutoFit/>
          </a:bodyPr>
          <a:lstStyle/>
          <a:p>
            <a:r>
              <a:rPr lang="en-US" sz="2400" b="1" dirty="0" smtClean="0"/>
              <a:t>American Rudge Factory and Wholesaler</a:t>
            </a:r>
          </a:p>
          <a:p>
            <a:endParaRPr lang="en-US" dirty="0"/>
          </a:p>
          <a:p>
            <a:r>
              <a:rPr lang="en-US" dirty="0" smtClean="0"/>
              <a:t>“</a:t>
            </a:r>
            <a:r>
              <a:rPr lang="en-US" dirty="0"/>
              <a:t>We import the English made and finished bearings, forgings, parts, etc., from the parent factory of the Rudge Co. at Coventry, </a:t>
            </a:r>
            <a:r>
              <a:rPr lang="en-US" dirty="0" err="1"/>
              <a:t>Eng</a:t>
            </a:r>
            <a:r>
              <a:rPr lang="en-US" dirty="0"/>
              <a:t> and in our American Branch Rudge Factory at Peoria, the machines are assembled and finished according to the latest improved American methods by skilled American workmen under the rigid inspection of American experts of high repute.” </a:t>
            </a:r>
            <a:endParaRPr lang="en-US" dirty="0" smtClean="0"/>
          </a:p>
          <a:p>
            <a:endParaRPr lang="en-US" dirty="0"/>
          </a:p>
          <a:p>
            <a:r>
              <a:rPr lang="en-US" dirty="0" smtClean="0"/>
              <a:t>(</a:t>
            </a:r>
            <a:r>
              <a:rPr lang="en-US" dirty="0"/>
              <a:t>1893 Rouse, Hazard and Co. Catalog, p. 16)</a:t>
            </a:r>
            <a:endParaRPr lang="en-US" b="0" dirty="0" smtClean="0">
              <a:effectLst/>
            </a:endParaRPr>
          </a:p>
          <a:p>
            <a:r>
              <a:rPr lang="en-US" dirty="0" smtClean="0"/>
              <a:t/>
            </a:r>
            <a:br>
              <a:rPr lang="en-US" dirty="0" smtClean="0"/>
            </a:br>
            <a:endParaRPr lang="en-US" dirty="0"/>
          </a:p>
        </p:txBody>
      </p:sp>
    </p:spTree>
    <p:extLst>
      <p:ext uri="{BB962C8B-B14F-4D97-AF65-F5344CB8AC3E}">
        <p14:creationId xmlns:p14="http://schemas.microsoft.com/office/powerpoint/2010/main" val="16880454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24801" y="146714"/>
            <a:ext cx="4164844" cy="6136403"/>
          </a:xfrm>
          <a:prstGeom prst="rect">
            <a:avLst/>
          </a:prstGeom>
        </p:spPr>
      </p:pic>
      <p:sp>
        <p:nvSpPr>
          <p:cNvPr id="4" name="TextBox 3"/>
          <p:cNvSpPr txBox="1"/>
          <p:nvPr/>
        </p:nvSpPr>
        <p:spPr>
          <a:xfrm>
            <a:off x="247134" y="146714"/>
            <a:ext cx="7578813" cy="4154984"/>
          </a:xfrm>
          <a:prstGeom prst="rect">
            <a:avLst/>
          </a:prstGeom>
          <a:noFill/>
        </p:spPr>
        <p:txBody>
          <a:bodyPr wrap="square" rtlCol="0">
            <a:spAutoFit/>
          </a:bodyPr>
          <a:lstStyle/>
          <a:p>
            <a:r>
              <a:rPr lang="en-US" sz="3600" dirty="0" smtClean="0"/>
              <a:t>Sylph and Overland Bicycles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sz="2000" dirty="0" smtClean="0"/>
              <a:t>1892 Rouse and Hazard begin manufacturing Charles Duryea’s Sylph and Overland bicycles</a:t>
            </a:r>
          </a:p>
          <a:p>
            <a:pPr marL="285750" indent="-285750">
              <a:buFont typeface="Arial" panose="020B0604020202020204" pitchFamily="34" charset="0"/>
              <a:buChar char="•"/>
            </a:pPr>
            <a:r>
              <a:rPr lang="en-US" sz="2000" dirty="0" smtClean="0"/>
              <a:t>1893 Sylph bicycles win highest award at the Chicago World’s Fair.</a:t>
            </a:r>
          </a:p>
          <a:p>
            <a:pPr marL="285750" indent="-285750">
              <a:buFont typeface="Arial" panose="020B0604020202020204" pitchFamily="34" charset="0"/>
              <a:buChar char="•"/>
            </a:pPr>
            <a:r>
              <a:rPr lang="en-US" sz="2000" dirty="0" smtClean="0"/>
              <a:t>1895 Sylph Track Racer: 16 pounds</a:t>
            </a:r>
          </a:p>
          <a:p>
            <a:pPr marL="285750" indent="-285750">
              <a:buFont typeface="Arial" panose="020B0604020202020204" pitchFamily="34" charset="0"/>
              <a:buChar char="•"/>
            </a:pPr>
            <a:r>
              <a:rPr lang="en-US" sz="2000" dirty="0" smtClean="0"/>
              <a:t>1896 New factory employed 350 and manufactured 7,500 bicycles</a:t>
            </a:r>
          </a:p>
          <a:p>
            <a:pPr marL="285750" indent="-285750">
              <a:buFont typeface="Arial" panose="020B0604020202020204" pitchFamily="34" charset="0"/>
              <a:buChar char="•"/>
            </a:pPr>
            <a:r>
              <a:rPr lang="en-US" sz="2000" dirty="0" smtClean="0"/>
              <a:t>1894-1898 222,000 bicycles (Peoria Star, Tuesday, May 11, 1943)</a:t>
            </a:r>
            <a:endParaRPr lang="en-US" sz="2000" b="0" dirty="0" smtClean="0">
              <a:effectLst/>
            </a:endParaRPr>
          </a:p>
          <a:p>
            <a:endParaRPr lang="en-US" dirty="0" smtClean="0"/>
          </a:p>
          <a:p>
            <a:endParaRPr lang="en-US" dirty="0"/>
          </a:p>
          <a:p>
            <a:endParaRPr lang="en-US" dirty="0"/>
          </a:p>
          <a:p>
            <a:endParaRPr lang="en-US" dirty="0"/>
          </a:p>
          <a:p>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8738" t="10721" r="30631" b="230"/>
          <a:stretch/>
        </p:blipFill>
        <p:spPr>
          <a:xfrm>
            <a:off x="3451655" y="3303374"/>
            <a:ext cx="4374292" cy="2979744"/>
          </a:xfrm>
          <a:prstGeom prst="rect">
            <a:avLst/>
          </a:prstGeom>
        </p:spPr>
      </p:pic>
      <p:sp>
        <p:nvSpPr>
          <p:cNvPr id="6" name="TextBox 5"/>
          <p:cNvSpPr txBox="1"/>
          <p:nvPr/>
        </p:nvSpPr>
        <p:spPr>
          <a:xfrm>
            <a:off x="823784" y="4324866"/>
            <a:ext cx="2567998" cy="1200329"/>
          </a:xfrm>
          <a:prstGeom prst="rect">
            <a:avLst/>
          </a:prstGeom>
          <a:noFill/>
        </p:spPr>
        <p:txBody>
          <a:bodyPr wrap="square" rtlCol="0">
            <a:spAutoFit/>
          </a:bodyPr>
          <a:lstStyle/>
          <a:p>
            <a:r>
              <a:rPr lang="en-US" dirty="0" err="1" smtClean="0"/>
              <a:t>Your’s</a:t>
            </a:r>
            <a:r>
              <a:rPr lang="en-US" dirty="0" smtClean="0"/>
              <a:t> truly with a 1898 Sylph Model S from the Peoria Riverfront Museum / Marty Potts.</a:t>
            </a:r>
            <a:endParaRPr lang="en-US" dirty="0"/>
          </a:p>
        </p:txBody>
      </p:sp>
    </p:spTree>
    <p:extLst>
      <p:ext uri="{BB962C8B-B14F-4D97-AF65-F5344CB8AC3E}">
        <p14:creationId xmlns:p14="http://schemas.microsoft.com/office/powerpoint/2010/main" val="25113954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281" y="139058"/>
            <a:ext cx="10058400" cy="709440"/>
          </a:xfrm>
        </p:spPr>
        <p:txBody>
          <a:bodyPr>
            <a:normAutofit fontScale="90000"/>
          </a:bodyPr>
          <a:lstStyle/>
          <a:p>
            <a:r>
              <a:rPr lang="en-US" dirty="0" smtClean="0"/>
              <a:t>Charles Duryea</a:t>
            </a:r>
            <a:endParaRPr lang="en-US" dirty="0"/>
          </a:p>
        </p:txBody>
      </p:sp>
      <p:sp>
        <p:nvSpPr>
          <p:cNvPr id="4" name="TextBox 3"/>
          <p:cNvSpPr txBox="1"/>
          <p:nvPr/>
        </p:nvSpPr>
        <p:spPr>
          <a:xfrm>
            <a:off x="148281" y="996779"/>
            <a:ext cx="5836883"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1861, 1869 Charles and younger brother Frank were both born in Central Illinois </a:t>
            </a:r>
          </a:p>
          <a:p>
            <a:pPr marL="285750" indent="-285750">
              <a:buFont typeface="Arial" panose="020B0604020202020204" pitchFamily="34" charset="0"/>
              <a:buChar char="•"/>
            </a:pPr>
            <a:r>
              <a:rPr lang="en-US" sz="2000" dirty="0"/>
              <a:t>1</a:t>
            </a:r>
            <a:r>
              <a:rPr lang="en-US" sz="2000" dirty="0" smtClean="0"/>
              <a:t>879 Builds himself a bicycle out of scrap parts</a:t>
            </a:r>
          </a:p>
          <a:p>
            <a:pPr marL="285750" indent="-285750">
              <a:buFont typeface="Arial" panose="020B0604020202020204" pitchFamily="34" charset="0"/>
              <a:buChar char="•"/>
            </a:pPr>
            <a:r>
              <a:rPr lang="en-US" sz="2000" dirty="0" smtClean="0"/>
              <a:t>1886 Moves to Washington D.C. and goes to work for H.S. Owen (Psycho Cycles)</a:t>
            </a:r>
          </a:p>
          <a:p>
            <a:pPr marL="285750" lvl="1" indent="-285750">
              <a:buFont typeface="Arial" panose="020B0604020202020204" pitchFamily="34" charset="0"/>
              <a:buChar char="•"/>
            </a:pPr>
            <a:r>
              <a:rPr lang="en-US" sz="2000" dirty="0" smtClean="0"/>
              <a:t>1887 H.S. Owen produces some Ladies drop-frame safeties based on Charles Duryea’s design</a:t>
            </a:r>
          </a:p>
          <a:p>
            <a:pPr marL="285750" lvl="1" indent="-285750">
              <a:buFont typeface="Arial" panose="020B0604020202020204" pitchFamily="34" charset="0"/>
              <a:buChar char="•"/>
            </a:pPr>
            <a:r>
              <a:rPr lang="en-US" sz="2000" dirty="0" smtClean="0"/>
              <a:t>1890 Contracts with Ames Manufacturing in Chicopee Mass., to build his Sylphs</a:t>
            </a:r>
          </a:p>
          <a:p>
            <a:pPr marL="285750" lvl="1" indent="-285750">
              <a:buFont typeface="Arial" panose="020B0604020202020204" pitchFamily="34" charset="0"/>
              <a:buChar char="•"/>
            </a:pPr>
            <a:r>
              <a:rPr lang="en-US" sz="2000" dirty="0" smtClean="0"/>
              <a:t>1892 Building Sylphs in Peoria under Rouse and Hazard</a:t>
            </a:r>
          </a:p>
          <a:p>
            <a:pPr marL="285750" indent="-285750">
              <a:buFont typeface="Arial" panose="020B0604020202020204" pitchFamily="34" charset="0"/>
              <a:buChar char="•"/>
            </a:pPr>
            <a:r>
              <a:rPr lang="en-US" sz="2000" dirty="0" smtClean="0"/>
              <a:t>1895 Duryea wins first automobile race in Chicago</a:t>
            </a:r>
          </a:p>
          <a:p>
            <a:pPr marL="285750" indent="-285750">
              <a:buFont typeface="Arial" panose="020B0604020202020204" pitchFamily="34" charset="0"/>
              <a:buChar char="•"/>
            </a:pPr>
            <a:r>
              <a:rPr lang="en-US" sz="2000" dirty="0" smtClean="0"/>
              <a:t>1896 Duryea car involved in first recorded auto-bicycle accident in New York City </a:t>
            </a:r>
          </a:p>
          <a:p>
            <a:pPr marL="285750" indent="-285750">
              <a:buFont typeface="Arial" panose="020B0604020202020204" pitchFamily="34" charset="0"/>
              <a:buChar char="•"/>
            </a:pPr>
            <a:r>
              <a:rPr lang="en-US" sz="2000" dirty="0" smtClean="0"/>
              <a:t>1898 Duryea Manufacturing Company formed in Peoria, built first American-made “mass” produced 3-wheeled automobiles (about 12 were made)</a:t>
            </a:r>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1200" y="848498"/>
            <a:ext cx="6400800" cy="4270248"/>
          </a:xfrm>
          <a:prstGeom prst="rect">
            <a:avLst/>
          </a:prstGeom>
        </p:spPr>
      </p:pic>
      <p:sp>
        <p:nvSpPr>
          <p:cNvPr id="6" name="TextBox 5"/>
          <p:cNvSpPr txBox="1"/>
          <p:nvPr/>
        </p:nvSpPr>
        <p:spPr>
          <a:xfrm>
            <a:off x="5881816" y="5189838"/>
            <a:ext cx="6252519" cy="369332"/>
          </a:xfrm>
          <a:prstGeom prst="rect">
            <a:avLst/>
          </a:prstGeom>
          <a:noFill/>
        </p:spPr>
        <p:txBody>
          <a:bodyPr wrap="square" rtlCol="0">
            <a:spAutoFit/>
          </a:bodyPr>
          <a:lstStyle/>
          <a:p>
            <a:r>
              <a:rPr lang="en-US" dirty="0" smtClean="0"/>
              <a:t>1899 Duryea Motor Trap (Henry Ford Museum)</a:t>
            </a:r>
            <a:endParaRPr lang="en-US" dirty="0"/>
          </a:p>
        </p:txBody>
      </p:sp>
    </p:spTree>
    <p:extLst>
      <p:ext uri="{BB962C8B-B14F-4D97-AF65-F5344CB8AC3E}">
        <p14:creationId xmlns:p14="http://schemas.microsoft.com/office/powerpoint/2010/main" val="189967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755" y="1120347"/>
            <a:ext cx="6779741" cy="4524315"/>
          </a:xfrm>
          <a:prstGeom prst="rect">
            <a:avLst/>
          </a:prstGeom>
        </p:spPr>
        <p:txBody>
          <a:bodyPr wrap="square">
            <a:spAutoFit/>
          </a:bodyPr>
          <a:lstStyle/>
          <a:p>
            <a:pPr marL="285750" indent="-285750">
              <a:buFont typeface="Arial" panose="020B0604020202020204" pitchFamily="34" charset="0"/>
              <a:buChar char="•"/>
            </a:pPr>
            <a:r>
              <a:rPr lang="en-US" sz="2400" dirty="0" smtClean="0"/>
              <a:t>Many bicycle inventions. Some patented, some not. Some significant, some not.</a:t>
            </a:r>
          </a:p>
          <a:p>
            <a:pPr marL="742950" lvl="1" indent="-285750">
              <a:buFont typeface="Arial" panose="020B0604020202020204" pitchFamily="34" charset="0"/>
              <a:buChar char="•"/>
            </a:pPr>
            <a:r>
              <a:rPr lang="en-US" sz="2400" dirty="0" smtClean="0"/>
              <a:t>1884 Hammock-style suspended ordinary seat. (Patent # 432,125). Bought by G&amp;J, then contested.</a:t>
            </a:r>
          </a:p>
          <a:p>
            <a:pPr marL="742950" lvl="1" indent="-285750">
              <a:buFont typeface="Arial" panose="020B0604020202020204" pitchFamily="34" charset="0"/>
              <a:buChar char="•"/>
            </a:pPr>
            <a:r>
              <a:rPr lang="en-US" sz="2400" dirty="0" smtClean="0"/>
              <a:t>1886 Improved ordinary handlebar (Patent #350,683)</a:t>
            </a:r>
          </a:p>
          <a:p>
            <a:pPr marL="742950" lvl="1" indent="-285750">
              <a:buFont typeface="Arial" panose="020B0604020202020204" pitchFamily="34" charset="0"/>
              <a:buChar char="•"/>
            </a:pPr>
            <a:r>
              <a:rPr lang="en-US" sz="2400" dirty="0" smtClean="0"/>
              <a:t>1890 Spring-frame Safety Improvements (Patent #432,124)</a:t>
            </a:r>
          </a:p>
          <a:p>
            <a:pPr marL="742950" lvl="1" indent="-285750">
              <a:buFont typeface="Arial" panose="020B0604020202020204" pitchFamily="34" charset="0"/>
              <a:buChar char="•"/>
            </a:pPr>
            <a:r>
              <a:rPr lang="en-US" sz="2400" dirty="0" smtClean="0"/>
              <a:t>1900 Improved bicycle chain (Patent #657,526)</a:t>
            </a:r>
          </a:p>
          <a:p>
            <a:pPr marL="742950" lvl="1" indent="-285750">
              <a:buFont typeface="Arial" panose="020B0604020202020204" pitchFamily="34" charset="0"/>
              <a:buChar char="•"/>
            </a:pPr>
            <a:r>
              <a:rPr lang="en-US" sz="2400" dirty="0" smtClean="0"/>
              <a:t>Gummy liquid to inject into tires to seal punctures (not patented)</a:t>
            </a:r>
          </a:p>
        </p:txBody>
      </p:sp>
      <p:sp>
        <p:nvSpPr>
          <p:cNvPr id="3" name="Title 2"/>
          <p:cNvSpPr>
            <a:spLocks noGrp="1"/>
          </p:cNvSpPr>
          <p:nvPr>
            <p:ph type="title" idx="4294967295"/>
          </p:nvPr>
        </p:nvSpPr>
        <p:spPr>
          <a:xfrm>
            <a:off x="0" y="277813"/>
            <a:ext cx="9086850" cy="677862"/>
          </a:xfrm>
        </p:spPr>
        <p:txBody>
          <a:bodyPr>
            <a:normAutofit fontScale="90000"/>
          </a:bodyPr>
          <a:lstStyle/>
          <a:p>
            <a:r>
              <a:rPr lang="en-US" dirty="0" smtClean="0"/>
              <a:t>Duryea Inventions</a:t>
            </a:r>
            <a:endParaRPr lang="en-US" dirty="0"/>
          </a:p>
        </p:txBody>
      </p:sp>
      <p:pic>
        <p:nvPicPr>
          <p:cNvPr id="6146" name="Picture 2" descr="https://patentimages.storage.googleapis.com/pages/US402313-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963" t="2989" r="17523" b="15239"/>
          <a:stretch/>
        </p:blipFill>
        <p:spPr bwMode="auto">
          <a:xfrm>
            <a:off x="7685900" y="207081"/>
            <a:ext cx="4061255" cy="5936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3200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5461" y="502508"/>
            <a:ext cx="11025327" cy="3170099"/>
          </a:xfrm>
          <a:prstGeom prst="rect">
            <a:avLst/>
          </a:prstGeom>
          <a:noFill/>
        </p:spPr>
        <p:txBody>
          <a:bodyPr wrap="square" rtlCol="0">
            <a:spAutoFit/>
          </a:bodyPr>
          <a:lstStyle/>
          <a:p>
            <a:pPr algn="ctr"/>
            <a:r>
              <a:rPr lang="en-US" sz="4000" dirty="0" smtClean="0"/>
              <a:t>What comes to mind when you think about Illinois and bicycles during the 1890’s?</a:t>
            </a:r>
          </a:p>
          <a:p>
            <a:pPr algn="ctr"/>
            <a:endParaRPr lang="en-US" sz="4000" dirty="0"/>
          </a:p>
          <a:p>
            <a:pPr algn="ctr"/>
            <a:r>
              <a:rPr lang="fr-FR" sz="4000" dirty="0"/>
              <a:t>Ce qui vient à l'esprit quand vous pensez à l'Illinois </a:t>
            </a:r>
            <a:r>
              <a:rPr lang="fr-FR" sz="4000"/>
              <a:t>et </a:t>
            </a:r>
            <a:r>
              <a:rPr lang="fr-FR" sz="4000" smtClean="0"/>
              <a:t>aux</a:t>
            </a:r>
            <a:r>
              <a:rPr lang="fr-FR" sz="4000" smtClean="0"/>
              <a:t> </a:t>
            </a:r>
            <a:r>
              <a:rPr lang="fr-FR" sz="4000" dirty="0"/>
              <a:t>vélos dans les années 1890?</a:t>
            </a:r>
            <a:endParaRPr lang="en-US" sz="4000" dirty="0"/>
          </a:p>
        </p:txBody>
      </p:sp>
    </p:spTree>
    <p:extLst>
      <p:ext uri="{BB962C8B-B14F-4D97-AF65-F5344CB8AC3E}">
        <p14:creationId xmlns:p14="http://schemas.microsoft.com/office/powerpoint/2010/main" val="2644656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81232" y="1202725"/>
            <a:ext cx="6244282" cy="4961837"/>
          </a:xfrm>
        </p:spPr>
        <p:txBody>
          <a:bodyPr>
            <a:normAutofit fontScale="92500" lnSpcReduction="10000"/>
          </a:bodyPr>
          <a:lstStyle/>
          <a:p>
            <a:r>
              <a:rPr lang="en-US" sz="2400" dirty="0" smtClean="0"/>
              <a:t>John Deere- 1894-1900 (Some models were Re-badged Chicago-made bikes)</a:t>
            </a:r>
          </a:p>
          <a:p>
            <a:r>
              <a:rPr lang="en-US" sz="2400" dirty="0" err="1" smtClean="0"/>
              <a:t>Leclaire</a:t>
            </a:r>
            <a:r>
              <a:rPr lang="en-US" sz="2400" dirty="0" smtClean="0"/>
              <a:t> Bicycles, 1896-? </a:t>
            </a:r>
            <a:r>
              <a:rPr lang="en-US" sz="2400" dirty="0" err="1" smtClean="0"/>
              <a:t>Leclaire</a:t>
            </a:r>
            <a:endParaRPr lang="en-US" sz="2400" dirty="0" smtClean="0"/>
          </a:p>
          <a:p>
            <a:r>
              <a:rPr lang="en-US" sz="2400" u="sng" dirty="0" smtClean="0"/>
              <a:t>Bloomington Area:</a:t>
            </a:r>
            <a:r>
              <a:rPr lang="en-US" sz="2400" dirty="0" smtClean="0"/>
              <a:t/>
            </a:r>
            <a:br>
              <a:rPr lang="en-US" sz="2400" dirty="0" smtClean="0"/>
            </a:br>
            <a:r>
              <a:rPr lang="en-US" sz="2400" dirty="0" err="1" smtClean="0"/>
              <a:t>Harber</a:t>
            </a:r>
            <a:r>
              <a:rPr lang="en-US" sz="2400" dirty="0" smtClean="0"/>
              <a:t> </a:t>
            </a:r>
            <a:r>
              <a:rPr lang="en-US" sz="2400" dirty="0"/>
              <a:t>Brothers, </a:t>
            </a:r>
            <a:r>
              <a:rPr lang="en-US" sz="2400" dirty="0" smtClean="0"/>
              <a:t>1892-?</a:t>
            </a:r>
            <a:br>
              <a:rPr lang="en-US" sz="2400" dirty="0" smtClean="0"/>
            </a:br>
            <a:r>
              <a:rPr lang="en-US" sz="2400" dirty="0" smtClean="0"/>
              <a:t>Bloomington </a:t>
            </a:r>
            <a:r>
              <a:rPr lang="en-US" sz="2400" dirty="0"/>
              <a:t>Manufacturing Company, </a:t>
            </a:r>
            <a:r>
              <a:rPr lang="en-US" sz="2400" dirty="0" smtClean="0"/>
              <a:t>1892-?</a:t>
            </a:r>
            <a:r>
              <a:rPr lang="en-US" sz="2400" dirty="0"/>
              <a:t/>
            </a:r>
            <a:br>
              <a:rPr lang="en-US" sz="2400" dirty="0"/>
            </a:br>
            <a:r>
              <a:rPr lang="en-US" sz="2400" dirty="0" smtClean="0"/>
              <a:t>W.J</a:t>
            </a:r>
            <a:r>
              <a:rPr lang="en-US" sz="2400" dirty="0"/>
              <a:t>. </a:t>
            </a:r>
            <a:r>
              <a:rPr lang="en-US" sz="2400" dirty="0" err="1"/>
              <a:t>Matern</a:t>
            </a:r>
            <a:r>
              <a:rPr lang="en-US" sz="2400" dirty="0"/>
              <a:t>, </a:t>
            </a:r>
            <a:r>
              <a:rPr lang="en-US" sz="2400" dirty="0" smtClean="0"/>
              <a:t>1896-?</a:t>
            </a:r>
            <a:endParaRPr lang="en-US" sz="2400" dirty="0"/>
          </a:p>
          <a:p>
            <a:r>
              <a:rPr lang="en-US" sz="2400" dirty="0" smtClean="0"/>
              <a:t/>
            </a:r>
            <a:br>
              <a:rPr lang="en-US" sz="2400" dirty="0" smtClean="0"/>
            </a:br>
            <a:r>
              <a:rPr lang="en-US" sz="2400" u="sng" dirty="0" smtClean="0"/>
              <a:t>West of Chicago (but not Central IL)</a:t>
            </a:r>
          </a:p>
          <a:p>
            <a:r>
              <a:rPr lang="en-US" sz="2400" dirty="0"/>
              <a:t>Belvidere Sewing Machine Company, Belvidere</a:t>
            </a:r>
            <a:endParaRPr lang="en-US" sz="2400" dirty="0" smtClean="0"/>
          </a:p>
          <a:p>
            <a:r>
              <a:rPr lang="en-US" sz="2400" dirty="0" smtClean="0"/>
              <a:t>Elgin Cycle Company, Elgin</a:t>
            </a:r>
          </a:p>
          <a:p>
            <a:r>
              <a:rPr lang="en-US" sz="2400" dirty="0" smtClean="0"/>
              <a:t>Stover Bicycles, Freeport</a:t>
            </a:r>
            <a:r>
              <a:rPr lang="en-US" dirty="0" smtClean="0"/>
              <a:t/>
            </a:r>
            <a:br>
              <a:rPr lang="en-US" dirty="0" smtClean="0"/>
            </a:br>
            <a:endParaRPr lang="en-US" dirty="0"/>
          </a:p>
        </p:txBody>
      </p:sp>
      <p:sp>
        <p:nvSpPr>
          <p:cNvPr id="2" name="Title 1"/>
          <p:cNvSpPr>
            <a:spLocks noGrp="1"/>
          </p:cNvSpPr>
          <p:nvPr>
            <p:ph type="title" idx="4294967295"/>
          </p:nvPr>
        </p:nvSpPr>
        <p:spPr>
          <a:xfrm>
            <a:off x="98858" y="0"/>
            <a:ext cx="10058400" cy="988541"/>
          </a:xfrm>
        </p:spPr>
        <p:txBody>
          <a:bodyPr>
            <a:normAutofit/>
          </a:bodyPr>
          <a:lstStyle/>
          <a:p>
            <a:r>
              <a:rPr lang="en-US" sz="4400" dirty="0" smtClean="0"/>
              <a:t>Other Central Illinois Bicycle Manufacturers</a:t>
            </a:r>
            <a:endParaRPr lang="en-US" sz="4400"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5935" t="697" r="423" b="4791"/>
          <a:stretch/>
        </p:blipFill>
        <p:spPr>
          <a:xfrm rot="-5400000">
            <a:off x="8175549" y="2362291"/>
            <a:ext cx="4698229" cy="2906314"/>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8396" t="18979"/>
          <a:stretch/>
        </p:blipFill>
        <p:spPr>
          <a:xfrm>
            <a:off x="5676360" y="1466333"/>
            <a:ext cx="3024289" cy="4698229"/>
          </a:xfrm>
          <a:prstGeom prst="rect">
            <a:avLst/>
          </a:prstGeom>
        </p:spPr>
      </p:pic>
    </p:spTree>
    <p:extLst>
      <p:ext uri="{BB962C8B-B14F-4D97-AF65-F5344CB8AC3E}">
        <p14:creationId xmlns:p14="http://schemas.microsoft.com/office/powerpoint/2010/main" val="3248862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8854" y="230659"/>
            <a:ext cx="3701533" cy="5878532"/>
          </a:xfrm>
          <a:prstGeom prst="rect">
            <a:avLst/>
          </a:prstGeom>
          <a:noFill/>
        </p:spPr>
        <p:txBody>
          <a:bodyPr wrap="square" rtlCol="0">
            <a:spAutoFit/>
          </a:bodyPr>
          <a:lstStyle/>
          <a:p>
            <a:r>
              <a:rPr lang="en-US" sz="2800" dirty="0" smtClean="0"/>
              <a:t>Bicycle Racing in Peoria</a:t>
            </a:r>
          </a:p>
          <a:p>
            <a:endParaRPr lang="en-US" dirty="0"/>
          </a:p>
          <a:p>
            <a:pPr marL="285750" indent="-285750">
              <a:buFont typeface="Arial" panose="020B0604020202020204" pitchFamily="34" charset="0"/>
              <a:buChar char="•"/>
            </a:pPr>
            <a:r>
              <a:rPr lang="en-US" sz="2200" dirty="0" smtClean="0"/>
              <a:t>During the 1890’s, Peoria’s Lakeview track was part of the national “Grand Circuit”.</a:t>
            </a:r>
          </a:p>
          <a:p>
            <a:pPr marL="285750" indent="-285750">
              <a:buFont typeface="Arial" panose="020B0604020202020204" pitchFamily="34" charset="0"/>
              <a:buChar char="•"/>
            </a:pPr>
            <a:r>
              <a:rPr lang="en-US" sz="2200" dirty="0" smtClean="0"/>
              <a:t>Peoria hosted the L.A.W. National Meet 1889, 1890, 1891, 1892 and 1899</a:t>
            </a:r>
          </a:p>
          <a:p>
            <a:pPr marL="285750" indent="-285750">
              <a:buFont typeface="Arial" panose="020B0604020202020204" pitchFamily="34" charset="0"/>
              <a:buChar char="•"/>
            </a:pPr>
            <a:r>
              <a:rPr lang="en-US" sz="2200" dirty="0" smtClean="0"/>
              <a:t>Attracted the best national and some international competition</a:t>
            </a:r>
          </a:p>
          <a:p>
            <a:pPr marL="285750" indent="-285750">
              <a:buFont typeface="Arial" panose="020B0604020202020204" pitchFamily="34" charset="0"/>
              <a:buChar char="•"/>
            </a:pPr>
            <a:r>
              <a:rPr lang="en-US" sz="2200" dirty="0" smtClean="0"/>
              <a:t>8-10,000 spectators</a:t>
            </a:r>
          </a:p>
          <a:p>
            <a:pPr marL="285750" indent="-285750">
              <a:buFont typeface="Arial" panose="020B0604020202020204" pitchFamily="34" charset="0"/>
              <a:buChar char="•"/>
            </a:pPr>
            <a:r>
              <a:rPr lang="en-US" sz="2200" dirty="0" smtClean="0"/>
              <a:t>Deep prize lists that include thousands in cash, a grand piano, solid gold medals for records and even a lot in the city of Chicago</a:t>
            </a:r>
            <a:endParaRPr lang="en-US" sz="22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387" y="164421"/>
            <a:ext cx="8022116" cy="5808012"/>
          </a:xfrm>
          <a:prstGeom prst="rect">
            <a:avLst/>
          </a:prstGeom>
        </p:spPr>
      </p:pic>
    </p:spTree>
    <p:extLst>
      <p:ext uri="{BB962C8B-B14F-4D97-AF65-F5344CB8AC3E}">
        <p14:creationId xmlns:p14="http://schemas.microsoft.com/office/powerpoint/2010/main" val="33410647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4649" y="308785"/>
            <a:ext cx="8493082" cy="5609716"/>
          </a:xfrm>
          <a:prstGeom prst="rect">
            <a:avLst/>
          </a:prstGeom>
        </p:spPr>
      </p:pic>
      <p:sp>
        <p:nvSpPr>
          <p:cNvPr id="4" name="TextBox 3"/>
          <p:cNvSpPr txBox="1"/>
          <p:nvPr/>
        </p:nvSpPr>
        <p:spPr>
          <a:xfrm>
            <a:off x="107092" y="308785"/>
            <a:ext cx="3393989" cy="6124754"/>
          </a:xfrm>
          <a:prstGeom prst="rect">
            <a:avLst/>
          </a:prstGeom>
          <a:noFill/>
        </p:spPr>
        <p:txBody>
          <a:bodyPr wrap="square" rtlCol="0">
            <a:spAutoFit/>
          </a:bodyPr>
          <a:lstStyle/>
          <a:p>
            <a:r>
              <a:rPr lang="en-US" sz="2000" b="1" dirty="0" smtClean="0"/>
              <a:t>1890 National Tournament</a:t>
            </a:r>
          </a:p>
          <a:p>
            <a:endParaRPr lang="en-US" dirty="0"/>
          </a:p>
          <a:p>
            <a:pPr marL="285750" indent="-285750">
              <a:buFont typeface="Arial" panose="020B0604020202020204" pitchFamily="34" charset="0"/>
              <a:buChar char="•"/>
            </a:pPr>
            <a:r>
              <a:rPr lang="en-US" sz="2400" dirty="0"/>
              <a:t>A. A. Zimmerman beat the previously undefeated W.W. </a:t>
            </a:r>
            <a:r>
              <a:rPr lang="en-US" sz="2400" dirty="0" err="1"/>
              <a:t>Windle</a:t>
            </a:r>
            <a:r>
              <a:rPr lang="en-US" sz="2400" dirty="0"/>
              <a:t> </a:t>
            </a:r>
            <a:r>
              <a:rPr lang="en-US" sz="2400" dirty="0" smtClean="0"/>
              <a:t>in both the </a:t>
            </a:r>
            <a:r>
              <a:rPr lang="en-US" sz="2400" dirty="0"/>
              <a:t>quarter mile and 10 </a:t>
            </a:r>
            <a:r>
              <a:rPr lang="en-US" sz="2400" dirty="0" smtClean="0"/>
              <a:t>mile race.</a:t>
            </a:r>
          </a:p>
          <a:p>
            <a:endParaRPr lang="en-US" sz="2400" dirty="0" smtClean="0"/>
          </a:p>
          <a:p>
            <a:pPr marL="285750" indent="-285750">
              <a:buFont typeface="Arial" panose="020B0604020202020204" pitchFamily="34" charset="0"/>
              <a:buChar char="•"/>
            </a:pPr>
            <a:r>
              <a:rPr lang="en-US" sz="2400" dirty="0"/>
              <a:t>H.E. Laurie and E.J. </a:t>
            </a:r>
            <a:r>
              <a:rPr lang="en-US" sz="2400" dirty="0" smtClean="0"/>
              <a:t>Willis brought the first pneumatic bicycle tires from England. Banned from the main races, allowed to race exhibition</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0475143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5990" y="213702"/>
            <a:ext cx="6779741" cy="6832640"/>
          </a:xfrm>
          <a:prstGeom prst="rect">
            <a:avLst/>
          </a:prstGeom>
          <a:noFill/>
        </p:spPr>
        <p:txBody>
          <a:bodyPr wrap="square" rtlCol="0">
            <a:spAutoFit/>
          </a:bodyPr>
          <a:lstStyle/>
          <a:p>
            <a:r>
              <a:rPr lang="en-US" sz="2800" dirty="0" smtClean="0"/>
              <a:t>Major Taylor in Peoria</a:t>
            </a:r>
          </a:p>
          <a:p>
            <a:endParaRPr lang="en-US" dirty="0"/>
          </a:p>
          <a:p>
            <a:r>
              <a:rPr lang="en-US" sz="2000" dirty="0" smtClean="0"/>
              <a:t>[Peoria’s Lake View Track] “…was </a:t>
            </a:r>
            <a:r>
              <a:rPr lang="en-US" sz="2000" dirty="0"/>
              <a:t>known throughout the cycling world as one of the finest that ever staged a bicycle race. As a matter of fact the Peoria track, and those in Springfield, Massachusetts, Waltham, Massachusetts, and Asbury Park, New Jersey were four of the most famous bicycle tracks in the earlier days of cycle racing in this country</a:t>
            </a:r>
            <a:r>
              <a:rPr lang="en-US" sz="2000" dirty="0" smtClean="0"/>
              <a:t>.” (Taylor Autobiography)</a:t>
            </a:r>
          </a:p>
          <a:p>
            <a:endParaRPr lang="en-US" sz="2000" b="0" dirty="0">
              <a:effectLst/>
            </a:endParaRPr>
          </a:p>
          <a:p>
            <a:r>
              <a:rPr lang="en-US" sz="2000" dirty="0" smtClean="0"/>
              <a:t>Some of Taylor’s earliest races were in Peoria. He definitely raced in the 1890 (Ordinary) and 1891 Boys Under 16 races.</a:t>
            </a:r>
          </a:p>
          <a:p>
            <a:endParaRPr lang="en-US" sz="2000" b="0" dirty="0">
              <a:effectLst/>
            </a:endParaRPr>
          </a:p>
          <a:p>
            <a:r>
              <a:rPr lang="en-US" sz="2000" dirty="0" smtClean="0"/>
              <a:t>1899 LAW 5 mile race: </a:t>
            </a:r>
            <a:r>
              <a:rPr lang="en-US" sz="2000" dirty="0"/>
              <a:t>“Even now I consider that five-mile race the climax of the most </a:t>
            </a:r>
            <a:r>
              <a:rPr lang="en-US" sz="2000" dirty="0" smtClean="0"/>
              <a:t>grueling </a:t>
            </a:r>
            <a:r>
              <a:rPr lang="en-US" sz="2000" dirty="0"/>
              <a:t>day’s work I ever put in on the bicycle track during my whole racing career covering almost seventeen years on both sides of the Atlantic.” (Taylor Autobiography)</a:t>
            </a:r>
            <a:endParaRPr lang="en-US" sz="2000" b="0" dirty="0" smtClean="0">
              <a:effectLst/>
            </a:endParaRPr>
          </a:p>
          <a:p>
            <a:r>
              <a:rPr lang="en-US" dirty="0" smtClean="0"/>
              <a:t/>
            </a:r>
            <a:br>
              <a:rPr lang="en-US" dirty="0" smtClean="0"/>
            </a:br>
            <a:endParaRPr lang="en-US" b="0" dirty="0" smtClean="0">
              <a:effectLst/>
            </a:endParaRPr>
          </a:p>
          <a:p>
            <a:r>
              <a:rPr lang="en-US" dirty="0" smtClean="0"/>
              <a:t/>
            </a:r>
            <a:br>
              <a:rPr lang="en-US" dirty="0" smtClean="0"/>
            </a:br>
            <a:endParaRPr lang="en-US" dirty="0"/>
          </a:p>
        </p:txBody>
      </p:sp>
      <p:pic>
        <p:nvPicPr>
          <p:cNvPr id="4098" name="Picture 2" descr="https://upload.wikimedia.org/wikipedia/en/3/32/Taylor-Marshall_19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5731" y="345989"/>
            <a:ext cx="4308388" cy="5653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06286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21490" y="122581"/>
            <a:ext cx="9498227" cy="676489"/>
          </a:xfrm>
        </p:spPr>
        <p:txBody>
          <a:bodyPr>
            <a:normAutofit fontScale="90000"/>
          </a:bodyPr>
          <a:lstStyle/>
          <a:p>
            <a:pPr algn="ctr"/>
            <a:r>
              <a:rPr lang="en-US" dirty="0" smtClean="0"/>
              <a:t>World? Records set in Peoria</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245688710"/>
              </p:ext>
            </p:extLst>
          </p:nvPr>
        </p:nvGraphicFramePr>
        <p:xfrm>
          <a:off x="2257167" y="1128577"/>
          <a:ext cx="7191632" cy="5107471"/>
        </p:xfrm>
        <a:graphic>
          <a:graphicData uri="http://schemas.openxmlformats.org/drawingml/2006/table">
            <a:tbl>
              <a:tblPr firstRow="1" firstCol="1" bandRow="1">
                <a:tableStyleId>{5C22544A-7EE6-4342-B048-85BDC9FD1C3A}</a:tableStyleId>
              </a:tblPr>
              <a:tblGrid>
                <a:gridCol w="1769387"/>
                <a:gridCol w="1807415"/>
                <a:gridCol w="1807415"/>
                <a:gridCol w="1807415"/>
              </a:tblGrid>
              <a:tr h="423066">
                <a:tc>
                  <a:txBody>
                    <a:bodyPr/>
                    <a:lstStyle/>
                    <a:p>
                      <a:pPr marL="0" marR="0">
                        <a:lnSpc>
                          <a:spcPct val="107000"/>
                        </a:lnSpc>
                        <a:spcBef>
                          <a:spcPts val="0"/>
                        </a:spcBef>
                        <a:spcAft>
                          <a:spcPts val="0"/>
                        </a:spcAft>
                      </a:pPr>
                      <a:r>
                        <a:rPr lang="en-US" sz="1800" dirty="0">
                          <a:effectLst/>
                        </a:rPr>
                        <a:t>Distance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Time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Rider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dirty="0">
                          <a:effectLst/>
                        </a:rPr>
                        <a:t>Date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dirty="0">
                          <a:effectLst/>
                        </a:rPr>
                        <a:t>½ Mile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1:10 4/5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W.W. Windle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11, 1890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½ Mile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1:13 1/5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P.J. Berlo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15, 1890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dirty="0">
                          <a:effectLst/>
                        </a:rPr>
                        <a:t>¾ mile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1:49 2/5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W.W. Windle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15, 1890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¾ Mile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1:51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P.J. Berlo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15, 1890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1 mile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2:30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P.J. Berlo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15, 1890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1 mile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2:25 3/5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W.W. Windle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15, 1890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dirty="0">
                          <a:effectLst/>
                        </a:rPr>
                        <a:t>2 mile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4:59 3/5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W.F. Murphy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18, 1891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6 miles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16:08 2/5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C.W. Donntage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22, 1891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10 miles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26:46 2/5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C.W. Donntage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22, 1891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15 miles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40:55 2/5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C.W. Donntage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Sept. 22, 1891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r h="425855">
                <a:tc>
                  <a:txBody>
                    <a:bodyPr/>
                    <a:lstStyle/>
                    <a:p>
                      <a:pPr marL="0" marR="0">
                        <a:lnSpc>
                          <a:spcPct val="107000"/>
                        </a:lnSpc>
                        <a:spcBef>
                          <a:spcPts val="0"/>
                        </a:spcBef>
                        <a:spcAft>
                          <a:spcPts val="0"/>
                        </a:spcAft>
                      </a:pPr>
                      <a:r>
                        <a:rPr lang="en-US" sz="1800">
                          <a:effectLst/>
                        </a:rPr>
                        <a:t>20 miles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53:56 3/5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a:effectLst/>
                        </a:rPr>
                        <a:t>C.W. Donntage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c>
                  <a:txBody>
                    <a:bodyPr/>
                    <a:lstStyle/>
                    <a:p>
                      <a:pPr marL="0" marR="0">
                        <a:lnSpc>
                          <a:spcPct val="107000"/>
                        </a:lnSpc>
                        <a:spcBef>
                          <a:spcPts val="0"/>
                        </a:spcBef>
                        <a:spcAft>
                          <a:spcPts val="0"/>
                        </a:spcAft>
                      </a:pPr>
                      <a:r>
                        <a:rPr lang="en-US" sz="1800" dirty="0">
                          <a:effectLst/>
                        </a:rPr>
                        <a:t>Sept. 22, 1891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8395" marR="28395" marT="28395" marB="28395"/>
                </a:tc>
              </a:tr>
            </a:tbl>
          </a:graphicData>
        </a:graphic>
      </p:graphicFrame>
    </p:spTree>
    <p:extLst>
      <p:ext uri="{BB962C8B-B14F-4D97-AF65-F5344CB8AC3E}">
        <p14:creationId xmlns:p14="http://schemas.microsoft.com/office/powerpoint/2010/main" val="7991083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91416" y="1130779"/>
            <a:ext cx="5354594" cy="404569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161" y="1130779"/>
            <a:ext cx="5432655" cy="4041895"/>
          </a:xfrm>
          <a:prstGeom prst="rect">
            <a:avLst/>
          </a:prstGeom>
        </p:spPr>
      </p:pic>
      <p:sp>
        <p:nvSpPr>
          <p:cNvPr id="4" name="TextBox 3"/>
          <p:cNvSpPr txBox="1"/>
          <p:nvPr/>
        </p:nvSpPr>
        <p:spPr>
          <a:xfrm>
            <a:off x="617838" y="197708"/>
            <a:ext cx="10759766" cy="584775"/>
          </a:xfrm>
          <a:prstGeom prst="rect">
            <a:avLst/>
          </a:prstGeom>
          <a:noFill/>
        </p:spPr>
        <p:txBody>
          <a:bodyPr wrap="square" rtlCol="0">
            <a:spAutoFit/>
          </a:bodyPr>
          <a:lstStyle/>
          <a:p>
            <a:pPr algn="ctr"/>
            <a:r>
              <a:rPr lang="en-US" sz="3200" dirty="0" smtClean="0"/>
              <a:t>Central Illinois Bicycle Culture and Characters (a selection)</a:t>
            </a:r>
            <a:endParaRPr lang="en-US" sz="3200" dirty="0"/>
          </a:p>
        </p:txBody>
      </p:sp>
      <p:sp>
        <p:nvSpPr>
          <p:cNvPr id="5" name="TextBox 4"/>
          <p:cNvSpPr txBox="1"/>
          <p:nvPr/>
        </p:nvSpPr>
        <p:spPr>
          <a:xfrm>
            <a:off x="6606746" y="5362832"/>
            <a:ext cx="5222789" cy="923330"/>
          </a:xfrm>
          <a:prstGeom prst="rect">
            <a:avLst/>
          </a:prstGeom>
          <a:noFill/>
        </p:spPr>
        <p:txBody>
          <a:bodyPr wrap="square" rtlCol="0">
            <a:spAutoFit/>
          </a:bodyPr>
          <a:lstStyle/>
          <a:p>
            <a:r>
              <a:rPr lang="en-US" dirty="0" smtClean="0"/>
              <a:t>Peoria Bicycle Club</a:t>
            </a:r>
          </a:p>
          <a:p>
            <a:r>
              <a:rPr lang="en-US" dirty="0" smtClean="0"/>
              <a:t>Founded 1881</a:t>
            </a:r>
          </a:p>
          <a:p>
            <a:r>
              <a:rPr lang="en-US" dirty="0" smtClean="0"/>
              <a:t>Peak Membership: 400</a:t>
            </a:r>
            <a:endParaRPr lang="en-US" dirty="0"/>
          </a:p>
        </p:txBody>
      </p:sp>
      <p:sp>
        <p:nvSpPr>
          <p:cNvPr id="6" name="TextBox 5"/>
          <p:cNvSpPr txBox="1"/>
          <p:nvPr/>
        </p:nvSpPr>
        <p:spPr>
          <a:xfrm>
            <a:off x="449161" y="5362832"/>
            <a:ext cx="5646839" cy="646331"/>
          </a:xfrm>
          <a:prstGeom prst="rect">
            <a:avLst/>
          </a:prstGeom>
          <a:noFill/>
        </p:spPr>
        <p:txBody>
          <a:bodyPr wrap="square" rtlCol="0">
            <a:spAutoFit/>
          </a:bodyPr>
          <a:lstStyle/>
          <a:p>
            <a:r>
              <a:rPr lang="en-US" dirty="0" smtClean="0"/>
              <a:t>Bloomington Bicycle Club</a:t>
            </a:r>
          </a:p>
          <a:p>
            <a:r>
              <a:rPr lang="en-US" dirty="0" smtClean="0"/>
              <a:t>Founded 1883</a:t>
            </a:r>
            <a:endParaRPr lang="en-US" dirty="0"/>
          </a:p>
        </p:txBody>
      </p:sp>
    </p:spTree>
    <p:extLst>
      <p:ext uri="{BB962C8B-B14F-4D97-AF65-F5344CB8AC3E}">
        <p14:creationId xmlns:p14="http://schemas.microsoft.com/office/powerpoint/2010/main" val="36962129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7563" y="199537"/>
            <a:ext cx="2394561" cy="6103584"/>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756" y="1007371"/>
            <a:ext cx="5398420" cy="5295750"/>
          </a:xfrm>
          <a:prstGeom prst="rect">
            <a:avLst/>
          </a:prstGeom>
        </p:spPr>
      </p:pic>
      <p:sp>
        <p:nvSpPr>
          <p:cNvPr id="4" name="TextBox 3"/>
          <p:cNvSpPr txBox="1"/>
          <p:nvPr/>
        </p:nvSpPr>
        <p:spPr>
          <a:xfrm>
            <a:off x="72657" y="0"/>
            <a:ext cx="10981037" cy="923330"/>
          </a:xfrm>
          <a:prstGeom prst="rect">
            <a:avLst/>
          </a:prstGeom>
          <a:noFill/>
        </p:spPr>
        <p:txBody>
          <a:bodyPr wrap="square" rtlCol="0">
            <a:spAutoFit/>
          </a:bodyPr>
          <a:lstStyle/>
          <a:p>
            <a:r>
              <a:rPr lang="en-US" dirty="0" smtClean="0"/>
              <a:t>Leonard “Baby” Bliss</a:t>
            </a:r>
          </a:p>
          <a:p>
            <a:r>
              <a:rPr lang="en-US" dirty="0" smtClean="0"/>
              <a:t>Bloomington, IL</a:t>
            </a:r>
          </a:p>
          <a:p>
            <a:r>
              <a:rPr lang="en-US" dirty="0" smtClean="0"/>
              <a:t>World’s heaviest cyclist (565 pounds)</a:t>
            </a:r>
            <a:endParaRPr lang="en-US" dirty="0"/>
          </a:p>
        </p:txBody>
      </p:sp>
      <p:sp>
        <p:nvSpPr>
          <p:cNvPr id="5" name="TextBox 4"/>
          <p:cNvSpPr txBox="1"/>
          <p:nvPr/>
        </p:nvSpPr>
        <p:spPr>
          <a:xfrm>
            <a:off x="5526424" y="5656790"/>
            <a:ext cx="1779373" cy="646331"/>
          </a:xfrm>
          <a:prstGeom prst="rect">
            <a:avLst/>
          </a:prstGeom>
          <a:noFill/>
        </p:spPr>
        <p:txBody>
          <a:bodyPr wrap="square" rtlCol="0">
            <a:spAutoFit/>
          </a:bodyPr>
          <a:lstStyle/>
          <a:p>
            <a:r>
              <a:rPr lang="en-US" dirty="0" smtClean="0"/>
              <a:t>Baby Bliss and Ignaz Schwinn</a:t>
            </a:r>
            <a:endParaRPr lang="en-US"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36078" b="48829"/>
          <a:stretch/>
        </p:blipFill>
        <p:spPr>
          <a:xfrm>
            <a:off x="5769456" y="1649922"/>
            <a:ext cx="3751826" cy="2320715"/>
          </a:xfrm>
          <a:prstGeom prst="rect">
            <a:avLst/>
          </a:prstGeom>
        </p:spPr>
      </p:pic>
    </p:spTree>
    <p:extLst>
      <p:ext uri="{BB962C8B-B14F-4D97-AF65-F5344CB8AC3E}">
        <p14:creationId xmlns:p14="http://schemas.microsoft.com/office/powerpoint/2010/main" val="36665369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11782" y="1026309"/>
            <a:ext cx="7073325" cy="4369474"/>
          </a:xfrm>
          <a:prstGeom prst="rect">
            <a:avLst/>
          </a:prstGeom>
        </p:spPr>
      </p:pic>
      <p:sp>
        <p:nvSpPr>
          <p:cNvPr id="3" name="TextBox 2"/>
          <p:cNvSpPr txBox="1"/>
          <p:nvPr/>
        </p:nvSpPr>
        <p:spPr>
          <a:xfrm>
            <a:off x="197709" y="164757"/>
            <a:ext cx="4555523" cy="5601533"/>
          </a:xfrm>
          <a:prstGeom prst="rect">
            <a:avLst/>
          </a:prstGeom>
          <a:noFill/>
        </p:spPr>
        <p:txBody>
          <a:bodyPr wrap="square" rtlCol="0">
            <a:spAutoFit/>
          </a:bodyPr>
          <a:lstStyle/>
          <a:p>
            <a:r>
              <a:rPr lang="en-US" sz="2800" dirty="0" smtClean="0"/>
              <a:t>Thomas W. Davis, Centurion</a:t>
            </a:r>
          </a:p>
          <a:p>
            <a:endParaRPr lang="en-US" dirty="0" smtClean="0"/>
          </a:p>
          <a:p>
            <a:pPr marL="285750" indent="-285750">
              <a:buFont typeface="Arial" panose="020B0604020202020204" pitchFamily="34" charset="0"/>
              <a:buChar char="•"/>
            </a:pPr>
            <a:r>
              <a:rPr lang="en-US" sz="2400" dirty="0" smtClean="0"/>
              <a:t>Peoria and Bloomington</a:t>
            </a:r>
          </a:p>
          <a:p>
            <a:pPr marL="285750" indent="-285750">
              <a:buFont typeface="Arial" panose="020B0604020202020204" pitchFamily="34" charset="0"/>
              <a:buChar char="•"/>
            </a:pPr>
            <a:r>
              <a:rPr lang="en-US" sz="2400" dirty="0" smtClean="0"/>
              <a:t>Claimed to have ridden the most miles of any cyclist in the world</a:t>
            </a:r>
          </a:p>
          <a:p>
            <a:pPr marL="285750" indent="-285750">
              <a:buFont typeface="Arial" panose="020B0604020202020204" pitchFamily="34" charset="0"/>
              <a:buChar char="•"/>
            </a:pPr>
            <a:r>
              <a:rPr lang="en-US" sz="2400" dirty="0" smtClean="0"/>
              <a:t>Began riding at age 61 (1889)</a:t>
            </a:r>
          </a:p>
          <a:p>
            <a:pPr marL="285750" indent="-285750">
              <a:buFont typeface="Arial" panose="020B0604020202020204" pitchFamily="34" charset="0"/>
              <a:buChar char="•"/>
            </a:pPr>
            <a:r>
              <a:rPr lang="en-US" sz="2400" dirty="0" smtClean="0"/>
              <a:t>By age 85 he had ridden 141,200 miles</a:t>
            </a:r>
          </a:p>
          <a:p>
            <a:pPr marL="285750" indent="-285750">
              <a:buFont typeface="Arial" panose="020B0604020202020204" pitchFamily="34" charset="0"/>
              <a:buChar char="•"/>
            </a:pPr>
            <a:r>
              <a:rPr lang="en-US" sz="2400" dirty="0" smtClean="0"/>
              <a:t>Kept meticulous logs including how long various bicycle components lasted</a:t>
            </a:r>
            <a:endParaRPr lang="en-US" sz="2400" dirty="0"/>
          </a:p>
          <a:p>
            <a:pPr marL="285750" indent="-285750">
              <a:buFont typeface="Arial" panose="020B0604020202020204" pitchFamily="34" charset="0"/>
              <a:buChar char="•"/>
            </a:pPr>
            <a:r>
              <a:rPr lang="en-US" sz="2400" dirty="0"/>
              <a:t>He used a </a:t>
            </a:r>
            <a:r>
              <a:rPr lang="en-US" sz="2400" dirty="0" err="1"/>
              <a:t>Patee</a:t>
            </a:r>
            <a:r>
              <a:rPr lang="en-US" sz="2400" dirty="0"/>
              <a:t> </a:t>
            </a:r>
            <a:r>
              <a:rPr lang="en-US" sz="2400" dirty="0" smtClean="0"/>
              <a:t>bicycle </a:t>
            </a:r>
            <a:r>
              <a:rPr lang="en-US" sz="2400" dirty="0"/>
              <a:t>for 34,441 miles and a single saddle for </a:t>
            </a:r>
            <a:r>
              <a:rPr lang="en-US" sz="2400" dirty="0" smtClean="0"/>
              <a:t>70,000. A set of Peoria </a:t>
            </a:r>
            <a:r>
              <a:rPr lang="en-US" sz="2400" dirty="0"/>
              <a:t>Tires </a:t>
            </a:r>
            <a:r>
              <a:rPr lang="en-US" sz="2400" dirty="0" smtClean="0"/>
              <a:t>lasted 6,233 miles.</a:t>
            </a:r>
            <a:endParaRPr lang="en-US" sz="2400" dirty="0"/>
          </a:p>
        </p:txBody>
      </p:sp>
    </p:spTree>
    <p:extLst>
      <p:ext uri="{BB962C8B-B14F-4D97-AF65-F5344CB8AC3E}">
        <p14:creationId xmlns:p14="http://schemas.microsoft.com/office/powerpoint/2010/main" val="19012706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Questions?</a:t>
            </a:r>
            <a:endParaRPr lang="en-US" dirty="0"/>
          </a:p>
        </p:txBody>
      </p:sp>
      <p:sp>
        <p:nvSpPr>
          <p:cNvPr id="6" name="Content Placeholder 5"/>
          <p:cNvSpPr>
            <a:spLocks noGrp="1"/>
          </p:cNvSpPr>
          <p:nvPr>
            <p:ph idx="1"/>
          </p:nvPr>
        </p:nvSpPr>
        <p:spPr>
          <a:xfrm>
            <a:off x="1097280" y="1845734"/>
            <a:ext cx="10058400" cy="4444230"/>
          </a:xfrm>
        </p:spPr>
        <p:txBody>
          <a:bodyPr>
            <a:normAutofit lnSpcReduction="10000"/>
          </a:bodyPr>
          <a:lstStyle/>
          <a:p>
            <a:r>
              <a:rPr lang="en-US" sz="2800" dirty="0" smtClean="0">
                <a:hlinkClick r:id="rId2"/>
              </a:rPr>
              <a:t>csweet@iwu.edu</a:t>
            </a:r>
            <a:endParaRPr lang="en-US" sz="2800" dirty="0" smtClean="0"/>
          </a:p>
          <a:p>
            <a:endParaRPr lang="en-US" sz="2800" dirty="0" smtClean="0"/>
          </a:p>
          <a:p>
            <a:r>
              <a:rPr lang="en-US" sz="2800" b="1" u="sng" dirty="0" smtClean="0"/>
              <a:t>Thanks to:</a:t>
            </a:r>
            <a:endParaRPr lang="en-US" sz="2800" b="1" u="sng" dirty="0"/>
          </a:p>
          <a:p>
            <a:r>
              <a:rPr lang="en-US" sz="2800" dirty="0" smtClean="0"/>
              <a:t>Illinois Wesleyan University</a:t>
            </a:r>
          </a:p>
          <a:p>
            <a:pPr lvl="1">
              <a:buFont typeface="Arial" panose="020B0604020202020204" pitchFamily="34" charset="0"/>
              <a:buChar char="•"/>
            </a:pPr>
            <a:r>
              <a:rPr lang="en-US" sz="2400" dirty="0" smtClean="0"/>
              <a:t>Artistic and Scholarly Development Grant</a:t>
            </a:r>
          </a:p>
          <a:p>
            <a:pPr lvl="1">
              <a:buFont typeface="Arial" panose="020B0604020202020204" pitchFamily="34" charset="0"/>
              <a:buChar char="•"/>
            </a:pPr>
            <a:r>
              <a:rPr lang="en-US" sz="2400" dirty="0" smtClean="0"/>
              <a:t>Re-centering the Humanities Grant</a:t>
            </a:r>
            <a:endParaRPr lang="en-US" sz="2400" dirty="0"/>
          </a:p>
          <a:p>
            <a:r>
              <a:rPr lang="en-US" sz="2800" dirty="0" smtClean="0"/>
              <a:t>Marty Potts: Peoria images and catalogs</a:t>
            </a:r>
          </a:p>
          <a:p>
            <a:r>
              <a:rPr lang="en-US" sz="2800" dirty="0" smtClean="0"/>
              <a:t>Bradley University Special Collections</a:t>
            </a:r>
          </a:p>
          <a:p>
            <a:r>
              <a:rPr lang="en-US" sz="2800" dirty="0" smtClean="0"/>
              <a:t>Peoria Public Library Special Collections</a:t>
            </a:r>
            <a:endParaRPr lang="en-US" sz="2800" dirty="0"/>
          </a:p>
          <a:p>
            <a:endParaRPr lang="en-US" dirty="0"/>
          </a:p>
        </p:txBody>
      </p:sp>
    </p:spTree>
    <p:extLst>
      <p:ext uri="{BB962C8B-B14F-4D97-AF65-F5344CB8AC3E}">
        <p14:creationId xmlns:p14="http://schemas.microsoft.com/office/powerpoint/2010/main" val="23234219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7266" y="387179"/>
            <a:ext cx="9168713" cy="5539978"/>
          </a:xfrm>
          <a:prstGeom prst="rect">
            <a:avLst/>
          </a:prstGeom>
          <a:noFill/>
        </p:spPr>
        <p:txBody>
          <a:bodyPr wrap="square" rtlCol="0">
            <a:spAutoFit/>
          </a:bodyPr>
          <a:lstStyle/>
          <a:p>
            <a:r>
              <a:rPr lang="en-US" sz="4800" dirty="0" smtClean="0"/>
              <a:t>How did I end up here?</a:t>
            </a:r>
          </a:p>
          <a:p>
            <a:endParaRPr lang="en-US" dirty="0"/>
          </a:p>
          <a:p>
            <a:endParaRPr lang="en-US" dirty="0" smtClean="0"/>
          </a:p>
          <a:p>
            <a:pPr marL="285750" indent="-285750">
              <a:buFont typeface="Arial" panose="020B0604020202020204" pitchFamily="34" charset="0"/>
              <a:buChar char="•"/>
            </a:pPr>
            <a:r>
              <a:rPr lang="en-US" sz="3600" dirty="0" smtClean="0"/>
              <a:t>I’ve lived in Central Illinois most of my life</a:t>
            </a:r>
          </a:p>
          <a:p>
            <a:pPr marL="285750" indent="-285750">
              <a:buFont typeface="Arial" panose="020B0604020202020204" pitchFamily="34" charset="0"/>
              <a:buChar char="•"/>
            </a:pPr>
            <a:r>
              <a:rPr lang="en-US" sz="3600" dirty="0" smtClean="0"/>
              <a:t>My undergraduate degree is in History</a:t>
            </a:r>
          </a:p>
          <a:p>
            <a:pPr marL="285750" indent="-285750">
              <a:buFont typeface="Arial" panose="020B0604020202020204" pitchFamily="34" charset="0"/>
              <a:buChar char="•"/>
            </a:pPr>
            <a:r>
              <a:rPr lang="en-US" sz="3600" dirty="0" smtClean="0"/>
              <a:t>My graduate degree is in Library Science and includes archival work</a:t>
            </a:r>
          </a:p>
          <a:p>
            <a:pPr marL="285750" indent="-285750">
              <a:buFont typeface="Arial" panose="020B0604020202020204" pitchFamily="34" charset="0"/>
              <a:buChar char="•"/>
            </a:pPr>
            <a:r>
              <a:rPr lang="en-US" sz="3600" dirty="0" smtClean="0"/>
              <a:t>2015 Sabbatical Project: History of Cycling in Illinois</a:t>
            </a:r>
          </a:p>
          <a:p>
            <a:pPr marL="285750" indent="-285750">
              <a:buFont typeface="Arial" panose="020B0604020202020204" pitchFamily="34" charset="0"/>
              <a:buChar char="•"/>
            </a:pPr>
            <a:r>
              <a:rPr lang="en-US" sz="3600" dirty="0" smtClean="0"/>
              <a:t>Life-long cyclist and triathlete</a:t>
            </a:r>
          </a:p>
          <a:p>
            <a:endParaRPr lang="en-US" dirty="0"/>
          </a:p>
        </p:txBody>
      </p:sp>
    </p:spTree>
    <p:extLst>
      <p:ext uri="{BB962C8B-B14F-4D97-AF65-F5344CB8AC3E}">
        <p14:creationId xmlns:p14="http://schemas.microsoft.com/office/powerpoint/2010/main" val="31065171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100845" y="156476"/>
            <a:ext cx="10058400" cy="1029773"/>
          </a:xfrm>
        </p:spPr>
        <p:txBody>
          <a:bodyPr/>
          <a:lstStyle/>
          <a:p>
            <a:pPr algn="ctr"/>
            <a:r>
              <a:rPr lang="en-US" dirty="0" smtClean="0"/>
              <a:t>Let’s get oriented!</a:t>
            </a:r>
            <a:endParaRPr lang="en-US" dirty="0"/>
          </a:p>
        </p:txBody>
      </p:sp>
      <p:pic>
        <p:nvPicPr>
          <p:cNvPr id="1026" name="Picture 2" descr="https://familysearch.org/learn/wiki/en/images/8/8e/1000px-Map_of_USA_Highlighting_IL.png"/>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2380734" y="1337940"/>
            <a:ext cx="7498622" cy="4874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187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7542" y="88813"/>
            <a:ext cx="4381500" cy="6153150"/>
          </a:xfrm>
          <a:prstGeom prst="rect">
            <a:avLst/>
          </a:prstGeom>
        </p:spPr>
      </p:pic>
    </p:spTree>
    <p:extLst>
      <p:ext uri="{BB962C8B-B14F-4D97-AF65-F5344CB8AC3E}">
        <p14:creationId xmlns:p14="http://schemas.microsoft.com/office/powerpoint/2010/main" val="19854713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869" y="0"/>
            <a:ext cx="10058400" cy="1450757"/>
          </a:xfrm>
        </p:spPr>
        <p:txBody>
          <a:bodyPr/>
          <a:lstStyle/>
          <a:p>
            <a:pPr algn="ctr"/>
            <a:r>
              <a:rPr lang="en-US" dirty="0" smtClean="0"/>
              <a:t>Some Early Illinois Bicycle Statistics</a:t>
            </a:r>
            <a:endParaRPr lang="en-US" dirty="0"/>
          </a:p>
        </p:txBody>
      </p:sp>
      <p:sp>
        <p:nvSpPr>
          <p:cNvPr id="3" name="Content Placeholder 2"/>
          <p:cNvSpPr>
            <a:spLocks noGrp="1"/>
          </p:cNvSpPr>
          <p:nvPr>
            <p:ph idx="1"/>
          </p:nvPr>
        </p:nvSpPr>
        <p:spPr>
          <a:xfrm>
            <a:off x="411891" y="1845733"/>
            <a:ext cx="11442357" cy="4192601"/>
          </a:xfrm>
        </p:spPr>
        <p:txBody>
          <a:bodyPr>
            <a:noAutofit/>
          </a:bodyPr>
          <a:lstStyle/>
          <a:p>
            <a:pPr>
              <a:buFont typeface="Arial" panose="020B0604020202020204" pitchFamily="34" charset="0"/>
              <a:buChar char="•"/>
            </a:pPr>
            <a:r>
              <a:rPr lang="en-US" sz="2400" dirty="0" smtClean="0"/>
              <a:t> </a:t>
            </a:r>
            <a:r>
              <a:rPr lang="en-US" sz="2800" dirty="0" smtClean="0"/>
              <a:t>1879- Chicago Bicycle Club Founded (second oldest in the U.S.?)</a:t>
            </a:r>
          </a:p>
          <a:p>
            <a:pPr>
              <a:buFont typeface="Arial" panose="020B0604020202020204" pitchFamily="34" charset="0"/>
              <a:buChar char="•"/>
            </a:pPr>
            <a:r>
              <a:rPr lang="en-US" sz="2800" dirty="0" smtClean="0"/>
              <a:t>1891 Chicago’s Pullman bicycle race attracts an estimated 100,000 spectators</a:t>
            </a:r>
          </a:p>
          <a:p>
            <a:pPr>
              <a:buFont typeface="Arial" panose="020B0604020202020204" pitchFamily="34" charset="0"/>
              <a:buChar char="•"/>
            </a:pPr>
            <a:r>
              <a:rPr lang="en-US" sz="2800" dirty="0" smtClean="0"/>
              <a:t>“</a:t>
            </a:r>
            <a:r>
              <a:rPr lang="en-US" sz="2800" dirty="0"/>
              <a:t>Two-thirds of this country’s output of bicycles and accessories comes from within a radius of 150 miles around </a:t>
            </a:r>
            <a:r>
              <a:rPr lang="en-US" sz="2800" dirty="0" smtClean="0"/>
              <a:t>Chicago” </a:t>
            </a:r>
            <a:r>
              <a:rPr lang="en-US" sz="2800" i="1" dirty="0"/>
              <a:t>The Chicago Bicycle Directory</a:t>
            </a:r>
            <a:r>
              <a:rPr lang="en-US" sz="2800" dirty="0"/>
              <a:t>, 1898</a:t>
            </a:r>
            <a:r>
              <a:rPr lang="en-US" sz="2800" dirty="0" smtClean="0"/>
              <a:t>.</a:t>
            </a:r>
          </a:p>
          <a:p>
            <a:pPr>
              <a:buFont typeface="Arial" panose="020B0604020202020204" pitchFamily="34" charset="0"/>
              <a:buChar char="•"/>
            </a:pPr>
            <a:r>
              <a:rPr lang="en-US" sz="2800" dirty="0" smtClean="0"/>
              <a:t>1900 Census of Manufacturers lists 60 Illinois manufacturers whose principal product was bicycles.</a:t>
            </a:r>
          </a:p>
          <a:p>
            <a:pPr>
              <a:buFont typeface="Arial" panose="020B0604020202020204" pitchFamily="34" charset="0"/>
              <a:buChar char="•"/>
            </a:pPr>
            <a:r>
              <a:rPr lang="en-US" sz="2800" dirty="0" smtClean="0"/>
              <a:t>Total product value of these manufacturers was nearly $9 million or 28% of the national total</a:t>
            </a:r>
            <a:endParaRPr lang="en-US" sz="2800" dirty="0"/>
          </a:p>
        </p:txBody>
      </p:sp>
    </p:spTree>
    <p:extLst>
      <p:ext uri="{BB962C8B-B14F-4D97-AF65-F5344CB8AC3E}">
        <p14:creationId xmlns:p14="http://schemas.microsoft.com/office/powerpoint/2010/main" val="1392803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2994" y="814560"/>
            <a:ext cx="12019005" cy="1449387"/>
          </a:xfrm>
        </p:spPr>
        <p:txBody>
          <a:bodyPr>
            <a:normAutofit fontScale="90000"/>
          </a:bodyPr>
          <a:lstStyle/>
          <a:p>
            <a:r>
              <a:rPr lang="en-US" sz="5300" dirty="0" smtClean="0">
                <a:latin typeface="+mn-lt"/>
              </a:rPr>
              <a:t>Thesis:</a:t>
            </a:r>
            <a:r>
              <a:rPr lang="en-US" dirty="0">
                <a:latin typeface="+mn-lt"/>
              </a:rPr>
              <a:t/>
            </a:r>
            <a:br>
              <a:rPr lang="en-US" dirty="0">
                <a:latin typeface="+mn-lt"/>
              </a:rPr>
            </a:br>
            <a:r>
              <a:rPr lang="en-US" sz="3100" dirty="0" smtClean="0">
                <a:latin typeface="+mn-lt"/>
              </a:rPr>
              <a:t>Central </a:t>
            </a:r>
            <a:r>
              <a:rPr lang="en-US" sz="3100" dirty="0">
                <a:latin typeface="+mn-lt"/>
              </a:rPr>
              <a:t>Illinois played a </a:t>
            </a:r>
            <a:r>
              <a:rPr lang="en-US" sz="3100" dirty="0" smtClean="0">
                <a:latin typeface="+mn-lt"/>
              </a:rPr>
              <a:t>significant role </a:t>
            </a:r>
            <a:r>
              <a:rPr lang="en-US" sz="3100" dirty="0">
                <a:latin typeface="+mn-lt"/>
              </a:rPr>
              <a:t>in the bicycle boom of the 1890’s. </a:t>
            </a:r>
            <a:r>
              <a:rPr lang="en-US" sz="3100" dirty="0" smtClean="0">
                <a:latin typeface="+mn-lt"/>
              </a:rPr>
              <a:t>This role has been forgotten and overshadowed by the better-known Chicago history. </a:t>
            </a:r>
            <a:endParaRPr lang="en-US" sz="3100" dirty="0">
              <a:latin typeface="+mn-lt"/>
            </a:endParaRPr>
          </a:p>
        </p:txBody>
      </p:sp>
      <p:sp>
        <p:nvSpPr>
          <p:cNvPr id="3" name="Content Placeholder 2"/>
          <p:cNvSpPr>
            <a:spLocks noGrp="1"/>
          </p:cNvSpPr>
          <p:nvPr>
            <p:ph idx="4294967295"/>
          </p:nvPr>
        </p:nvSpPr>
        <p:spPr>
          <a:xfrm>
            <a:off x="172995" y="2776151"/>
            <a:ext cx="12019005" cy="3311912"/>
          </a:xfrm>
        </p:spPr>
        <p:txBody>
          <a:bodyPr>
            <a:normAutofit/>
          </a:bodyPr>
          <a:lstStyle/>
          <a:p>
            <a:r>
              <a:rPr lang="en-US" sz="4800" dirty="0" smtClean="0"/>
              <a:t>Presentation Elements:</a:t>
            </a:r>
          </a:p>
          <a:p>
            <a:pPr lvl="1">
              <a:buFont typeface="Arial" panose="020B0604020202020204" pitchFamily="34" charset="0"/>
              <a:buChar char="•"/>
            </a:pPr>
            <a:r>
              <a:rPr lang="en-US" sz="2800" dirty="0" smtClean="0"/>
              <a:t>Manufacturing </a:t>
            </a:r>
          </a:p>
          <a:p>
            <a:pPr lvl="1">
              <a:buFont typeface="Arial" panose="020B0604020202020204" pitchFamily="34" charset="0"/>
              <a:buChar char="•"/>
            </a:pPr>
            <a:r>
              <a:rPr lang="en-US" sz="2800" dirty="0" smtClean="0"/>
              <a:t>Charles Duryea</a:t>
            </a:r>
          </a:p>
          <a:p>
            <a:pPr lvl="1">
              <a:buFont typeface="Arial" panose="020B0604020202020204" pitchFamily="34" charset="0"/>
              <a:buChar char="•"/>
            </a:pPr>
            <a:r>
              <a:rPr lang="en-US" sz="2800" dirty="0" smtClean="0"/>
              <a:t>Racing</a:t>
            </a:r>
          </a:p>
          <a:p>
            <a:pPr lvl="1">
              <a:buFont typeface="Arial" panose="020B0604020202020204" pitchFamily="34" charset="0"/>
              <a:buChar char="•"/>
            </a:pPr>
            <a:r>
              <a:rPr lang="en-US" sz="2800" dirty="0" smtClean="0"/>
              <a:t>Cycling Culture and Characters (a selection)</a:t>
            </a:r>
            <a:endParaRPr lang="en-US" dirty="0"/>
          </a:p>
        </p:txBody>
      </p:sp>
    </p:spTree>
    <p:extLst>
      <p:ext uri="{BB962C8B-B14F-4D97-AF65-F5344CB8AC3E}">
        <p14:creationId xmlns:p14="http://schemas.microsoft.com/office/powerpoint/2010/main" val="12553417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171" y="106494"/>
            <a:ext cx="10058400" cy="1450757"/>
          </a:xfrm>
        </p:spPr>
        <p:txBody>
          <a:bodyPr/>
          <a:lstStyle/>
          <a:p>
            <a:r>
              <a:rPr lang="en-US" dirty="0" smtClean="0"/>
              <a:t>Peoria Bicycle Manufacturing</a:t>
            </a:r>
            <a:endParaRPr lang="en-US" dirty="0"/>
          </a:p>
        </p:txBody>
      </p:sp>
      <p:sp>
        <p:nvSpPr>
          <p:cNvPr id="3" name="Content Placeholder 2"/>
          <p:cNvSpPr>
            <a:spLocks noGrp="1"/>
          </p:cNvSpPr>
          <p:nvPr>
            <p:ph idx="1"/>
          </p:nvPr>
        </p:nvSpPr>
        <p:spPr>
          <a:xfrm>
            <a:off x="155171" y="1845734"/>
            <a:ext cx="11000509" cy="4250266"/>
          </a:xfrm>
        </p:spPr>
        <p:txBody>
          <a:bodyPr>
            <a:normAutofit lnSpcReduction="10000"/>
          </a:bodyPr>
          <a:lstStyle/>
          <a:p>
            <a:pPr>
              <a:buFont typeface="Arial" panose="020B0604020202020204" pitchFamily="34" charset="0"/>
              <a:buChar char="•"/>
            </a:pPr>
            <a:r>
              <a:rPr lang="en-US" sz="2800" dirty="0" smtClean="0"/>
              <a:t> In the 1890s Peoria was the second largest city in Illinois. According to the 1900 census there were 89,000 people living in Peoria.</a:t>
            </a:r>
          </a:p>
          <a:p>
            <a:pPr>
              <a:buFont typeface="Arial" panose="020B0604020202020204" pitchFamily="34" charset="0"/>
              <a:buChar char="•"/>
            </a:pPr>
            <a:r>
              <a:rPr lang="en-US" sz="2800" dirty="0" smtClean="0"/>
              <a:t>Like Chicago, Peoria’s geographical proximity to rivers and railroads let to it becoming a major manufacturing center.</a:t>
            </a:r>
          </a:p>
          <a:p>
            <a:pPr>
              <a:buFont typeface="Arial" panose="020B0604020202020204" pitchFamily="34" charset="0"/>
              <a:buChar char="•"/>
            </a:pPr>
            <a:r>
              <a:rPr lang="en-US" sz="2800" dirty="0" smtClean="0"/>
              <a:t>During the 1890’s there were 5 </a:t>
            </a:r>
            <a:r>
              <a:rPr lang="en-US" sz="2800" u="sng" dirty="0" smtClean="0"/>
              <a:t>major</a:t>
            </a:r>
            <a:r>
              <a:rPr lang="en-US" sz="2800" dirty="0" smtClean="0"/>
              <a:t> </a:t>
            </a:r>
            <a:r>
              <a:rPr lang="en-US" sz="2800" dirty="0"/>
              <a:t>b</a:t>
            </a:r>
            <a:r>
              <a:rPr lang="en-US" sz="2800" dirty="0" smtClean="0"/>
              <a:t>icycle </a:t>
            </a:r>
            <a:r>
              <a:rPr lang="en-US" sz="2800" dirty="0"/>
              <a:t>m</a:t>
            </a:r>
            <a:r>
              <a:rPr lang="en-US" sz="2800" dirty="0" smtClean="0"/>
              <a:t>anufacturer’s in Peoria</a:t>
            </a:r>
          </a:p>
          <a:p>
            <a:pPr lvl="1">
              <a:buFont typeface="Arial" panose="020B0604020202020204" pitchFamily="34" charset="0"/>
              <a:buChar char="•"/>
            </a:pPr>
            <a:r>
              <a:rPr lang="en-US" sz="2400" dirty="0" err="1" smtClean="0"/>
              <a:t>Luthy</a:t>
            </a:r>
            <a:endParaRPr lang="en-US" sz="2400" dirty="0" smtClean="0"/>
          </a:p>
          <a:p>
            <a:pPr lvl="1">
              <a:buFont typeface="Arial" panose="020B0604020202020204" pitchFamily="34" charset="0"/>
              <a:buChar char="•"/>
            </a:pPr>
            <a:r>
              <a:rPr lang="en-US" sz="2400" dirty="0" smtClean="0"/>
              <a:t>Peoria Rubber and Manufacturing</a:t>
            </a:r>
          </a:p>
          <a:p>
            <a:pPr lvl="1">
              <a:buFont typeface="Arial" panose="020B0604020202020204" pitchFamily="34" charset="0"/>
              <a:buChar char="•"/>
            </a:pPr>
            <a:r>
              <a:rPr lang="en-US" sz="2400" dirty="0" err="1" smtClean="0"/>
              <a:t>Patee</a:t>
            </a:r>
            <a:r>
              <a:rPr lang="en-US" sz="2400" dirty="0" smtClean="0"/>
              <a:t> Bicycles</a:t>
            </a:r>
          </a:p>
          <a:p>
            <a:pPr lvl="1">
              <a:buFont typeface="Arial" panose="020B0604020202020204" pitchFamily="34" charset="0"/>
              <a:buChar char="•"/>
            </a:pPr>
            <a:r>
              <a:rPr lang="en-US" sz="2400" dirty="0" smtClean="0"/>
              <a:t>Ide</a:t>
            </a:r>
          </a:p>
          <a:p>
            <a:pPr lvl="1">
              <a:buFont typeface="Arial" panose="020B0604020202020204" pitchFamily="34" charset="0"/>
              <a:buChar char="•"/>
            </a:pPr>
            <a:r>
              <a:rPr lang="en-US" sz="2400" dirty="0" smtClean="0"/>
              <a:t>Rouse and Hazard</a:t>
            </a:r>
          </a:p>
          <a:p>
            <a:pPr lvl="1">
              <a:buFont typeface="Arial" panose="020B0604020202020204" pitchFamily="34" charset="0"/>
              <a:buChar char="•"/>
            </a:pPr>
            <a:endParaRPr lang="en-US" dirty="0" smtClean="0"/>
          </a:p>
        </p:txBody>
      </p:sp>
    </p:spTree>
    <p:extLst>
      <p:ext uri="{BB962C8B-B14F-4D97-AF65-F5344CB8AC3E}">
        <p14:creationId xmlns:p14="http://schemas.microsoft.com/office/powerpoint/2010/main" val="494673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0862" y="102627"/>
            <a:ext cx="4266912" cy="6165716"/>
          </a:xfrm>
          <a:prstGeom prst="rect">
            <a:avLst/>
          </a:prstGeom>
        </p:spPr>
      </p:pic>
      <p:sp>
        <p:nvSpPr>
          <p:cNvPr id="6" name="TextBox 5"/>
          <p:cNvSpPr txBox="1"/>
          <p:nvPr/>
        </p:nvSpPr>
        <p:spPr>
          <a:xfrm>
            <a:off x="321275" y="266700"/>
            <a:ext cx="7101016" cy="6001643"/>
          </a:xfrm>
          <a:prstGeom prst="rect">
            <a:avLst/>
          </a:prstGeom>
          <a:noFill/>
        </p:spPr>
        <p:txBody>
          <a:bodyPr wrap="square" rtlCol="0">
            <a:spAutoFit/>
          </a:bodyPr>
          <a:lstStyle/>
          <a:p>
            <a:r>
              <a:rPr lang="en-US" sz="4800" dirty="0" err="1" smtClean="0"/>
              <a:t>Luthy</a:t>
            </a:r>
            <a:r>
              <a:rPr lang="en-US" sz="4800" dirty="0" smtClean="0"/>
              <a:t> Bicycles</a:t>
            </a:r>
            <a:endParaRPr lang="en-US" sz="2800" dirty="0" smtClean="0"/>
          </a:p>
          <a:p>
            <a:endParaRPr lang="en-US" sz="2800" dirty="0" smtClean="0"/>
          </a:p>
          <a:p>
            <a:pPr marL="685800" indent="-685800">
              <a:buFont typeface="Arial" panose="020B0604020202020204" pitchFamily="34" charset="0"/>
              <a:buChar char="•"/>
            </a:pPr>
            <a:r>
              <a:rPr lang="en-US" sz="2800" dirty="0" smtClean="0"/>
              <a:t>Founded in 1887 as a manufacturer and distributor of carriages and agricultural implements</a:t>
            </a:r>
          </a:p>
          <a:p>
            <a:pPr marL="685800" indent="-685800">
              <a:buFont typeface="Arial" panose="020B0604020202020204" pitchFamily="34" charset="0"/>
              <a:buChar char="•"/>
            </a:pPr>
            <a:r>
              <a:rPr lang="en-US" sz="2800" dirty="0" smtClean="0"/>
              <a:t>Made bicycles 1894-1900</a:t>
            </a:r>
          </a:p>
          <a:p>
            <a:pPr marL="685800" indent="-685800">
              <a:buFont typeface="Arial" panose="020B0604020202020204" pitchFamily="34" charset="0"/>
              <a:buChar char="•"/>
            </a:pPr>
            <a:r>
              <a:rPr lang="en-US" sz="2800" dirty="0" smtClean="0"/>
              <a:t>Employed 25-30 and produced 1000-2000 bicycles</a:t>
            </a:r>
          </a:p>
          <a:p>
            <a:pPr marL="685800" indent="-685800">
              <a:buFont typeface="Arial" panose="020B0604020202020204" pitchFamily="34" charset="0"/>
              <a:buChar char="•"/>
            </a:pPr>
            <a:r>
              <a:rPr lang="en-US" sz="2800" dirty="0" smtClean="0"/>
              <a:t>1899 catalog claimed 35-40 World and American Records (Every mile between 4-26 on an </a:t>
            </a:r>
            <a:r>
              <a:rPr lang="en-US" sz="2800" dirty="0" err="1" smtClean="0"/>
              <a:t>unpaced</a:t>
            </a:r>
            <a:r>
              <a:rPr lang="en-US" sz="2800" dirty="0" smtClean="0"/>
              <a:t> tandem!)</a:t>
            </a:r>
          </a:p>
          <a:p>
            <a:pPr marL="685800" indent="-685800">
              <a:buFont typeface="Arial" panose="020B0604020202020204" pitchFamily="34" charset="0"/>
              <a:buChar char="•"/>
            </a:pPr>
            <a:r>
              <a:rPr lang="en-US" sz="2800" dirty="0" smtClean="0"/>
              <a:t>Were exported and sold in France by Felix, Fournier &amp; Knopf</a:t>
            </a:r>
            <a:endParaRPr lang="en-US" sz="2800" dirty="0"/>
          </a:p>
        </p:txBody>
      </p:sp>
    </p:spTree>
    <p:extLst>
      <p:ext uri="{BB962C8B-B14F-4D97-AF65-F5344CB8AC3E}">
        <p14:creationId xmlns:p14="http://schemas.microsoft.com/office/powerpoint/2010/main" val="2588583545"/>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docProps/app.xml><?xml version="1.0" encoding="utf-8"?>
<Properties xmlns="http://schemas.openxmlformats.org/officeDocument/2006/extended-properties" xmlns:vt="http://schemas.openxmlformats.org/officeDocument/2006/docPropsVTypes">
  <Template>Facet</Template>
  <TotalTime>2800</TotalTime>
  <Words>1520</Words>
  <Application>Microsoft Office PowerPoint</Application>
  <PresentationFormat>Widescreen</PresentationFormat>
  <Paragraphs>224</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Times New Roman</vt:lpstr>
      <vt:lpstr>Retrospect</vt:lpstr>
      <vt:lpstr>The Forgotten Contributions of Central Illinois to the Bicycle Boom of the 1890's  Les Contributions Oubliées de l'Illinois Central à l'essor de vélos des années 1890</vt:lpstr>
      <vt:lpstr>PowerPoint Presentation</vt:lpstr>
      <vt:lpstr>PowerPoint Presentation</vt:lpstr>
      <vt:lpstr>Let’s get oriented!</vt:lpstr>
      <vt:lpstr>PowerPoint Presentation</vt:lpstr>
      <vt:lpstr>Some Early Illinois Bicycle Statistics</vt:lpstr>
      <vt:lpstr>Thesis: Central Illinois played a significant role in the bicycle boom of the 1890’s. This role has been forgotten and overshadowed by the better-known Chicago history. </vt:lpstr>
      <vt:lpstr>Peoria Bicycle Manufacturing</vt:lpstr>
      <vt:lpstr>PowerPoint Presentation</vt:lpstr>
      <vt:lpstr>Luthy Tandem</vt:lpstr>
      <vt:lpstr>Peoria Rubber and Manufacturing Co.</vt:lpstr>
      <vt:lpstr>PowerPoint Presentation</vt:lpstr>
      <vt:lpstr>PowerPoint Presentation</vt:lpstr>
      <vt:lpstr>PowerPoint Presentation</vt:lpstr>
      <vt:lpstr>PowerPoint Presentation</vt:lpstr>
      <vt:lpstr>PowerPoint Presentation</vt:lpstr>
      <vt:lpstr>PowerPoint Presentation</vt:lpstr>
      <vt:lpstr>Charles Duryea</vt:lpstr>
      <vt:lpstr>Duryea Inventions</vt:lpstr>
      <vt:lpstr>Other Central Illinois Bicycle Manufacturers</vt:lpstr>
      <vt:lpstr>PowerPoint Presentation</vt:lpstr>
      <vt:lpstr>PowerPoint Presentation</vt:lpstr>
      <vt:lpstr>PowerPoint Presentation</vt:lpstr>
      <vt:lpstr>World? Records set in Peoria</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Sweet</dc:creator>
  <cp:lastModifiedBy>Ames</cp:lastModifiedBy>
  <cp:revision>61</cp:revision>
  <dcterms:created xsi:type="dcterms:W3CDTF">2015-08-17T18:52:09Z</dcterms:created>
  <dcterms:modified xsi:type="dcterms:W3CDTF">2015-08-26T06:41:43Z</dcterms:modified>
</cp:coreProperties>
</file>