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37"/>
  </p:notesMasterIdLst>
  <p:sldIdLst>
    <p:sldId id="256" r:id="rId2"/>
    <p:sldId id="275" r:id="rId3"/>
    <p:sldId id="276" r:id="rId4"/>
    <p:sldId id="293" r:id="rId5"/>
    <p:sldId id="277" r:id="rId6"/>
    <p:sldId id="294" r:id="rId7"/>
    <p:sldId id="279" r:id="rId8"/>
    <p:sldId id="280" r:id="rId9"/>
    <p:sldId id="281" r:id="rId10"/>
    <p:sldId id="282" r:id="rId11"/>
    <p:sldId id="283" r:id="rId12"/>
    <p:sldId id="284" r:id="rId13"/>
    <p:sldId id="285" r:id="rId14"/>
    <p:sldId id="286" r:id="rId15"/>
    <p:sldId id="287" r:id="rId16"/>
    <p:sldId id="288" r:id="rId17"/>
    <p:sldId id="289" r:id="rId18"/>
    <p:sldId id="290" r:id="rId19"/>
    <p:sldId id="291" r:id="rId20"/>
    <p:sldId id="292" r:id="rId21"/>
    <p:sldId id="257" r:id="rId22"/>
    <p:sldId id="258" r:id="rId23"/>
    <p:sldId id="259" r:id="rId24"/>
    <p:sldId id="260" r:id="rId25"/>
    <p:sldId id="261" r:id="rId26"/>
    <p:sldId id="266" r:id="rId27"/>
    <p:sldId id="267" r:id="rId28"/>
    <p:sldId id="264" r:id="rId29"/>
    <p:sldId id="265" r:id="rId30"/>
    <p:sldId id="272" r:id="rId31"/>
    <p:sldId id="273" r:id="rId32"/>
    <p:sldId id="269" r:id="rId33"/>
    <p:sldId id="270" r:id="rId34"/>
    <p:sldId id="268" r:id="rId35"/>
    <p:sldId id="271" r:id="rId36"/>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45" d="100"/>
          <a:sy n="145" d="100"/>
        </p:scale>
        <p:origin x="624" y="126"/>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282329219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Shape 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7" name="Shape 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2141038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5" name="Shape 8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6842541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Shape 9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1" name="Shape 9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3875536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Shape 11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6" name="Shape 11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860761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4" name="Shape 12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41588978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0" name="Shape 11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6954383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0" name="Shape 13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8549808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Shape 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7" name="Shape 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106259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
        <p:cNvGrpSpPr/>
        <p:nvPr/>
      </p:nvGrpSpPr>
      <p:grpSpPr>
        <a:xfrm>
          <a:off x="0" y="0"/>
          <a:ext cx="0" cy="0"/>
          <a:chOff x="0" y="0"/>
          <a:chExt cx="0" cy="0"/>
        </a:xfrm>
      </p:grpSpPr>
      <p:sp>
        <p:nvSpPr>
          <p:cNvPr id="42" name="Shape 4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3" name="Shape 4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1382359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Shape 4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9" name="Shape 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6240836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Shape 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5" name="Shape 5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2674938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Shape 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1" name="Shape 6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3927804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7" name="Shape 6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4640670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7" name="Shape 9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8280135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4" name="Shape 10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9328236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p:nvPr/>
        </p:nvSpPr>
        <p:spPr>
          <a:xfrm>
            <a:off x="0" y="2914648"/>
            <a:ext cx="9144000" cy="2228999"/>
          </a:xfrm>
          <a:prstGeom prst="rect">
            <a:avLst/>
          </a:prstGeom>
          <a:solidFill>
            <a:schemeClr val="dk2"/>
          </a:solidFill>
          <a:ln>
            <a:noFill/>
          </a:ln>
        </p:spPr>
        <p:txBody>
          <a:bodyPr lIns="91425" tIns="45700" rIns="91425" bIns="45700" anchor="ctr" anchorCtr="0">
            <a:noAutofit/>
          </a:bodyPr>
          <a:lstStyle/>
          <a:p>
            <a:pPr>
              <a:spcBef>
                <a:spcPts val="0"/>
              </a:spcBef>
              <a:buNone/>
            </a:pPr>
            <a:endParaRPr/>
          </a:p>
        </p:txBody>
      </p:sp>
      <p:cxnSp>
        <p:nvCxnSpPr>
          <p:cNvPr id="9" name="Shape 9"/>
          <p:cNvCxnSpPr/>
          <p:nvPr/>
        </p:nvCxnSpPr>
        <p:spPr>
          <a:xfrm>
            <a:off x="0" y="2914649"/>
            <a:ext cx="9144000" cy="0"/>
          </a:xfrm>
          <a:prstGeom prst="straightConnector1">
            <a:avLst/>
          </a:prstGeom>
          <a:noFill/>
          <a:ln w="28575" cap="flat">
            <a:solidFill>
              <a:schemeClr val="dk1"/>
            </a:solidFill>
            <a:prstDash val="solid"/>
            <a:round/>
            <a:headEnd type="none" w="med" len="med"/>
            <a:tailEnd type="none" w="med" len="med"/>
          </a:ln>
        </p:spPr>
      </p:cxnSp>
      <p:sp>
        <p:nvSpPr>
          <p:cNvPr id="10" name="Shape 10"/>
          <p:cNvSpPr txBox="1">
            <a:spLocks noGrp="1"/>
          </p:cNvSpPr>
          <p:nvPr>
            <p:ph type="ctrTitle"/>
          </p:nvPr>
        </p:nvSpPr>
        <p:spPr>
          <a:xfrm>
            <a:off x="685800" y="1618313"/>
            <a:ext cx="7772400" cy="1238099"/>
          </a:xfrm>
          <a:prstGeom prst="rect">
            <a:avLst/>
          </a:prstGeom>
        </p:spPr>
        <p:txBody>
          <a:bodyPr lIns="91425" tIns="91425" rIns="91425" bIns="91425" anchor="b" anchorCtr="0"/>
          <a:lstStyle>
            <a:lvl1pPr>
              <a:spcBef>
                <a:spcPts val="0"/>
              </a:spcBef>
              <a:buClr>
                <a:schemeClr val="dk2"/>
              </a:buClr>
              <a:buSzPct val="100000"/>
              <a:defRPr sz="4800">
                <a:solidFill>
                  <a:schemeClr val="dk2"/>
                </a:solidFill>
              </a:defRPr>
            </a:lvl1pPr>
            <a:lvl2pPr>
              <a:spcBef>
                <a:spcPts val="0"/>
              </a:spcBef>
              <a:buClr>
                <a:schemeClr val="dk2"/>
              </a:buClr>
              <a:buSzPct val="100000"/>
              <a:defRPr sz="4800">
                <a:solidFill>
                  <a:schemeClr val="dk2"/>
                </a:solidFill>
              </a:defRPr>
            </a:lvl2pPr>
            <a:lvl3pPr>
              <a:spcBef>
                <a:spcPts val="0"/>
              </a:spcBef>
              <a:buClr>
                <a:schemeClr val="dk2"/>
              </a:buClr>
              <a:buSzPct val="100000"/>
              <a:defRPr sz="4800">
                <a:solidFill>
                  <a:schemeClr val="dk2"/>
                </a:solidFill>
              </a:defRPr>
            </a:lvl3pPr>
            <a:lvl4pPr>
              <a:spcBef>
                <a:spcPts val="0"/>
              </a:spcBef>
              <a:buClr>
                <a:schemeClr val="dk2"/>
              </a:buClr>
              <a:buSzPct val="100000"/>
              <a:defRPr sz="4800">
                <a:solidFill>
                  <a:schemeClr val="dk2"/>
                </a:solidFill>
              </a:defRPr>
            </a:lvl4pPr>
            <a:lvl5pPr>
              <a:spcBef>
                <a:spcPts val="0"/>
              </a:spcBef>
              <a:buClr>
                <a:schemeClr val="dk2"/>
              </a:buClr>
              <a:buSzPct val="100000"/>
              <a:defRPr sz="4800">
                <a:solidFill>
                  <a:schemeClr val="dk2"/>
                </a:solidFill>
              </a:defRPr>
            </a:lvl5pPr>
            <a:lvl6pPr>
              <a:spcBef>
                <a:spcPts val="0"/>
              </a:spcBef>
              <a:buClr>
                <a:schemeClr val="dk2"/>
              </a:buClr>
              <a:buSzPct val="100000"/>
              <a:defRPr sz="4800">
                <a:solidFill>
                  <a:schemeClr val="dk2"/>
                </a:solidFill>
              </a:defRPr>
            </a:lvl6pPr>
            <a:lvl7pPr>
              <a:spcBef>
                <a:spcPts val="0"/>
              </a:spcBef>
              <a:buClr>
                <a:schemeClr val="dk2"/>
              </a:buClr>
              <a:buSzPct val="100000"/>
              <a:defRPr sz="4800">
                <a:solidFill>
                  <a:schemeClr val="dk2"/>
                </a:solidFill>
              </a:defRPr>
            </a:lvl7pPr>
            <a:lvl8pPr>
              <a:spcBef>
                <a:spcPts val="0"/>
              </a:spcBef>
              <a:buClr>
                <a:schemeClr val="dk2"/>
              </a:buClr>
              <a:buSzPct val="100000"/>
              <a:defRPr sz="4800">
                <a:solidFill>
                  <a:schemeClr val="dk2"/>
                </a:solidFill>
              </a:defRPr>
            </a:lvl8pPr>
            <a:lvl9pPr>
              <a:spcBef>
                <a:spcPts val="0"/>
              </a:spcBef>
              <a:buClr>
                <a:schemeClr val="dk2"/>
              </a:buClr>
              <a:buSzPct val="100000"/>
              <a:defRPr sz="4800">
                <a:solidFill>
                  <a:schemeClr val="dk2"/>
                </a:solidFill>
              </a:defRPr>
            </a:lvl9pPr>
          </a:lstStyle>
          <a:p>
            <a:endParaRPr/>
          </a:p>
        </p:txBody>
      </p:sp>
      <p:sp>
        <p:nvSpPr>
          <p:cNvPr id="11" name="Shape 11"/>
          <p:cNvSpPr txBox="1">
            <a:spLocks noGrp="1"/>
          </p:cNvSpPr>
          <p:nvPr>
            <p:ph type="subTitle" idx="1"/>
          </p:nvPr>
        </p:nvSpPr>
        <p:spPr>
          <a:xfrm>
            <a:off x="685800" y="2964777"/>
            <a:ext cx="7772400" cy="944700"/>
          </a:xfrm>
          <a:prstGeom prst="rect">
            <a:avLst/>
          </a:prstGeom>
        </p:spPr>
        <p:txBody>
          <a:bodyPr lIns="91425" tIns="91425" rIns="91425" bIns="91425" anchor="t" anchorCtr="0"/>
          <a:lstStyle>
            <a:lvl1pPr>
              <a:spcBef>
                <a:spcPts val="0"/>
              </a:spcBef>
              <a:buClr>
                <a:schemeClr val="lt2"/>
              </a:buClr>
              <a:buSzPct val="100000"/>
              <a:buNone/>
              <a:defRPr sz="3600">
                <a:solidFill>
                  <a:schemeClr val="lt2"/>
                </a:solidFill>
              </a:defRPr>
            </a:lvl1pPr>
            <a:lvl2pPr>
              <a:spcBef>
                <a:spcPts val="0"/>
              </a:spcBef>
              <a:buClr>
                <a:schemeClr val="lt2"/>
              </a:buClr>
              <a:buSzPct val="100000"/>
              <a:buNone/>
              <a:defRPr sz="3600">
                <a:solidFill>
                  <a:schemeClr val="lt2"/>
                </a:solidFill>
              </a:defRPr>
            </a:lvl2pPr>
            <a:lvl3pPr>
              <a:spcBef>
                <a:spcPts val="0"/>
              </a:spcBef>
              <a:buClr>
                <a:schemeClr val="lt2"/>
              </a:buClr>
              <a:buSzPct val="100000"/>
              <a:buNone/>
              <a:defRPr sz="3600">
                <a:solidFill>
                  <a:schemeClr val="lt2"/>
                </a:solidFill>
              </a:defRPr>
            </a:lvl3pPr>
            <a:lvl4pPr>
              <a:spcBef>
                <a:spcPts val="0"/>
              </a:spcBef>
              <a:buClr>
                <a:schemeClr val="lt2"/>
              </a:buClr>
              <a:buSzPct val="100000"/>
              <a:buNone/>
              <a:defRPr sz="3600">
                <a:solidFill>
                  <a:schemeClr val="lt2"/>
                </a:solidFill>
              </a:defRPr>
            </a:lvl4pPr>
            <a:lvl5pPr>
              <a:spcBef>
                <a:spcPts val="0"/>
              </a:spcBef>
              <a:buClr>
                <a:schemeClr val="lt2"/>
              </a:buClr>
              <a:buSzPct val="100000"/>
              <a:buNone/>
              <a:defRPr sz="3600">
                <a:solidFill>
                  <a:schemeClr val="lt2"/>
                </a:solidFill>
              </a:defRPr>
            </a:lvl5pPr>
            <a:lvl6pPr>
              <a:spcBef>
                <a:spcPts val="0"/>
              </a:spcBef>
              <a:buClr>
                <a:schemeClr val="lt2"/>
              </a:buClr>
              <a:buSzPct val="100000"/>
              <a:buNone/>
              <a:defRPr sz="3600">
                <a:solidFill>
                  <a:schemeClr val="lt2"/>
                </a:solidFill>
              </a:defRPr>
            </a:lvl6pPr>
            <a:lvl7pPr>
              <a:spcBef>
                <a:spcPts val="0"/>
              </a:spcBef>
              <a:buClr>
                <a:schemeClr val="lt2"/>
              </a:buClr>
              <a:buSzPct val="100000"/>
              <a:buNone/>
              <a:defRPr sz="3600">
                <a:solidFill>
                  <a:schemeClr val="lt2"/>
                </a:solidFill>
              </a:defRPr>
            </a:lvl7pPr>
            <a:lvl8pPr>
              <a:spcBef>
                <a:spcPts val="0"/>
              </a:spcBef>
              <a:buClr>
                <a:schemeClr val="lt2"/>
              </a:buClr>
              <a:buSzPct val="100000"/>
              <a:buNone/>
              <a:defRPr sz="3600">
                <a:solidFill>
                  <a:schemeClr val="lt2"/>
                </a:solidFill>
              </a:defRPr>
            </a:lvl8pPr>
            <a:lvl9pPr>
              <a:spcBef>
                <a:spcPts val="0"/>
              </a:spcBef>
              <a:buClr>
                <a:schemeClr val="lt2"/>
              </a:buClr>
              <a:buSzPct val="100000"/>
              <a:buNone/>
              <a:defRPr sz="3600">
                <a:solidFill>
                  <a:schemeClr val="lt2"/>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2"/>
        <p:cNvGrpSpPr/>
        <p:nvPr/>
      </p:nvGrpSpPr>
      <p:grpSpPr>
        <a:xfrm>
          <a:off x="0" y="0"/>
          <a:ext cx="0" cy="0"/>
          <a:chOff x="0" y="0"/>
          <a:chExt cx="0" cy="0"/>
        </a:xfrm>
      </p:grpSpPr>
      <p:sp>
        <p:nvSpPr>
          <p:cNvPr id="13" name="Shape 13"/>
          <p:cNvSpPr/>
          <p:nvPr/>
        </p:nvSpPr>
        <p:spPr>
          <a:xfrm>
            <a:off x="0" y="0"/>
            <a:ext cx="9144000" cy="1127700"/>
          </a:xfrm>
          <a:prstGeom prst="rect">
            <a:avLst/>
          </a:prstGeom>
          <a:solidFill>
            <a:schemeClr val="dk2"/>
          </a:solidFill>
          <a:ln>
            <a:noFill/>
          </a:ln>
        </p:spPr>
        <p:txBody>
          <a:bodyPr lIns="91425" tIns="45700" rIns="91425" bIns="45700" anchor="ctr" anchorCtr="0">
            <a:noAutofit/>
          </a:bodyPr>
          <a:lstStyle/>
          <a:p>
            <a:pPr>
              <a:spcBef>
                <a:spcPts val="0"/>
              </a:spcBef>
              <a:buNone/>
            </a:pPr>
            <a:endParaRPr/>
          </a:p>
        </p:txBody>
      </p:sp>
      <p:cxnSp>
        <p:nvCxnSpPr>
          <p:cNvPr id="14" name="Shape 14"/>
          <p:cNvCxnSpPr/>
          <p:nvPr/>
        </p:nvCxnSpPr>
        <p:spPr>
          <a:xfrm>
            <a:off x="0" y="1127679"/>
            <a:ext cx="9144000" cy="0"/>
          </a:xfrm>
          <a:prstGeom prst="straightConnector1">
            <a:avLst/>
          </a:prstGeom>
          <a:noFill/>
          <a:ln w="28575" cap="flat">
            <a:solidFill>
              <a:schemeClr val="dk1"/>
            </a:solidFill>
            <a:prstDash val="solid"/>
            <a:round/>
            <a:headEnd type="none" w="med" len="med"/>
            <a:tailEnd type="none" w="med" len="med"/>
          </a:ln>
        </p:spPr>
      </p:cxnSp>
      <p:sp>
        <p:nvSpPr>
          <p:cNvPr id="15" name="Shape 15"/>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6" name="Shape 16"/>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7"/>
        <p:cNvGrpSpPr/>
        <p:nvPr/>
      </p:nvGrpSpPr>
      <p:grpSpPr>
        <a:xfrm>
          <a:off x="0" y="0"/>
          <a:ext cx="0" cy="0"/>
          <a:chOff x="0" y="0"/>
          <a:chExt cx="0" cy="0"/>
        </a:xfrm>
      </p:grpSpPr>
      <p:sp>
        <p:nvSpPr>
          <p:cNvPr id="18" name="Shape 18"/>
          <p:cNvSpPr/>
          <p:nvPr/>
        </p:nvSpPr>
        <p:spPr>
          <a:xfrm>
            <a:off x="0" y="0"/>
            <a:ext cx="9144000" cy="1127700"/>
          </a:xfrm>
          <a:prstGeom prst="rect">
            <a:avLst/>
          </a:prstGeom>
          <a:solidFill>
            <a:schemeClr val="dk2"/>
          </a:solidFill>
          <a:ln>
            <a:noFill/>
          </a:ln>
        </p:spPr>
        <p:txBody>
          <a:bodyPr lIns="91425" tIns="45700" rIns="91425" bIns="45700" anchor="ctr" anchorCtr="0">
            <a:noAutofit/>
          </a:bodyPr>
          <a:lstStyle/>
          <a:p>
            <a:pPr>
              <a:spcBef>
                <a:spcPts val="0"/>
              </a:spcBef>
              <a:buNone/>
            </a:pPr>
            <a:endParaRPr/>
          </a:p>
        </p:txBody>
      </p:sp>
      <p:cxnSp>
        <p:nvCxnSpPr>
          <p:cNvPr id="19" name="Shape 19"/>
          <p:cNvCxnSpPr/>
          <p:nvPr/>
        </p:nvCxnSpPr>
        <p:spPr>
          <a:xfrm>
            <a:off x="0" y="1127679"/>
            <a:ext cx="9144000" cy="0"/>
          </a:xfrm>
          <a:prstGeom prst="straightConnector1">
            <a:avLst/>
          </a:prstGeom>
          <a:noFill/>
          <a:ln w="28575" cap="flat">
            <a:solidFill>
              <a:schemeClr val="dk1"/>
            </a:solidFill>
            <a:prstDash val="solid"/>
            <a:round/>
            <a:headEnd type="none" w="med" len="med"/>
            <a:tailEnd type="none" w="med" len="med"/>
          </a:ln>
        </p:spPr>
      </p:cxnSp>
      <p:sp>
        <p:nvSpPr>
          <p:cNvPr id="20" name="Shape 20"/>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1" name="Shape 21"/>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2" name="Shape 22"/>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3"/>
        <p:cNvGrpSpPr/>
        <p:nvPr/>
      </p:nvGrpSpPr>
      <p:grpSpPr>
        <a:xfrm>
          <a:off x="0" y="0"/>
          <a:ext cx="0" cy="0"/>
          <a:chOff x="0" y="0"/>
          <a:chExt cx="0" cy="0"/>
        </a:xfrm>
      </p:grpSpPr>
      <p:sp>
        <p:nvSpPr>
          <p:cNvPr id="24" name="Shape 24"/>
          <p:cNvSpPr/>
          <p:nvPr/>
        </p:nvSpPr>
        <p:spPr>
          <a:xfrm>
            <a:off x="0" y="0"/>
            <a:ext cx="9144000" cy="1127700"/>
          </a:xfrm>
          <a:prstGeom prst="rect">
            <a:avLst/>
          </a:prstGeom>
          <a:solidFill>
            <a:schemeClr val="dk2"/>
          </a:solidFill>
          <a:ln>
            <a:noFill/>
          </a:ln>
        </p:spPr>
        <p:txBody>
          <a:bodyPr lIns="91425" tIns="45700" rIns="91425" bIns="45700" anchor="ctr" anchorCtr="0">
            <a:noAutofit/>
          </a:bodyPr>
          <a:lstStyle/>
          <a:p>
            <a:pPr>
              <a:spcBef>
                <a:spcPts val="0"/>
              </a:spcBef>
              <a:buNone/>
            </a:pPr>
            <a:endParaRPr/>
          </a:p>
        </p:txBody>
      </p:sp>
      <p:cxnSp>
        <p:nvCxnSpPr>
          <p:cNvPr id="25" name="Shape 25"/>
          <p:cNvCxnSpPr/>
          <p:nvPr/>
        </p:nvCxnSpPr>
        <p:spPr>
          <a:xfrm>
            <a:off x="0" y="1127679"/>
            <a:ext cx="9144000" cy="0"/>
          </a:xfrm>
          <a:prstGeom prst="straightConnector1">
            <a:avLst/>
          </a:prstGeom>
          <a:noFill/>
          <a:ln w="28575" cap="flat">
            <a:solidFill>
              <a:schemeClr val="dk1"/>
            </a:solidFill>
            <a:prstDash val="solid"/>
            <a:round/>
            <a:headEnd type="none" w="med" len="med"/>
            <a:tailEnd type="none" w="med" len="med"/>
          </a:ln>
        </p:spPr>
      </p:cxnSp>
      <p:sp>
        <p:nvSpPr>
          <p:cNvPr id="26" name="Shape 26"/>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27"/>
        <p:cNvGrpSpPr/>
        <p:nvPr/>
      </p:nvGrpSpPr>
      <p:grpSpPr>
        <a:xfrm>
          <a:off x="0" y="0"/>
          <a:ext cx="0" cy="0"/>
          <a:chOff x="0" y="0"/>
          <a:chExt cx="0" cy="0"/>
        </a:xfrm>
      </p:grpSpPr>
      <p:sp>
        <p:nvSpPr>
          <p:cNvPr id="28" name="Shape 28"/>
          <p:cNvSpPr/>
          <p:nvPr/>
        </p:nvSpPr>
        <p:spPr>
          <a:xfrm>
            <a:off x="0" y="4225081"/>
            <a:ext cx="9144000" cy="918300"/>
          </a:xfrm>
          <a:prstGeom prst="rect">
            <a:avLst/>
          </a:prstGeom>
          <a:solidFill>
            <a:schemeClr val="dk2"/>
          </a:solidFill>
          <a:ln>
            <a:noFill/>
          </a:ln>
        </p:spPr>
        <p:txBody>
          <a:bodyPr lIns="91425" tIns="45700" rIns="91425" bIns="45700" anchor="ctr" anchorCtr="0">
            <a:noAutofit/>
          </a:bodyPr>
          <a:lstStyle/>
          <a:p>
            <a:pPr>
              <a:spcBef>
                <a:spcPts val="0"/>
              </a:spcBef>
              <a:buNone/>
            </a:pPr>
            <a:endParaRPr/>
          </a:p>
        </p:txBody>
      </p:sp>
      <p:cxnSp>
        <p:nvCxnSpPr>
          <p:cNvPr id="29" name="Shape 29"/>
          <p:cNvCxnSpPr/>
          <p:nvPr/>
        </p:nvCxnSpPr>
        <p:spPr>
          <a:xfrm>
            <a:off x="0" y="4225081"/>
            <a:ext cx="9144000" cy="0"/>
          </a:xfrm>
          <a:prstGeom prst="straightConnector1">
            <a:avLst/>
          </a:prstGeom>
          <a:noFill/>
          <a:ln w="28575" cap="flat">
            <a:solidFill>
              <a:schemeClr val="dk1"/>
            </a:solidFill>
            <a:prstDash val="solid"/>
            <a:round/>
            <a:headEnd type="none" w="med" len="med"/>
            <a:tailEnd type="none" w="med" len="med"/>
          </a:ln>
        </p:spPr>
      </p:cxnSp>
      <p:sp>
        <p:nvSpPr>
          <p:cNvPr id="30" name="Shape 30"/>
          <p:cNvSpPr txBox="1">
            <a:spLocks noGrp="1"/>
          </p:cNvSpPr>
          <p:nvPr>
            <p:ph type="body" idx="1"/>
          </p:nvPr>
        </p:nvSpPr>
        <p:spPr>
          <a:xfrm>
            <a:off x="457200" y="4406309"/>
            <a:ext cx="8229600" cy="519599"/>
          </a:xfrm>
          <a:prstGeom prst="rect">
            <a:avLst/>
          </a:prstGeom>
        </p:spPr>
        <p:txBody>
          <a:bodyPr lIns="91425" tIns="91425" rIns="91425" bIns="91425" anchor="t" anchorCtr="0"/>
          <a:lstStyle>
            <a:lvl1pPr algn="ctr">
              <a:spcBef>
                <a:spcPts val="0"/>
              </a:spcBef>
              <a:buClr>
                <a:schemeClr val="lt1"/>
              </a:buClr>
              <a:buSzPct val="100000"/>
              <a:buNone/>
              <a:defRPr sz="1800">
                <a:solidFill>
                  <a:schemeClr val="lt1"/>
                </a:solidFill>
              </a:defRPr>
            </a:lvl1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1"/>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8F5D155A-3986-44E4-A367-F61CAF7D87C4}" type="datetimeFigureOut">
              <a:rPr lang="en-US" smtClean="0"/>
              <a:t>2/17/2015</a:t>
            </a:fld>
            <a:endParaRPr lang="en-US"/>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20BA28C8-97CB-4BAC-8763-07E213F8396F}" type="slidenum">
              <a:rPr lang="en-US" smtClean="0"/>
              <a:t>‹#›</a:t>
            </a:fld>
            <a:endParaRPr lang="en-US"/>
          </a:p>
        </p:txBody>
      </p:sp>
    </p:spTree>
    <p:extLst>
      <p:ext uri="{BB962C8B-B14F-4D97-AF65-F5344CB8AC3E}">
        <p14:creationId xmlns:p14="http://schemas.microsoft.com/office/powerpoint/2010/main" val="29779930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lstStyle>
            <a:lvl1pPr>
              <a:spcBef>
                <a:spcPts val="0"/>
              </a:spcBef>
              <a:buClr>
                <a:schemeClr val="lt1"/>
              </a:buClr>
              <a:buSzPct val="100000"/>
              <a:buFont typeface="Trebuchet MS"/>
              <a:buNone/>
              <a:defRPr sz="3600" b="1">
                <a:solidFill>
                  <a:schemeClr val="lt1"/>
                </a:solidFill>
                <a:latin typeface="Trebuchet MS"/>
                <a:ea typeface="Trebuchet MS"/>
                <a:cs typeface="Trebuchet MS"/>
                <a:sym typeface="Trebuchet MS"/>
              </a:defRPr>
            </a:lvl1pPr>
            <a:lvl2pPr>
              <a:spcBef>
                <a:spcPts val="0"/>
              </a:spcBef>
              <a:buClr>
                <a:schemeClr val="lt1"/>
              </a:buClr>
              <a:buSzPct val="100000"/>
              <a:buFont typeface="Trebuchet MS"/>
              <a:buNone/>
              <a:defRPr sz="3600" b="1">
                <a:solidFill>
                  <a:schemeClr val="lt1"/>
                </a:solidFill>
                <a:latin typeface="Trebuchet MS"/>
                <a:ea typeface="Trebuchet MS"/>
                <a:cs typeface="Trebuchet MS"/>
                <a:sym typeface="Trebuchet MS"/>
              </a:defRPr>
            </a:lvl2pPr>
            <a:lvl3pPr>
              <a:spcBef>
                <a:spcPts val="0"/>
              </a:spcBef>
              <a:buClr>
                <a:schemeClr val="lt1"/>
              </a:buClr>
              <a:buSzPct val="100000"/>
              <a:buFont typeface="Trebuchet MS"/>
              <a:buNone/>
              <a:defRPr sz="3600" b="1">
                <a:solidFill>
                  <a:schemeClr val="lt1"/>
                </a:solidFill>
                <a:latin typeface="Trebuchet MS"/>
                <a:ea typeface="Trebuchet MS"/>
                <a:cs typeface="Trebuchet MS"/>
                <a:sym typeface="Trebuchet MS"/>
              </a:defRPr>
            </a:lvl3pPr>
            <a:lvl4pPr>
              <a:spcBef>
                <a:spcPts val="0"/>
              </a:spcBef>
              <a:buClr>
                <a:schemeClr val="lt1"/>
              </a:buClr>
              <a:buSzPct val="100000"/>
              <a:buFont typeface="Trebuchet MS"/>
              <a:buNone/>
              <a:defRPr sz="3600" b="1">
                <a:solidFill>
                  <a:schemeClr val="lt1"/>
                </a:solidFill>
                <a:latin typeface="Trebuchet MS"/>
                <a:ea typeface="Trebuchet MS"/>
                <a:cs typeface="Trebuchet MS"/>
                <a:sym typeface="Trebuchet MS"/>
              </a:defRPr>
            </a:lvl4pPr>
            <a:lvl5pPr>
              <a:spcBef>
                <a:spcPts val="0"/>
              </a:spcBef>
              <a:buClr>
                <a:schemeClr val="lt1"/>
              </a:buClr>
              <a:buSzPct val="100000"/>
              <a:buFont typeface="Trebuchet MS"/>
              <a:buNone/>
              <a:defRPr sz="3600" b="1">
                <a:solidFill>
                  <a:schemeClr val="lt1"/>
                </a:solidFill>
                <a:latin typeface="Trebuchet MS"/>
                <a:ea typeface="Trebuchet MS"/>
                <a:cs typeface="Trebuchet MS"/>
                <a:sym typeface="Trebuchet MS"/>
              </a:defRPr>
            </a:lvl5pPr>
            <a:lvl6pPr>
              <a:spcBef>
                <a:spcPts val="0"/>
              </a:spcBef>
              <a:buClr>
                <a:schemeClr val="lt1"/>
              </a:buClr>
              <a:buSzPct val="100000"/>
              <a:buFont typeface="Trebuchet MS"/>
              <a:buNone/>
              <a:defRPr sz="3600" b="1">
                <a:solidFill>
                  <a:schemeClr val="lt1"/>
                </a:solidFill>
                <a:latin typeface="Trebuchet MS"/>
                <a:ea typeface="Trebuchet MS"/>
                <a:cs typeface="Trebuchet MS"/>
                <a:sym typeface="Trebuchet MS"/>
              </a:defRPr>
            </a:lvl6pPr>
            <a:lvl7pPr>
              <a:spcBef>
                <a:spcPts val="0"/>
              </a:spcBef>
              <a:buClr>
                <a:schemeClr val="lt1"/>
              </a:buClr>
              <a:buSzPct val="100000"/>
              <a:buFont typeface="Trebuchet MS"/>
              <a:buNone/>
              <a:defRPr sz="3600" b="1">
                <a:solidFill>
                  <a:schemeClr val="lt1"/>
                </a:solidFill>
                <a:latin typeface="Trebuchet MS"/>
                <a:ea typeface="Trebuchet MS"/>
                <a:cs typeface="Trebuchet MS"/>
                <a:sym typeface="Trebuchet MS"/>
              </a:defRPr>
            </a:lvl7pPr>
            <a:lvl8pPr>
              <a:spcBef>
                <a:spcPts val="0"/>
              </a:spcBef>
              <a:buClr>
                <a:schemeClr val="lt1"/>
              </a:buClr>
              <a:buSzPct val="100000"/>
              <a:buFont typeface="Trebuchet MS"/>
              <a:buNone/>
              <a:defRPr sz="3600" b="1">
                <a:solidFill>
                  <a:schemeClr val="lt1"/>
                </a:solidFill>
                <a:latin typeface="Trebuchet MS"/>
                <a:ea typeface="Trebuchet MS"/>
                <a:cs typeface="Trebuchet MS"/>
                <a:sym typeface="Trebuchet MS"/>
              </a:defRPr>
            </a:lvl8pPr>
            <a:lvl9pPr>
              <a:spcBef>
                <a:spcPts val="0"/>
              </a:spcBef>
              <a:buClr>
                <a:schemeClr val="lt1"/>
              </a:buClr>
              <a:buSzPct val="100000"/>
              <a:buFont typeface="Trebuchet MS"/>
              <a:buNone/>
              <a:defRPr sz="3600" b="1">
                <a:solidFill>
                  <a:schemeClr val="lt1"/>
                </a:solidFill>
                <a:latin typeface="Trebuchet MS"/>
                <a:ea typeface="Trebuchet MS"/>
                <a:cs typeface="Trebuchet MS"/>
                <a:sym typeface="Trebuchet MS"/>
              </a:defRPr>
            </a:lvl9pPr>
          </a:lstStyle>
          <a:p>
            <a:endParaRPr/>
          </a:p>
        </p:txBody>
      </p:sp>
      <p:sp>
        <p:nvSpPr>
          <p:cNvPr id="6" name="Shape 6"/>
          <p:cNvSpPr txBox="1">
            <a:spLocks noGrp="1"/>
          </p:cNvSpPr>
          <p:nvPr>
            <p:ph type="body" idx="1"/>
          </p:nvPr>
        </p:nvSpPr>
        <p:spPr>
          <a:xfrm>
            <a:off x="457200" y="1200150"/>
            <a:ext cx="8229600" cy="3725699"/>
          </a:xfrm>
          <a:prstGeom prst="rect">
            <a:avLst/>
          </a:prstGeom>
          <a:noFill/>
          <a:ln>
            <a:noFill/>
          </a:ln>
        </p:spPr>
        <p:txBody>
          <a:bodyPr lIns="91425" tIns="91425" rIns="91425" bIns="91425" anchor="t" anchorCtr="0"/>
          <a:lstStyle>
            <a:lvl1pPr>
              <a:spcBef>
                <a:spcPts val="600"/>
              </a:spcBef>
              <a:buClr>
                <a:schemeClr val="dk2"/>
              </a:buClr>
              <a:buSzPct val="100000"/>
              <a:buFont typeface="Trebuchet MS"/>
              <a:defRPr sz="3000">
                <a:solidFill>
                  <a:schemeClr val="dk2"/>
                </a:solidFill>
                <a:latin typeface="Trebuchet MS"/>
                <a:ea typeface="Trebuchet MS"/>
                <a:cs typeface="Trebuchet MS"/>
                <a:sym typeface="Trebuchet MS"/>
              </a:defRPr>
            </a:lvl1pPr>
            <a:lvl2pPr>
              <a:spcBef>
                <a:spcPts val="480"/>
              </a:spcBef>
              <a:buClr>
                <a:schemeClr val="dk2"/>
              </a:buClr>
              <a:buSzPct val="100000"/>
              <a:buFont typeface="Trebuchet MS"/>
              <a:defRPr sz="2400">
                <a:solidFill>
                  <a:schemeClr val="dk2"/>
                </a:solidFill>
                <a:latin typeface="Trebuchet MS"/>
                <a:ea typeface="Trebuchet MS"/>
                <a:cs typeface="Trebuchet MS"/>
                <a:sym typeface="Trebuchet MS"/>
              </a:defRPr>
            </a:lvl2pPr>
            <a:lvl3pPr>
              <a:spcBef>
                <a:spcPts val="480"/>
              </a:spcBef>
              <a:buClr>
                <a:schemeClr val="dk2"/>
              </a:buClr>
              <a:buSzPct val="100000"/>
              <a:buFont typeface="Trebuchet MS"/>
              <a:defRPr sz="2400">
                <a:solidFill>
                  <a:schemeClr val="dk2"/>
                </a:solidFill>
                <a:latin typeface="Trebuchet MS"/>
                <a:ea typeface="Trebuchet MS"/>
                <a:cs typeface="Trebuchet MS"/>
                <a:sym typeface="Trebuchet MS"/>
              </a:defRPr>
            </a:lvl3pPr>
            <a:lvl4pPr>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4pPr>
            <a:lvl5pPr>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5pPr>
            <a:lvl6pPr>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6pPr>
            <a:lvl7pPr>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7pPr>
            <a:lvl8pPr>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8pPr>
            <a:lvl9pPr>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5" r:id="rId7"/>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www.google.com/imgres?imgurl=http://monkeyartawards.typepad.com/.a/6a00e55097ba24883401053619f88f970b-800wi&amp;imgrefurl=http://monkeyartawards.typepad.com/.a/6a00e55097ba24883401053619f88f970b-popup&amp;h=260&amp;w=225&amp;tbnid=cWCVjmG8fuT6tM:&amp;zoom=1&amp;docid=0gD4bCZiz0rCRM&amp;ei=ZvJjU_X9FcGtyAT8_YLoCw&amp;tbm=isch&amp;ved=0CF4QMygKMAo&amp;iact=rc&amp;uact=3&amp;dur=408&amp;page=1&amp;start=0&amp;ndsp=28"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mailto:jhaefner@iwu.edu"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hyperlink" Target="https://www.iwu.edu/writing/Mellon-Grant/mellon-grant.html" TargetMode="External"/><Relationship Id="rId4" Type="http://schemas.openxmlformats.org/officeDocument/2006/relationships/hyperlink" Target="mailto:csweet@iwu.edu"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2"/>
        <p:cNvGrpSpPr/>
        <p:nvPr/>
      </p:nvGrpSpPr>
      <p:grpSpPr>
        <a:xfrm>
          <a:off x="0" y="0"/>
          <a:ext cx="0" cy="0"/>
          <a:chOff x="0" y="0"/>
          <a:chExt cx="0" cy="0"/>
        </a:xfrm>
      </p:grpSpPr>
      <p:sp>
        <p:nvSpPr>
          <p:cNvPr id="33" name="Shape 33"/>
          <p:cNvSpPr txBox="1">
            <a:spLocks noGrp="1"/>
          </p:cNvSpPr>
          <p:nvPr>
            <p:ph type="ctrTitle"/>
          </p:nvPr>
        </p:nvSpPr>
        <p:spPr>
          <a:xfrm>
            <a:off x="685800" y="285750"/>
            <a:ext cx="7772400" cy="1808536"/>
          </a:xfrm>
          <a:prstGeom prst="rect">
            <a:avLst/>
          </a:prstGeom>
        </p:spPr>
        <p:txBody>
          <a:bodyPr lIns="91425" tIns="91425" rIns="91425" bIns="91425" anchor="b" anchorCtr="0">
            <a:noAutofit/>
          </a:bodyPr>
          <a:lstStyle/>
          <a:p>
            <a:pPr algn="ctr"/>
            <a:r>
              <a:rPr lang="en-US" sz="3200" b="0" dirty="0"/>
              <a:t>Developing the </a:t>
            </a:r>
            <a:r>
              <a:rPr lang="en-US" sz="3200" b="0" dirty="0" smtClean="0"/>
              <a:t>Writing-Information </a:t>
            </a:r>
            <a:r>
              <a:rPr lang="en-US" sz="3200" b="0" dirty="0"/>
              <a:t>L</a:t>
            </a:r>
            <a:r>
              <a:rPr lang="en-US" sz="3200" b="0" dirty="0" smtClean="0"/>
              <a:t>iteracy </a:t>
            </a:r>
            <a:r>
              <a:rPr lang="en-US" sz="3200" b="0" dirty="0"/>
              <a:t>N</a:t>
            </a:r>
            <a:r>
              <a:rPr lang="en-US" sz="3200" b="0" dirty="0" smtClean="0"/>
              <a:t>exus</a:t>
            </a:r>
            <a:r>
              <a:rPr lang="en-US" sz="3200" b="0" dirty="0"/>
              <a:t>: results of a 3-year Illinois Wesleyan Mellon </a:t>
            </a:r>
            <a:r>
              <a:rPr lang="en-US" sz="3200" b="0" dirty="0" smtClean="0"/>
              <a:t>grant</a:t>
            </a:r>
            <a:endParaRPr lang="en" sz="3000" dirty="0"/>
          </a:p>
        </p:txBody>
      </p:sp>
      <p:sp>
        <p:nvSpPr>
          <p:cNvPr id="34" name="Shape 34"/>
          <p:cNvSpPr txBox="1">
            <a:spLocks noGrp="1"/>
          </p:cNvSpPr>
          <p:nvPr>
            <p:ph type="subTitle" idx="1"/>
          </p:nvPr>
        </p:nvSpPr>
        <p:spPr>
          <a:xfrm>
            <a:off x="139775" y="2964775"/>
            <a:ext cx="8868299" cy="2115899"/>
          </a:xfrm>
          <a:prstGeom prst="rect">
            <a:avLst/>
          </a:prstGeom>
        </p:spPr>
        <p:txBody>
          <a:bodyPr lIns="91425" tIns="91425" rIns="91425" bIns="91425" anchor="t" anchorCtr="0">
            <a:noAutofit/>
          </a:bodyPr>
          <a:lstStyle/>
          <a:p>
            <a:pPr lvl="0" algn="ctr"/>
            <a:r>
              <a:rPr lang="en-US" sz="1800" dirty="0"/>
              <a:t>Dr. Joel </a:t>
            </a:r>
            <a:r>
              <a:rPr lang="en-US" sz="1800" dirty="0" err="1" smtClean="0"/>
              <a:t>Haefner</a:t>
            </a:r>
            <a:endParaRPr lang="en-US" sz="1800" dirty="0" smtClean="0"/>
          </a:p>
          <a:p>
            <a:pPr lvl="0" algn="ctr"/>
            <a:r>
              <a:rPr lang="en-US" sz="1800" dirty="0" smtClean="0"/>
              <a:t>Writing </a:t>
            </a:r>
            <a:r>
              <a:rPr lang="en-US" sz="1800" dirty="0"/>
              <a:t>Center Director and Lecturer in Computer Science</a:t>
            </a:r>
            <a:r>
              <a:rPr lang="en-US" sz="1800" dirty="0" smtClean="0"/>
              <a:t/>
            </a:r>
            <a:br>
              <a:rPr lang="en-US" sz="1800" dirty="0" smtClean="0"/>
            </a:br>
            <a:endParaRPr sz="1800" dirty="0"/>
          </a:p>
          <a:p>
            <a:pPr lvl="0" algn="ctr" rtl="0">
              <a:spcBef>
                <a:spcPts val="0"/>
              </a:spcBef>
              <a:buNone/>
            </a:pPr>
            <a:r>
              <a:rPr lang="en" sz="1800" dirty="0"/>
              <a:t>Chris </a:t>
            </a:r>
            <a:r>
              <a:rPr lang="en" sz="1800" dirty="0" smtClean="0"/>
              <a:t>Sweet</a:t>
            </a:r>
          </a:p>
          <a:p>
            <a:pPr lvl="0" algn="ctr" rtl="0">
              <a:spcBef>
                <a:spcPts val="0"/>
              </a:spcBef>
              <a:buNone/>
            </a:pPr>
            <a:r>
              <a:rPr lang="en" sz="1800" dirty="0" smtClean="0"/>
              <a:t>Information </a:t>
            </a:r>
            <a:r>
              <a:rPr lang="en" sz="1800" dirty="0"/>
              <a:t>Literacy </a:t>
            </a:r>
            <a:r>
              <a:rPr lang="en" sz="1800" dirty="0" smtClean="0"/>
              <a:t>Librarian</a:t>
            </a:r>
          </a:p>
          <a:p>
            <a:pPr lvl="0" algn="ctr" rtl="0">
              <a:spcBef>
                <a:spcPts val="0"/>
              </a:spcBef>
              <a:buNone/>
            </a:pPr>
            <a:endParaRPr lang="en" sz="1800" dirty="0"/>
          </a:p>
          <a:p>
            <a:pPr lvl="0" algn="ctr" rtl="0">
              <a:spcBef>
                <a:spcPts val="0"/>
              </a:spcBef>
              <a:buNone/>
            </a:pPr>
            <a:r>
              <a:rPr lang="en" sz="1800" dirty="0" smtClean="0"/>
              <a:t>Illinois Wesleyan University</a:t>
            </a:r>
            <a:endParaRPr lang="en" sz="1800" dirty="0"/>
          </a:p>
          <a:p>
            <a:pPr lvl="0" rtl="0">
              <a:spcBef>
                <a:spcPts val="0"/>
              </a:spcBef>
              <a:buNone/>
            </a:pPr>
            <a:endParaRPr sz="2400" dirty="0"/>
          </a:p>
          <a:p>
            <a:pPr lvl="0" rtl="0">
              <a:spcBef>
                <a:spcPts val="0"/>
              </a:spcBef>
              <a:buNone/>
            </a:pPr>
            <a:endParaRPr sz="2400" dirty="0"/>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05978"/>
            <a:ext cx="8610600" cy="857400"/>
          </a:xfrm>
        </p:spPr>
        <p:txBody>
          <a:bodyPr/>
          <a:lstStyle/>
          <a:p>
            <a:r>
              <a:rPr lang="en-US" sz="2800" dirty="0"/>
              <a:t>Research Project: the intersection of the composing and the information seeking </a:t>
            </a:r>
            <a:r>
              <a:rPr lang="en-US" sz="2800" dirty="0" smtClean="0"/>
              <a:t>processes</a:t>
            </a:r>
            <a:endParaRPr lang="en-US" sz="2800" dirty="0"/>
          </a:p>
        </p:txBody>
      </p:sp>
      <p:sp>
        <p:nvSpPr>
          <p:cNvPr id="3" name="Subtitle 2"/>
          <p:cNvSpPr>
            <a:spLocks noGrp="1"/>
          </p:cNvSpPr>
          <p:nvPr>
            <p:ph type="body" idx="1"/>
          </p:nvPr>
        </p:nvSpPr>
        <p:spPr/>
        <p:txBody>
          <a:bodyPr>
            <a:normAutofit/>
          </a:bodyPr>
          <a:lstStyle/>
          <a:p>
            <a:pPr marL="342900" indent="-342900">
              <a:buFont typeface="Arial" panose="020B0604020202020204" pitchFamily="34" charset="0"/>
              <a:buChar char="•"/>
            </a:pPr>
            <a:r>
              <a:rPr lang="en-US" dirty="0" smtClean="0"/>
              <a:t>Andrew Asher, anthropologist</a:t>
            </a:r>
          </a:p>
          <a:p>
            <a:pPr marL="342900" indent="-342900">
              <a:buFont typeface="Arial" panose="020B0604020202020204" pitchFamily="34" charset="0"/>
              <a:buChar char="•"/>
            </a:pPr>
            <a:r>
              <a:rPr lang="en-US" dirty="0" smtClean="0"/>
              <a:t>Joel </a:t>
            </a:r>
            <a:r>
              <a:rPr lang="en-US" dirty="0" err="1" smtClean="0"/>
              <a:t>Haefner</a:t>
            </a:r>
            <a:r>
              <a:rPr lang="en-US" dirty="0" smtClean="0"/>
              <a:t>, Writing Center Director</a:t>
            </a:r>
          </a:p>
          <a:p>
            <a:pPr marL="342900" indent="-342900">
              <a:buFont typeface="Arial" panose="020B0604020202020204" pitchFamily="34" charset="0"/>
              <a:buChar char="•"/>
            </a:pPr>
            <a:r>
              <a:rPr lang="en-US" dirty="0" smtClean="0"/>
              <a:t>Chris Sweet, Info Lit Librarian</a:t>
            </a:r>
            <a:endParaRPr lang="en-US" dirty="0"/>
          </a:p>
        </p:txBody>
      </p:sp>
    </p:spTree>
    <p:extLst>
      <p:ext uri="{BB962C8B-B14F-4D97-AF65-F5344CB8AC3E}">
        <p14:creationId xmlns:p14="http://schemas.microsoft.com/office/powerpoint/2010/main" val="35015420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Research Need</a:t>
            </a:r>
            <a:endParaRPr lang="en-US" dirty="0"/>
          </a:p>
        </p:txBody>
      </p:sp>
      <p:sp>
        <p:nvSpPr>
          <p:cNvPr id="3" name="Content Placeholder 2"/>
          <p:cNvSpPr>
            <a:spLocks noGrp="1"/>
          </p:cNvSpPr>
          <p:nvPr>
            <p:ph type="body" idx="1"/>
          </p:nvPr>
        </p:nvSpPr>
        <p:spPr/>
        <p:txBody>
          <a:bodyPr/>
          <a:lstStyle/>
          <a:p>
            <a:pPr marL="457200" indent="-457200">
              <a:buFont typeface="Arial" panose="020B0604020202020204" pitchFamily="34" charset="0"/>
              <a:buChar char="•"/>
            </a:pPr>
            <a:r>
              <a:rPr lang="en-US" dirty="0" smtClean="0"/>
              <a:t>Composing Process has been well-documented, starting with </a:t>
            </a:r>
            <a:r>
              <a:rPr lang="en-US" dirty="0" err="1" smtClean="0"/>
              <a:t>Imig</a:t>
            </a:r>
            <a:endParaRPr lang="en-US" dirty="0" smtClean="0"/>
          </a:p>
          <a:p>
            <a:pPr marL="457200" indent="-457200">
              <a:buFont typeface="Arial" panose="020B0604020202020204" pitchFamily="34" charset="0"/>
              <a:buChar char="•"/>
            </a:pPr>
            <a:r>
              <a:rPr lang="en-US" dirty="0" smtClean="0"/>
              <a:t>Information seeking process has also been studied, including ethnographic study by Asher at IWU</a:t>
            </a:r>
          </a:p>
          <a:p>
            <a:pPr marL="457200" indent="-457200">
              <a:buFont typeface="Arial" panose="020B0604020202020204" pitchFamily="34" charset="0"/>
              <a:buChar char="•"/>
            </a:pPr>
            <a:r>
              <a:rPr lang="en-US" dirty="0" smtClean="0"/>
              <a:t>But how do these two processes interact when students draft their papers?</a:t>
            </a:r>
            <a:endParaRPr lang="en-US" dirty="0"/>
          </a:p>
        </p:txBody>
      </p:sp>
    </p:spTree>
    <p:extLst>
      <p:ext uri="{BB962C8B-B14F-4D97-AF65-F5344CB8AC3E}">
        <p14:creationId xmlns:p14="http://schemas.microsoft.com/office/powerpoint/2010/main" val="4325626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a:t>Data Source &amp; Methodology</a:t>
            </a:r>
          </a:p>
        </p:txBody>
      </p:sp>
      <p:sp>
        <p:nvSpPr>
          <p:cNvPr id="3" name="Content Placeholder 2"/>
          <p:cNvSpPr>
            <a:spLocks noGrp="1"/>
          </p:cNvSpPr>
          <p:nvPr>
            <p:ph type="body" idx="1"/>
          </p:nvPr>
        </p:nvSpPr>
        <p:spPr/>
        <p:txBody>
          <a:bodyPr>
            <a:normAutofit fontScale="92500" lnSpcReduction="10000"/>
          </a:bodyPr>
          <a:lstStyle/>
          <a:p>
            <a:r>
              <a:rPr lang="en-US" dirty="0" smtClean="0"/>
              <a:t>Sample: students from </a:t>
            </a:r>
            <a:r>
              <a:rPr lang="en-US" dirty="0" err="1" smtClean="0"/>
              <a:t>Haefner’s</a:t>
            </a:r>
            <a:r>
              <a:rPr lang="en-US" dirty="0" smtClean="0"/>
              <a:t> Cyberethics class, a Writing Intensive sophomore-level class.</a:t>
            </a:r>
          </a:p>
          <a:p>
            <a:r>
              <a:rPr lang="en-US" dirty="0" smtClean="0"/>
              <a:t>A late assignment called for a position paper on various cyber privacy scenarios; included a “Discovery Statement”, a “Composing Process” statement, a prospectus, a rough draft, and a final draft.</a:t>
            </a:r>
          </a:p>
          <a:p>
            <a:r>
              <a:rPr lang="en-US" dirty="0" smtClean="0"/>
              <a:t>Students volunteered, and were paid a small stipend. 10 completed the data collection.</a:t>
            </a:r>
            <a:endParaRPr lang="en-US" dirty="0"/>
          </a:p>
        </p:txBody>
      </p:sp>
    </p:spTree>
    <p:extLst>
      <p:ext uri="{BB962C8B-B14F-4D97-AF65-F5344CB8AC3E}">
        <p14:creationId xmlns:p14="http://schemas.microsoft.com/office/powerpoint/2010/main" val="26743810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Data Source &amp; Methodology (cont.)</a:t>
            </a:r>
          </a:p>
        </p:txBody>
      </p:sp>
      <p:sp>
        <p:nvSpPr>
          <p:cNvPr id="3" name="Content Placeholder 2"/>
          <p:cNvSpPr>
            <a:spLocks noGrp="1"/>
          </p:cNvSpPr>
          <p:nvPr>
            <p:ph type="body" idx="1"/>
          </p:nvPr>
        </p:nvSpPr>
        <p:spPr/>
        <p:txBody>
          <a:bodyPr/>
          <a:lstStyle/>
          <a:p>
            <a:r>
              <a:rPr lang="en-US" dirty="0" smtClean="0"/>
              <a:t>In addition to texts,</a:t>
            </a:r>
          </a:p>
          <a:p>
            <a:r>
              <a:rPr lang="en-US" dirty="0" smtClean="0"/>
              <a:t>Using Snag-It software, we recorded students’ keystrokes in two instances:</a:t>
            </a:r>
          </a:p>
          <a:p>
            <a:r>
              <a:rPr lang="en-US" dirty="0" smtClean="0"/>
              <a:t>As students searched for required information/sources;</a:t>
            </a:r>
          </a:p>
          <a:p>
            <a:r>
              <a:rPr lang="en-US" dirty="0" smtClean="0"/>
              <a:t>As students used those sources in their drafts</a:t>
            </a:r>
          </a:p>
          <a:p>
            <a:r>
              <a:rPr lang="en-US" dirty="0" smtClean="0"/>
              <a:t>A debriefing interview where students talked about their search and composing processes</a:t>
            </a:r>
            <a:endParaRPr lang="en-US" dirty="0"/>
          </a:p>
        </p:txBody>
      </p:sp>
    </p:spTree>
    <p:extLst>
      <p:ext uri="{BB962C8B-B14F-4D97-AF65-F5344CB8AC3E}">
        <p14:creationId xmlns:p14="http://schemas.microsoft.com/office/powerpoint/2010/main" val="5590719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Data Analysis</a:t>
            </a:r>
            <a:endParaRPr lang="en-US" dirty="0"/>
          </a:p>
        </p:txBody>
      </p:sp>
      <p:sp>
        <p:nvSpPr>
          <p:cNvPr id="3" name="Content Placeholder 2"/>
          <p:cNvSpPr>
            <a:spLocks noGrp="1"/>
          </p:cNvSpPr>
          <p:nvPr>
            <p:ph type="body" idx="1"/>
          </p:nvPr>
        </p:nvSpPr>
        <p:spPr/>
        <p:txBody>
          <a:bodyPr/>
          <a:lstStyle/>
          <a:p>
            <a:r>
              <a:rPr lang="en-US" dirty="0" smtClean="0"/>
              <a:t>Analysis is in process…</a:t>
            </a:r>
          </a:p>
          <a:p>
            <a:r>
              <a:rPr lang="en-US" dirty="0" smtClean="0"/>
              <a:t>Using </a:t>
            </a:r>
            <a:r>
              <a:rPr lang="en-US" dirty="0" err="1" smtClean="0"/>
              <a:t>Nvivo</a:t>
            </a:r>
            <a:r>
              <a:rPr lang="en-US" dirty="0" smtClean="0"/>
              <a:t> software, a qualitative data research tool which basically creates metadata which is </a:t>
            </a:r>
            <a:r>
              <a:rPr lang="en-US" dirty="0" err="1" smtClean="0"/>
              <a:t>queryable</a:t>
            </a:r>
            <a:endParaRPr lang="en-US" dirty="0" smtClean="0"/>
          </a:p>
          <a:p>
            <a:r>
              <a:rPr lang="en-US" dirty="0" smtClean="0"/>
              <a:t>Applying Joe </a:t>
            </a:r>
            <a:r>
              <a:rPr lang="en-US" dirty="0" err="1" smtClean="0"/>
              <a:t>Bizup’s</a:t>
            </a:r>
            <a:r>
              <a:rPr lang="en-US" dirty="0" smtClean="0"/>
              <a:t> BEAM schema to analyze the rhetorical applications of information in student texts</a:t>
            </a:r>
            <a:endParaRPr lang="en-US" dirty="0"/>
          </a:p>
        </p:txBody>
      </p:sp>
    </p:spTree>
    <p:extLst>
      <p:ext uri="{BB962C8B-B14F-4D97-AF65-F5344CB8AC3E}">
        <p14:creationId xmlns:p14="http://schemas.microsoft.com/office/powerpoint/2010/main" val="13052130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41772"/>
          </a:xfrm>
        </p:spPr>
        <p:txBody>
          <a:bodyPr>
            <a:normAutofit/>
          </a:bodyPr>
          <a:lstStyle/>
          <a:p>
            <a:r>
              <a:rPr lang="en-US" dirty="0" smtClean="0"/>
              <a:t>Screen Capture from Student at work</a:t>
            </a:r>
            <a:endParaRPr lang="en-US" dirty="0"/>
          </a:p>
        </p:txBody>
      </p:sp>
      <p:sp>
        <p:nvSpPr>
          <p:cNvPr id="3" name="Text Placeholder 2"/>
          <p:cNvSpPr>
            <a:spLocks noGrp="1"/>
          </p:cNvSpPr>
          <p:nvPr>
            <p:ph type="body" idx="1"/>
          </p:nvPr>
        </p:nvSpPr>
        <p:spPr/>
        <p:txBody>
          <a:bodyPr/>
          <a:lstStyle/>
          <a:p>
            <a:endParaRPr lang="en-US" dirty="0"/>
          </a:p>
        </p:txBody>
      </p:sp>
      <p:pic>
        <p:nvPicPr>
          <p:cNvPr id="4" name="Content Placeholder 3"/>
          <p:cNvPicPr>
            <a:picLocks noGrp="1" noChangeAspect="1"/>
          </p:cNvPicPr>
          <p:nvPr>
            <p:ph idx="4294967295"/>
          </p:nvPr>
        </p:nvPicPr>
        <p:blipFill>
          <a:blip r:embed="rId2"/>
          <a:stretch>
            <a:fillRect/>
          </a:stretch>
        </p:blipFill>
        <p:spPr>
          <a:xfrm>
            <a:off x="2286000" y="1216185"/>
            <a:ext cx="3206750" cy="3595305"/>
          </a:xfrm>
          <a:prstGeom prst="rect">
            <a:avLst/>
          </a:prstGeom>
        </p:spPr>
      </p:pic>
    </p:spTree>
    <p:extLst>
      <p:ext uri="{BB962C8B-B14F-4D97-AF65-F5344CB8AC3E}">
        <p14:creationId xmlns:p14="http://schemas.microsoft.com/office/powerpoint/2010/main" val="9004860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NVivo</a:t>
            </a:r>
            <a:r>
              <a:rPr lang="en-US" dirty="0" smtClean="0"/>
              <a:t> Analysis of student search</a:t>
            </a:r>
            <a:endParaRPr lang="en-US" dirty="0"/>
          </a:p>
        </p:txBody>
      </p:sp>
      <p:sp>
        <p:nvSpPr>
          <p:cNvPr id="3" name="Text Placeholder 2"/>
          <p:cNvSpPr>
            <a:spLocks noGrp="1"/>
          </p:cNvSpPr>
          <p:nvPr>
            <p:ph type="body" idx="1"/>
          </p:nvPr>
        </p:nvSpPr>
        <p:spPr/>
        <p:txBody>
          <a:bodyPr/>
          <a:lstStyle/>
          <a:p>
            <a:endParaRPr lang="en-US"/>
          </a:p>
        </p:txBody>
      </p:sp>
      <p:pic>
        <p:nvPicPr>
          <p:cNvPr id="4" name="Content Placeholder 3"/>
          <p:cNvPicPr>
            <a:picLocks noGrp="1" noChangeAspect="1"/>
          </p:cNvPicPr>
          <p:nvPr>
            <p:ph idx="4294967295"/>
          </p:nvPr>
        </p:nvPicPr>
        <p:blipFill>
          <a:blip r:embed="rId2"/>
          <a:stretch>
            <a:fillRect/>
          </a:stretch>
        </p:blipFill>
        <p:spPr>
          <a:xfrm>
            <a:off x="533400" y="1209606"/>
            <a:ext cx="7000875" cy="3973513"/>
          </a:xfrm>
          <a:prstGeom prst="rect">
            <a:avLst/>
          </a:prstGeom>
        </p:spPr>
      </p:pic>
    </p:spTree>
    <p:extLst>
      <p:ext uri="{BB962C8B-B14F-4D97-AF65-F5344CB8AC3E}">
        <p14:creationId xmlns:p14="http://schemas.microsoft.com/office/powerpoint/2010/main" val="118760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Screenshot of student incorporating source</a:t>
            </a:r>
            <a:endParaRPr lang="en-US" dirty="0"/>
          </a:p>
        </p:txBody>
      </p:sp>
      <p:sp>
        <p:nvSpPr>
          <p:cNvPr id="3" name="Text Placeholder 2"/>
          <p:cNvSpPr>
            <a:spLocks noGrp="1"/>
          </p:cNvSpPr>
          <p:nvPr>
            <p:ph type="body" idx="1"/>
          </p:nvPr>
        </p:nvSpPr>
        <p:spPr/>
        <p:txBody>
          <a:bodyPr/>
          <a:lstStyle/>
          <a:p>
            <a:endParaRPr lang="en-US"/>
          </a:p>
        </p:txBody>
      </p:sp>
      <p:pic>
        <p:nvPicPr>
          <p:cNvPr id="4" name="Content Placeholder 3"/>
          <p:cNvPicPr>
            <a:picLocks noGrp="1" noChangeAspect="1"/>
          </p:cNvPicPr>
          <p:nvPr>
            <p:ph idx="4294967295"/>
          </p:nvPr>
        </p:nvPicPr>
        <p:blipFill>
          <a:blip r:embed="rId2"/>
          <a:stretch>
            <a:fillRect/>
          </a:stretch>
        </p:blipFill>
        <p:spPr>
          <a:xfrm>
            <a:off x="228600" y="1353261"/>
            <a:ext cx="3778250" cy="3419475"/>
          </a:xfrm>
          <a:prstGeom prst="rect">
            <a:avLst/>
          </a:prstGeom>
        </p:spPr>
      </p:pic>
      <p:pic>
        <p:nvPicPr>
          <p:cNvPr id="5" name="Picture 4"/>
          <p:cNvPicPr>
            <a:picLocks noChangeAspect="1"/>
          </p:cNvPicPr>
          <p:nvPr/>
        </p:nvPicPr>
        <p:blipFill>
          <a:blip r:embed="rId3"/>
          <a:stretch>
            <a:fillRect/>
          </a:stretch>
        </p:blipFill>
        <p:spPr>
          <a:xfrm>
            <a:off x="4230790" y="1370940"/>
            <a:ext cx="4472456" cy="3429000"/>
          </a:xfrm>
          <a:prstGeom prst="rect">
            <a:avLst/>
          </a:prstGeom>
        </p:spPr>
      </p:pic>
    </p:spTree>
    <p:extLst>
      <p:ext uri="{BB962C8B-B14F-4D97-AF65-F5344CB8AC3E}">
        <p14:creationId xmlns:p14="http://schemas.microsoft.com/office/powerpoint/2010/main" val="38998225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254815" y="228294"/>
            <a:ext cx="7282661" cy="4735163"/>
          </a:xfrm>
          <a:prstGeom prst="rect">
            <a:avLst/>
          </a:prstGeom>
        </p:spPr>
      </p:pic>
      <p:sp>
        <p:nvSpPr>
          <p:cNvPr id="3" name="Oval 2"/>
          <p:cNvSpPr/>
          <p:nvPr/>
        </p:nvSpPr>
        <p:spPr>
          <a:xfrm>
            <a:off x="1143000" y="59636"/>
            <a:ext cx="2761836" cy="946702"/>
          </a:xfrm>
          <a:prstGeom prst="ellipse">
            <a:avLst/>
          </a:prstGeom>
          <a:solidFill>
            <a:schemeClr val="accent1">
              <a:alpha val="23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4" name="Oval 3"/>
          <p:cNvSpPr/>
          <p:nvPr/>
        </p:nvSpPr>
        <p:spPr>
          <a:xfrm>
            <a:off x="5386388" y="2847563"/>
            <a:ext cx="2847561" cy="1075911"/>
          </a:xfrm>
          <a:prstGeom prst="ellipse">
            <a:avLst/>
          </a:prstGeom>
          <a:solidFill>
            <a:schemeClr val="accent1">
              <a:alpha val="23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cxnSp>
        <p:nvCxnSpPr>
          <p:cNvPr id="6" name="Straight Arrow Connector 5"/>
          <p:cNvCxnSpPr/>
          <p:nvPr/>
        </p:nvCxnSpPr>
        <p:spPr>
          <a:xfrm>
            <a:off x="3904837" y="628651"/>
            <a:ext cx="1481552" cy="2852531"/>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57987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09600" y="211086"/>
            <a:ext cx="4252071" cy="2209092"/>
          </a:xfrm>
          <a:prstGeom prst="rect">
            <a:avLst/>
          </a:prstGeom>
        </p:spPr>
      </p:pic>
      <p:pic>
        <p:nvPicPr>
          <p:cNvPr id="3" name="Picture 2"/>
          <p:cNvPicPr>
            <a:picLocks noChangeAspect="1"/>
          </p:cNvPicPr>
          <p:nvPr/>
        </p:nvPicPr>
        <p:blipFill>
          <a:blip r:embed="rId3"/>
          <a:stretch>
            <a:fillRect/>
          </a:stretch>
        </p:blipFill>
        <p:spPr>
          <a:xfrm>
            <a:off x="4298751" y="1200150"/>
            <a:ext cx="4370205" cy="3465807"/>
          </a:xfrm>
          <a:prstGeom prst="rect">
            <a:avLst/>
          </a:prstGeom>
        </p:spPr>
      </p:pic>
    </p:spTree>
    <p:extLst>
      <p:ext uri="{BB962C8B-B14F-4D97-AF65-F5344CB8AC3E}">
        <p14:creationId xmlns:p14="http://schemas.microsoft.com/office/powerpoint/2010/main" val="16367140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sz="3200" dirty="0"/>
              <a:t>Grants to departments to develop IL/Writing curricular documents</a:t>
            </a:r>
          </a:p>
        </p:txBody>
      </p:sp>
      <p:sp>
        <p:nvSpPr>
          <p:cNvPr id="3" name="Content Placeholder 2"/>
          <p:cNvSpPr>
            <a:spLocks noGrp="1"/>
          </p:cNvSpPr>
          <p:nvPr>
            <p:ph type="body" idx="1"/>
          </p:nvPr>
        </p:nvSpPr>
        <p:spPr/>
        <p:txBody>
          <a:bodyPr>
            <a:normAutofit fontScale="85000" lnSpcReduction="20000"/>
          </a:bodyPr>
          <a:lstStyle/>
          <a:p>
            <a:r>
              <a:rPr lang="en-US" dirty="0"/>
              <a:t>In keeping with one of these initiatives, this workshop has the following goals</a:t>
            </a:r>
            <a:r>
              <a:rPr lang="en-US" dirty="0" smtClean="0"/>
              <a:t>:</a:t>
            </a:r>
          </a:p>
          <a:p>
            <a:pPr marL="457200" indent="-457200">
              <a:buFont typeface="Arial" panose="020B0604020202020204" pitchFamily="34" charset="0"/>
              <a:buChar char="•"/>
            </a:pPr>
            <a:r>
              <a:rPr lang="en-US" dirty="0" smtClean="0"/>
              <a:t>To </a:t>
            </a:r>
            <a:r>
              <a:rPr lang="en-US" dirty="0"/>
              <a:t>help faculty articulate departmental learning goals for writing in their disciplines or for information literacy, wherever their starting point</a:t>
            </a:r>
          </a:p>
          <a:p>
            <a:pPr marL="457200" indent="-457200">
              <a:buFont typeface="Arial" panose="020B0604020202020204" pitchFamily="34" charset="0"/>
              <a:buChar char="•"/>
            </a:pPr>
            <a:r>
              <a:rPr lang="en-US" dirty="0" smtClean="0"/>
              <a:t>To </a:t>
            </a:r>
            <a:r>
              <a:rPr lang="en-US" dirty="0"/>
              <a:t>help faculty analyze their students' writing as a basis for creating, testing, or revising these goals</a:t>
            </a:r>
          </a:p>
          <a:p>
            <a:pPr marL="457200" indent="-457200">
              <a:buFont typeface="Arial" panose="020B0604020202020204" pitchFamily="34" charset="0"/>
              <a:buChar char="•"/>
            </a:pPr>
            <a:r>
              <a:rPr lang="en-US" dirty="0" smtClean="0"/>
              <a:t>To </a:t>
            </a:r>
            <a:r>
              <a:rPr lang="en-US" dirty="0"/>
              <a:t>help faculty develop ideas about how to integrate these goals into their department’s curriculum</a:t>
            </a:r>
          </a:p>
          <a:p>
            <a:endParaRPr lang="en-US" dirty="0"/>
          </a:p>
        </p:txBody>
      </p:sp>
    </p:spTree>
    <p:extLst>
      <p:ext uri="{BB962C8B-B14F-4D97-AF65-F5344CB8AC3E}">
        <p14:creationId xmlns:p14="http://schemas.microsoft.com/office/powerpoint/2010/main" val="42604808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2"/>
        <p:cNvGrpSpPr/>
        <p:nvPr/>
      </p:nvGrpSpPr>
      <p:grpSpPr>
        <a:xfrm>
          <a:off x="0" y="0"/>
          <a:ext cx="0" cy="0"/>
          <a:chOff x="0" y="0"/>
          <a:chExt cx="0" cy="0"/>
        </a:xfrm>
      </p:grpSpPr>
      <p:sp>
        <p:nvSpPr>
          <p:cNvPr id="33" name="Shape 33"/>
          <p:cNvSpPr txBox="1">
            <a:spLocks noGrp="1"/>
          </p:cNvSpPr>
          <p:nvPr>
            <p:ph type="ctrTitle"/>
          </p:nvPr>
        </p:nvSpPr>
        <p:spPr>
          <a:xfrm>
            <a:off x="685800" y="285750"/>
            <a:ext cx="7772400" cy="1808536"/>
          </a:xfrm>
          <a:prstGeom prst="rect">
            <a:avLst/>
          </a:prstGeom>
        </p:spPr>
        <p:txBody>
          <a:bodyPr lIns="91425" tIns="91425" rIns="91425" bIns="91425" anchor="b" anchorCtr="0">
            <a:noAutofit/>
          </a:bodyPr>
          <a:lstStyle/>
          <a:p>
            <a:pPr algn="ctr">
              <a:spcBef>
                <a:spcPts val="0"/>
              </a:spcBef>
              <a:buNone/>
            </a:pPr>
            <a:r>
              <a:rPr lang="en" sz="3000" dirty="0" smtClean="0"/>
              <a:t>Meaningful </a:t>
            </a:r>
            <a:r>
              <a:rPr lang="en" sz="3000" dirty="0"/>
              <a:t>Integration of Information Literacy through Collaborative Course and Assignment Design</a:t>
            </a:r>
          </a:p>
        </p:txBody>
      </p:sp>
      <p:sp>
        <p:nvSpPr>
          <p:cNvPr id="34" name="Shape 34"/>
          <p:cNvSpPr txBox="1">
            <a:spLocks noGrp="1"/>
          </p:cNvSpPr>
          <p:nvPr>
            <p:ph type="subTitle" idx="1"/>
          </p:nvPr>
        </p:nvSpPr>
        <p:spPr>
          <a:xfrm>
            <a:off x="139775" y="2964775"/>
            <a:ext cx="8868299" cy="2115899"/>
          </a:xfrm>
          <a:prstGeom prst="rect">
            <a:avLst/>
          </a:prstGeom>
        </p:spPr>
        <p:txBody>
          <a:bodyPr lIns="91425" tIns="91425" rIns="91425" bIns="91425" anchor="t" anchorCtr="0">
            <a:noAutofit/>
          </a:bodyPr>
          <a:lstStyle/>
          <a:p>
            <a:pPr lvl="0" algn="ctr" rtl="0">
              <a:spcBef>
                <a:spcPts val="0"/>
              </a:spcBef>
              <a:buNone/>
            </a:pPr>
            <a:endParaRPr sz="1800" dirty="0"/>
          </a:p>
          <a:p>
            <a:pPr lvl="0" algn="ctr" rtl="0">
              <a:spcBef>
                <a:spcPts val="0"/>
              </a:spcBef>
              <a:buNone/>
            </a:pPr>
            <a:r>
              <a:rPr lang="en" sz="1800" dirty="0"/>
              <a:t>Chris </a:t>
            </a:r>
            <a:r>
              <a:rPr lang="en" sz="1800" dirty="0" smtClean="0"/>
              <a:t>Sweet</a:t>
            </a:r>
          </a:p>
          <a:p>
            <a:pPr lvl="0" algn="ctr" rtl="0">
              <a:spcBef>
                <a:spcPts val="0"/>
              </a:spcBef>
              <a:buNone/>
            </a:pPr>
            <a:r>
              <a:rPr lang="en" sz="1800" dirty="0" smtClean="0"/>
              <a:t>Illinois Wesleyan University</a:t>
            </a:r>
          </a:p>
          <a:p>
            <a:pPr lvl="0" algn="ctr" rtl="0">
              <a:spcBef>
                <a:spcPts val="0"/>
              </a:spcBef>
              <a:buNone/>
            </a:pPr>
            <a:r>
              <a:rPr lang="en" sz="1800" dirty="0" smtClean="0"/>
              <a:t>Information </a:t>
            </a:r>
            <a:r>
              <a:rPr lang="en" sz="1800" dirty="0"/>
              <a:t>Literacy Librarian</a:t>
            </a:r>
          </a:p>
          <a:p>
            <a:pPr lvl="0" rtl="0">
              <a:spcBef>
                <a:spcPts val="0"/>
              </a:spcBef>
              <a:buNone/>
            </a:pPr>
            <a:endParaRPr sz="2400" dirty="0"/>
          </a:p>
          <a:p>
            <a:pPr lvl="0" rtl="0">
              <a:spcBef>
                <a:spcPts val="0"/>
              </a:spcBef>
              <a:buNone/>
            </a:pPr>
            <a:endParaRPr sz="2400" dirty="0"/>
          </a:p>
        </p:txBody>
      </p:sp>
    </p:spTree>
    <p:extLst>
      <p:ext uri="{BB962C8B-B14F-4D97-AF65-F5344CB8AC3E}">
        <p14:creationId xmlns:p14="http://schemas.microsoft.com/office/powerpoint/2010/main" val="1515022553"/>
      </p:ext>
    </p:extLst>
  </p:cSld>
  <p:clrMapOvr>
    <a:masterClrMapping/>
  </p:clrMapOvr>
  <p:transition spd="slow">
    <p:cu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92450" y="109425"/>
            <a:ext cx="8821199" cy="973800"/>
          </a:xfrm>
          <a:prstGeom prst="rect">
            <a:avLst/>
          </a:prstGeom>
        </p:spPr>
        <p:txBody>
          <a:bodyPr lIns="91425" tIns="91425" rIns="91425" bIns="91425" anchor="b" anchorCtr="0">
            <a:noAutofit/>
          </a:bodyPr>
          <a:lstStyle/>
          <a:p>
            <a:pPr lvl="0" algn="ctr" rtl="0">
              <a:spcBef>
                <a:spcPts val="0"/>
              </a:spcBef>
              <a:buNone/>
            </a:pPr>
            <a:r>
              <a:rPr lang="en" sz="3000"/>
              <a:t>What are some common assignment &amp; instruction problems that drive librarians nuts?</a:t>
            </a:r>
          </a:p>
        </p:txBody>
      </p:sp>
      <p:sp>
        <p:nvSpPr>
          <p:cNvPr id="40" name="Shape 40"/>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419100" rtl="0">
              <a:spcBef>
                <a:spcPts val="0"/>
              </a:spcBef>
              <a:buClr>
                <a:schemeClr val="dk2"/>
              </a:buClr>
              <a:buSzPct val="100000"/>
              <a:buFont typeface="Arial"/>
              <a:buChar char="●"/>
            </a:pPr>
            <a:r>
              <a:rPr lang="en" dirty="0"/>
              <a:t>Find and copy a print journal article</a:t>
            </a:r>
          </a:p>
          <a:p>
            <a:pPr marL="457200" lvl="0" indent="-419100" rtl="0">
              <a:spcBef>
                <a:spcPts val="0"/>
              </a:spcBef>
              <a:buClr>
                <a:schemeClr val="dk2"/>
              </a:buClr>
              <a:buSzPct val="100000"/>
              <a:buFont typeface="Arial"/>
              <a:buChar char="●"/>
            </a:pPr>
            <a:r>
              <a:rPr lang="en" dirty="0"/>
              <a:t>Scavenger hunts for library stuff</a:t>
            </a:r>
          </a:p>
          <a:p>
            <a:pPr marL="457200" lvl="0" indent="-419100">
              <a:spcBef>
                <a:spcPts val="0"/>
              </a:spcBef>
              <a:buClr>
                <a:schemeClr val="dk2"/>
              </a:buClr>
              <a:buSzPct val="100000"/>
              <a:buFont typeface="Arial"/>
              <a:buChar char="●"/>
            </a:pPr>
            <a:r>
              <a:rPr lang="en" dirty="0" smtClean="0"/>
              <a:t>I </a:t>
            </a:r>
            <a:r>
              <a:rPr lang="en" dirty="0"/>
              <a:t>want them to know how to do academic research, but they don’t really need it for this class.</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
                                            <p:txEl>
                                              <p:pRg st="0" end="0"/>
                                            </p:txEl>
                                          </p:spTgt>
                                        </p:tgtEl>
                                        <p:attrNameLst>
                                          <p:attrName>style.visibility</p:attrName>
                                        </p:attrNameLst>
                                      </p:cBhvr>
                                      <p:to>
                                        <p:strVal val="visible"/>
                                      </p:to>
                                    </p:set>
                                    <p:animEffect transition="in" filter="fade">
                                      <p:cBhvr>
                                        <p:cTn id="7" dur="1000"/>
                                        <p:tgtEl>
                                          <p:spTgt spid="4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0">
                                            <p:txEl>
                                              <p:pRg st="1" end="1"/>
                                            </p:txEl>
                                          </p:spTgt>
                                        </p:tgtEl>
                                        <p:attrNameLst>
                                          <p:attrName>style.visibility</p:attrName>
                                        </p:attrNameLst>
                                      </p:cBhvr>
                                      <p:to>
                                        <p:strVal val="visible"/>
                                      </p:to>
                                    </p:set>
                                    <p:animEffect transition="in" filter="fade">
                                      <p:cBhvr>
                                        <p:cTn id="12" dur="1000"/>
                                        <p:tgtEl>
                                          <p:spTgt spid="4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0">
                                            <p:txEl>
                                              <p:pRg st="2" end="2"/>
                                            </p:txEl>
                                          </p:spTgt>
                                        </p:tgtEl>
                                        <p:attrNameLst>
                                          <p:attrName>style.visibility</p:attrName>
                                        </p:attrNameLst>
                                      </p:cBhvr>
                                      <p:to>
                                        <p:strVal val="visible"/>
                                      </p:to>
                                    </p:set>
                                    <p:animEffect transition="in" filter="fade">
                                      <p:cBhvr>
                                        <p:cTn id="17" dur="1000"/>
                                        <p:tgtEl>
                                          <p:spTgt spid="4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b="0"/>
              <a:t>Turnabout is fair play...</a:t>
            </a:r>
          </a:p>
        </p:txBody>
      </p:sp>
      <p:sp>
        <p:nvSpPr>
          <p:cNvPr id="46" name="Shape 46"/>
          <p:cNvSpPr txBox="1">
            <a:spLocks noGrp="1"/>
          </p:cNvSpPr>
          <p:nvPr>
            <p:ph type="body" idx="1"/>
          </p:nvPr>
        </p:nvSpPr>
        <p:spPr>
          <a:xfrm>
            <a:off x="94400" y="1200150"/>
            <a:ext cx="9049499" cy="3725699"/>
          </a:xfrm>
          <a:prstGeom prst="rect">
            <a:avLst/>
          </a:prstGeom>
        </p:spPr>
        <p:txBody>
          <a:bodyPr lIns="91425" tIns="91425" rIns="91425" bIns="91425" anchor="t" anchorCtr="0">
            <a:noAutofit/>
          </a:bodyPr>
          <a:lstStyle/>
          <a:p>
            <a:pPr lvl="0" rtl="0">
              <a:spcBef>
                <a:spcPts val="0"/>
              </a:spcBef>
              <a:buNone/>
            </a:pPr>
            <a:r>
              <a:rPr lang="en"/>
              <a:t>What are some common disconnects between disciplinary faculty and librarians regarding assignment design and library instruction?</a:t>
            </a:r>
          </a:p>
          <a:p>
            <a:pPr lvl="0">
              <a:spcBef>
                <a:spcPts val="0"/>
              </a:spcBef>
              <a:buNone/>
            </a:pPr>
            <a:endParaRPr/>
          </a:p>
        </p:txBody>
      </p:sp>
    </p:spTree>
  </p:cSld>
  <p:clrMapOvr>
    <a:masterClrMapping/>
  </p:clrMapOvr>
  <p:transition spd="slow">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Faculty-Librarian Disconnects</a:t>
            </a:r>
          </a:p>
        </p:txBody>
      </p:sp>
      <p:sp>
        <p:nvSpPr>
          <p:cNvPr id="52" name="Shape 52"/>
          <p:cNvSpPr txBox="1">
            <a:spLocks noGrp="1"/>
          </p:cNvSpPr>
          <p:nvPr>
            <p:ph type="body" idx="1"/>
          </p:nvPr>
        </p:nvSpPr>
        <p:spPr>
          <a:xfrm>
            <a:off x="106200" y="1063375"/>
            <a:ext cx="8931600" cy="3943199"/>
          </a:xfrm>
          <a:prstGeom prst="rect">
            <a:avLst/>
          </a:prstGeom>
        </p:spPr>
        <p:txBody>
          <a:bodyPr lIns="91425" tIns="91425" rIns="91425" bIns="91425" anchor="t" anchorCtr="0">
            <a:noAutofit/>
          </a:bodyPr>
          <a:lstStyle/>
          <a:p>
            <a:pPr marL="457200" lvl="0" indent="-406400" rtl="0">
              <a:spcBef>
                <a:spcPts val="0"/>
              </a:spcBef>
              <a:buClr>
                <a:schemeClr val="dk2"/>
              </a:buClr>
              <a:buSzPct val="100000"/>
              <a:buFont typeface="Arial"/>
              <a:buChar char="●"/>
            </a:pPr>
            <a:r>
              <a:rPr lang="en" sz="2800" dirty="0"/>
              <a:t>Students must find and then evaluate everything ever written on a given topic and then only use the best three sources.</a:t>
            </a:r>
          </a:p>
          <a:p>
            <a:pPr marL="457200" lvl="0" indent="-406400" rtl="0">
              <a:spcBef>
                <a:spcPts val="0"/>
              </a:spcBef>
              <a:buClr>
                <a:schemeClr val="dk2"/>
              </a:buClr>
              <a:buSzPct val="100000"/>
              <a:buFont typeface="Arial"/>
              <a:buChar char="●"/>
            </a:pPr>
            <a:r>
              <a:rPr lang="en" sz="2800" dirty="0"/>
              <a:t>The primary pedagogical goals of an assignment are usually not to teach research skills or information literacy.</a:t>
            </a:r>
          </a:p>
          <a:p>
            <a:pPr marL="457200" lvl="0" indent="-406400" rtl="0">
              <a:spcBef>
                <a:spcPts val="0"/>
              </a:spcBef>
              <a:buClr>
                <a:schemeClr val="dk2"/>
              </a:buClr>
              <a:buSzPct val="100000"/>
              <a:buFont typeface="Arial"/>
              <a:buChar char="●"/>
            </a:pPr>
            <a:r>
              <a:rPr lang="en" sz="2800" dirty="0"/>
              <a:t>How students </a:t>
            </a:r>
            <a:r>
              <a:rPr lang="en" sz="2800" dirty="0" smtClean="0"/>
              <a:t>synthesize </a:t>
            </a:r>
            <a:r>
              <a:rPr lang="en" sz="2800" dirty="0"/>
              <a:t>and interpret evidence within a paper is often more important than the information itself.</a:t>
            </a:r>
          </a:p>
          <a:p>
            <a:pPr>
              <a:spcBef>
                <a:spcPts val="0"/>
              </a:spcBef>
              <a:buNone/>
            </a:pPr>
            <a:endParaRPr dirty="0"/>
          </a:p>
        </p:txBody>
      </p:sp>
    </p:spTree>
  </p:cSld>
  <p:clrMapOvr>
    <a:masterClrMapping/>
  </p:clrMapOvr>
  <p:transition spd="slow">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sp>
        <p:nvSpPr>
          <p:cNvPr id="57" name="Shape 57"/>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And another thing...</a:t>
            </a:r>
          </a:p>
        </p:txBody>
      </p:sp>
      <p:sp>
        <p:nvSpPr>
          <p:cNvPr id="58" name="Shape 58"/>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a:spcBef>
                <a:spcPts val="0"/>
              </a:spcBef>
              <a:buNone/>
            </a:pPr>
            <a:r>
              <a:rPr lang="en"/>
              <a:t>“I don’t have any time for information literacy in this course because I have so much disciplinary content to cover.”</a:t>
            </a:r>
          </a:p>
        </p:txBody>
      </p:sp>
    </p:spTree>
  </p:cSld>
  <p:clrMapOvr>
    <a:masterClrMapping/>
  </p:clrMapOvr>
  <p:transition spd="slow">
    <p:cu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457200" y="265403"/>
            <a:ext cx="8229600" cy="857400"/>
          </a:xfrm>
          <a:prstGeom prst="rect">
            <a:avLst/>
          </a:prstGeom>
        </p:spPr>
        <p:txBody>
          <a:bodyPr lIns="91425" tIns="91425" rIns="91425" bIns="91425" anchor="b" anchorCtr="0">
            <a:noAutofit/>
          </a:bodyPr>
          <a:lstStyle/>
          <a:p>
            <a:pPr>
              <a:spcBef>
                <a:spcPts val="0"/>
              </a:spcBef>
              <a:buNone/>
            </a:pPr>
            <a:r>
              <a:rPr lang="en" sz="2400"/>
              <a:t>What Happens When Assignments and Courses are Collaboratively Designed?</a:t>
            </a:r>
          </a:p>
        </p:txBody>
      </p:sp>
      <p:sp>
        <p:nvSpPr>
          <p:cNvPr id="64" name="Shape 64"/>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419100" rtl="0">
              <a:spcBef>
                <a:spcPts val="0"/>
              </a:spcBef>
              <a:buClr>
                <a:schemeClr val="dk2"/>
              </a:buClr>
              <a:buSzPct val="100000"/>
              <a:buFont typeface="Arial"/>
              <a:buChar char="●"/>
            </a:pPr>
            <a:r>
              <a:rPr lang="en"/>
              <a:t>Information literacy becomes a natural fit that enhances the course, rather than an add-on</a:t>
            </a:r>
          </a:p>
          <a:p>
            <a:pPr marL="457200" lvl="0" indent="-419100" rtl="0">
              <a:spcBef>
                <a:spcPts val="0"/>
              </a:spcBef>
              <a:buClr>
                <a:schemeClr val="dk2"/>
              </a:buClr>
              <a:buSzPct val="100000"/>
              <a:buFont typeface="Arial"/>
              <a:buChar char="●"/>
            </a:pPr>
            <a:r>
              <a:rPr lang="en"/>
              <a:t>IL becomes more of a shared responsibility between instructor and librarian</a:t>
            </a:r>
          </a:p>
          <a:p>
            <a:pPr marL="457200" lvl="0" indent="-419100" rtl="0">
              <a:spcBef>
                <a:spcPts val="0"/>
              </a:spcBef>
              <a:buClr>
                <a:schemeClr val="dk2"/>
              </a:buClr>
              <a:buSzPct val="100000"/>
              <a:buFont typeface="Arial"/>
              <a:buChar char="●"/>
            </a:pPr>
            <a:r>
              <a:rPr lang="en"/>
              <a:t>Course and assignment design flows from course learning outcomes</a:t>
            </a:r>
          </a:p>
          <a:p>
            <a:pPr lvl="0">
              <a:spcBef>
                <a:spcPts val="0"/>
              </a:spcBef>
              <a:buNone/>
            </a:pPr>
            <a:endParaRPr/>
          </a:p>
        </p:txBody>
      </p:sp>
    </p:spTree>
  </p:cSld>
  <p:clrMapOvr>
    <a:masterClrMapping/>
  </p:clrMapOvr>
  <p:transition spd="slow">
    <p:cu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Shape 93"/>
          <p:cNvSpPr txBox="1">
            <a:spLocks noGrp="1"/>
          </p:cNvSpPr>
          <p:nvPr>
            <p:ph type="title"/>
          </p:nvPr>
        </p:nvSpPr>
        <p:spPr>
          <a:xfrm>
            <a:off x="457200" y="0"/>
            <a:ext cx="8229600" cy="1063378"/>
          </a:xfrm>
          <a:prstGeom prst="rect">
            <a:avLst/>
          </a:prstGeom>
        </p:spPr>
        <p:txBody>
          <a:bodyPr lIns="91425" tIns="91425" rIns="91425" bIns="91425" anchor="b" anchorCtr="0">
            <a:noAutofit/>
          </a:bodyPr>
          <a:lstStyle/>
          <a:p>
            <a:pPr>
              <a:spcBef>
                <a:spcPts val="0"/>
              </a:spcBef>
              <a:buNone/>
            </a:pPr>
            <a:r>
              <a:rPr lang="en" sz="3200" dirty="0" smtClean="0"/>
              <a:t>Example of a New </a:t>
            </a:r>
            <a:r>
              <a:rPr lang="en" sz="3200" dirty="0"/>
              <a:t>Course and Course </a:t>
            </a:r>
            <a:r>
              <a:rPr lang="en" sz="3200" dirty="0" smtClean="0"/>
              <a:t>Revision I was Involved with</a:t>
            </a:r>
            <a:endParaRPr lang="en" sz="3200" dirty="0"/>
          </a:p>
        </p:txBody>
      </p:sp>
      <p:sp>
        <p:nvSpPr>
          <p:cNvPr id="94" name="Shape 94"/>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spcBef>
                <a:spcPts val="0"/>
              </a:spcBef>
              <a:buNone/>
            </a:pPr>
            <a:r>
              <a:rPr lang="en" dirty="0"/>
              <a:t>Senior Seminar and SOC 350: Advanced Race and Ethnic </a:t>
            </a:r>
            <a:r>
              <a:rPr lang="en" dirty="0" smtClean="0"/>
              <a:t>Relations</a:t>
            </a:r>
            <a:br>
              <a:rPr lang="en" dirty="0" smtClean="0"/>
            </a:br>
            <a:endParaRPr lang="en" dirty="0"/>
          </a:p>
          <a:p>
            <a:pPr marL="457200" lvl="0" indent="-419100" rtl="0">
              <a:spcBef>
                <a:spcPts val="0"/>
              </a:spcBef>
              <a:buClr>
                <a:schemeClr val="dk2"/>
              </a:buClr>
              <a:buSzPct val="100000"/>
              <a:buFont typeface="Arial"/>
              <a:buChar char="●"/>
            </a:pPr>
            <a:r>
              <a:rPr lang="en" dirty="0"/>
              <a:t>Lit Review: Issues and Solutions</a:t>
            </a:r>
          </a:p>
          <a:p>
            <a:pPr marL="914400" lvl="1" indent="-381000" rtl="0">
              <a:spcBef>
                <a:spcPts val="0"/>
              </a:spcBef>
              <a:buClr>
                <a:schemeClr val="dk2"/>
              </a:buClr>
              <a:buSzPct val="80000"/>
              <a:buFont typeface="Courier New"/>
              <a:buChar char="o"/>
            </a:pPr>
            <a:r>
              <a:rPr lang="en" dirty="0"/>
              <a:t>Concept Mapping Workshop</a:t>
            </a:r>
          </a:p>
          <a:p>
            <a:pPr marL="457200" lvl="0" indent="-419100" rtl="0">
              <a:spcBef>
                <a:spcPts val="0"/>
              </a:spcBef>
              <a:buClr>
                <a:schemeClr val="dk2"/>
              </a:buClr>
              <a:buSzPct val="100000"/>
              <a:buFont typeface="Arial"/>
              <a:buChar char="●"/>
            </a:pPr>
            <a:r>
              <a:rPr lang="en" dirty="0"/>
              <a:t>National Information Literacy Standards for Anthropology and Sociology Students</a:t>
            </a:r>
          </a:p>
          <a:p>
            <a:pPr marL="457200" lvl="0" indent="-419100" rtl="0">
              <a:spcBef>
                <a:spcPts val="0"/>
              </a:spcBef>
              <a:buClr>
                <a:schemeClr val="dk2"/>
              </a:buClr>
              <a:buSzPct val="100000"/>
            </a:pPr>
            <a:endParaRPr lang="en" dirty="0"/>
          </a:p>
          <a:p>
            <a:pPr lvl="0">
              <a:spcBef>
                <a:spcPts val="0"/>
              </a:spcBef>
              <a:buNone/>
            </a:pPr>
            <a:endParaRPr dirty="0"/>
          </a:p>
        </p:txBody>
      </p:sp>
    </p:spTree>
  </p:cSld>
  <p:clrMapOvr>
    <a:masterClrMapping/>
  </p:clrMapOvr>
  <p:transition spd="slow">
    <p:cu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Lit Review Concept Mapping</a:t>
            </a:r>
          </a:p>
        </p:txBody>
      </p:sp>
      <p:sp>
        <p:nvSpPr>
          <p:cNvPr id="100" name="Shape 100"/>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a:spcBef>
                <a:spcPts val="0"/>
              </a:spcBef>
              <a:buNone/>
            </a:pPr>
            <a:r>
              <a:rPr lang="en"/>
              <a:t> </a:t>
            </a:r>
          </a:p>
        </p:txBody>
      </p:sp>
      <p:pic>
        <p:nvPicPr>
          <p:cNvPr id="101" name="Shape 101"/>
          <p:cNvPicPr preferRelativeResize="0"/>
          <p:nvPr/>
        </p:nvPicPr>
        <p:blipFill>
          <a:blip r:embed="rId3">
            <a:alphaModFix/>
          </a:blip>
          <a:stretch>
            <a:fillRect/>
          </a:stretch>
        </p:blipFill>
        <p:spPr>
          <a:xfrm>
            <a:off x="1695100" y="1239225"/>
            <a:ext cx="5153602" cy="364755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txBox="1">
            <a:spLocks noGrp="1"/>
          </p:cNvSpPr>
          <p:nvPr>
            <p:ph type="title"/>
          </p:nvPr>
        </p:nvSpPr>
        <p:spPr>
          <a:xfrm>
            <a:off x="165075" y="205975"/>
            <a:ext cx="8521800" cy="857400"/>
          </a:xfrm>
          <a:prstGeom prst="rect">
            <a:avLst/>
          </a:prstGeom>
        </p:spPr>
        <p:txBody>
          <a:bodyPr lIns="91425" tIns="91425" rIns="91425" bIns="91425" anchor="b" anchorCtr="0">
            <a:noAutofit/>
          </a:bodyPr>
          <a:lstStyle/>
          <a:p>
            <a:pPr>
              <a:spcBef>
                <a:spcPts val="0"/>
              </a:spcBef>
              <a:buNone/>
            </a:pPr>
            <a:r>
              <a:rPr lang="en" sz="3400"/>
              <a:t>Assessment: Student Reflection Papers</a:t>
            </a:r>
          </a:p>
        </p:txBody>
      </p:sp>
      <p:sp>
        <p:nvSpPr>
          <p:cNvPr id="82" name="Shape 82"/>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381000" rtl="0">
              <a:spcBef>
                <a:spcPts val="0"/>
              </a:spcBef>
              <a:buClr>
                <a:schemeClr val="dk2"/>
              </a:buClr>
              <a:buSzPct val="100000"/>
              <a:buFont typeface="Arial"/>
              <a:buChar char="●"/>
            </a:pPr>
            <a:r>
              <a:rPr lang="en" sz="2400" dirty="0"/>
              <a:t>Active revision of their thesis and argument through engagement with the </a:t>
            </a:r>
            <a:r>
              <a:rPr lang="en" sz="2400" dirty="0" smtClean="0"/>
              <a:t>literature</a:t>
            </a:r>
            <a:br>
              <a:rPr lang="en" sz="2400" dirty="0" smtClean="0"/>
            </a:br>
            <a:endParaRPr lang="en" sz="2400" dirty="0"/>
          </a:p>
          <a:p>
            <a:pPr marL="914400" lvl="1" indent="-330200" rtl="0">
              <a:spcBef>
                <a:spcPts val="0"/>
              </a:spcBef>
              <a:buClr>
                <a:schemeClr val="dk2"/>
              </a:buClr>
              <a:buSzPct val="100000"/>
              <a:buFont typeface="Courier New"/>
              <a:buChar char="o"/>
            </a:pPr>
            <a:r>
              <a:rPr lang="en" sz="1800" dirty="0" smtClean="0"/>
              <a:t>“</a:t>
            </a:r>
            <a:r>
              <a:rPr lang="en" sz="1800" dirty="0"/>
              <a:t>I </a:t>
            </a:r>
            <a:r>
              <a:rPr lang="en" sz="1800" dirty="0">
                <a:solidFill>
                  <a:srgbClr val="FF0000"/>
                </a:solidFill>
              </a:rPr>
              <a:t>decided to switch my thesis</a:t>
            </a:r>
            <a:r>
              <a:rPr lang="en" sz="1800" dirty="0"/>
              <a:t> back to my original idea. I feel that I found sufficient evidence to support my claim and used the evidence that supported my </a:t>
            </a:r>
            <a:r>
              <a:rPr lang="en" sz="1800" dirty="0">
                <a:solidFill>
                  <a:srgbClr val="FF0000"/>
                </a:solidFill>
              </a:rPr>
              <a:t>antithesis</a:t>
            </a:r>
            <a:r>
              <a:rPr lang="en" sz="1800" dirty="0"/>
              <a:t> to provide arguments to further what I believed</a:t>
            </a:r>
            <a:r>
              <a:rPr lang="en" sz="1800" dirty="0" smtClean="0"/>
              <a:t>.”</a:t>
            </a:r>
            <a:br>
              <a:rPr lang="en" sz="1800" dirty="0" smtClean="0"/>
            </a:br>
            <a:endParaRPr lang="en" sz="1800" dirty="0"/>
          </a:p>
          <a:p>
            <a:pPr marL="914400" lvl="1" indent="-330200" rtl="0">
              <a:spcBef>
                <a:spcPts val="0"/>
              </a:spcBef>
              <a:buClr>
                <a:schemeClr val="dk2"/>
              </a:buClr>
              <a:buSzPct val="100000"/>
              <a:buFont typeface="Courier New"/>
              <a:buChar char="o"/>
            </a:pPr>
            <a:r>
              <a:rPr lang="en" sz="1800" dirty="0"/>
              <a:t>“I knew immediately what my topic was going to be. What I did not know was how my research and the material we learned throughout this course would </a:t>
            </a:r>
            <a:r>
              <a:rPr lang="en" sz="1800" dirty="0">
                <a:solidFill>
                  <a:srgbClr val="FF0000"/>
                </a:solidFill>
              </a:rPr>
              <a:t>shape the topic and add to and change my ideas</a:t>
            </a:r>
            <a:r>
              <a:rPr lang="en" sz="1800" dirty="0"/>
              <a:t> about interracial relationships.”</a:t>
            </a:r>
          </a:p>
          <a:p>
            <a:pPr marL="457200" lvl="0" indent="0">
              <a:spcBef>
                <a:spcPts val="0"/>
              </a:spcBef>
              <a:buNone/>
            </a:pPr>
            <a:endParaRPr dirty="0"/>
          </a:p>
        </p:txBody>
      </p:sp>
    </p:spTree>
  </p:cSld>
  <p:clrMapOvr>
    <a:masterClrMapping/>
  </p:clrMapOvr>
  <p:transition spd="slow">
    <p:cu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a:spLocks noGrp="1"/>
          </p:cNvSpPr>
          <p:nvPr>
            <p:ph type="title"/>
          </p:nvPr>
        </p:nvSpPr>
        <p:spPr>
          <a:xfrm>
            <a:off x="165075" y="205975"/>
            <a:ext cx="8521800" cy="857400"/>
          </a:xfrm>
          <a:prstGeom prst="rect">
            <a:avLst/>
          </a:prstGeom>
        </p:spPr>
        <p:txBody>
          <a:bodyPr lIns="91425" tIns="91425" rIns="91425" bIns="91425" anchor="b" anchorCtr="0">
            <a:noAutofit/>
          </a:bodyPr>
          <a:lstStyle/>
          <a:p>
            <a:pPr lvl="0" rtl="0">
              <a:spcBef>
                <a:spcPts val="0"/>
              </a:spcBef>
              <a:buNone/>
            </a:pPr>
            <a:r>
              <a:rPr lang="en" sz="3400"/>
              <a:t>Assessment: Student Reflection Papers</a:t>
            </a:r>
          </a:p>
        </p:txBody>
      </p:sp>
      <p:sp>
        <p:nvSpPr>
          <p:cNvPr id="88" name="Shape 88"/>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228600" rtl="0">
              <a:spcBef>
                <a:spcPts val="0"/>
              </a:spcBef>
              <a:buSzPct val="100000"/>
              <a:buNone/>
            </a:pPr>
            <a:r>
              <a:rPr lang="en" sz="2400" dirty="0"/>
              <a:t>Window into student research process, and how it was </a:t>
            </a:r>
            <a:r>
              <a:rPr lang="en" sz="2400" dirty="0" smtClean="0"/>
              <a:t>enhanced</a:t>
            </a:r>
            <a:br>
              <a:rPr lang="en" sz="2400" dirty="0" smtClean="0"/>
            </a:br>
            <a:endParaRPr lang="en" sz="2400" dirty="0" smtClean="0"/>
          </a:p>
          <a:p>
            <a:pPr marL="457200" lvl="0" indent="-228600" rtl="0">
              <a:spcBef>
                <a:spcPts val="0"/>
              </a:spcBef>
              <a:buSzPct val="100000"/>
              <a:buFont typeface="Arial" pitchFamily="34" charset="0"/>
              <a:buChar char="•"/>
            </a:pPr>
            <a:r>
              <a:rPr lang="en" sz="1600" dirty="0" smtClean="0"/>
              <a:t>“I </a:t>
            </a:r>
            <a:r>
              <a:rPr lang="en" sz="1600" dirty="0"/>
              <a:t>realized that I would have to push myself </a:t>
            </a:r>
            <a:r>
              <a:rPr lang="en" sz="1600" dirty="0">
                <a:solidFill>
                  <a:srgbClr val="0000FF"/>
                </a:solidFill>
              </a:rPr>
              <a:t>not to use</a:t>
            </a:r>
            <a:r>
              <a:rPr lang="en" sz="1600" dirty="0"/>
              <a:t> search engine such as </a:t>
            </a:r>
            <a:r>
              <a:rPr lang="en" sz="1600" dirty="0">
                <a:solidFill>
                  <a:srgbClr val="0000FF"/>
                </a:solidFill>
              </a:rPr>
              <a:t>Google</a:t>
            </a:r>
            <a:r>
              <a:rPr lang="en" sz="1600" dirty="0"/>
              <a:t>. This was a challenge for me because this is the first time in my college career that I had to </a:t>
            </a:r>
            <a:r>
              <a:rPr lang="en" sz="1600" dirty="0">
                <a:solidFill>
                  <a:srgbClr val="0000FF"/>
                </a:solidFill>
              </a:rPr>
              <a:t>depend entirely on databases</a:t>
            </a:r>
            <a:r>
              <a:rPr lang="en" sz="1600" dirty="0"/>
              <a:t>, which is a sad story in itself</a:t>
            </a:r>
            <a:r>
              <a:rPr lang="en" sz="1600" dirty="0" smtClean="0"/>
              <a:t>.”</a:t>
            </a:r>
          </a:p>
          <a:p>
            <a:pPr marL="457200" lvl="0" indent="-330200" rtl="0">
              <a:spcBef>
                <a:spcPts val="480"/>
              </a:spcBef>
              <a:buClr>
                <a:schemeClr val="dk2"/>
              </a:buClr>
              <a:buSzPct val="100000"/>
            </a:pPr>
            <a:endParaRPr lang="en" sz="1600" dirty="0" smtClean="0"/>
          </a:p>
          <a:p>
            <a:pPr marL="457200" lvl="0" indent="-330200" rtl="0">
              <a:spcBef>
                <a:spcPts val="480"/>
              </a:spcBef>
              <a:buClr>
                <a:schemeClr val="dk2"/>
              </a:buClr>
              <a:buSzPct val="100000"/>
              <a:buFont typeface="Arial"/>
              <a:buChar char="●"/>
            </a:pPr>
            <a:r>
              <a:rPr lang="en" sz="1600" dirty="0" smtClean="0"/>
              <a:t> “</a:t>
            </a:r>
            <a:r>
              <a:rPr lang="en" sz="1600" dirty="0">
                <a:solidFill>
                  <a:srgbClr val="0000FF"/>
                </a:solidFill>
              </a:rPr>
              <a:t>This time the research drove my paper</a:t>
            </a:r>
            <a:r>
              <a:rPr lang="en" sz="1600" dirty="0"/>
              <a:t>.”</a:t>
            </a:r>
          </a:p>
          <a:p>
            <a:pPr marL="457200" lvl="0" indent="0" rtl="0">
              <a:spcBef>
                <a:spcPts val="0"/>
              </a:spcBef>
              <a:buNone/>
            </a:pPr>
            <a:endParaRPr dirty="0"/>
          </a:p>
        </p:txBody>
      </p:sp>
    </p:spTree>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Economics Rubric</a:t>
            </a:r>
            <a:endParaRPr lang="en-US" dirty="0"/>
          </a:p>
        </p:txBody>
      </p:sp>
      <p:pic>
        <p:nvPicPr>
          <p:cNvPr id="5" name="Picture 4"/>
          <p:cNvPicPr>
            <a:picLocks noChangeAspect="1"/>
          </p:cNvPicPr>
          <p:nvPr/>
        </p:nvPicPr>
        <p:blipFill>
          <a:blip r:embed="rId2"/>
          <a:stretch>
            <a:fillRect/>
          </a:stretch>
        </p:blipFill>
        <p:spPr>
          <a:xfrm>
            <a:off x="480773" y="1281824"/>
            <a:ext cx="8260796" cy="3562350"/>
          </a:xfrm>
          <a:prstGeom prst="rect">
            <a:avLst/>
          </a:prstGeom>
        </p:spPr>
      </p:pic>
      <p:sp>
        <p:nvSpPr>
          <p:cNvPr id="3" name="Tex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2089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3350"/>
            <a:ext cx="8229600" cy="1063378"/>
          </a:xfrm>
        </p:spPr>
        <p:txBody>
          <a:bodyPr/>
          <a:lstStyle/>
          <a:p>
            <a:pPr algn="ctr"/>
            <a:r>
              <a:rPr lang="en-US" sz="3200" dirty="0" smtClean="0"/>
              <a:t>Faculty Feedback from other collaborative grants</a:t>
            </a:r>
            <a:endParaRPr lang="en-US" sz="3200" dirty="0"/>
          </a:p>
        </p:txBody>
      </p:sp>
      <p:sp>
        <p:nvSpPr>
          <p:cNvPr id="3" name="Text Placeholder 2"/>
          <p:cNvSpPr>
            <a:spLocks noGrp="1"/>
          </p:cNvSpPr>
          <p:nvPr>
            <p:ph type="body" idx="1"/>
          </p:nvPr>
        </p:nvSpPr>
        <p:spPr/>
        <p:txBody>
          <a:bodyPr/>
          <a:lstStyle/>
          <a:p>
            <a:r>
              <a:rPr lang="en-US" sz="2400" dirty="0" smtClean="0"/>
              <a:t>“The collaboration has allowed us to explore texts in the field of information literacy and how information literacy connects with K-12 classrooms. This content has not specifically been included in teacher preparation up until this point. The design of the course allows for a more constructivist approach, and the library is crucial for allowing this approach to unfold.”</a:t>
            </a:r>
            <a:br>
              <a:rPr lang="en-US" sz="2400" dirty="0" smtClean="0"/>
            </a:br>
            <a:r>
              <a:rPr lang="en-US" sz="2400" dirty="0" smtClean="0"/>
              <a:t/>
            </a:r>
            <a:br>
              <a:rPr lang="en-US" sz="2400" dirty="0" smtClean="0"/>
            </a:br>
            <a:r>
              <a:rPr lang="en-US" sz="2400" dirty="0" smtClean="0"/>
              <a:t>-Ed Studies Faculty Member</a:t>
            </a:r>
          </a:p>
          <a:p>
            <a:endParaRPr lang="en-US" dirty="0" smtClean="0"/>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3350"/>
            <a:ext cx="8229600" cy="1063378"/>
          </a:xfrm>
        </p:spPr>
        <p:txBody>
          <a:bodyPr/>
          <a:lstStyle/>
          <a:p>
            <a:pPr algn="ctr"/>
            <a:r>
              <a:rPr lang="en-US" sz="3200" dirty="0" smtClean="0"/>
              <a:t>Faculty Feedback from other collaborative grants</a:t>
            </a:r>
            <a:endParaRPr lang="en-US" sz="3200" dirty="0"/>
          </a:p>
        </p:txBody>
      </p:sp>
      <p:sp>
        <p:nvSpPr>
          <p:cNvPr id="3" name="Text Placeholder 2"/>
          <p:cNvSpPr>
            <a:spLocks noGrp="1"/>
          </p:cNvSpPr>
          <p:nvPr>
            <p:ph type="body" idx="1"/>
          </p:nvPr>
        </p:nvSpPr>
        <p:spPr/>
        <p:txBody>
          <a:bodyPr/>
          <a:lstStyle/>
          <a:p>
            <a:r>
              <a:rPr lang="en-US" sz="2400" dirty="0" smtClean="0"/>
              <a:t>“Through this experience I developed a deeper understanding of the professor’s expectations for the course and related assignments, a much better sense of why students struggle when conducting research for literary analysis assignments, and a heightened clarity of the ways in which students have difficulty with essential aspects of the research process.”</a:t>
            </a:r>
            <a:br>
              <a:rPr lang="en-US" sz="2400" dirty="0" smtClean="0"/>
            </a:br>
            <a:endParaRPr lang="en-US" sz="2400" dirty="0" smtClean="0"/>
          </a:p>
          <a:p>
            <a:r>
              <a:rPr lang="en-US" sz="2400" dirty="0" smtClean="0"/>
              <a:t>-Library Faculty Member</a:t>
            </a:r>
          </a:p>
          <a:p>
            <a:endParaRPr lang="en-US" dirty="0" smtClean="0"/>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Shape 112"/>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lvl="0" algn="ctr" rtl="0">
              <a:spcBef>
                <a:spcPts val="0"/>
              </a:spcBef>
              <a:buNone/>
            </a:pPr>
            <a:r>
              <a:rPr lang="en" sz="3000" dirty="0" smtClean="0"/>
              <a:t>This sounds </a:t>
            </a:r>
            <a:r>
              <a:rPr lang="en" sz="3000" dirty="0"/>
              <a:t>well and </a:t>
            </a:r>
            <a:r>
              <a:rPr lang="en" sz="3000" dirty="0" smtClean="0"/>
              <a:t>good in theory, </a:t>
            </a:r>
            <a:endParaRPr lang="en" sz="3000" dirty="0"/>
          </a:p>
          <a:p>
            <a:pPr lvl="0" algn="ctr" rtl="0">
              <a:spcBef>
                <a:spcPts val="0"/>
              </a:spcBef>
              <a:buNone/>
            </a:pPr>
            <a:r>
              <a:rPr lang="en" sz="3000" dirty="0"/>
              <a:t>but what about stepping on toes?</a:t>
            </a:r>
          </a:p>
        </p:txBody>
      </p:sp>
      <p:sp>
        <p:nvSpPr>
          <p:cNvPr id="113" name="Shape 113"/>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419100" rtl="0">
              <a:spcBef>
                <a:spcPts val="0"/>
              </a:spcBef>
              <a:buClr>
                <a:schemeClr val="dk2"/>
              </a:buClr>
              <a:buSzPct val="100000"/>
              <a:buFont typeface="Arial"/>
              <a:buChar char="●"/>
            </a:pPr>
            <a:r>
              <a:rPr lang="en" dirty="0"/>
              <a:t>Instruction Session Planning (discuss course and assignment goals first)</a:t>
            </a:r>
          </a:p>
          <a:p>
            <a:pPr marL="457200" lvl="0" indent="-419100" rtl="0">
              <a:spcBef>
                <a:spcPts val="0"/>
              </a:spcBef>
              <a:buClr>
                <a:schemeClr val="dk2"/>
              </a:buClr>
              <a:buSzPct val="100000"/>
              <a:buFont typeface="Arial"/>
              <a:buChar char="●"/>
            </a:pPr>
            <a:r>
              <a:rPr lang="en" dirty="0"/>
              <a:t>Instruction/Assignment follow-ups. Are they getting the results they want</a:t>
            </a:r>
            <a:r>
              <a:rPr lang="en" dirty="0" smtClean="0"/>
              <a:t>? Faculty instruction feedback forms.</a:t>
            </a:r>
            <a:endParaRPr lang="en" dirty="0"/>
          </a:p>
          <a:p>
            <a:pPr marL="457200" lvl="0" indent="-419100" rtl="0">
              <a:spcBef>
                <a:spcPts val="0"/>
              </a:spcBef>
              <a:buClr>
                <a:schemeClr val="dk2"/>
              </a:buClr>
              <a:buSzPct val="100000"/>
              <a:buFont typeface="Arial"/>
              <a:buChar char="●"/>
            </a:pPr>
            <a:r>
              <a:rPr lang="en" dirty="0"/>
              <a:t>After multiple iterations of an instruction section</a:t>
            </a:r>
          </a:p>
          <a:p>
            <a:pPr lvl="0" rtl="0">
              <a:spcBef>
                <a:spcPts val="0"/>
              </a:spcBef>
              <a:buNone/>
            </a:pPr>
            <a:endParaRPr dirty="0"/>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3">
                                            <p:txEl>
                                              <p:pRg st="0" end="0"/>
                                            </p:txEl>
                                          </p:spTgt>
                                        </p:tgtEl>
                                        <p:attrNameLst>
                                          <p:attrName>style.visibility</p:attrName>
                                        </p:attrNameLst>
                                      </p:cBhvr>
                                      <p:to>
                                        <p:strVal val="visible"/>
                                      </p:to>
                                    </p:set>
                                    <p:animEffect transition="in" filter="fade">
                                      <p:cBhvr>
                                        <p:cTn id="7" dur="1000"/>
                                        <p:tgtEl>
                                          <p:spTgt spid="1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3">
                                            <p:txEl>
                                              <p:pRg st="1" end="1"/>
                                            </p:txEl>
                                          </p:spTgt>
                                        </p:tgtEl>
                                        <p:attrNameLst>
                                          <p:attrName>style.visibility</p:attrName>
                                        </p:attrNameLst>
                                      </p:cBhvr>
                                      <p:to>
                                        <p:strVal val="visible"/>
                                      </p:to>
                                    </p:set>
                                    <p:animEffect transition="in" filter="fade">
                                      <p:cBhvr>
                                        <p:cTn id="12" dur="1000"/>
                                        <p:tgtEl>
                                          <p:spTgt spid="11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3">
                                            <p:txEl>
                                              <p:pRg st="2" end="2"/>
                                            </p:txEl>
                                          </p:spTgt>
                                        </p:tgtEl>
                                        <p:attrNameLst>
                                          <p:attrName>style.visibility</p:attrName>
                                        </p:attrNameLst>
                                      </p:cBhvr>
                                      <p:to>
                                        <p:strVal val="visible"/>
                                      </p:to>
                                    </p:set>
                                    <p:animEffect transition="in" filter="fade">
                                      <p:cBhvr>
                                        <p:cTn id="17" dur="1000"/>
                                        <p:tgtEl>
                                          <p:spTgt spid="11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Shape 118"/>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sz="3000" b="0"/>
              <a:t>How can you do something like this without external funding?</a:t>
            </a:r>
          </a:p>
        </p:txBody>
      </p:sp>
      <p:sp>
        <p:nvSpPr>
          <p:cNvPr id="119" name="Shape 119"/>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spcBef>
                <a:spcPts val="0"/>
              </a:spcBef>
              <a:buNone/>
            </a:pPr>
            <a:endParaRPr/>
          </a:p>
          <a:p>
            <a:pPr>
              <a:spcBef>
                <a:spcPts val="0"/>
              </a:spcBef>
              <a:buNone/>
            </a:pPr>
            <a:endParaRPr/>
          </a:p>
        </p:txBody>
      </p:sp>
      <p:pic>
        <p:nvPicPr>
          <p:cNvPr id="120" name="Shape 120"/>
          <p:cNvPicPr preferRelativeResize="0"/>
          <p:nvPr/>
        </p:nvPicPr>
        <p:blipFill>
          <a:blip r:embed="rId3">
            <a:alphaModFix/>
          </a:blip>
          <a:stretch>
            <a:fillRect/>
          </a:stretch>
        </p:blipFill>
        <p:spPr>
          <a:xfrm>
            <a:off x="3528925" y="2038550"/>
            <a:ext cx="1504949" cy="1733550"/>
          </a:xfrm>
          <a:prstGeom prst="rect">
            <a:avLst/>
          </a:prstGeom>
          <a:noFill/>
          <a:ln>
            <a:noFill/>
          </a:ln>
        </p:spPr>
      </p:pic>
      <p:sp>
        <p:nvSpPr>
          <p:cNvPr id="121" name="Shape 121"/>
          <p:cNvSpPr txBox="1"/>
          <p:nvPr/>
        </p:nvSpPr>
        <p:spPr>
          <a:xfrm>
            <a:off x="5936275" y="3626800"/>
            <a:ext cx="3000000" cy="3000000"/>
          </a:xfrm>
          <a:prstGeom prst="rect">
            <a:avLst/>
          </a:prstGeom>
          <a:noFill/>
          <a:ln>
            <a:noFill/>
          </a:ln>
        </p:spPr>
        <p:txBody>
          <a:bodyPr lIns="91425" tIns="91425" rIns="91425" bIns="91425" anchor="ctr" anchorCtr="0">
            <a:noAutofit/>
          </a:bodyPr>
          <a:lstStyle/>
          <a:p>
            <a:pPr lvl="0" rtl="0">
              <a:spcBef>
                <a:spcPts val="0"/>
              </a:spcBef>
              <a:buNone/>
            </a:pPr>
            <a:endParaRPr sz="1100" u="sng">
              <a:solidFill>
                <a:schemeClr val="hlink"/>
              </a:solidFill>
              <a:hlinkClick r:id="rId4"/>
            </a:endParaRPr>
          </a:p>
        </p:txBody>
      </p:sp>
    </p:spTree>
  </p:cSld>
  <p:clrMapOvr>
    <a:masterClrMapping/>
  </p:clrMapOvr>
  <p:transition spd="slow">
    <p:cu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Shape 106"/>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Where do we go from here?</a:t>
            </a:r>
          </a:p>
        </p:txBody>
      </p:sp>
      <p:sp>
        <p:nvSpPr>
          <p:cNvPr id="107" name="Shape 107"/>
          <p:cNvSpPr txBox="1">
            <a:spLocks noGrp="1"/>
          </p:cNvSpPr>
          <p:nvPr>
            <p:ph type="body" idx="1"/>
          </p:nvPr>
        </p:nvSpPr>
        <p:spPr>
          <a:xfrm>
            <a:off x="393150" y="1328250"/>
            <a:ext cx="8229600" cy="3725699"/>
          </a:xfrm>
          <a:prstGeom prst="rect">
            <a:avLst/>
          </a:prstGeom>
        </p:spPr>
        <p:txBody>
          <a:bodyPr lIns="91425" tIns="91425" rIns="91425" bIns="91425" anchor="t" anchorCtr="0">
            <a:noAutofit/>
          </a:bodyPr>
          <a:lstStyle/>
          <a:p>
            <a:pPr marL="914400" indent="-381000">
              <a:spcBef>
                <a:spcPts val="600"/>
              </a:spcBef>
              <a:buSzPct val="80000"/>
              <a:buFont typeface="Courier New"/>
              <a:buChar char="o"/>
            </a:pPr>
            <a:r>
              <a:rPr lang="en" dirty="0" smtClean="0">
                <a:solidFill>
                  <a:srgbClr val="434343"/>
                </a:solidFill>
              </a:rPr>
              <a:t>More </a:t>
            </a:r>
            <a:r>
              <a:rPr lang="en" dirty="0">
                <a:solidFill>
                  <a:srgbClr val="434343"/>
                </a:solidFill>
              </a:rPr>
              <a:t>deliberate sequencing of IL instruction throughout the </a:t>
            </a:r>
            <a:r>
              <a:rPr lang="en" dirty="0" smtClean="0">
                <a:solidFill>
                  <a:srgbClr val="434343"/>
                </a:solidFill>
              </a:rPr>
              <a:t>major.</a:t>
            </a:r>
          </a:p>
          <a:p>
            <a:pPr marL="914400" indent="-381000">
              <a:spcBef>
                <a:spcPts val="600"/>
              </a:spcBef>
              <a:buSzPct val="80000"/>
              <a:buFont typeface="Courier New"/>
              <a:buChar char="o"/>
            </a:pPr>
            <a:r>
              <a:rPr lang="en" dirty="0" smtClean="0">
                <a:solidFill>
                  <a:srgbClr val="434343"/>
                </a:solidFill>
              </a:rPr>
              <a:t>Development of disciplinary Info Lit and writing outcomes for each major and program</a:t>
            </a:r>
          </a:p>
          <a:p>
            <a:pPr marL="914400" indent="-381000">
              <a:spcBef>
                <a:spcPts val="600"/>
              </a:spcBef>
              <a:buSzPct val="80000"/>
              <a:buFont typeface="Courier New"/>
              <a:buChar char="o"/>
            </a:pPr>
            <a:r>
              <a:rPr lang="en" dirty="0" smtClean="0">
                <a:solidFill>
                  <a:srgbClr val="434343"/>
                </a:solidFill>
              </a:rPr>
              <a:t>Find a way to sustain a few of the collaborative grants</a:t>
            </a:r>
            <a:r>
              <a:rPr lang="en" dirty="0"/>
              <a:t/>
            </a:r>
            <a:br>
              <a:rPr lang="en" dirty="0"/>
            </a:br>
            <a:endParaRPr lang="en" dirty="0"/>
          </a:p>
        </p:txBody>
      </p:sp>
    </p:spTree>
  </p:cSld>
  <p:clrMapOvr>
    <a:masterClrMapping/>
  </p:clrMapOvr>
  <p:transition spd="slow">
    <p:cu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lgn="ctr">
              <a:spcBef>
                <a:spcPts val="0"/>
              </a:spcBef>
              <a:buNone/>
            </a:pPr>
            <a:r>
              <a:rPr lang="en"/>
              <a:t>Thank you!</a:t>
            </a:r>
          </a:p>
        </p:txBody>
      </p:sp>
      <p:sp>
        <p:nvSpPr>
          <p:cNvPr id="127" name="Shape 127"/>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381000">
              <a:spcBef>
                <a:spcPts val="0"/>
              </a:spcBef>
              <a:buClr>
                <a:schemeClr val="dk2"/>
              </a:buClr>
              <a:buSzPct val="100000"/>
              <a:buFont typeface="Arial"/>
              <a:buChar char="●"/>
            </a:pPr>
            <a:r>
              <a:rPr lang="en" sz="2400" dirty="0" smtClean="0"/>
              <a:t>Joel Haefner </a:t>
            </a:r>
            <a:r>
              <a:rPr lang="en" sz="2400" dirty="0" smtClean="0">
                <a:hlinkClick r:id="rId3"/>
              </a:rPr>
              <a:t>jhaefner@iwu.edu</a:t>
            </a:r>
            <a:r>
              <a:rPr lang="en" sz="2400" dirty="0" smtClean="0"/>
              <a:t> </a:t>
            </a:r>
          </a:p>
          <a:p>
            <a:pPr marL="457200" lvl="0" indent="-381000">
              <a:spcBef>
                <a:spcPts val="0"/>
              </a:spcBef>
              <a:buClr>
                <a:schemeClr val="dk2"/>
              </a:buClr>
              <a:buSzPct val="100000"/>
              <a:buFont typeface="Arial"/>
              <a:buChar char="●"/>
            </a:pPr>
            <a:r>
              <a:rPr lang="en" sz="2400" dirty="0" smtClean="0"/>
              <a:t>Chris </a:t>
            </a:r>
            <a:r>
              <a:rPr lang="en" sz="2400" dirty="0"/>
              <a:t>Sweet </a:t>
            </a:r>
            <a:r>
              <a:rPr lang="en" sz="2400" dirty="0" smtClean="0">
                <a:hlinkClick r:id="rId4"/>
              </a:rPr>
              <a:t>csweet@iwu.edu</a:t>
            </a:r>
            <a:endParaRPr lang="en" sz="2400" dirty="0" smtClean="0"/>
          </a:p>
          <a:p>
            <a:pPr marL="457200" lvl="0" indent="-381000">
              <a:spcBef>
                <a:spcPts val="0"/>
              </a:spcBef>
              <a:buClr>
                <a:schemeClr val="dk2"/>
              </a:buClr>
              <a:buSzPct val="100000"/>
            </a:pPr>
            <a:endParaRPr lang="en" sz="2400" dirty="0" smtClean="0"/>
          </a:p>
          <a:p>
            <a:pPr marL="457200" lvl="0" indent="-381000">
              <a:spcBef>
                <a:spcPts val="0"/>
              </a:spcBef>
              <a:buClr>
                <a:schemeClr val="dk2"/>
              </a:buClr>
              <a:buSzPct val="100000"/>
              <a:buFont typeface="Arial"/>
              <a:buChar char="●"/>
            </a:pPr>
            <a:r>
              <a:rPr lang="en" sz="2400" dirty="0" smtClean="0">
                <a:solidFill>
                  <a:schemeClr val="tx1"/>
                </a:solidFill>
              </a:rPr>
              <a:t>Examples of our CFPs and Exemplary </a:t>
            </a:r>
            <a:r>
              <a:rPr lang="en" sz="2400" dirty="0" smtClean="0"/>
              <a:t>Proposals can be found here: </a:t>
            </a:r>
            <a:r>
              <a:rPr lang="en-US" sz="2400" dirty="0" smtClean="0">
                <a:hlinkClick r:id="rId5"/>
              </a:rPr>
              <a:t>https://www.iwu.edu/writing/Mellon-Grant/mellon-grant.html</a:t>
            </a:r>
            <a:r>
              <a:rPr lang="en-US" sz="2400" dirty="0" smtClean="0"/>
              <a:t> </a:t>
            </a:r>
            <a:endParaRPr lang="en" sz="2400" u="sng" dirty="0" smtClean="0">
              <a:solidFill>
                <a:schemeClr val="hlink"/>
              </a:solidFill>
            </a:endParaRP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462203274"/>
              </p:ext>
            </p:extLst>
          </p:nvPr>
        </p:nvGraphicFramePr>
        <p:xfrm>
          <a:off x="609600" y="290513"/>
          <a:ext cx="8229600" cy="1847850"/>
        </p:xfrm>
        <a:graphic>
          <a:graphicData uri="http://schemas.openxmlformats.org/drawingml/2006/table">
            <a:tbl>
              <a:tblPr firstRow="1" firstCol="1" bandRow="1" bandCol="1"/>
              <a:tblGrid>
                <a:gridCol w="1371600"/>
                <a:gridCol w="1371600"/>
                <a:gridCol w="1371600"/>
                <a:gridCol w="1371600"/>
                <a:gridCol w="1371600"/>
                <a:gridCol w="1371600"/>
              </a:tblGrid>
              <a:tr h="201295">
                <a:tc gridSpan="6">
                  <a:txBody>
                    <a:bodyPr/>
                    <a:lstStyle/>
                    <a:p>
                      <a:pPr marL="0" marR="0" algn="ctr">
                        <a:spcBef>
                          <a:spcPts val="0"/>
                        </a:spcBef>
                        <a:spcAft>
                          <a:spcPts val="1000"/>
                        </a:spcAft>
                      </a:pPr>
                      <a:r>
                        <a:rPr lang="en-US" sz="1100" b="1">
                          <a:effectLst/>
                          <a:latin typeface="Cambria"/>
                          <a:ea typeface="Cambria"/>
                          <a:cs typeface="Helvetica"/>
                        </a:rPr>
                        <a:t>Criterion 1. Originality</a:t>
                      </a:r>
                      <a:endParaRPr lang="en-US" sz="1200">
                        <a:effectLst/>
                        <a:latin typeface="Cambria"/>
                        <a:ea typeface="Cambr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01295">
                <a:tc gridSpan="2">
                  <a:txBody>
                    <a:bodyPr/>
                    <a:lstStyle/>
                    <a:p>
                      <a:pPr marL="0" marR="0" algn="ctr">
                        <a:spcBef>
                          <a:spcPts val="0"/>
                        </a:spcBef>
                        <a:spcAft>
                          <a:spcPts val="1000"/>
                        </a:spcAft>
                      </a:pPr>
                      <a:r>
                        <a:rPr lang="en-US" sz="1100" b="1">
                          <a:effectLst/>
                          <a:latin typeface="Cambria"/>
                          <a:ea typeface="Cambria"/>
                          <a:cs typeface="Times New Roman"/>
                        </a:rPr>
                        <a:t>emerging</a:t>
                      </a:r>
                      <a:endParaRPr lang="en-US" sz="1200">
                        <a:effectLst/>
                        <a:latin typeface="Cambria"/>
                        <a:ea typeface="Cambr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spcBef>
                          <a:spcPts val="0"/>
                        </a:spcBef>
                        <a:spcAft>
                          <a:spcPts val="1000"/>
                        </a:spcAft>
                      </a:pPr>
                      <a:r>
                        <a:rPr lang="en-US" sz="1100" b="1">
                          <a:effectLst/>
                          <a:latin typeface="Cambria"/>
                          <a:ea typeface="Cambria"/>
                          <a:cs typeface="Times New Roman"/>
                        </a:rPr>
                        <a:t>developing</a:t>
                      </a:r>
                      <a:endParaRPr lang="en-US" sz="1200">
                        <a:effectLst/>
                        <a:latin typeface="Cambria"/>
                        <a:ea typeface="Cambr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spcBef>
                          <a:spcPts val="0"/>
                        </a:spcBef>
                        <a:spcAft>
                          <a:spcPts val="1000"/>
                        </a:spcAft>
                      </a:pPr>
                      <a:r>
                        <a:rPr lang="en-US" sz="1100" b="1">
                          <a:effectLst/>
                          <a:latin typeface="Cambria"/>
                          <a:ea typeface="Cambria"/>
                          <a:cs typeface="Times New Roman"/>
                        </a:rPr>
                        <a:t>mastering</a:t>
                      </a:r>
                      <a:endParaRPr lang="en-US" sz="1200">
                        <a:effectLst/>
                        <a:latin typeface="Cambria"/>
                        <a:ea typeface="Cambr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01295">
                <a:tc>
                  <a:txBody>
                    <a:bodyPr/>
                    <a:lstStyle/>
                    <a:p>
                      <a:pPr marL="0" marR="0" algn="ctr">
                        <a:spcBef>
                          <a:spcPts val="0"/>
                        </a:spcBef>
                        <a:spcAft>
                          <a:spcPts val="1000"/>
                        </a:spcAft>
                      </a:pPr>
                      <a:r>
                        <a:rPr lang="en-US" sz="1100">
                          <a:effectLst/>
                          <a:latin typeface="Cambria"/>
                          <a:ea typeface="Cambria"/>
                          <a:cs typeface="Times New Roman"/>
                        </a:rPr>
                        <a:t>1</a:t>
                      </a:r>
                      <a:endParaRPr lang="en-US" sz="1200">
                        <a:effectLst/>
                        <a:latin typeface="Cambria"/>
                        <a:ea typeface="Cambr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1000"/>
                        </a:spcAft>
                      </a:pPr>
                      <a:r>
                        <a:rPr lang="en-US" sz="1100">
                          <a:effectLst/>
                          <a:latin typeface="Cambria"/>
                          <a:ea typeface="Cambria"/>
                          <a:cs typeface="Times New Roman"/>
                        </a:rPr>
                        <a:t>2</a:t>
                      </a:r>
                      <a:endParaRPr lang="en-US" sz="1200">
                        <a:effectLst/>
                        <a:latin typeface="Cambria"/>
                        <a:ea typeface="Cambr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1000"/>
                        </a:spcAft>
                      </a:pPr>
                      <a:r>
                        <a:rPr lang="en-US" sz="1100">
                          <a:effectLst/>
                          <a:latin typeface="Cambria"/>
                          <a:ea typeface="Cambria"/>
                          <a:cs typeface="Times New Roman"/>
                        </a:rPr>
                        <a:t>3</a:t>
                      </a:r>
                      <a:endParaRPr lang="en-US" sz="1200">
                        <a:effectLst/>
                        <a:latin typeface="Cambria"/>
                        <a:ea typeface="Cambr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1000"/>
                        </a:spcAft>
                      </a:pPr>
                      <a:r>
                        <a:rPr lang="en-US" sz="1100">
                          <a:effectLst/>
                          <a:latin typeface="Cambria"/>
                          <a:ea typeface="Cambria"/>
                          <a:cs typeface="Times New Roman"/>
                        </a:rPr>
                        <a:t>4</a:t>
                      </a:r>
                      <a:endParaRPr lang="en-US" sz="1200">
                        <a:effectLst/>
                        <a:latin typeface="Cambria"/>
                        <a:ea typeface="Cambr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1000"/>
                        </a:spcAft>
                      </a:pPr>
                      <a:r>
                        <a:rPr lang="en-US" sz="1100">
                          <a:effectLst/>
                          <a:latin typeface="Cambria"/>
                          <a:ea typeface="Cambria"/>
                          <a:cs typeface="Times New Roman"/>
                        </a:rPr>
                        <a:t>5</a:t>
                      </a:r>
                      <a:endParaRPr lang="en-US" sz="1200">
                        <a:effectLst/>
                        <a:latin typeface="Cambria"/>
                        <a:ea typeface="Cambr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1000"/>
                        </a:spcAft>
                      </a:pPr>
                      <a:r>
                        <a:rPr lang="en-US" sz="1100">
                          <a:effectLst/>
                          <a:latin typeface="Cambria"/>
                          <a:ea typeface="Cambria"/>
                          <a:cs typeface="Times New Roman"/>
                        </a:rPr>
                        <a:t>6</a:t>
                      </a:r>
                      <a:endParaRPr lang="en-US" sz="1200">
                        <a:effectLst/>
                        <a:latin typeface="Cambria"/>
                        <a:ea typeface="Cambr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3965">
                <a:tc gridSpan="2">
                  <a:txBody>
                    <a:bodyPr/>
                    <a:lstStyle/>
                    <a:p>
                      <a:pPr marL="0" marR="0">
                        <a:spcBef>
                          <a:spcPts val="0"/>
                        </a:spcBef>
                        <a:spcAft>
                          <a:spcPts val="0"/>
                        </a:spcAft>
                      </a:pPr>
                      <a:r>
                        <a:rPr lang="en-US" sz="1100">
                          <a:effectLst/>
                          <a:latin typeface="Cambria"/>
                          <a:ea typeface="Cambria"/>
                          <a:cs typeface="Times New Roman"/>
                        </a:rPr>
                        <a:t>The work is derivative, predictable, and lacking in variety. It does not rise above clichés of thought or language. It reads as if it is merely the result of an assignment or exercise rather than the expression of an artistic vision.</a:t>
                      </a:r>
                      <a:endParaRPr lang="en-US" sz="1200">
                        <a:effectLst/>
                        <a:latin typeface="Cambria"/>
                        <a:ea typeface="Cambri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spcBef>
                          <a:spcPts val="0"/>
                        </a:spcBef>
                        <a:spcAft>
                          <a:spcPts val="0"/>
                        </a:spcAft>
                      </a:pPr>
                      <a:r>
                        <a:rPr lang="en-US" sz="1100">
                          <a:effectLst/>
                          <a:latin typeface="Cambria"/>
                          <a:ea typeface="Cambria"/>
                          <a:cs typeface="Times New Roman"/>
                        </a:rPr>
                        <a:t>The work reflects moments of inventiveness but may also include elements that are clichéd or expected. It evinces efforts toward originality but the results are uneven.</a:t>
                      </a:r>
                      <a:endParaRPr lang="en-US" sz="1200">
                        <a:effectLst/>
                        <a:latin typeface="Cambria"/>
                        <a:ea typeface="Cambri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spcBef>
                          <a:spcPts val="0"/>
                        </a:spcBef>
                        <a:spcAft>
                          <a:spcPts val="0"/>
                        </a:spcAft>
                      </a:pPr>
                      <a:r>
                        <a:rPr lang="en-US" sz="1100" dirty="0">
                          <a:effectLst/>
                          <a:latin typeface="Cambria"/>
                          <a:ea typeface="Cambria"/>
                          <a:cs typeface="Times New Roman"/>
                        </a:rPr>
                        <a:t>The work is inventive, ambitious, artful, and provocative. It takes risks and challenges expectations. </a:t>
                      </a:r>
                      <a:endParaRPr lang="en-US" sz="1200" dirty="0">
                        <a:effectLst/>
                        <a:latin typeface="Cambria"/>
                        <a:ea typeface="Cambri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627637022"/>
              </p:ext>
            </p:extLst>
          </p:nvPr>
        </p:nvGraphicFramePr>
        <p:xfrm>
          <a:off x="609600" y="2571750"/>
          <a:ext cx="8229600" cy="1609725"/>
        </p:xfrm>
        <a:graphic>
          <a:graphicData uri="http://schemas.openxmlformats.org/drawingml/2006/table">
            <a:tbl>
              <a:tblPr firstRow="1" firstCol="1" bandRow="1" bandCol="1"/>
              <a:tblGrid>
                <a:gridCol w="1371600"/>
                <a:gridCol w="1371600"/>
                <a:gridCol w="1371600"/>
                <a:gridCol w="1371600"/>
                <a:gridCol w="1371600"/>
                <a:gridCol w="1371600"/>
              </a:tblGrid>
              <a:tr h="201295">
                <a:tc gridSpan="6">
                  <a:txBody>
                    <a:bodyPr/>
                    <a:lstStyle/>
                    <a:p>
                      <a:pPr marL="0" marR="0" algn="ctr">
                        <a:spcBef>
                          <a:spcPts val="0"/>
                        </a:spcBef>
                        <a:spcAft>
                          <a:spcPts val="1000"/>
                        </a:spcAft>
                      </a:pPr>
                      <a:r>
                        <a:rPr lang="en-US" sz="1100" b="1" dirty="0">
                          <a:effectLst/>
                          <a:latin typeface="Cambria"/>
                          <a:ea typeface="Cambria"/>
                          <a:cs typeface="Helvetica"/>
                        </a:rPr>
                        <a:t>Criterion 3. Shape</a:t>
                      </a:r>
                      <a:endParaRPr lang="en-US" sz="1200" dirty="0">
                        <a:effectLst/>
                        <a:latin typeface="Cambria"/>
                        <a:ea typeface="Cambri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01295">
                <a:tc gridSpan="2">
                  <a:txBody>
                    <a:bodyPr/>
                    <a:lstStyle/>
                    <a:p>
                      <a:pPr marL="0" marR="0" algn="ctr">
                        <a:spcBef>
                          <a:spcPts val="0"/>
                        </a:spcBef>
                        <a:spcAft>
                          <a:spcPts val="1000"/>
                        </a:spcAft>
                      </a:pPr>
                      <a:r>
                        <a:rPr lang="en-US" sz="1100" b="1">
                          <a:effectLst/>
                          <a:latin typeface="Cambria"/>
                          <a:ea typeface="Cambria"/>
                          <a:cs typeface="Times New Roman"/>
                        </a:rPr>
                        <a:t>emerging</a:t>
                      </a:r>
                      <a:endParaRPr lang="en-US" sz="1200">
                        <a:effectLst/>
                        <a:latin typeface="Cambria"/>
                        <a:ea typeface="Cambri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spcBef>
                          <a:spcPts val="0"/>
                        </a:spcBef>
                        <a:spcAft>
                          <a:spcPts val="1000"/>
                        </a:spcAft>
                      </a:pPr>
                      <a:r>
                        <a:rPr lang="en-US" sz="1100" b="1" dirty="0">
                          <a:effectLst/>
                          <a:latin typeface="Cambria"/>
                          <a:ea typeface="Cambria"/>
                          <a:cs typeface="Times New Roman"/>
                        </a:rPr>
                        <a:t>developing</a:t>
                      </a:r>
                      <a:endParaRPr lang="en-US" sz="1200" dirty="0">
                        <a:effectLst/>
                        <a:latin typeface="Cambria"/>
                        <a:ea typeface="Cambri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spcBef>
                          <a:spcPts val="0"/>
                        </a:spcBef>
                        <a:spcAft>
                          <a:spcPts val="1000"/>
                        </a:spcAft>
                      </a:pPr>
                      <a:r>
                        <a:rPr lang="en-US" sz="1100" b="1">
                          <a:effectLst/>
                          <a:latin typeface="Cambria"/>
                          <a:ea typeface="Cambria"/>
                          <a:cs typeface="Times New Roman"/>
                        </a:rPr>
                        <a:t>mastering</a:t>
                      </a:r>
                      <a:endParaRPr lang="en-US" sz="1200">
                        <a:effectLst/>
                        <a:latin typeface="Cambria"/>
                        <a:ea typeface="Cambri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01295">
                <a:tc>
                  <a:txBody>
                    <a:bodyPr/>
                    <a:lstStyle/>
                    <a:p>
                      <a:pPr marL="0" marR="0" algn="ctr">
                        <a:spcBef>
                          <a:spcPts val="0"/>
                        </a:spcBef>
                        <a:spcAft>
                          <a:spcPts val="1000"/>
                        </a:spcAft>
                      </a:pPr>
                      <a:r>
                        <a:rPr lang="en-US" sz="1100">
                          <a:effectLst/>
                          <a:latin typeface="Cambria"/>
                          <a:ea typeface="Cambria"/>
                          <a:cs typeface="Times New Roman"/>
                        </a:rPr>
                        <a:t>1</a:t>
                      </a:r>
                      <a:endParaRPr lang="en-US" sz="1200">
                        <a:effectLst/>
                        <a:latin typeface="Cambria"/>
                        <a:ea typeface="Cambri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1000"/>
                        </a:spcAft>
                      </a:pPr>
                      <a:r>
                        <a:rPr lang="en-US" sz="1100">
                          <a:effectLst/>
                          <a:latin typeface="Cambria"/>
                          <a:ea typeface="Cambria"/>
                          <a:cs typeface="Times New Roman"/>
                        </a:rPr>
                        <a:t>2</a:t>
                      </a:r>
                      <a:endParaRPr lang="en-US" sz="1200">
                        <a:effectLst/>
                        <a:latin typeface="Cambria"/>
                        <a:ea typeface="Cambri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1000"/>
                        </a:spcAft>
                      </a:pPr>
                      <a:r>
                        <a:rPr lang="en-US" sz="1100">
                          <a:effectLst/>
                          <a:latin typeface="Cambria"/>
                          <a:ea typeface="Cambria"/>
                          <a:cs typeface="Times New Roman"/>
                        </a:rPr>
                        <a:t>3</a:t>
                      </a:r>
                      <a:endParaRPr lang="en-US" sz="1200">
                        <a:effectLst/>
                        <a:latin typeface="Cambria"/>
                        <a:ea typeface="Cambri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1000"/>
                        </a:spcAft>
                      </a:pPr>
                      <a:r>
                        <a:rPr lang="en-US" sz="1100">
                          <a:effectLst/>
                          <a:latin typeface="Cambria"/>
                          <a:ea typeface="Cambria"/>
                          <a:cs typeface="Times New Roman"/>
                        </a:rPr>
                        <a:t>4</a:t>
                      </a:r>
                      <a:endParaRPr lang="en-US" sz="1200">
                        <a:effectLst/>
                        <a:latin typeface="Cambria"/>
                        <a:ea typeface="Cambri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1000"/>
                        </a:spcAft>
                      </a:pPr>
                      <a:r>
                        <a:rPr lang="en-US" sz="1100">
                          <a:effectLst/>
                          <a:latin typeface="Cambria"/>
                          <a:ea typeface="Cambria"/>
                          <a:cs typeface="Times New Roman"/>
                        </a:rPr>
                        <a:t>5</a:t>
                      </a:r>
                      <a:endParaRPr lang="en-US" sz="1200">
                        <a:effectLst/>
                        <a:latin typeface="Cambria"/>
                        <a:ea typeface="Cambri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1000"/>
                        </a:spcAft>
                      </a:pPr>
                      <a:r>
                        <a:rPr lang="en-US" sz="1100">
                          <a:effectLst/>
                          <a:latin typeface="Cambria"/>
                          <a:ea typeface="Cambria"/>
                          <a:cs typeface="Times New Roman"/>
                        </a:rPr>
                        <a:t>6</a:t>
                      </a:r>
                      <a:endParaRPr lang="en-US" sz="1200">
                        <a:effectLst/>
                        <a:latin typeface="Cambria"/>
                        <a:ea typeface="Cambri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2">
                  <a:txBody>
                    <a:bodyPr/>
                    <a:lstStyle/>
                    <a:p>
                      <a:pPr marL="0" marR="0">
                        <a:spcBef>
                          <a:spcPts val="0"/>
                        </a:spcBef>
                        <a:spcAft>
                          <a:spcPts val="1000"/>
                        </a:spcAft>
                      </a:pPr>
                      <a:r>
                        <a:rPr lang="en-US" sz="1100">
                          <a:solidFill>
                            <a:srgbClr val="222222"/>
                          </a:solidFill>
                          <a:effectLst/>
                          <a:latin typeface="Cambria"/>
                          <a:ea typeface="Times New Roman"/>
                          <a:cs typeface="Times New Roman"/>
                        </a:rPr>
                        <a:t>The work is shapeless, lacking the tension that creates momentum or a dramatic arc.  It may summarize rather than creating scenes or sensory imagery. It merely fills a form rather than using one to fulfill a purpose.</a:t>
                      </a:r>
                      <a:endParaRPr lang="en-US" sz="1200">
                        <a:effectLst/>
                        <a:latin typeface="Cambria"/>
                        <a:ea typeface="Cambri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spcBef>
                          <a:spcPts val="0"/>
                        </a:spcBef>
                        <a:spcAft>
                          <a:spcPts val="1000"/>
                        </a:spcAft>
                      </a:pPr>
                      <a:r>
                        <a:rPr lang="en-US" sz="1100">
                          <a:solidFill>
                            <a:srgbClr val="222222"/>
                          </a:solidFill>
                          <a:effectLst/>
                          <a:latin typeface="Cambria"/>
                          <a:ea typeface="Times New Roman"/>
                          <a:cs typeface="Times New Roman"/>
                        </a:rPr>
                        <a:t>The work has an evident but unsubtle design, or displays an awareness of structure but is not able to realize that structure fully or consistently.  The work’s movement toward closure may be reductive or abrupt.</a:t>
                      </a:r>
                      <a:endParaRPr lang="en-US" sz="1200">
                        <a:effectLst/>
                        <a:latin typeface="Cambria"/>
                        <a:ea typeface="Cambri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spcBef>
                          <a:spcPts val="0"/>
                        </a:spcBef>
                        <a:spcAft>
                          <a:spcPts val="0"/>
                        </a:spcAft>
                      </a:pPr>
                      <a:r>
                        <a:rPr lang="en-US" sz="1100" dirty="0">
                          <a:solidFill>
                            <a:srgbClr val="222222"/>
                          </a:solidFill>
                          <a:effectLst/>
                          <a:latin typeface="Cambria"/>
                          <a:ea typeface="Times New Roman"/>
                          <a:cs typeface="Times New Roman"/>
                        </a:rPr>
                        <a:t>The work's form embodies its meaning.  It deploys structural maneuvers (such as scene, lineation, juxtaposition, turns, sequence, etc.) to create a sense of movement and purposeful unfolding. </a:t>
                      </a:r>
                      <a:endParaRPr lang="en-US" sz="1200" dirty="0">
                        <a:effectLst/>
                        <a:latin typeface="Cambria"/>
                        <a:ea typeface="Cambri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bl>
          </a:graphicData>
        </a:graphic>
      </p:graphicFrame>
    </p:spTree>
    <p:extLst>
      <p:ext uri="{BB962C8B-B14F-4D97-AF65-F5344CB8AC3E}">
        <p14:creationId xmlns:p14="http://schemas.microsoft.com/office/powerpoint/2010/main" val="7637064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sz="3200" dirty="0"/>
              <a:t>WID grants for new or </a:t>
            </a:r>
            <a:r>
              <a:rPr lang="en-US" sz="3200" dirty="0" smtClean="0"/>
              <a:t>revised</a:t>
            </a:r>
            <a:br>
              <a:rPr lang="en-US" sz="3200" dirty="0" smtClean="0"/>
            </a:br>
            <a:r>
              <a:rPr lang="en-US" sz="3200" dirty="0" smtClean="0"/>
              <a:t> </a:t>
            </a:r>
            <a:r>
              <a:rPr lang="en-US" sz="3200" dirty="0"/>
              <a:t>upper-level classes</a:t>
            </a:r>
          </a:p>
        </p:txBody>
      </p:sp>
      <p:sp>
        <p:nvSpPr>
          <p:cNvPr id="3" name="Content Placeholder 2"/>
          <p:cNvSpPr>
            <a:spLocks noGrp="1"/>
          </p:cNvSpPr>
          <p:nvPr>
            <p:ph type="body" idx="1"/>
          </p:nvPr>
        </p:nvSpPr>
        <p:spPr/>
        <p:txBody>
          <a:bodyPr>
            <a:normAutofit fontScale="77500" lnSpcReduction="20000"/>
          </a:bodyPr>
          <a:lstStyle/>
          <a:p>
            <a:pPr marL="457200" indent="-457200">
              <a:buFont typeface="Arial" panose="020B0604020202020204" pitchFamily="34" charset="0"/>
              <a:buChar char="•"/>
            </a:pPr>
            <a:r>
              <a:rPr lang="en-US" dirty="0"/>
              <a:t>The goal of these grants is to encourage the creation of a curriculum </a:t>
            </a:r>
            <a:r>
              <a:rPr lang="en-US" dirty="0" smtClean="0"/>
              <a:t>that introduces </a:t>
            </a:r>
            <a:r>
              <a:rPr lang="en-US" dirty="0"/>
              <a:t>students to the requisites of writing in their disciplines (200 level and above) and equips them with the skills to engage with scholarly resources in an informed and </a:t>
            </a:r>
            <a:r>
              <a:rPr lang="en-US" dirty="0" smtClean="0"/>
              <a:t>meaningful way.</a:t>
            </a:r>
            <a:endParaRPr lang="en-US" dirty="0"/>
          </a:p>
          <a:p>
            <a:pPr marL="457200" indent="-457200">
              <a:buFont typeface="Arial" panose="020B0604020202020204" pitchFamily="34" charset="0"/>
              <a:buChar char="•"/>
            </a:pPr>
            <a:r>
              <a:rPr lang="en-US" dirty="0" smtClean="0"/>
              <a:t>The </a:t>
            </a:r>
            <a:r>
              <a:rPr lang="en-US" dirty="0"/>
              <a:t>course may have a WI flag, but this is not a requirement.  Grants for new courses will be awarded in the amount of $4500 ($3000 to the teaching faculty member and $1500 to </a:t>
            </a:r>
            <a:r>
              <a:rPr lang="en-US" dirty="0" smtClean="0"/>
              <a:t>the library </a:t>
            </a:r>
            <a:r>
              <a:rPr lang="en-US" dirty="0"/>
              <a:t>faculty member).  Grants for substantially revised courses will be awarded in the amount of $3000 ($2000 to the teaching faculty member and $1000 to the library faculty member.) </a:t>
            </a:r>
          </a:p>
        </p:txBody>
      </p:sp>
    </p:spTree>
    <p:extLst>
      <p:ext uri="{BB962C8B-B14F-4D97-AF65-F5344CB8AC3E}">
        <p14:creationId xmlns:p14="http://schemas.microsoft.com/office/powerpoint/2010/main" val="17274002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292" y="3105150"/>
            <a:ext cx="7419975" cy="19111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292" y="228600"/>
            <a:ext cx="7419975" cy="2724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072259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a:t>Small Grants for Assignments</a:t>
            </a:r>
          </a:p>
        </p:txBody>
      </p:sp>
      <p:sp>
        <p:nvSpPr>
          <p:cNvPr id="3" name="Content Placeholder 2"/>
          <p:cNvSpPr>
            <a:spLocks noGrp="1"/>
          </p:cNvSpPr>
          <p:nvPr>
            <p:ph type="body" idx="1"/>
          </p:nvPr>
        </p:nvSpPr>
        <p:spPr/>
        <p:txBody>
          <a:bodyPr/>
          <a:lstStyle/>
          <a:p>
            <a:r>
              <a:rPr lang="en-US" dirty="0" smtClean="0"/>
              <a:t>Micro-grants to support revising or creating a writing assignment</a:t>
            </a:r>
          </a:p>
          <a:p>
            <a:r>
              <a:rPr lang="en-US" dirty="0" smtClean="0"/>
              <a:t>Partnerships between faculty ($500) and librarians ($250)</a:t>
            </a:r>
          </a:p>
          <a:p>
            <a:r>
              <a:rPr lang="en-US" dirty="0" smtClean="0"/>
              <a:t>Encourages scaffolding and sequential assignments</a:t>
            </a:r>
          </a:p>
          <a:p>
            <a:r>
              <a:rPr lang="en-US" dirty="0" smtClean="0"/>
              <a:t>Reinforces the development of information literacy in conjunction with writing</a:t>
            </a:r>
            <a:endParaRPr lang="en-US" dirty="0"/>
          </a:p>
        </p:txBody>
      </p:sp>
    </p:spTree>
    <p:extLst>
      <p:ext uri="{BB962C8B-B14F-4D97-AF65-F5344CB8AC3E}">
        <p14:creationId xmlns:p14="http://schemas.microsoft.com/office/powerpoint/2010/main" val="28272895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66800" y="1200150"/>
            <a:ext cx="6419850" cy="3970318"/>
          </a:xfrm>
          <a:prstGeom prst="rect">
            <a:avLst/>
          </a:prstGeom>
        </p:spPr>
        <p:txBody>
          <a:bodyPr wrap="square">
            <a:spAutoFit/>
          </a:bodyPr>
          <a:lstStyle/>
          <a:p>
            <a:r>
              <a:rPr lang="en-US" dirty="0"/>
              <a:t>The current format of the N360: Child and Adolescent Nursing course does not include a writing assignment. Students participate in a variety of in-class activities (e.g., student presentations, didactic lectures, case studies) during two-hour class periods that meet once or twice a week throughout the semester. The students are also involved in clinical groups which meet for six hours once a week. Clinical settings include hospitals, outpatient clinics, and schools. Students also participate in multiple lab module assignments throughout the course of the semester. Modules correspond to topics covered in class and the due dates of the assignments are dispersed accordingly. </a:t>
            </a:r>
          </a:p>
          <a:p>
            <a:r>
              <a:rPr lang="en-US" dirty="0"/>
              <a:t> </a:t>
            </a:r>
          </a:p>
          <a:p>
            <a:r>
              <a:rPr lang="en-US" dirty="0"/>
              <a:t>The inclusion of a writing assignment in N360 will allow integration of university writing outcomes into the course including the development of critical thinking, problem solving, and the culture of writing within the nursing program. The ability to express knowledge through the written word is an integral part of a liberal education. While other nursing courses within the nursing curriculum utilize writing assignments, this is the first assignment of its kind to focus on a uniting assignment tied to direct patient care experiences and will foster the development of scientific writing earlier in the nursing curriculum. </a:t>
            </a:r>
          </a:p>
        </p:txBody>
      </p:sp>
      <p:sp>
        <p:nvSpPr>
          <p:cNvPr id="6" name="Title 5"/>
          <p:cNvSpPr>
            <a:spLocks noGrp="1"/>
          </p:cNvSpPr>
          <p:nvPr>
            <p:ph type="title"/>
          </p:nvPr>
        </p:nvSpPr>
        <p:spPr/>
        <p:txBody>
          <a:bodyPr/>
          <a:lstStyle/>
          <a:p>
            <a:pPr algn="ctr"/>
            <a:r>
              <a:rPr lang="en-US" sz="3200" dirty="0"/>
              <a:t>An assignment proposal for Child and Adolescent </a:t>
            </a:r>
            <a:r>
              <a:rPr lang="en-US" sz="3200" dirty="0" smtClean="0"/>
              <a:t>Nursing</a:t>
            </a:r>
            <a:endParaRPr lang="en-US" sz="3200" dirty="0"/>
          </a:p>
        </p:txBody>
      </p:sp>
      <p:sp>
        <p:nvSpPr>
          <p:cNvPr id="7" name="Text Placeholder 6"/>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4590317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sz="3200" dirty="0"/>
              <a:t>Training Tutors &amp; Writing Associates in Information Literacy</a:t>
            </a:r>
          </a:p>
        </p:txBody>
      </p:sp>
      <p:sp>
        <p:nvSpPr>
          <p:cNvPr id="3" name="Content Placeholder 2"/>
          <p:cNvSpPr>
            <a:spLocks noGrp="1"/>
          </p:cNvSpPr>
          <p:nvPr>
            <p:ph type="body" idx="1"/>
          </p:nvPr>
        </p:nvSpPr>
        <p:spPr/>
        <p:txBody>
          <a:bodyPr>
            <a:normAutofit fontScale="92500" lnSpcReduction="10000"/>
          </a:bodyPr>
          <a:lstStyle/>
          <a:p>
            <a:r>
              <a:rPr lang="en-US" dirty="0" smtClean="0"/>
              <a:t>Special in-service or training sessions for veteran/incoming tutors &amp; writing associates</a:t>
            </a:r>
          </a:p>
          <a:p>
            <a:r>
              <a:rPr lang="en-US" dirty="0" smtClean="0"/>
              <a:t>Faculty in English, Education, Psychology present examples of best writing in their disciplines and writing assignments from their classes</a:t>
            </a:r>
          </a:p>
          <a:p>
            <a:r>
              <a:rPr lang="en-US" dirty="0" smtClean="0"/>
              <a:t>Liaison librarians instruct students in searching discipline-specific databases</a:t>
            </a:r>
          </a:p>
          <a:p>
            <a:r>
              <a:rPr lang="en-US" dirty="0" smtClean="0"/>
              <a:t>Tutors then analyze student writing samples using BEAM taxonomy</a:t>
            </a:r>
            <a:endParaRPr lang="en-US" dirty="0"/>
          </a:p>
        </p:txBody>
      </p:sp>
    </p:spTree>
    <p:extLst>
      <p:ext uri="{BB962C8B-B14F-4D97-AF65-F5344CB8AC3E}">
        <p14:creationId xmlns:p14="http://schemas.microsoft.com/office/powerpoint/2010/main" val="2531547976"/>
      </p:ext>
    </p:extLst>
  </p:cSld>
  <p:clrMapOvr>
    <a:masterClrMapping/>
  </p:clrMapOvr>
  <p:timing>
    <p:tnLst>
      <p:par>
        <p:cTn id="1" dur="indefinite" restart="never" nodeType="tmRoot"/>
      </p:par>
    </p:tnLst>
  </p:timing>
</p:sld>
</file>

<file path=ppt/theme/theme1.xml><?xml version="1.0" encoding="utf-8"?>
<a:theme xmlns:a="http://schemas.openxmlformats.org/drawingml/2006/main" name="khaki">
  <a:themeElements>
    <a:clrScheme name="Custom 349">
      <a:dk1>
        <a:srgbClr val="262626"/>
      </a:dk1>
      <a:lt1>
        <a:srgbClr val="E6D6BD"/>
      </a:lt1>
      <a:dk2>
        <a:srgbClr val="535353"/>
      </a:dk2>
      <a:lt2>
        <a:srgbClr val="B4AD9E"/>
      </a:lt2>
      <a:accent1>
        <a:srgbClr val="ADB48E"/>
      </a:accent1>
      <a:accent2>
        <a:srgbClr val="867961"/>
      </a:accent2>
      <a:accent3>
        <a:srgbClr val="CBB680"/>
      </a:accent3>
      <a:accent4>
        <a:srgbClr val="78A3C0"/>
      </a:accent4>
      <a:accent5>
        <a:srgbClr val="C0AE91"/>
      </a:accent5>
      <a:accent6>
        <a:srgbClr val="668874"/>
      </a:accent6>
      <a:hlink>
        <a:srgbClr val="4B94B3"/>
      </a:hlink>
      <a:folHlink>
        <a:srgbClr val="41414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TotalTime>
  <Words>1472</Words>
  <Application>Microsoft Office PowerPoint</Application>
  <PresentationFormat>On-screen Show (16:9)</PresentationFormat>
  <Paragraphs>138</Paragraphs>
  <Slides>35</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Arial</vt:lpstr>
      <vt:lpstr>Cambria</vt:lpstr>
      <vt:lpstr>Courier New</vt:lpstr>
      <vt:lpstr>Helvetica</vt:lpstr>
      <vt:lpstr>Times New Roman</vt:lpstr>
      <vt:lpstr>Trebuchet MS</vt:lpstr>
      <vt:lpstr>khaki</vt:lpstr>
      <vt:lpstr>Developing the Writing-Information Literacy Nexus: results of a 3-year Illinois Wesleyan Mellon grant</vt:lpstr>
      <vt:lpstr>Grants to departments to develop IL/Writing curricular documents</vt:lpstr>
      <vt:lpstr>Example: Economics Rubric</vt:lpstr>
      <vt:lpstr>PowerPoint Presentation</vt:lpstr>
      <vt:lpstr>WID grants for new or revised  upper-level classes</vt:lpstr>
      <vt:lpstr>PowerPoint Presentation</vt:lpstr>
      <vt:lpstr>Small Grants for Assignments</vt:lpstr>
      <vt:lpstr>An assignment proposal for Child and Adolescent Nursing</vt:lpstr>
      <vt:lpstr>Training Tutors &amp; Writing Associates in Information Literacy</vt:lpstr>
      <vt:lpstr>Research Project: the intersection of the composing and the information seeking processes</vt:lpstr>
      <vt:lpstr>Research Need</vt:lpstr>
      <vt:lpstr>Data Source &amp; Methodology</vt:lpstr>
      <vt:lpstr>Data Source &amp; Methodology (cont.)</vt:lpstr>
      <vt:lpstr>Data Analysis</vt:lpstr>
      <vt:lpstr>Screen Capture from Student at work</vt:lpstr>
      <vt:lpstr>NVivo Analysis of student search</vt:lpstr>
      <vt:lpstr>Screenshot of student incorporating source</vt:lpstr>
      <vt:lpstr>PowerPoint Presentation</vt:lpstr>
      <vt:lpstr>PowerPoint Presentation</vt:lpstr>
      <vt:lpstr>Meaningful Integration of Information Literacy through Collaborative Course and Assignment Design</vt:lpstr>
      <vt:lpstr>What are some common assignment &amp; instruction problems that drive librarians nuts?</vt:lpstr>
      <vt:lpstr>Turnabout is fair play...</vt:lpstr>
      <vt:lpstr>Faculty-Librarian Disconnects</vt:lpstr>
      <vt:lpstr>And another thing...</vt:lpstr>
      <vt:lpstr>What Happens When Assignments and Courses are Collaboratively Designed?</vt:lpstr>
      <vt:lpstr>Example of a New Course and Course Revision I was Involved with</vt:lpstr>
      <vt:lpstr>Lit Review Concept Mapping</vt:lpstr>
      <vt:lpstr>Assessment: Student Reflection Papers</vt:lpstr>
      <vt:lpstr>Assessment: Student Reflection Papers</vt:lpstr>
      <vt:lpstr>Faculty Feedback from other collaborative grants</vt:lpstr>
      <vt:lpstr>Faculty Feedback from other collaborative grants</vt:lpstr>
      <vt:lpstr>This sounds well and good in theory,  but what about stepping on toes?</vt:lpstr>
      <vt:lpstr>How can you do something like this without external funding?</vt:lpstr>
      <vt:lpstr>Where do we go from here?</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Meaningful Integration of Information Literacy through Collaborative Course and Assignment Design</dc:title>
  <dc:creator>Sweet Laptop</dc:creator>
  <cp:lastModifiedBy>Chris Sweet</cp:lastModifiedBy>
  <cp:revision>19</cp:revision>
  <dcterms:modified xsi:type="dcterms:W3CDTF">2015-02-17T17:05:58Z</dcterms:modified>
</cp:coreProperties>
</file>