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8" d="100"/>
          <a:sy n="148" d="100"/>
        </p:scale>
        <p:origin x="-564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2914648"/>
            <a:ext cx="9144000" cy="22289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9" name="Shape 9"/>
          <p:cNvCxnSpPr/>
          <p:nvPr/>
        </p:nvCxnSpPr>
        <p:spPr>
          <a:xfrm>
            <a:off x="0" y="2914649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1618313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1pPr>
            <a:lvl2pPr>
              <a:spcBef>
                <a:spcPts val="0"/>
              </a:spcBef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2pPr>
            <a:lvl3pPr>
              <a:spcBef>
                <a:spcPts val="0"/>
              </a:spcBef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3pPr>
            <a:lvl4pPr>
              <a:spcBef>
                <a:spcPts val="0"/>
              </a:spcBef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4pPr>
            <a:lvl5pPr>
              <a:spcBef>
                <a:spcPts val="0"/>
              </a:spcBef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5pPr>
            <a:lvl6pPr>
              <a:spcBef>
                <a:spcPts val="0"/>
              </a:spcBef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6pPr>
            <a:lvl7pPr>
              <a:spcBef>
                <a:spcPts val="0"/>
              </a:spcBef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7pPr>
            <a:lvl8pPr>
              <a:spcBef>
                <a:spcPts val="0"/>
              </a:spcBef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8pPr>
            <a:lvl9pPr>
              <a:spcBef>
                <a:spcPts val="0"/>
              </a:spcBef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2964777"/>
            <a:ext cx="7772400" cy="944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1pPr>
            <a:lvl2pPr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2pPr>
            <a:lvl3pPr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3pPr>
            <a:lvl4pPr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4pPr>
            <a:lvl5pPr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5pPr>
            <a:lvl6pPr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6pPr>
            <a:lvl7pPr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7pPr>
            <a:lvl8pPr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8pPr>
            <a:lvl9pPr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0" y="0"/>
            <a:ext cx="9144000" cy="1127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0" y="1127679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0"/>
            <a:ext cx="9144000" cy="1127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19" name="Shape 19"/>
          <p:cNvCxnSpPr/>
          <p:nvPr/>
        </p:nvCxnSpPr>
        <p:spPr>
          <a:xfrm>
            <a:off x="0" y="1127679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1127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25" name="Shape 25"/>
          <p:cNvCxnSpPr/>
          <p:nvPr/>
        </p:nvCxnSpPr>
        <p:spPr>
          <a:xfrm>
            <a:off x="0" y="1127679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>
            <a:off x="0" y="4225081"/>
            <a:ext cx="9144000" cy="918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29" name="Shape 29"/>
          <p:cNvCxnSpPr/>
          <p:nvPr/>
        </p:nvCxnSpPr>
        <p:spPr>
          <a:xfrm>
            <a:off x="0" y="4225081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2"/>
              </a:buClr>
              <a:buSzPct val="100000"/>
              <a:buFont typeface="Trebuchet MS"/>
              <a:defRPr sz="3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480"/>
              </a:spcBef>
              <a:buClr>
                <a:schemeClr val="dk2"/>
              </a:buClr>
              <a:buSzPct val="100000"/>
              <a:buFont typeface="Trebuchet MS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480"/>
              </a:spcBef>
              <a:buClr>
                <a:schemeClr val="dk2"/>
              </a:buClr>
              <a:buSzPct val="100000"/>
              <a:buFont typeface="Trebuchet MS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oogle.com/imgres?imgurl=http://monkeyartawards.typepad.com/.a/6a00e55097ba24883401053619f88f970b-800wi&amp;imgrefurl=http://monkeyartawards.typepad.com/.a/6a00e55097ba24883401053619f88f970b-popup&amp;h=260&amp;w=225&amp;tbnid=cWCVjmG8fuT6tM:&amp;zoom=1&amp;docid=0gD4bCZiz0rCRM&amp;ei=ZvJjU_X9FcGtyAT8_YLoCw&amp;tbm=isch&amp;ved=0CF4QMygKMAo&amp;iact=rc&amp;uact=3&amp;dur=408&amp;page=1&amp;start=0&amp;ndsp=28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tinyurl.com/burke-sweet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csweet@iwu.edu" TargetMode="External"/><Relationship Id="rId4" Type="http://schemas.openxmlformats.org/officeDocument/2006/relationships/hyperlink" Target="mailto:mburke@iwu.ed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ctrTitle"/>
          </p:nvPr>
        </p:nvSpPr>
        <p:spPr>
          <a:xfrm>
            <a:off x="685800" y="258587"/>
            <a:ext cx="7772400" cy="259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3000"/>
              <a:t>Starting From Scratch:</a:t>
            </a:r>
            <a:br>
              <a:rPr lang="en" sz="3000"/>
            </a:br>
            <a:r>
              <a:rPr lang="en" sz="3000"/>
              <a:t>Meaningful Integration of Information Literacy through Collaborative Course and Assignment Design</a:t>
            </a:r>
          </a:p>
        </p:txBody>
      </p:sp>
      <p:sp>
        <p:nvSpPr>
          <p:cNvPr id="34" name="Shape 34"/>
          <p:cNvSpPr txBox="1">
            <a:spLocks noGrp="1"/>
          </p:cNvSpPr>
          <p:nvPr>
            <p:ph type="subTitle" idx="1"/>
          </p:nvPr>
        </p:nvSpPr>
        <p:spPr>
          <a:xfrm>
            <a:off x="139775" y="2964775"/>
            <a:ext cx="8868299" cy="2115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sz="1800"/>
          </a:p>
          <a:p>
            <a:pPr lvl="0" algn="ctr" rtl="0">
              <a:spcBef>
                <a:spcPts val="0"/>
              </a:spcBef>
              <a:buNone/>
            </a:pPr>
            <a:r>
              <a:rPr lang="en" sz="1800"/>
              <a:t>Chris Sweet, Information Literacy Librarian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800"/>
              <a:t>Meghan Burke, Assistant Professor of Sociology</a:t>
            </a:r>
          </a:p>
          <a:p>
            <a:pPr lvl="0" algn="ctr" rtl="0">
              <a:spcBef>
                <a:spcPts val="0"/>
              </a:spcBef>
              <a:buNone/>
            </a:pPr>
            <a:endParaRPr sz="1800"/>
          </a:p>
          <a:p>
            <a:pPr lvl="0" algn="ctr" rtl="0">
              <a:spcBef>
                <a:spcPts val="0"/>
              </a:spcBef>
              <a:buNone/>
            </a:pPr>
            <a:r>
              <a:rPr lang="en" sz="1800"/>
              <a:t>LOEX Conference, 2014</a:t>
            </a:r>
          </a:p>
          <a:p>
            <a:pPr lvl="0" rtl="0">
              <a:spcBef>
                <a:spcPts val="0"/>
              </a:spcBef>
              <a:buNone/>
            </a:pPr>
            <a:endParaRPr sz="2400"/>
          </a:p>
          <a:p>
            <a:pPr lvl="0" rtl="0">
              <a:spcBef>
                <a:spcPts val="0"/>
              </a:spcBef>
              <a:buNone/>
            </a:pPr>
            <a:endParaRPr sz="2400"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165075" y="205975"/>
            <a:ext cx="85218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400"/>
              <a:t>Assessment: Student Reflection Papers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SzPct val="100000"/>
              <a:buNone/>
            </a:pPr>
            <a:r>
              <a:rPr lang="en" sz="2400"/>
              <a:t>Window into student research process, and how it was enhanced</a:t>
            </a:r>
          </a:p>
          <a:p>
            <a:pPr marL="457200" lvl="0" indent="-330200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600"/>
              <a:t>“I realized that I would have to push myself </a:t>
            </a:r>
            <a:r>
              <a:rPr lang="en" sz="1600">
                <a:solidFill>
                  <a:srgbClr val="0000FF"/>
                </a:solidFill>
              </a:rPr>
              <a:t>not to use</a:t>
            </a:r>
            <a:r>
              <a:rPr lang="en" sz="1600"/>
              <a:t> search engine such as </a:t>
            </a:r>
            <a:r>
              <a:rPr lang="en" sz="1600">
                <a:solidFill>
                  <a:srgbClr val="0000FF"/>
                </a:solidFill>
              </a:rPr>
              <a:t>Google</a:t>
            </a:r>
            <a:r>
              <a:rPr lang="en" sz="1600"/>
              <a:t>. This was a challenge for me because this is the first time in my college career that I had to </a:t>
            </a:r>
            <a:r>
              <a:rPr lang="en" sz="1600">
                <a:solidFill>
                  <a:srgbClr val="0000FF"/>
                </a:solidFill>
              </a:rPr>
              <a:t>depend entirely on databases</a:t>
            </a:r>
            <a:r>
              <a:rPr lang="en" sz="1600"/>
              <a:t>, which is a sad story in itself.”</a:t>
            </a:r>
          </a:p>
          <a:p>
            <a:pPr marL="457200" lvl="0" indent="-330200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600"/>
              <a:t>“My writing process for this paper was unique in that this was the first time that I had </a:t>
            </a:r>
            <a:r>
              <a:rPr lang="en" sz="1600">
                <a:solidFill>
                  <a:srgbClr val="0000FF"/>
                </a:solidFill>
              </a:rPr>
              <a:t>several drafts of the paper</a:t>
            </a:r>
            <a:r>
              <a:rPr lang="en" sz="1600"/>
              <a:t> prior to my final draft.”</a:t>
            </a:r>
          </a:p>
          <a:p>
            <a:pPr marL="457200" lvl="0" indent="-330200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600"/>
              <a:t>“When I chose my sources, </a:t>
            </a:r>
            <a:r>
              <a:rPr lang="en" sz="1600">
                <a:solidFill>
                  <a:srgbClr val="0000FF"/>
                </a:solidFill>
              </a:rPr>
              <a:t>the annotated bibliography definitely helped</a:t>
            </a:r>
            <a:r>
              <a:rPr lang="en" sz="1600"/>
              <a:t>, because I had to read through the full source and </a:t>
            </a:r>
            <a:r>
              <a:rPr lang="en" sz="1600">
                <a:solidFill>
                  <a:srgbClr val="0000FF"/>
                </a:solidFill>
              </a:rPr>
              <a:t>really analyze the source</a:t>
            </a:r>
            <a:r>
              <a:rPr lang="en" sz="1600"/>
              <a:t> before including it in my bibliography.”</a:t>
            </a:r>
          </a:p>
          <a:p>
            <a:pPr marL="457200" lvl="0" indent="-330200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600"/>
              <a:t>“I realized that </a:t>
            </a:r>
            <a:r>
              <a:rPr lang="en" sz="1600">
                <a:solidFill>
                  <a:srgbClr val="0000FF"/>
                </a:solidFill>
              </a:rPr>
              <a:t>Google search was not giving me</a:t>
            </a:r>
            <a:r>
              <a:rPr lang="en" sz="1600"/>
              <a:t> mainly academic sources.”</a:t>
            </a:r>
          </a:p>
          <a:p>
            <a:pPr marL="457200" lvl="0" indent="-330200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600"/>
              <a:t>“</a:t>
            </a:r>
            <a:r>
              <a:rPr lang="en" sz="1600">
                <a:solidFill>
                  <a:srgbClr val="0000FF"/>
                </a:solidFill>
              </a:rPr>
              <a:t>This time the research drove my paper</a:t>
            </a:r>
            <a:r>
              <a:rPr lang="en" sz="1600"/>
              <a:t>.”</a:t>
            </a:r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New Course and Course Revision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Senior Seminar and SOC 350: Advanced Race and Ethnic Relations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Lit Review: Issues and Solutions</a:t>
            </a:r>
          </a:p>
          <a:p>
            <a:pPr marL="914400" lvl="1" indent="-381000" rtl="0">
              <a:spcBef>
                <a:spcPts val="0"/>
              </a:spcBef>
              <a:buClr>
                <a:schemeClr val="dk2"/>
              </a:buClr>
              <a:buSzPct val="80000"/>
              <a:buFont typeface="Courier New"/>
              <a:buChar char="o"/>
            </a:pPr>
            <a:r>
              <a:rPr lang="en"/>
              <a:t>Concept Mapping Workshop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National Information Literacy Standards for Anthropology and Sociology Students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How did the papers turn out?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Lit Review Concept Mapping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  <p:pic>
        <p:nvPicPr>
          <p:cNvPr id="101" name="Shape 10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695100" y="1239225"/>
            <a:ext cx="5153602" cy="3647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Where do we go from here?</a:t>
            </a:r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393150" y="13282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Sociology Departmental Assessment Work</a:t>
            </a:r>
          </a:p>
          <a:p>
            <a:pPr marL="914400" lvl="1" indent="-381000" rtl="0">
              <a:spcBef>
                <a:spcPts val="0"/>
              </a:spcBef>
              <a:buClr>
                <a:schemeClr val="dk2"/>
              </a:buClr>
              <a:buSzPct val="80000"/>
              <a:buFont typeface="Courier New"/>
              <a:buChar char="o"/>
            </a:pPr>
            <a:r>
              <a:rPr lang="en"/>
              <a:t>Found core information literacy and writing problems that were showing up in our senior work</a:t>
            </a:r>
          </a:p>
          <a:p>
            <a:pPr marL="914400" lvl="1" indent="-381000" rtl="0">
              <a:spcBef>
                <a:spcPts val="0"/>
              </a:spcBef>
              <a:buClr>
                <a:schemeClr val="dk2"/>
              </a:buClr>
              <a:buSzPct val="80000"/>
              <a:buFont typeface="Courier New"/>
              <a:buChar char="o"/>
            </a:pPr>
            <a:r>
              <a:rPr lang="en"/>
              <a:t>Developed course-level goals to implement in all classes in order to overcome them  </a:t>
            </a:r>
          </a:p>
          <a:p>
            <a:pPr marL="914400" lvl="1" indent="-381000" rtl="0">
              <a:spcBef>
                <a:spcPts val="600"/>
              </a:spcBef>
              <a:buClr>
                <a:schemeClr val="dk2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434343"/>
                </a:solidFill>
              </a:rPr>
              <a:t>More deliberate sequencing of IL instruction throughout the SOC major.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000"/>
              <a:t>That’s all well and good, 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3000"/>
              <a:t>but what about stepping on toes?</a:t>
            </a:r>
          </a:p>
        </p:txBody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Instruction Session Planning (discuss course and assignment goals first)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Instruction/Assignment follow-ups. Are they getting the results they want?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After multiple iterations of an instruction section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 b="0"/>
              <a:t>How can you do something like this without external funding?</a:t>
            </a:r>
          </a:p>
        </p:txBody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20" name="Shape 12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3528925" y="2038550"/>
            <a:ext cx="1504949" cy="1733550"/>
          </a:xfrm>
          <a:prstGeom prst="rect">
            <a:avLst/>
          </a:prstGeom>
        </p:spPr>
      </p:pic>
      <p:sp>
        <p:nvSpPr>
          <p:cNvPr id="121" name="Shape 121"/>
          <p:cNvSpPr txBox="1"/>
          <p:nvPr/>
        </p:nvSpPr>
        <p:spPr>
          <a:xfrm>
            <a:off x="5936275" y="3626800"/>
            <a:ext cx="3000000" cy="3000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100" u="sng">
              <a:solidFill>
                <a:schemeClr val="hlink"/>
              </a:solidFill>
              <a:hlinkClick r:id="rId4"/>
            </a:endParaRP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Thank you!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We welcome your feedback and questions.</a:t>
            </a:r>
          </a:p>
          <a:p>
            <a:pPr lvl="0" rtl="0">
              <a:spcBef>
                <a:spcPts val="0"/>
              </a:spcBef>
              <a:buNone/>
            </a:pPr>
            <a:endParaRPr sz="1800"/>
          </a:p>
          <a:p>
            <a:pPr lvl="0" rtl="0">
              <a:spcBef>
                <a:spcPts val="0"/>
              </a:spcBef>
              <a:buNone/>
            </a:pPr>
            <a:r>
              <a:rPr lang="en"/>
              <a:t>Examples of assignments and CFP’s are available here: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http://tinyurl.com/burke-sweet</a:t>
            </a:r>
            <a:r>
              <a:rPr lang="en"/>
              <a:t>	</a:t>
            </a:r>
          </a:p>
          <a:p>
            <a:pPr marL="457200" lvl="0" indent="-3810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Meghan Burke </a:t>
            </a:r>
            <a:r>
              <a:rPr lang="en" sz="2400" u="sng">
                <a:solidFill>
                  <a:schemeClr val="hlink"/>
                </a:solidFill>
                <a:hlinkClick r:id="rId4"/>
              </a:rPr>
              <a:t>mburke@iwu.edu</a:t>
            </a:r>
          </a:p>
          <a:p>
            <a:pPr marL="457200" lvl="0" indent="-3810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Chris Sweet </a:t>
            </a:r>
            <a:r>
              <a:rPr lang="en" sz="2400" u="sng">
                <a:solidFill>
                  <a:schemeClr val="hlink"/>
                </a:solidFill>
                <a:hlinkClick r:id="rId5"/>
              </a:rPr>
              <a:t>csweet@iwu.edu</a:t>
            </a:r>
            <a:r>
              <a:rPr lang="en" sz="2400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92450" y="109425"/>
            <a:ext cx="8821199" cy="973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000"/>
              <a:t>What are some common assignment &amp; instruction problems that drive librarians nuts?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Find and copy a print journal article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Scavenger hunts for library stuff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Teach them to find good information (but I’m going to give them everything they need).</a:t>
            </a:r>
          </a:p>
          <a:p>
            <a:pPr marL="457200" lvl="0" indent="-4191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I want them to know how to do academic research, but they don’t really need it for this class.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b="0"/>
              <a:t>Turnabout is fair play...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94400" y="1200150"/>
            <a:ext cx="9049499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What are some common disconnects between disciplinary faculty and librarians regarding assignment design and library instruction?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Faculty-Librarian Disconnects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106200" y="1063375"/>
            <a:ext cx="8931600" cy="3943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064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800"/>
              <a:t>Students must find and then evaluate everything ever written on a given topic and then only use the best three sources.</a:t>
            </a:r>
          </a:p>
          <a:p>
            <a:pPr marL="457200" lvl="0" indent="-4064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800"/>
              <a:t>The primary pedagogical goals of an assignment are usually not to teach research skills or information literacy.</a:t>
            </a:r>
          </a:p>
          <a:p>
            <a:pPr marL="457200" lvl="0" indent="-4064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800"/>
              <a:t>How students use and interpret evidence within a paper is often more important than the information itself.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And another thing...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“I don’t have any time for information literacy in this course because I have so much disciplinary content to cover.”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265403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/>
              <a:t>What Happens When Assignments and Courses are Collaboratively Designed?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Information literacy becomes a natural fit that enhances the course, rather than an add-on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IL becomes more of a shared responsibility between instructor and librarian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Course and assignment design flows from course learning outcomes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Mellon Grant Overview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Brief history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Library Campus-Wide Faculty Development Survey (pedagogical goals)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CFP’s for collaborative assignment and course design</a:t>
            </a:r>
          </a:p>
          <a:p>
            <a:pPr marL="457200" lvl="0" indent="-4191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Required use of local and/or national IL standards.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What We Did: Assignment Grant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SOC 230: Race and Ethnic Relations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Elements: Literature review of relevant scholarship, incorporated into course papers (which were then higher quality) 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Formal Assessment: content analysis of student reflection papers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Should have been a course revision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165075" y="205975"/>
            <a:ext cx="85218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400"/>
              <a:t>Assessment: Student Reflection Papers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Active revision of their thesis and argument through engagement with the literature</a:t>
            </a:r>
          </a:p>
          <a:p>
            <a:pPr marL="914400" lvl="1" indent="-3302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 sz="1600"/>
              <a:t>“Throughout the process of writing my paper, </a:t>
            </a:r>
            <a:r>
              <a:rPr lang="en" sz="1600">
                <a:solidFill>
                  <a:srgbClr val="FF0000"/>
                </a:solidFill>
              </a:rPr>
              <a:t>my thinking went very back and forth</a:t>
            </a:r>
            <a:r>
              <a:rPr lang="en" sz="1600"/>
              <a:t> with how I felt about the thesis I had chosen.”</a:t>
            </a:r>
          </a:p>
          <a:p>
            <a:pPr marL="914400" lvl="1" indent="-3302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 sz="1600"/>
              <a:t>“I </a:t>
            </a:r>
            <a:r>
              <a:rPr lang="en" sz="1600">
                <a:solidFill>
                  <a:srgbClr val="FF0000"/>
                </a:solidFill>
              </a:rPr>
              <a:t>decided to switch my thesis</a:t>
            </a:r>
            <a:r>
              <a:rPr lang="en" sz="1600"/>
              <a:t> back to my original idea. I feel that I found sufficient evidence to support my claim and used the evidence that supported my </a:t>
            </a:r>
            <a:r>
              <a:rPr lang="en" sz="1600">
                <a:solidFill>
                  <a:srgbClr val="FF0000"/>
                </a:solidFill>
              </a:rPr>
              <a:t>antithesis</a:t>
            </a:r>
            <a:r>
              <a:rPr lang="en" sz="1600"/>
              <a:t> to provide arguments to further what I believed.”</a:t>
            </a:r>
          </a:p>
          <a:p>
            <a:pPr marL="914400" lvl="1" indent="-3302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 sz="1600"/>
              <a:t>“I knew immediately what my topic was going to be. What I did not know was how my research and the material we learned throughout this course would </a:t>
            </a:r>
            <a:r>
              <a:rPr lang="en" sz="1600">
                <a:solidFill>
                  <a:srgbClr val="FF0000"/>
                </a:solidFill>
              </a:rPr>
              <a:t>shape the topic and add to and change my ideas</a:t>
            </a:r>
            <a:r>
              <a:rPr lang="en" sz="1600"/>
              <a:t> about interracial relationships.”</a:t>
            </a:r>
          </a:p>
          <a:p>
            <a:pPr marL="914400" lvl="1" indent="-3302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 sz="1600"/>
              <a:t>“…it is the first research paper that I have written here that has made me </a:t>
            </a:r>
            <a:r>
              <a:rPr lang="en" sz="1600">
                <a:solidFill>
                  <a:srgbClr val="FF0000"/>
                </a:solidFill>
              </a:rPr>
              <a:t>really think about my own stance</a:t>
            </a:r>
            <a:r>
              <a:rPr lang="en" sz="1600"/>
              <a:t> on the topic.”</a:t>
            </a:r>
          </a:p>
          <a:p>
            <a:pPr marL="45720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khaki">
  <a:themeElements>
    <a:clrScheme name="Custom 349">
      <a:dk1>
        <a:srgbClr val="262626"/>
      </a:dk1>
      <a:lt1>
        <a:srgbClr val="E6D6BD"/>
      </a:lt1>
      <a:dk2>
        <a:srgbClr val="535353"/>
      </a:dk2>
      <a:lt2>
        <a:srgbClr val="B4AD9E"/>
      </a:lt2>
      <a:accent1>
        <a:srgbClr val="ADB48E"/>
      </a:accent1>
      <a:accent2>
        <a:srgbClr val="867961"/>
      </a:accent2>
      <a:accent3>
        <a:srgbClr val="CBB680"/>
      </a:accent3>
      <a:accent4>
        <a:srgbClr val="78A3C0"/>
      </a:accent4>
      <a:accent5>
        <a:srgbClr val="C0AE91"/>
      </a:accent5>
      <a:accent6>
        <a:srgbClr val="668874"/>
      </a:accent6>
      <a:hlink>
        <a:srgbClr val="4B94B3"/>
      </a:hlink>
      <a:folHlink>
        <a:srgbClr val="41414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795</Words>
  <Application>Microsoft Office PowerPoint</Application>
  <PresentationFormat>On-screen Show (16:9)</PresentationFormat>
  <Paragraphs>71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khaki</vt:lpstr>
      <vt:lpstr>Starting From Scratch: Meaningful Integration of Information Literacy through Collaborative Course and Assignment Design</vt:lpstr>
      <vt:lpstr>What are some common assignment &amp; instruction problems that drive librarians nuts?</vt:lpstr>
      <vt:lpstr>Turnabout is fair play...</vt:lpstr>
      <vt:lpstr>Faculty-Librarian Disconnects</vt:lpstr>
      <vt:lpstr>And another thing...</vt:lpstr>
      <vt:lpstr>What Happens When Assignments and Courses are Collaboratively Designed?</vt:lpstr>
      <vt:lpstr>Mellon Grant Overview</vt:lpstr>
      <vt:lpstr>What We Did: Assignment Grant</vt:lpstr>
      <vt:lpstr>Assessment: Student Reflection Papers</vt:lpstr>
      <vt:lpstr>Assessment: Student Reflection Papers</vt:lpstr>
      <vt:lpstr>New Course and Course Revision</vt:lpstr>
      <vt:lpstr>Lit Review Concept Mapping</vt:lpstr>
      <vt:lpstr>Where do we go from here?</vt:lpstr>
      <vt:lpstr>That’s all well and good,  but what about stepping on toes?</vt:lpstr>
      <vt:lpstr>How can you do something like this without external funding?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Starting From Scratch: Meaningful Integration of Information Literacy through Collaborative Course and Assignment Design</dc:title>
  <cp:lastModifiedBy>Lenovo User</cp:lastModifiedBy>
  <cp:revision>1</cp:revision>
  <dcterms:modified xsi:type="dcterms:W3CDTF">2014-06-09T15:52:45Z</dcterms:modified>
</cp:coreProperties>
</file>