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5"/>
  </p:notesMasterIdLst>
  <p:sldIdLst>
    <p:sldId id="256" r:id="rId2"/>
    <p:sldId id="265" r:id="rId3"/>
    <p:sldId id="257" r:id="rId4"/>
    <p:sldId id="258" r:id="rId5"/>
    <p:sldId id="259" r:id="rId6"/>
    <p:sldId id="260" r:id="rId7"/>
    <p:sldId id="261" r:id="rId8"/>
    <p:sldId id="262" r:id="rId9"/>
    <p:sldId id="263" r:id="rId10"/>
    <p:sldId id="264" r:id="rId11"/>
    <p:sldId id="267" r:id="rId12"/>
    <p:sldId id="271" r:id="rId13"/>
    <p:sldId id="269" r:id="rId14"/>
    <p:sldId id="270" r:id="rId15"/>
    <p:sldId id="272" r:id="rId16"/>
    <p:sldId id="273" r:id="rId17"/>
    <p:sldId id="276" r:id="rId18"/>
    <p:sldId id="277" r:id="rId19"/>
    <p:sldId id="274" r:id="rId20"/>
    <p:sldId id="278" r:id="rId21"/>
    <p:sldId id="279" r:id="rId22"/>
    <p:sldId id="280" r:id="rId23"/>
    <p:sldId id="281" r:id="rId24"/>
    <p:sldId id="282" r:id="rId25"/>
    <p:sldId id="283" r:id="rId26"/>
    <p:sldId id="284" r:id="rId27"/>
    <p:sldId id="285" r:id="rId28"/>
    <p:sldId id="286" r:id="rId29"/>
    <p:sldId id="289" r:id="rId30"/>
    <p:sldId id="288" r:id="rId31"/>
    <p:sldId id="287" r:id="rId32"/>
    <p:sldId id="290" r:id="rId33"/>
    <p:sldId id="291"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588" autoAdjust="0"/>
  </p:normalViewPr>
  <p:slideViewPr>
    <p:cSldViewPr>
      <p:cViewPr varScale="1">
        <p:scale>
          <a:sx n="94" d="100"/>
          <a:sy n="94" d="100"/>
        </p:scale>
        <p:origin x="-2124" y="-102"/>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8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93B2ED-0D91-48C0-88A5-17E41DD57113}" type="datetimeFigureOut">
              <a:rPr lang="en-US" smtClean="0"/>
              <a:pPr/>
              <a:t>5/7/2012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B0EA57-AEC1-4FCB-A089-F3F8C876AC1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ala.org/acrl/publications/whitepapers/presidentia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My background</a:t>
            </a:r>
          </a:p>
          <a:p>
            <a:r>
              <a:rPr lang="en-US" dirty="0" smtClean="0"/>
              <a:t>Decade in a variety</a:t>
            </a:r>
            <a:r>
              <a:rPr lang="en-US" baseline="0" dirty="0" smtClean="0"/>
              <a:t> of libraries</a:t>
            </a:r>
          </a:p>
          <a:p>
            <a:r>
              <a:rPr lang="en-US" baseline="0" dirty="0" smtClean="0"/>
              <a:t>Service-learning is one of the most effective ways to teach information literacy</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“…identify a specific environmental project, find a community partner interested in the project, design [a] project in consultation with the community partner, conduct the research, and offer policy proposals” (syllabus). </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22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Maureen Barry speaking about her experiences embedding in a composition course at Wright State University writes, “It was, without a doubt, the most positive and extensive interaction I have experienced with undergraduates aside from those in my own IL courses” (2011, p.9). Nancy </a:t>
            </a:r>
            <a:r>
              <a:rPr lang="en-US" sz="1200" kern="1200" dirty="0" err="1" smtClean="0">
                <a:solidFill>
                  <a:schemeClr val="tx1"/>
                </a:solidFill>
                <a:latin typeface="+mn-lt"/>
                <a:ea typeface="+mn-ea"/>
                <a:cs typeface="+mn-cs"/>
              </a:rPr>
              <a:t>Herther</a:t>
            </a:r>
            <a:r>
              <a:rPr lang="en-US" sz="1200" kern="1200" dirty="0" smtClean="0">
                <a:solidFill>
                  <a:schemeClr val="tx1"/>
                </a:solidFill>
                <a:latin typeface="+mn-lt"/>
                <a:ea typeface="+mn-ea"/>
                <a:cs typeface="+mn-cs"/>
              </a:rPr>
              <a:t> has said of her work with service-learning classes at the University of Minnesota that they have“…allowed for deeper, more personal, ongoing contact with students…Making this type of connection with undergraduates is rare in academic libraries” (2008, p. 387).</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the first two-thirds of the twentieth century a powerful tide bore Americans into ever deeper engagement in the life of their communities, but a few decades ago–silently, without warning–that tide reversed and we were overtaken by a treacherous rip current. Without at first noticing, we have been pulled apart from one another and from our communities over the last third of the century.”</a:t>
            </a:r>
            <a:br>
              <a:rPr lang="en-US" dirty="0" smtClean="0"/>
            </a:b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1" dirty="0" smtClean="0"/>
              <a:t>A Nation at Risk</a:t>
            </a:r>
            <a:r>
              <a:rPr lang="en-US" i="1" dirty="0" smtClean="0"/>
              <a:t>: “</a:t>
            </a:r>
            <a:r>
              <a:rPr lang="en-US" dirty="0" smtClean="0"/>
              <a:t>Our Nation is at risk… the educational foundations of our society are presently being eroded by a rising tide of mediocrity that threatens our very future as a Nation and a people… A high level of shared education is essential to a free, democratic society and to the fostering of a common culture, especially in a country that prides itself on pluralism and individual freedom”. </a:t>
            </a:r>
          </a:p>
          <a:p>
            <a:r>
              <a:rPr lang="en-US" b="1" dirty="0" smtClean="0"/>
              <a:t>Campus Compact</a:t>
            </a:r>
            <a:r>
              <a:rPr lang="en-US" dirty="0" smtClean="0"/>
              <a:t>: The mission of </a:t>
            </a:r>
            <a:r>
              <a:rPr lang="en-US" i="1" dirty="0" smtClean="0"/>
              <a:t>Campus Compact</a:t>
            </a:r>
            <a:r>
              <a:rPr lang="en-US" dirty="0" smtClean="0"/>
              <a:t> is to “advance the public purposes of colleges and universities by deepening their ability to improve community life and to educate students for civic and social responsibility.”  </a:t>
            </a:r>
          </a:p>
          <a:p>
            <a:r>
              <a:rPr lang="en-US" dirty="0" smtClean="0"/>
              <a:t>Today, more than 1,100 colleges and universities, representing 6 million students</a:t>
            </a:r>
          </a:p>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“Research universities and leaders from all levels of our institutions need to rise to the occasion of our challenge as a democracy on the edge of a new millennium. We need to help catalyze and lead a national campaign or movement that reinvigorates the public purposes and civic mission of our great research universities and higher education broadly. We need to renew for the next century the idea that our institutions of higher education are, in a vital sense, both agents and architects of a flourishing democracy, bridges between individuals’ work and the larger world” (1999).</a:t>
            </a:r>
          </a:p>
          <a:p>
            <a:r>
              <a:rPr lang="en-US" dirty="0" smtClean="0"/>
              <a:t>Identifies 10 high-impact educational practices: All of these could be applied to service-learning courses, but, the two that are most relevant to this presentation are “Service Learning” and “Undergraduate Research”</a:t>
            </a:r>
          </a:p>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Kolb summarized his experiential learning cycle as follows:  “Immediate concrete experience is the basis for observations and reflection. An individual uses these observations to build an idea, generalization or ‘theory’ from which new implications for action can be deduced. The implications or hypotheses then serve as guides in acting to create new experiences” (1981, p. 235). </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15</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would seem that opportunities exist, and have existed for some time, for scholars in both service learning and information literacy to recognize a common ground, perhaps join their efforts to demonstrate the efficacy of these pedagogies. Yet, one can examine separately the library and information science and the service learning scholarly literature and barely find a mention…of the impact of service learning on library services, information literacy, information-seeking behavior, or critical thinking” (p.71).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“Information literacy is a set of abilities requiring individuals to recognize when information is needed and have the ability to locate, evaluate, and use effectively the needed information” </a:t>
            </a:r>
            <a:r>
              <a:rPr lang="en-US" sz="1100" dirty="0" smtClean="0"/>
              <a:t>(</a:t>
            </a:r>
            <a:r>
              <a:rPr lang="en-US" sz="1100" u="sng" dirty="0" smtClean="0">
                <a:hlinkClick r:id="rId3"/>
              </a:rPr>
              <a:t>Presidential Committee on Information Literacy</a:t>
            </a:r>
            <a:r>
              <a:rPr lang="en-US" sz="1100" dirty="0" smtClean="0"/>
              <a:t>, 1989.) </a:t>
            </a:r>
          </a:p>
          <a:p>
            <a:pPr>
              <a:buNone/>
            </a:pPr>
            <a:endParaRPr lang="en-US" dirty="0" smtClean="0"/>
          </a:p>
          <a:p>
            <a:r>
              <a:rPr lang="en-US" i="1" dirty="0" smtClean="0"/>
              <a:t>IFLA: The Alexandria Proclamation</a:t>
            </a:r>
            <a:r>
              <a:rPr lang="en-US" dirty="0" smtClean="0"/>
              <a:t> (2005)</a:t>
            </a:r>
          </a:p>
          <a:p>
            <a:pPr>
              <a:buNone/>
            </a:pPr>
            <a:r>
              <a:rPr lang="en-US" dirty="0" smtClean="0"/>
              <a:t>“Information Literacy lies at the core of lifelong learning.  It empowers people in all walks of life to seek, evaluate, use and create information effectively to achieve their personal, social, occupational and educational goals… Lifelong learning enables individuals, communities and nations to attain their goals and to take advantage of emerging opportunities in the evolving global environment for shared benefit.  It assists them and their institutions to meet technological, economic and social challenges, to </a:t>
            </a:r>
            <a:r>
              <a:rPr lang="en-US" u="sng" dirty="0" smtClean="0"/>
              <a:t>redress disadvantage </a:t>
            </a:r>
            <a:r>
              <a:rPr lang="en-US" dirty="0" smtClean="0"/>
              <a:t>and to </a:t>
            </a:r>
            <a:r>
              <a:rPr lang="en-US" u="sng" dirty="0" smtClean="0"/>
              <a:t>advance the well being of all</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D7B0EA57-AEC1-4FCB-A089-F3F8C876AC1A}" type="slidenum">
              <a:rPr lang="en-US" smtClean="0"/>
              <a:pPr/>
              <a:t>16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“teams of faculty are asked to submit proposals for curricular initiatives that would focus upon developing, implementing and assessing the consequences on faculty work of a variety of ‘high-impact’ pedagogical practices”</a:t>
            </a:r>
            <a:endParaRPr lang="en-US" dirty="0"/>
          </a:p>
        </p:txBody>
      </p:sp>
      <p:sp>
        <p:nvSpPr>
          <p:cNvPr id="4" name="Slide Number Placeholder 3"/>
          <p:cNvSpPr>
            <a:spLocks noGrp="1"/>
          </p:cNvSpPr>
          <p:nvPr>
            <p:ph type="sldNum" sz="quarter" idx="10"/>
          </p:nvPr>
        </p:nvSpPr>
        <p:spPr/>
        <p:txBody>
          <a:bodyPr/>
          <a:lstStyle/>
          <a:p>
            <a:fld id="{D7B0EA57-AEC1-4FCB-A089-F3F8C876AC1A}"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47F7041-81F5-4C6E-AF09-49FCBFB00E6A}" type="datetimeFigureOut">
              <a:rPr lang="en-US" smtClean="0"/>
              <a:pPr/>
              <a:t>5/7/2012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2C7763-3284-4749-92FB-A5E15C13C869}"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7F7041-81F5-4C6E-AF09-49FCBFB00E6A}"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C7763-3284-4749-92FB-A5E15C13C86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102C7763-3284-4749-92FB-A5E15C13C869}"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7F7041-81F5-4C6E-AF09-49FCBFB00E6A}"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47F7041-81F5-4C6E-AF09-49FCBFB00E6A}"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102C7763-3284-4749-92FB-A5E15C13C869}"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E47F7041-81F5-4C6E-AF09-49FCBFB00E6A}" type="datetimeFigureOut">
              <a:rPr lang="en-US" smtClean="0"/>
              <a:pPr/>
              <a:t>5/7/2012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2C7763-3284-4749-92FB-A5E15C13C869}"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47F7041-81F5-4C6E-AF09-49FCBFB00E6A}" type="datetimeFigureOut">
              <a:rPr lang="en-US" smtClean="0"/>
              <a:pPr/>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2C7763-3284-4749-92FB-A5E15C13C869}"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47F7041-81F5-4C6E-AF09-49FCBFB00E6A}" type="datetimeFigureOut">
              <a:rPr lang="en-US" smtClean="0"/>
              <a:pPr/>
              <a:t>5/7/2012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02C7763-3284-4749-92FB-A5E15C13C869}"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7F7041-81F5-4C6E-AF09-49FCBFB00E6A}" type="datetimeFigureOut">
              <a:rPr lang="en-US" smtClean="0"/>
              <a:pPr/>
              <a:t>5/7/2012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102C7763-3284-4749-92FB-A5E15C13C8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47F7041-81F5-4C6E-AF09-49FCBFB00E6A}" type="datetimeFigureOut">
              <a:rPr lang="en-US" smtClean="0"/>
              <a:pPr/>
              <a:t>5/7/2012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02C7763-3284-4749-92FB-A5E15C13C8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02C7763-3284-4749-92FB-A5E15C13C869}"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47F7041-81F5-4C6E-AF09-49FCBFB00E6A}" type="datetimeFigureOut">
              <a:rPr lang="en-US" smtClean="0"/>
              <a:pPr/>
              <a:t>5/7/2012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102C7763-3284-4749-92FB-A5E15C13C869}"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E47F7041-81F5-4C6E-AF09-49FCBFB00E6A}" type="datetimeFigureOut">
              <a:rPr lang="en-US" smtClean="0"/>
              <a:pPr/>
              <a:t>5/7/2012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47F7041-81F5-4C6E-AF09-49FCBFB00E6A}" type="datetimeFigureOut">
              <a:rPr lang="en-US" smtClean="0"/>
              <a:pPr/>
              <a:t>5/7/2012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02C7763-3284-4749-92FB-A5E15C13C869}"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nationalserviceresources.org/files/Principles-of-Good-Practice-for-Combining-Service-and-Learning.pd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cid:image002.jpg@01CD0E84.3AB75DE0"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2971800"/>
          </a:xfrm>
        </p:spPr>
        <p:txBody>
          <a:bodyPr/>
          <a:lstStyle/>
          <a:p>
            <a:endParaRPr lang="en-US" dirty="0" smtClean="0"/>
          </a:p>
          <a:p>
            <a:r>
              <a:rPr lang="en-US" sz="2000" dirty="0" smtClean="0"/>
              <a:t>Chris Sweet</a:t>
            </a:r>
          </a:p>
          <a:p>
            <a:r>
              <a:rPr lang="en-US" sz="2000" dirty="0" smtClean="0"/>
              <a:t>Illinois Wesleyan University</a:t>
            </a:r>
          </a:p>
          <a:p>
            <a:endParaRPr lang="en-US" sz="2000" dirty="0" smtClean="0"/>
          </a:p>
          <a:p>
            <a:endParaRPr lang="en-US" sz="2000" dirty="0" smtClean="0"/>
          </a:p>
          <a:p>
            <a:r>
              <a:rPr lang="en-US" sz="2000" dirty="0" smtClean="0"/>
              <a:t>LOEX Annual Conference</a:t>
            </a:r>
          </a:p>
          <a:p>
            <a:r>
              <a:rPr lang="en-US" sz="2000" dirty="0" smtClean="0"/>
              <a:t>Columbus, OH</a:t>
            </a:r>
          </a:p>
          <a:p>
            <a:r>
              <a:rPr lang="en-US" sz="2000" dirty="0" smtClean="0"/>
              <a:t>5/4/2012</a:t>
            </a:r>
            <a:endParaRPr lang="en-US" sz="2000" dirty="0"/>
          </a:p>
        </p:txBody>
      </p:sp>
      <p:sp>
        <p:nvSpPr>
          <p:cNvPr id="2" name="Title 1"/>
          <p:cNvSpPr>
            <a:spLocks noGrp="1"/>
          </p:cNvSpPr>
          <p:nvPr>
            <p:ph type="ctrTitle"/>
          </p:nvPr>
        </p:nvSpPr>
        <p:spPr/>
        <p:txBody>
          <a:bodyPr>
            <a:noAutofit/>
          </a:bodyPr>
          <a:lstStyle/>
          <a:p>
            <a:r>
              <a:rPr lang="en-US" sz="3200" b="1" dirty="0" smtClean="0">
                <a:solidFill>
                  <a:schemeClr val="tx1"/>
                </a:solidFill>
              </a:rPr>
              <a:t>The Role of Information Literacy in Service Learning Courses: A Case Study and Best Practices</a:t>
            </a:r>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Brief History of Service-Learning</a:t>
            </a:r>
            <a:br>
              <a:rPr lang="en-US" sz="2400" dirty="0" smtClean="0"/>
            </a:br>
            <a:r>
              <a:rPr lang="en-US" sz="2400" dirty="0" smtClean="0"/>
              <a:t> and Educational Reform Movements</a:t>
            </a:r>
            <a:endParaRPr lang="en-US" sz="2400" dirty="0"/>
          </a:p>
        </p:txBody>
      </p:sp>
      <p:sp>
        <p:nvSpPr>
          <p:cNvPr id="3" name="Content Placeholder 2"/>
          <p:cNvSpPr>
            <a:spLocks noGrp="1"/>
          </p:cNvSpPr>
          <p:nvPr>
            <p:ph sz="quarter" idx="1"/>
          </p:nvPr>
        </p:nvSpPr>
        <p:spPr/>
        <p:txBody>
          <a:bodyPr/>
          <a:lstStyle/>
          <a:p>
            <a:r>
              <a:rPr lang="en-US" dirty="0" smtClean="0"/>
              <a:t>Understanding these contexts is essential if you are advocating for service-learning</a:t>
            </a:r>
          </a:p>
          <a:p>
            <a:r>
              <a:rPr lang="en-US" dirty="0" smtClean="0"/>
              <a:t>1960’s: social turmoil, activism, civil rights, formation of Peace Corps and Volunteers in Service to America (VISTA)</a:t>
            </a:r>
          </a:p>
          <a:p>
            <a:r>
              <a:rPr lang="en-US" dirty="0" smtClean="0"/>
              <a:t>1970’s: </a:t>
            </a:r>
            <a:r>
              <a:rPr lang="en-US" dirty="0" err="1" smtClean="0"/>
              <a:t>Freire’s</a:t>
            </a:r>
            <a:r>
              <a:rPr lang="en-US" dirty="0" smtClean="0"/>
              <a:t> </a:t>
            </a:r>
            <a:r>
              <a:rPr lang="en-US" i="1" dirty="0" smtClean="0"/>
              <a:t>Pedagogy of the Oppressed, </a:t>
            </a:r>
            <a:r>
              <a:rPr lang="en-US" dirty="0" smtClean="0"/>
              <a:t>Nat’l student volunteer program</a:t>
            </a:r>
          </a:p>
          <a:p>
            <a:r>
              <a:rPr lang="en-US" dirty="0" smtClean="0"/>
              <a:t>1980’s: </a:t>
            </a:r>
            <a:r>
              <a:rPr lang="en-US" i="1" dirty="0" smtClean="0"/>
              <a:t>A Nation at Risk</a:t>
            </a:r>
            <a:r>
              <a:rPr lang="en-US" dirty="0" smtClean="0"/>
              <a:t>, formation of Campus Compact, Wingspread Conference</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Brief History of Service-Learning</a:t>
            </a:r>
            <a:br>
              <a:rPr lang="en-US" sz="2400" dirty="0" smtClean="0"/>
            </a:br>
            <a:r>
              <a:rPr lang="en-US" sz="2400" dirty="0" smtClean="0"/>
              <a:t> and Educational Reform Movements</a:t>
            </a:r>
            <a:endParaRPr lang="en-US" sz="2400" dirty="0"/>
          </a:p>
        </p:txBody>
      </p:sp>
      <p:sp>
        <p:nvSpPr>
          <p:cNvPr id="3" name="Content Placeholder 2"/>
          <p:cNvSpPr>
            <a:spLocks noGrp="1"/>
          </p:cNvSpPr>
          <p:nvPr>
            <p:ph sz="quarter" idx="1"/>
          </p:nvPr>
        </p:nvSpPr>
        <p:spPr/>
        <p:txBody>
          <a:bodyPr>
            <a:normAutofit/>
          </a:bodyPr>
          <a:lstStyle/>
          <a:p>
            <a:r>
              <a:rPr lang="en-US" dirty="0" smtClean="0"/>
              <a:t>1999:</a:t>
            </a:r>
            <a:r>
              <a:rPr lang="en-US" i="1" dirty="0" smtClean="0"/>
              <a:t>Wingspread Declaration of Renewing the Civic Mission of the American Research University</a:t>
            </a:r>
            <a:endParaRPr lang="en-US" dirty="0" smtClean="0"/>
          </a:p>
          <a:p>
            <a:endParaRPr lang="en-US" dirty="0" smtClean="0"/>
          </a:p>
          <a:p>
            <a:r>
              <a:rPr lang="en-US" dirty="0" smtClean="0"/>
              <a:t>2008: Association of American Colleges and Universities (AACU) releases a report on </a:t>
            </a:r>
            <a:r>
              <a:rPr lang="en-US" i="1" dirty="0" smtClean="0"/>
              <a:t>High-Impact Educational Practices: What They Are, Who Has Access to Them, and Why They Matter</a:t>
            </a:r>
            <a:r>
              <a:rPr lang="en-US" dirty="0" smtClean="0"/>
              <a:t>. </a:t>
            </a:r>
          </a:p>
          <a:p>
            <a:endParaRPr lang="en-US" dirty="0" smtClean="0"/>
          </a:p>
          <a:p>
            <a:pPr>
              <a:buNone/>
            </a:pPr>
            <a:r>
              <a:rPr lang="en-US" dirty="0" smtClean="0"/>
              <a:t/>
            </a:r>
            <a:br>
              <a:rPr lang="en-US" dirty="0" smtClean="0"/>
            </a:br>
            <a:r>
              <a:rPr lang="en-US" dirty="0" smtClean="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Pedagogical and Theoretical Foundations</a:t>
            </a:r>
            <a:endParaRPr lang="en-US" dirty="0"/>
          </a:p>
        </p:txBody>
      </p:sp>
      <p:sp>
        <p:nvSpPr>
          <p:cNvPr id="3" name="Content Placeholder 2"/>
          <p:cNvSpPr>
            <a:spLocks noGrp="1"/>
          </p:cNvSpPr>
          <p:nvPr>
            <p:ph sz="quarter" idx="1"/>
          </p:nvPr>
        </p:nvSpPr>
        <p:spPr/>
        <p:txBody>
          <a:bodyPr>
            <a:normAutofit/>
          </a:bodyPr>
          <a:lstStyle/>
          <a:p>
            <a:r>
              <a:rPr lang="en-US" dirty="0" smtClean="0"/>
              <a:t>Service-learning relies heavily on constructivist educational theories.</a:t>
            </a:r>
          </a:p>
          <a:p>
            <a:endParaRPr lang="en-US" dirty="0" smtClean="0"/>
          </a:p>
          <a:p>
            <a:r>
              <a:rPr lang="en-US" dirty="0" smtClean="0"/>
              <a:t>Constructivist theorists contend that people construct their own understanding and knowledge of the world, through experiencing things and reflecting on those experiences</a:t>
            </a:r>
          </a:p>
          <a:p>
            <a:pPr>
              <a:buNone/>
            </a:pPr>
            <a:endParaRPr lang="en-US" dirty="0" smtClean="0"/>
          </a:p>
          <a:p>
            <a:r>
              <a:rPr lang="en-US" dirty="0" smtClean="0"/>
              <a:t>Experiential / active learning are common constructivist pedagogies. </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Other Dewey</a:t>
            </a:r>
            <a:endParaRPr lang="en-US" dirty="0"/>
          </a:p>
        </p:txBody>
      </p:sp>
      <p:sp>
        <p:nvSpPr>
          <p:cNvPr id="3" name="Content Placeholder 2"/>
          <p:cNvSpPr>
            <a:spLocks noGrp="1"/>
          </p:cNvSpPr>
          <p:nvPr>
            <p:ph sz="quarter" idx="1"/>
          </p:nvPr>
        </p:nvSpPr>
        <p:spPr>
          <a:xfrm>
            <a:off x="301752" y="1527048"/>
            <a:ext cx="6251448" cy="4572000"/>
          </a:xfrm>
        </p:spPr>
        <p:txBody>
          <a:bodyPr>
            <a:normAutofit fontScale="92500" lnSpcReduction="10000"/>
          </a:bodyPr>
          <a:lstStyle/>
          <a:p>
            <a:r>
              <a:rPr lang="en-US" dirty="0" smtClean="0"/>
              <a:t>John Dewey (1859-1952) is generally recognized as the founding father of constructivism.  </a:t>
            </a:r>
            <a:br>
              <a:rPr lang="en-US" dirty="0" smtClean="0"/>
            </a:br>
            <a:endParaRPr lang="en-US" dirty="0" smtClean="0"/>
          </a:p>
          <a:p>
            <a:r>
              <a:rPr lang="en-US" dirty="0" smtClean="0"/>
              <a:t>Dewey’s educational philosophy is largely based on three principles:</a:t>
            </a:r>
          </a:p>
          <a:p>
            <a:pPr lvl="1"/>
            <a:r>
              <a:rPr lang="en-US" sz="2400" dirty="0" smtClean="0">
                <a:solidFill>
                  <a:schemeClr val="tx1"/>
                </a:solidFill>
              </a:rPr>
              <a:t>Education must lead to personal growth</a:t>
            </a:r>
          </a:p>
          <a:p>
            <a:pPr lvl="1"/>
            <a:r>
              <a:rPr lang="en-US" sz="2400" dirty="0" smtClean="0">
                <a:solidFill>
                  <a:schemeClr val="tx1"/>
                </a:solidFill>
              </a:rPr>
              <a:t>Education must contribute to humane conditions</a:t>
            </a:r>
          </a:p>
          <a:p>
            <a:pPr lvl="1"/>
            <a:r>
              <a:rPr lang="en-US" sz="2400" dirty="0" smtClean="0">
                <a:solidFill>
                  <a:schemeClr val="tx1"/>
                </a:solidFill>
              </a:rPr>
              <a:t>Education must engage citizens in association with one another</a:t>
            </a:r>
          </a:p>
          <a:p>
            <a:pPr lvl="1"/>
            <a:r>
              <a:rPr lang="en-US" sz="2400" dirty="0" smtClean="0">
                <a:solidFill>
                  <a:schemeClr val="tx1"/>
                </a:solidFill>
              </a:rPr>
              <a:t>(Hatcher, 1997)</a:t>
            </a:r>
          </a:p>
          <a:p>
            <a:endParaRPr lang="en-US" dirty="0"/>
          </a:p>
        </p:txBody>
      </p:sp>
      <p:pic>
        <p:nvPicPr>
          <p:cNvPr id="7" name="Picture 6" descr="John-Dewey.jpg"/>
          <p:cNvPicPr>
            <a:picLocks noChangeAspect="1"/>
          </p:cNvPicPr>
          <p:nvPr/>
        </p:nvPicPr>
        <p:blipFill>
          <a:blip r:embed="rId2" cstate="print"/>
          <a:stretch>
            <a:fillRect/>
          </a:stretch>
        </p:blipFill>
        <p:spPr>
          <a:xfrm>
            <a:off x="6199276" y="1447800"/>
            <a:ext cx="2525623" cy="23622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Pedagogical and Theoretical Foundations</a:t>
            </a:r>
            <a:endParaRPr lang="en-US" dirty="0"/>
          </a:p>
        </p:txBody>
      </p:sp>
      <p:sp>
        <p:nvSpPr>
          <p:cNvPr id="3" name="Content Placeholder 2"/>
          <p:cNvSpPr>
            <a:spLocks noGrp="1"/>
          </p:cNvSpPr>
          <p:nvPr>
            <p:ph sz="quarter" idx="1"/>
          </p:nvPr>
        </p:nvSpPr>
        <p:spPr>
          <a:xfrm>
            <a:off x="301752" y="1527048"/>
            <a:ext cx="8503920" cy="4949952"/>
          </a:xfrm>
        </p:spPr>
        <p:txBody>
          <a:bodyPr>
            <a:normAutofit lnSpcReduction="10000"/>
          </a:bodyPr>
          <a:lstStyle/>
          <a:p>
            <a:r>
              <a:rPr lang="en-US" dirty="0" smtClean="0"/>
              <a:t>Paulo </a:t>
            </a:r>
            <a:r>
              <a:rPr lang="en-US" dirty="0" err="1" smtClean="0"/>
              <a:t>Freire</a:t>
            </a:r>
            <a:r>
              <a:rPr lang="en-US" dirty="0" smtClean="0"/>
              <a:t> (1921-1997) </a:t>
            </a:r>
          </a:p>
          <a:p>
            <a:r>
              <a:rPr lang="en-US" i="1" dirty="0" smtClean="0"/>
              <a:t>Pedagogy of the Oppressed </a:t>
            </a:r>
            <a:r>
              <a:rPr lang="en-US" dirty="0" smtClean="0"/>
              <a:t>(1970)</a:t>
            </a:r>
          </a:p>
          <a:p>
            <a:r>
              <a:rPr lang="en-US" dirty="0" smtClean="0"/>
              <a:t>Education should develop “Critical Consciousness”-the ability to perceive social, political, and economic oppression and to take action against the oppressive elements of society. </a:t>
            </a:r>
          </a:p>
          <a:p>
            <a:pPr lvl="1"/>
            <a:r>
              <a:rPr lang="en-US" dirty="0" smtClean="0">
                <a:solidFill>
                  <a:schemeClr val="tx1"/>
                </a:solidFill>
              </a:rPr>
              <a:t>Power Awareness (understanding social history)</a:t>
            </a:r>
          </a:p>
          <a:p>
            <a:pPr lvl="1"/>
            <a:r>
              <a:rPr lang="en-US" dirty="0" smtClean="0">
                <a:solidFill>
                  <a:schemeClr val="tx1"/>
                </a:solidFill>
              </a:rPr>
              <a:t>Critical literacy (analytically reading, writing and discussing social matters)</a:t>
            </a:r>
          </a:p>
          <a:p>
            <a:pPr lvl="1"/>
            <a:r>
              <a:rPr lang="en-US" dirty="0" smtClean="0">
                <a:solidFill>
                  <a:schemeClr val="tx1"/>
                </a:solidFill>
              </a:rPr>
              <a:t>Desocialization (examining the internalized myths and values of mass culture)</a:t>
            </a:r>
          </a:p>
          <a:p>
            <a:pPr lvl="1"/>
            <a:r>
              <a:rPr lang="en-US" dirty="0" smtClean="0">
                <a:solidFill>
                  <a:schemeClr val="tx1"/>
                </a:solidFill>
              </a:rPr>
              <a:t>Self-education (taking initiative in ongoing social change) </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Pedagogical and Theoretical Foundations</a:t>
            </a:r>
            <a:endParaRPr lang="en-US" dirty="0"/>
          </a:p>
        </p:txBody>
      </p:sp>
      <p:sp>
        <p:nvSpPr>
          <p:cNvPr id="3" name="Content Placeholder 2"/>
          <p:cNvSpPr>
            <a:spLocks noGrp="1"/>
          </p:cNvSpPr>
          <p:nvPr>
            <p:ph sz="quarter" idx="1"/>
          </p:nvPr>
        </p:nvSpPr>
        <p:spPr>
          <a:xfrm>
            <a:off x="301752" y="1527048"/>
            <a:ext cx="8503920" cy="4797552"/>
          </a:xfrm>
        </p:spPr>
        <p:txBody>
          <a:bodyPr>
            <a:normAutofit/>
          </a:bodyPr>
          <a:lstStyle/>
          <a:p>
            <a:pPr lvl="0"/>
            <a:r>
              <a:rPr lang="en-US" dirty="0" smtClean="0"/>
              <a:t>Kolb Experiential Learning Cycle</a:t>
            </a:r>
          </a:p>
          <a:p>
            <a:pPr lvl="1"/>
            <a:r>
              <a:rPr lang="en-US" sz="2400" dirty="0" smtClean="0">
                <a:solidFill>
                  <a:schemeClr val="tx1"/>
                </a:solidFill>
              </a:rPr>
              <a:t>Concrete Experience (or “DO”)</a:t>
            </a:r>
          </a:p>
          <a:p>
            <a:pPr lvl="1"/>
            <a:r>
              <a:rPr lang="en-US" sz="2400" dirty="0" smtClean="0">
                <a:solidFill>
                  <a:schemeClr val="tx1"/>
                </a:solidFill>
              </a:rPr>
              <a:t>Reflective Observation (or “OBSERVE”)</a:t>
            </a:r>
          </a:p>
          <a:p>
            <a:pPr lvl="1"/>
            <a:r>
              <a:rPr lang="en-US" sz="2400" dirty="0" smtClean="0">
                <a:solidFill>
                  <a:schemeClr val="tx1"/>
                </a:solidFill>
              </a:rPr>
              <a:t>Abstract Conceptualization (or “THINK”)</a:t>
            </a:r>
          </a:p>
          <a:p>
            <a:pPr lvl="1"/>
            <a:r>
              <a:rPr lang="en-US" sz="2400" dirty="0" smtClean="0">
                <a:solidFill>
                  <a:schemeClr val="tx1"/>
                </a:solidFill>
              </a:rPr>
              <a:t>Active Experimentation (or “PLAN”)</a:t>
            </a:r>
          </a:p>
          <a:p>
            <a:endParaRPr lang="en-US" dirty="0">
              <a:solidFill>
                <a:schemeClr val="tx1"/>
              </a:solidFill>
            </a:endParaRPr>
          </a:p>
        </p:txBody>
      </p:sp>
      <p:pic>
        <p:nvPicPr>
          <p:cNvPr id="5" name="Picture 4" descr="vol8-08_montrose_img_1.jpg"/>
          <p:cNvPicPr>
            <a:picLocks noChangeAspect="1"/>
          </p:cNvPicPr>
          <p:nvPr/>
        </p:nvPicPr>
        <p:blipFill>
          <a:blip r:embed="rId3" cstate="print"/>
          <a:stretch>
            <a:fillRect/>
          </a:stretch>
        </p:blipFill>
        <p:spPr>
          <a:xfrm>
            <a:off x="1981200" y="3810000"/>
            <a:ext cx="4876800" cy="248564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Service-Learning and Information Literacy</a:t>
            </a:r>
            <a:endParaRPr lang="en-US" dirty="0"/>
          </a:p>
        </p:txBody>
      </p:sp>
      <p:sp>
        <p:nvSpPr>
          <p:cNvPr id="3" name="Content Placeholder 2"/>
          <p:cNvSpPr>
            <a:spLocks noGrp="1"/>
          </p:cNvSpPr>
          <p:nvPr>
            <p:ph sz="quarter" idx="1"/>
          </p:nvPr>
        </p:nvSpPr>
        <p:spPr/>
        <p:txBody>
          <a:bodyPr>
            <a:normAutofit/>
          </a:bodyPr>
          <a:lstStyle/>
          <a:p>
            <a:r>
              <a:rPr lang="en-US" dirty="0" smtClean="0"/>
              <a:t>“Where’s the Library in Service Learning?” John Riddle, 2003.</a:t>
            </a:r>
          </a:p>
          <a:p>
            <a:endParaRPr lang="en-US" dirty="0" smtClean="0"/>
          </a:p>
          <a:p>
            <a:r>
              <a:rPr lang="en-US" dirty="0" smtClean="0"/>
              <a:t>ALA Information Literacy Definition</a:t>
            </a:r>
          </a:p>
          <a:p>
            <a:endParaRPr lang="en-US" dirty="0" smtClean="0"/>
          </a:p>
          <a:p>
            <a:r>
              <a:rPr lang="en-US" dirty="0" smtClean="0"/>
              <a:t>IFLA Alexandria Proclamation</a:t>
            </a:r>
          </a:p>
        </p:txBody>
      </p:sp>
      <p:pic>
        <p:nvPicPr>
          <p:cNvPr id="4" name="Picture 3" descr="ifla-small.png"/>
          <p:cNvPicPr>
            <a:picLocks noChangeAspect="1"/>
          </p:cNvPicPr>
          <p:nvPr/>
        </p:nvPicPr>
        <p:blipFill>
          <a:blip r:embed="rId3" cstate="print"/>
          <a:stretch>
            <a:fillRect/>
          </a:stretch>
        </p:blipFill>
        <p:spPr>
          <a:xfrm>
            <a:off x="5867400" y="3429000"/>
            <a:ext cx="2646998" cy="28194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Service-Learning and Information Literacy</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i="1" dirty="0" smtClean="0"/>
              <a:t>Where’s the Learning in Service-Learning? </a:t>
            </a:r>
            <a:r>
              <a:rPr lang="en-US" dirty="0" err="1" smtClean="0"/>
              <a:t>Eyler</a:t>
            </a:r>
            <a:r>
              <a:rPr lang="en-US" dirty="0" smtClean="0"/>
              <a:t> and Giles, 1999. </a:t>
            </a:r>
          </a:p>
          <a:p>
            <a:r>
              <a:rPr lang="en-US" dirty="0" smtClean="0"/>
              <a:t>National survey of 1500 students in service-learning classes. </a:t>
            </a:r>
          </a:p>
          <a:p>
            <a:pPr lvl="1"/>
            <a:r>
              <a:rPr lang="en-US" sz="2400" dirty="0" smtClean="0">
                <a:solidFill>
                  <a:schemeClr val="tx1"/>
                </a:solidFill>
              </a:rPr>
              <a:t>Conclusions related to Info Lit:</a:t>
            </a:r>
          </a:p>
          <a:p>
            <a:pPr lvl="1"/>
            <a:r>
              <a:rPr lang="en-US" sz="2000" dirty="0" smtClean="0">
                <a:solidFill>
                  <a:schemeClr val="tx1"/>
                </a:solidFill>
              </a:rPr>
              <a:t> </a:t>
            </a:r>
            <a:r>
              <a:rPr lang="en-US" sz="2400" dirty="0" smtClean="0">
                <a:solidFill>
                  <a:schemeClr val="tx1"/>
                </a:solidFill>
              </a:rPr>
              <a:t>Service Learning students talked more about the need to gather information and define issues regarding community problem solving</a:t>
            </a:r>
          </a:p>
          <a:p>
            <a:pPr lvl="1"/>
            <a:r>
              <a:rPr lang="en-US" sz="2400" dirty="0" smtClean="0">
                <a:solidFill>
                  <a:schemeClr val="tx1"/>
                </a:solidFill>
              </a:rPr>
              <a:t>Service learning students are better able to apply subject concepts, authorities, and information to new problems (Riddle, 2003, p. 73).</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Service-Learning and Information Literacy</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2011 ACRL strategic plan: </a:t>
            </a:r>
            <a:r>
              <a:rPr lang="en-US" i="1" dirty="0" smtClean="0"/>
              <a:t>ACRL Plan for Excellence</a:t>
            </a:r>
            <a:endParaRPr lang="en-US" dirty="0" smtClean="0"/>
          </a:p>
          <a:p>
            <a:r>
              <a:rPr lang="en-US" dirty="0" smtClean="0"/>
              <a:t>“Librarians transform student learning, pedagogy, and instructional practices through creative and innovative collaborations”</a:t>
            </a:r>
          </a:p>
          <a:p>
            <a:r>
              <a:rPr lang="en-US" dirty="0" smtClean="0"/>
              <a:t>Library support of service-learning courses is one way to do this</a:t>
            </a:r>
          </a:p>
          <a:p>
            <a:r>
              <a:rPr lang="en-US" dirty="0" smtClean="0"/>
              <a:t>Embedded librarianship is another important trend among instruction librarians</a:t>
            </a:r>
          </a:p>
          <a:p>
            <a:r>
              <a:rPr lang="en-US" dirty="0" smtClean="0"/>
              <a:t>The simplest reason for combining service-learning and information literacy is to assist students with understanding the “why” and “how” behind a service-learning project.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Libraries and Service-Learning</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In 1907 at the Illinois Library School at the University of Illinois in Champaign, upper-level students could add a month of fieldwork in a public library to their coursework.  (Roy &amp; Sheldon, 1998).</a:t>
            </a:r>
          </a:p>
          <a:p>
            <a:endParaRPr lang="en-US" dirty="0" smtClean="0"/>
          </a:p>
          <a:p>
            <a:r>
              <a:rPr lang="en-US" dirty="0" smtClean="0"/>
              <a:t>Service-learning courses have been incorporated into many LIS programs</a:t>
            </a:r>
          </a:p>
          <a:p>
            <a:pPr>
              <a:buNone/>
            </a:pPr>
            <a:endParaRPr lang="en-US" dirty="0" smtClean="0"/>
          </a:p>
          <a:p>
            <a:r>
              <a:rPr lang="en-US" dirty="0" smtClean="0"/>
              <a:t>In the last 15 years, service-learning has been a major trend in education at all levels, but library support for these courses has been sporadic at best</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 Picture</a:t>
            </a:r>
            <a:endParaRPr lang="en-US" dirty="0"/>
          </a:p>
        </p:txBody>
      </p:sp>
      <p:pic>
        <p:nvPicPr>
          <p:cNvPr id="1027" name="Picture 3"/>
          <p:cNvPicPr>
            <a:picLocks noGrp="1" noChangeAspect="1" noChangeArrowheads="1"/>
          </p:cNvPicPr>
          <p:nvPr>
            <p:ph sz="quarter" idx="1"/>
          </p:nvPr>
        </p:nvPicPr>
        <p:blipFill>
          <a:blip r:embed="rId3" cstate="print"/>
          <a:srcRect/>
          <a:stretch>
            <a:fillRect/>
          </a:stretch>
        </p:blipFill>
        <p:spPr bwMode="auto">
          <a:xfrm>
            <a:off x="3110706" y="1550987"/>
            <a:ext cx="2886075" cy="452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smtClean="0"/>
          </a:p>
          <a:p>
            <a:r>
              <a:rPr lang="en-US" dirty="0" smtClean="0"/>
              <a:t>Any </a:t>
            </a:r>
            <a:r>
              <a:rPr lang="en-US" b="1" u="sng" dirty="0" smtClean="0"/>
              <a:t>brief</a:t>
            </a:r>
            <a:r>
              <a:rPr lang="en-US" dirty="0" smtClean="0"/>
              <a:t> questions before the case study?</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sz="quarter" idx="1"/>
          </p:nvPr>
        </p:nvSpPr>
        <p:spPr/>
        <p:txBody>
          <a:bodyPr>
            <a:normAutofit/>
          </a:bodyPr>
          <a:lstStyle/>
          <a:p>
            <a:r>
              <a:rPr lang="en-US" dirty="0" smtClean="0"/>
              <a:t>Illinois Wesleyan University: private, liberal arts, 2100 students</a:t>
            </a:r>
          </a:p>
          <a:p>
            <a:endParaRPr lang="en-US" dirty="0" smtClean="0"/>
          </a:p>
          <a:p>
            <a:r>
              <a:rPr lang="en-US" dirty="0" smtClean="0"/>
              <a:t>CFP: </a:t>
            </a:r>
            <a:r>
              <a:rPr lang="en-US" dirty="0" err="1" smtClean="0"/>
              <a:t>Teagle</a:t>
            </a:r>
            <a:r>
              <a:rPr lang="en-US" dirty="0" smtClean="0"/>
              <a:t> Foundation Teaching Grants</a:t>
            </a:r>
          </a:p>
          <a:p>
            <a:pPr>
              <a:buNone/>
            </a:pPr>
            <a:endParaRPr lang="en-US" dirty="0" smtClean="0"/>
          </a:p>
          <a:p>
            <a:r>
              <a:rPr lang="en-US" dirty="0" smtClean="0"/>
              <a:t>Environmental Studies Senior Seminar already met criteria for 4 of 10 high-impact practices: service-learning, writing-intensive, undergraduate research and capstone courses.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sz="quarter" idx="1"/>
          </p:nvPr>
        </p:nvSpPr>
        <p:spPr/>
        <p:txBody>
          <a:bodyPr/>
          <a:lstStyle/>
          <a:p>
            <a:r>
              <a:rPr lang="en-US" dirty="0" smtClean="0"/>
              <a:t>ENST Senior Seminar: Creating a Sustainable Society</a:t>
            </a:r>
          </a:p>
          <a:p>
            <a:pPr>
              <a:buNone/>
            </a:pPr>
            <a:endParaRPr lang="en-US" dirty="0" smtClean="0"/>
          </a:p>
          <a:p>
            <a:r>
              <a:rPr lang="en-US" dirty="0" smtClean="0"/>
              <a:t>Course Description</a:t>
            </a:r>
          </a:p>
          <a:p>
            <a:pPr>
              <a:buNone/>
            </a:pPr>
            <a:endParaRPr lang="en-US" dirty="0" smtClean="0"/>
          </a:p>
          <a:p>
            <a:r>
              <a:rPr lang="en-US" dirty="0" smtClean="0"/>
              <a:t>Major course goal: show students that they could make a real contribution towards sustainability in their own communities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sz="quarter" idx="1"/>
          </p:nvPr>
        </p:nvSpPr>
        <p:spPr>
          <a:xfrm>
            <a:off x="301752" y="1527048"/>
            <a:ext cx="8503920" cy="4873752"/>
          </a:xfrm>
        </p:spPr>
        <p:txBody>
          <a:bodyPr>
            <a:normAutofit fontScale="92500" lnSpcReduction="10000"/>
          </a:bodyPr>
          <a:lstStyle/>
          <a:p>
            <a:r>
              <a:rPr lang="en-US" dirty="0" smtClean="0"/>
              <a:t>Fully “embedded” as a co-teacher</a:t>
            </a:r>
          </a:p>
          <a:p>
            <a:pPr lvl="1"/>
            <a:r>
              <a:rPr lang="en-US" dirty="0" smtClean="0">
                <a:solidFill>
                  <a:schemeClr val="tx1"/>
                </a:solidFill>
              </a:rPr>
              <a:t>Shared responsibilities for grading, leading class sessions, meeting with students, coordinating with community partners</a:t>
            </a:r>
          </a:p>
          <a:p>
            <a:r>
              <a:rPr lang="en-US" dirty="0" smtClean="0"/>
              <a:t>Students must work collaboratively with a community partner on their projects</a:t>
            </a:r>
          </a:p>
          <a:p>
            <a:r>
              <a:rPr lang="en-US" dirty="0" smtClean="0"/>
              <a:t>Requires a full literature review to provide context for each project</a:t>
            </a:r>
          </a:p>
          <a:p>
            <a:r>
              <a:rPr lang="en-US" dirty="0" smtClean="0"/>
              <a:t>Project Examples</a:t>
            </a:r>
          </a:p>
          <a:p>
            <a:pPr lvl="1"/>
            <a:r>
              <a:rPr lang="en-US" dirty="0" smtClean="0">
                <a:solidFill>
                  <a:schemeClr val="tx1"/>
                </a:solidFill>
              </a:rPr>
              <a:t>LINK cards at farmers markets</a:t>
            </a:r>
          </a:p>
          <a:p>
            <a:pPr lvl="1"/>
            <a:r>
              <a:rPr lang="en-US" dirty="0" smtClean="0">
                <a:solidFill>
                  <a:schemeClr val="tx1"/>
                </a:solidFill>
              </a:rPr>
              <a:t>Improving Inclusion of Minorities in local Environmental Work</a:t>
            </a:r>
          </a:p>
          <a:p>
            <a:pPr lvl="1"/>
            <a:r>
              <a:rPr lang="en-US" dirty="0" smtClean="0">
                <a:solidFill>
                  <a:schemeClr val="tx1"/>
                </a:solidFill>
              </a:rPr>
              <a:t>Bringing Back Endangered Barn Owls</a:t>
            </a:r>
          </a:p>
          <a:p>
            <a:pPr lvl="1"/>
            <a:r>
              <a:rPr lang="en-US" dirty="0" smtClean="0">
                <a:solidFill>
                  <a:schemeClr val="tx1"/>
                </a:solidFill>
              </a:rPr>
              <a:t>Establishing a Campus Eco-House</a:t>
            </a:r>
          </a:p>
          <a:p>
            <a:pPr lvl="1"/>
            <a:r>
              <a:rPr lang="en-US" dirty="0" smtClean="0">
                <a:solidFill>
                  <a:schemeClr val="tx1"/>
                </a:solidFill>
              </a:rPr>
              <a:t>Documenting the environmental benefits of roadside prairies</a:t>
            </a:r>
            <a:r>
              <a:rPr lang="en-US" dirty="0" smtClean="0"/>
              <a:t> </a:t>
            </a:r>
          </a:p>
          <a:p>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Conclusions</a:t>
            </a:r>
            <a:endParaRPr lang="en-US" dirty="0"/>
          </a:p>
        </p:txBody>
      </p:sp>
      <p:sp>
        <p:nvSpPr>
          <p:cNvPr id="3" name="Content Placeholder 2"/>
          <p:cNvSpPr>
            <a:spLocks noGrp="1"/>
          </p:cNvSpPr>
          <p:nvPr>
            <p:ph sz="quarter" idx="1"/>
          </p:nvPr>
        </p:nvSpPr>
        <p:spPr/>
        <p:txBody>
          <a:bodyPr/>
          <a:lstStyle/>
          <a:p>
            <a:r>
              <a:rPr lang="en-US" dirty="0" smtClean="0"/>
              <a:t>The single most meaningful teaching experience in my career as an academic librarian</a:t>
            </a:r>
          </a:p>
          <a:p>
            <a:r>
              <a:rPr lang="en-US" dirty="0" smtClean="0"/>
              <a:t>Service-learning is one of the most effective methods for teaching students information literacy skills and concepts</a:t>
            </a:r>
          </a:p>
          <a:p>
            <a:pPr lvl="1"/>
            <a:r>
              <a:rPr lang="en-US" dirty="0" smtClean="0">
                <a:solidFill>
                  <a:schemeClr val="tx1"/>
                </a:solidFill>
              </a:rPr>
              <a:t>Models how information literacy is used outside academia</a:t>
            </a:r>
          </a:p>
          <a:p>
            <a:r>
              <a:rPr lang="en-US" dirty="0" smtClean="0"/>
              <a:t>Co-Teaching (or lead teaching) can be incredibly rewarding and beneficial</a:t>
            </a:r>
          </a:p>
          <a:p>
            <a:r>
              <a:rPr lang="en-US" dirty="0" smtClean="0">
                <a:solidFill>
                  <a:schemeClr val="tx1"/>
                </a:solidFill>
              </a:rPr>
              <a:t>What about scalability and sustainability?!</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Evaluations</a:t>
            </a:r>
            <a:endParaRPr lang="en-US" dirty="0"/>
          </a:p>
        </p:txBody>
      </p:sp>
      <p:sp>
        <p:nvSpPr>
          <p:cNvPr id="3" name="Content Placeholder 2"/>
          <p:cNvSpPr>
            <a:spLocks noGrp="1"/>
          </p:cNvSpPr>
          <p:nvPr>
            <p:ph sz="quarter" idx="1"/>
          </p:nvPr>
        </p:nvSpPr>
        <p:spPr/>
        <p:txBody>
          <a:bodyPr>
            <a:normAutofit fontScale="92500"/>
          </a:bodyPr>
          <a:lstStyle/>
          <a:p>
            <a:r>
              <a:rPr lang="en-US" b="1" i="1" dirty="0" smtClean="0"/>
              <a:t>What did your experience conducting research and working on a real world problem teach you?</a:t>
            </a:r>
          </a:p>
          <a:p>
            <a:r>
              <a:rPr lang="en-US" dirty="0" smtClean="0"/>
              <a:t>“I learned that it is quite enjoyable researching a topic you’re passionate about. This was my first opportunity to do so in such depth. I also learned what a difference one person can make in making something happen.” </a:t>
            </a:r>
          </a:p>
          <a:p>
            <a:r>
              <a:rPr lang="en-US" b="1" i="1" dirty="0" smtClean="0"/>
              <a:t>What is the most significant outcome you’ve gained from this course?</a:t>
            </a:r>
          </a:p>
          <a:p>
            <a:r>
              <a:rPr lang="en-US" dirty="0" smtClean="0"/>
              <a:t>“I am proud that I actually did something meaningful instead of another seemingly pointless class project.”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Evaluations</a:t>
            </a:r>
            <a:endParaRPr lang="en-US" dirty="0"/>
          </a:p>
        </p:txBody>
      </p:sp>
      <p:sp>
        <p:nvSpPr>
          <p:cNvPr id="3" name="Content Placeholder 2"/>
          <p:cNvSpPr>
            <a:spLocks noGrp="1"/>
          </p:cNvSpPr>
          <p:nvPr>
            <p:ph sz="quarter" idx="1"/>
          </p:nvPr>
        </p:nvSpPr>
        <p:spPr/>
        <p:txBody>
          <a:bodyPr>
            <a:normAutofit/>
          </a:bodyPr>
          <a:lstStyle/>
          <a:p>
            <a:r>
              <a:rPr lang="en-US" b="1" i="1" dirty="0" smtClean="0"/>
              <a:t>How do you feel </a:t>
            </a:r>
            <a:r>
              <a:rPr lang="en-US" b="1" i="1" u="sng" dirty="0" smtClean="0"/>
              <a:t>the class</a:t>
            </a:r>
            <a:r>
              <a:rPr lang="en-US" b="1" i="1" dirty="0" smtClean="0"/>
              <a:t> benefitted from having the perspectives of two instructors?</a:t>
            </a:r>
            <a:endParaRPr lang="en-US" dirty="0" smtClean="0"/>
          </a:p>
          <a:p>
            <a:r>
              <a:rPr lang="en-US" dirty="0" smtClean="0"/>
              <a:t>“Each instructor has different expertise and can help with different issues.  For such a research-intensive course, it makes sense to have a librarian’s help.”</a:t>
            </a:r>
          </a:p>
          <a:p>
            <a:r>
              <a:rPr lang="en-US" b="1" i="1" dirty="0" smtClean="0"/>
              <a:t>Is there anything else you would like your course instructors to know?</a:t>
            </a:r>
            <a:endParaRPr lang="en-US" dirty="0" smtClean="0"/>
          </a:p>
          <a:p>
            <a:r>
              <a:rPr lang="en-US" dirty="0" smtClean="0"/>
              <a:t>“I strongly recommend that two instructors be used again. It really helps out with the research component.”</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2800" dirty="0" smtClean="0"/>
              <a:t>Emerging Best Practices for Library Support of Service-Learning Courses</a:t>
            </a:r>
            <a:endParaRPr lang="en-US" sz="2800" dirty="0"/>
          </a:p>
        </p:txBody>
      </p:sp>
      <p:sp>
        <p:nvSpPr>
          <p:cNvPr id="3" name="Content Placeholder 2"/>
          <p:cNvSpPr>
            <a:spLocks noGrp="1"/>
          </p:cNvSpPr>
          <p:nvPr>
            <p:ph sz="quarter" idx="1"/>
          </p:nvPr>
        </p:nvSpPr>
        <p:spPr/>
        <p:txBody>
          <a:bodyPr>
            <a:normAutofit fontScale="92500" lnSpcReduction="10000"/>
          </a:bodyPr>
          <a:lstStyle/>
          <a:p>
            <a:pPr lvl="0"/>
            <a:r>
              <a:rPr lang="en-US" dirty="0" smtClean="0"/>
              <a:t>Be able to situate both service-learning and information literacy within pedagogical theory and higher education reform movements</a:t>
            </a:r>
          </a:p>
          <a:p>
            <a:pPr lvl="0"/>
            <a:r>
              <a:rPr lang="en-US" dirty="0" smtClean="0"/>
              <a:t>When appropriate be able to tie service-learning to institutional and library mission statements and/or strategic plans</a:t>
            </a:r>
          </a:p>
          <a:p>
            <a:pPr lvl="0"/>
            <a:r>
              <a:rPr lang="en-US" dirty="0" smtClean="0"/>
              <a:t>Identify existing information literacy elements in service-learning courses and explain how they could be strengthened through collaboration with the library</a:t>
            </a:r>
          </a:p>
          <a:p>
            <a:pPr lvl="0"/>
            <a:r>
              <a:rPr lang="en-US" dirty="0" smtClean="0"/>
              <a:t>Focus on information literacy’s ability to strengthen the contextualizing and reflection portions of service-learning courses</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2800" dirty="0" smtClean="0"/>
              <a:t>Emerging Best Practices for Library Support of Service-Learning Courses</a:t>
            </a:r>
            <a:endParaRPr lang="en-US" sz="2800" dirty="0"/>
          </a:p>
        </p:txBody>
      </p:sp>
      <p:sp>
        <p:nvSpPr>
          <p:cNvPr id="3" name="Content Placeholder 2"/>
          <p:cNvSpPr>
            <a:spLocks noGrp="1"/>
          </p:cNvSpPr>
          <p:nvPr>
            <p:ph sz="quarter" idx="1"/>
          </p:nvPr>
        </p:nvSpPr>
        <p:spPr/>
        <p:txBody>
          <a:bodyPr>
            <a:normAutofit fontScale="85000" lnSpcReduction="10000"/>
          </a:bodyPr>
          <a:lstStyle/>
          <a:p>
            <a:pPr lvl="0"/>
            <a:r>
              <a:rPr lang="en-US" dirty="0" smtClean="0"/>
              <a:t>Know your campus organizations and faculty that are involved in service-learning</a:t>
            </a:r>
          </a:p>
          <a:p>
            <a:pPr lvl="0"/>
            <a:r>
              <a:rPr lang="en-US" dirty="0" smtClean="0"/>
              <a:t>Know your local social service organizations and their needs</a:t>
            </a:r>
          </a:p>
          <a:p>
            <a:pPr lvl="0"/>
            <a:r>
              <a:rPr lang="en-US" dirty="0" smtClean="0"/>
              <a:t>Monitor </a:t>
            </a:r>
            <a:r>
              <a:rPr lang="en-US" dirty="0" err="1" smtClean="0"/>
              <a:t>listservs</a:t>
            </a:r>
            <a:r>
              <a:rPr lang="en-US" dirty="0" smtClean="0"/>
              <a:t> that focus on service-learning such as those maintained by Campus Compact and the National Service-Learning Clearinghouse</a:t>
            </a:r>
          </a:p>
          <a:p>
            <a:pPr lvl="0"/>
            <a:r>
              <a:rPr lang="en-US" dirty="0" smtClean="0"/>
              <a:t>Collaborative, embedded librarian models are one of the best ways to support service-learning, but one-shot research instruction sessions can also be of benefit to service-learning courses</a:t>
            </a:r>
          </a:p>
          <a:p>
            <a:pPr lvl="0"/>
            <a:r>
              <a:rPr lang="en-US" dirty="0" smtClean="0"/>
              <a:t>Librarian-led courses –particularly information literacy courses- can also benefit when structured around a service-learning model</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sz="quarter" idx="1"/>
          </p:nvPr>
        </p:nvSpPr>
        <p:spPr/>
        <p:txBody>
          <a:bodyPr>
            <a:normAutofit/>
          </a:bodyPr>
          <a:lstStyle/>
          <a:p>
            <a:r>
              <a:rPr lang="en-US" dirty="0" smtClean="0"/>
              <a:t>“Information Literacy and Reflective Pedagogical Praxis” Heidi Jacobs, 2008</a:t>
            </a:r>
          </a:p>
          <a:p>
            <a:r>
              <a:rPr lang="en-US" dirty="0" smtClean="0"/>
              <a:t>“What I am suggesting is that the dialogues we have surrounding information literacy instruction strive to find a balance in the daily and the visionary, the local and the global, the practices and the theories, the ideal and the possible” p. 258. </a:t>
            </a:r>
          </a:p>
          <a:p>
            <a:r>
              <a:rPr lang="en-US" dirty="0" smtClean="0"/>
              <a:t>Combining service-learning and information literacy is one way to resolve these dualisms.</a:t>
            </a:r>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Learning Experiences?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How many are aware of service-learning courses on your campus?</a:t>
            </a:r>
          </a:p>
          <a:p>
            <a:endParaRPr lang="en-US" dirty="0" smtClean="0">
              <a:solidFill>
                <a:schemeClr val="tx1"/>
              </a:solidFill>
            </a:endParaRPr>
          </a:p>
          <a:p>
            <a:r>
              <a:rPr lang="en-US" dirty="0" smtClean="0">
                <a:solidFill>
                  <a:schemeClr val="tx1"/>
                </a:solidFill>
              </a:rPr>
              <a:t>Of these, do you know of any that seek library support?</a:t>
            </a:r>
          </a:p>
          <a:p>
            <a:pPr>
              <a:buNone/>
            </a:pPr>
            <a:endParaRPr lang="en-US" dirty="0" smtClean="0"/>
          </a:p>
          <a:p>
            <a:r>
              <a:rPr lang="en-US" dirty="0" smtClean="0"/>
              <a:t>Of these, who has personally worked with a service-learning course?</a:t>
            </a:r>
          </a:p>
          <a:p>
            <a:pPr>
              <a:buNone/>
            </a:pPr>
            <a:endParaRPr lang="en-US" dirty="0" smtClean="0"/>
          </a:p>
          <a:p>
            <a:r>
              <a:rPr lang="en-US" dirty="0" smtClean="0"/>
              <a:t>If you were in an elevator for 1 minute with a faculty member who teaches a service-learning course could you make a good case for integrating information literacy?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sz="quarter" idx="1"/>
          </p:nvPr>
        </p:nvSpPr>
        <p:spPr/>
        <p:txBody>
          <a:bodyPr>
            <a:normAutofit/>
          </a:bodyPr>
          <a:lstStyle/>
          <a:p>
            <a:r>
              <a:rPr lang="en-US" dirty="0" smtClean="0"/>
              <a:t>“Service-Learning, combined with information literacy, adds value to each and transforms both.”</a:t>
            </a:r>
          </a:p>
          <a:p>
            <a:endParaRPr lang="en-US" dirty="0" smtClean="0"/>
          </a:p>
          <a:p>
            <a:r>
              <a:rPr lang="en-US" dirty="0" smtClean="0"/>
              <a:t>Service-learning is challenging for both students and instructors, but it is not an educational fad. To the contrary, it may be one of the best ways to return to a system of education that engages students in the learning process and strengthens civic ties to local communities.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Forthcoming Book Chapter</a:t>
            </a:r>
            <a:endParaRPr lang="en-US" dirty="0"/>
          </a:p>
        </p:txBody>
      </p:sp>
      <p:sp>
        <p:nvSpPr>
          <p:cNvPr id="3" name="Content Placeholder 2"/>
          <p:cNvSpPr>
            <a:spLocks noGrp="1"/>
          </p:cNvSpPr>
          <p:nvPr>
            <p:ph sz="quarter" idx="1"/>
          </p:nvPr>
        </p:nvSpPr>
        <p:spPr/>
        <p:txBody>
          <a:bodyPr/>
          <a:lstStyle/>
          <a:p>
            <a:r>
              <a:rPr lang="en-US" i="1" dirty="0" smtClean="0"/>
              <a:t>Information Literacy and Service-Learning: </a:t>
            </a:r>
            <a:br>
              <a:rPr lang="en-US" i="1" dirty="0" smtClean="0"/>
            </a:br>
            <a:r>
              <a:rPr lang="en-US" i="1" dirty="0" smtClean="0"/>
              <a:t>Creating Powerful Synergies</a:t>
            </a:r>
          </a:p>
          <a:p>
            <a:endParaRPr lang="en-US" dirty="0" smtClean="0"/>
          </a:p>
          <a:p>
            <a:r>
              <a:rPr lang="en-US" dirty="0" smtClean="0"/>
              <a:t>Forthcoming in: </a:t>
            </a:r>
            <a:r>
              <a:rPr lang="en-US" i="1" dirty="0" smtClean="0"/>
              <a:t>Information Literacy and Social Justice: Radical Professional Praxis, </a:t>
            </a:r>
            <a:r>
              <a:rPr lang="en-US" dirty="0" smtClean="0"/>
              <a:t>Library Juice Press, Fall 2012</a:t>
            </a:r>
          </a:p>
          <a:p>
            <a:endParaRPr lang="en-US" i="1" dirty="0" smtClean="0"/>
          </a:p>
          <a:p>
            <a:r>
              <a:rPr lang="en-US" dirty="0" smtClean="0"/>
              <a:t>Questions?</a:t>
            </a:r>
          </a:p>
          <a:p>
            <a:r>
              <a:rPr lang="en-US" dirty="0" smtClean="0"/>
              <a:t>csweet@iwu.edu</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sz="quarter" idx="1"/>
          </p:nvPr>
        </p:nvSpPr>
        <p:spPr/>
        <p:txBody>
          <a:bodyPr>
            <a:normAutofit fontScale="62500" lnSpcReduction="20000"/>
          </a:bodyPr>
          <a:lstStyle/>
          <a:p>
            <a:r>
              <a:rPr lang="en-US" dirty="0" smtClean="0"/>
              <a:t> </a:t>
            </a:r>
            <a:r>
              <a:rPr lang="en-US" dirty="0" err="1" smtClean="0"/>
              <a:t>Eyler</a:t>
            </a:r>
            <a:r>
              <a:rPr lang="en-US" dirty="0" smtClean="0"/>
              <a:t>, J., &amp; Giles, D. E., Jr. (1999). </a:t>
            </a:r>
            <a:r>
              <a:rPr lang="en-US" i="1" dirty="0" smtClean="0"/>
              <a:t>Where's the learning in service-learning? </a:t>
            </a:r>
            <a:r>
              <a:rPr lang="en-US" i="1" dirty="0" err="1" smtClean="0"/>
              <a:t>jossey</a:t>
            </a:r>
            <a:r>
              <a:rPr lang="en-US" i="1" dirty="0" smtClean="0"/>
              <a:t>-bass higher and adult education series</a:t>
            </a:r>
          </a:p>
          <a:p>
            <a:endParaRPr lang="en-US" dirty="0" smtClean="0"/>
          </a:p>
          <a:p>
            <a:r>
              <a:rPr lang="en-US" dirty="0" smtClean="0"/>
              <a:t>Hatcher, J. A. (1997). The moral dimensions of john </a:t>
            </a:r>
            <a:r>
              <a:rPr lang="en-US" dirty="0" err="1" smtClean="0"/>
              <a:t>dewey's</a:t>
            </a:r>
            <a:r>
              <a:rPr lang="en-US" dirty="0" smtClean="0"/>
              <a:t> philosophy: Implications for undergraduate education.</a:t>
            </a:r>
            <a:r>
              <a:rPr lang="en-US" i="1" dirty="0" smtClean="0"/>
              <a:t> Michigan Journal of Community Service Learning, 4</a:t>
            </a:r>
            <a:r>
              <a:rPr lang="en-US" dirty="0" smtClean="0"/>
              <a:t>, 22-29.</a:t>
            </a:r>
          </a:p>
          <a:p>
            <a:r>
              <a:rPr lang="en-US" dirty="0" smtClean="0"/>
              <a:t/>
            </a:r>
            <a:br>
              <a:rPr lang="en-US" dirty="0" smtClean="0"/>
            </a:br>
            <a:r>
              <a:rPr lang="en-US" dirty="0" err="1" smtClean="0"/>
              <a:t>Honnet</a:t>
            </a:r>
            <a:r>
              <a:rPr lang="en-US" dirty="0" smtClean="0"/>
              <a:t>, E., &amp; </a:t>
            </a:r>
            <a:r>
              <a:rPr lang="en-US" dirty="0" err="1" smtClean="0"/>
              <a:t>Poulsen</a:t>
            </a:r>
            <a:r>
              <a:rPr lang="en-US" dirty="0" smtClean="0"/>
              <a:t>, S. (1996). </a:t>
            </a:r>
            <a:r>
              <a:rPr lang="en-US" i="1" dirty="0" smtClean="0"/>
              <a:t>Principles of good practice for combining service and learning.</a:t>
            </a:r>
            <a:r>
              <a:rPr lang="en-US" dirty="0" smtClean="0"/>
              <a:t> Johnson Foundation, Inc. Retrieved from </a:t>
            </a:r>
            <a:r>
              <a:rPr lang="en-US" u="sng" dirty="0" smtClean="0">
                <a:hlinkClick r:id="rId2"/>
              </a:rPr>
              <a:t>http://www.nationalserviceresources.org/files/Principles-of-Good-Practice-for-Combining-Service-and-Learning.pdf</a:t>
            </a:r>
            <a:r>
              <a:rPr lang="en-US" dirty="0" smtClean="0"/>
              <a:t> </a:t>
            </a:r>
          </a:p>
          <a:p>
            <a:endParaRPr lang="en-US" dirty="0" smtClean="0"/>
          </a:p>
          <a:p>
            <a:r>
              <a:rPr lang="en-US" dirty="0" smtClean="0"/>
              <a:t>Jacobs, H. L. M. (2008). Information literacy and reflective pedagogical praxis.</a:t>
            </a:r>
            <a:r>
              <a:rPr lang="en-US" i="1" dirty="0" smtClean="0"/>
              <a:t> Journal of Academic Librarianship, 34</a:t>
            </a:r>
            <a:r>
              <a:rPr lang="en-US" dirty="0" smtClean="0"/>
              <a:t>(3), 256-262.</a:t>
            </a:r>
          </a:p>
          <a:p>
            <a:endParaRPr lang="en-US" dirty="0" smtClean="0"/>
          </a:p>
          <a:p>
            <a:r>
              <a:rPr lang="en-US" dirty="0" smtClean="0"/>
              <a:t>Kendall, J. C., National Society for Internships and Experiential Education (U.S.), Mary Reynolds Babcock Foundation, &amp; Charles F. Kettering Foundation. (1990). </a:t>
            </a:r>
            <a:r>
              <a:rPr lang="en-US" i="1" dirty="0" smtClean="0"/>
              <a:t>Combining service and learning : A resource book for community and public service</a:t>
            </a:r>
            <a:r>
              <a:rPr lang="en-US" dirty="0" smtClean="0"/>
              <a:t>. Raleigh, N.C: National Society for Internships and Experiential Education. </a:t>
            </a:r>
          </a:p>
          <a:p>
            <a:endParaRPr lang="en-US"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sz="quarter" idx="1"/>
          </p:nvPr>
        </p:nvSpPr>
        <p:spPr/>
        <p:txBody>
          <a:bodyPr>
            <a:noAutofit/>
          </a:bodyPr>
          <a:lstStyle/>
          <a:p>
            <a:r>
              <a:rPr lang="en-US" sz="1800" dirty="0" smtClean="0"/>
              <a:t>Kolb, D. (1981). Learning styles and disciplinary differences. In A. W. </a:t>
            </a:r>
            <a:r>
              <a:rPr lang="en-US" sz="1800" dirty="0" err="1" smtClean="0"/>
              <a:t>Chickering</a:t>
            </a:r>
            <a:r>
              <a:rPr lang="en-US" sz="1800" dirty="0" smtClean="0"/>
              <a:t> (Ed.), </a:t>
            </a:r>
            <a:r>
              <a:rPr lang="en-US" sz="1800" i="1" dirty="0" smtClean="0"/>
              <a:t>The modern </a:t>
            </a:r>
            <a:r>
              <a:rPr lang="en-US" sz="1800" i="1" dirty="0" err="1" smtClean="0"/>
              <a:t>american</a:t>
            </a:r>
            <a:r>
              <a:rPr lang="en-US" sz="1800" i="1" dirty="0" smtClean="0"/>
              <a:t> college</a:t>
            </a:r>
            <a:r>
              <a:rPr lang="en-US" sz="1800" dirty="0" smtClean="0"/>
              <a:t> (pp. 232). San Francisco: </a:t>
            </a:r>
            <a:r>
              <a:rPr lang="en-US" sz="1800" dirty="0" err="1" smtClean="0"/>
              <a:t>Jossey</a:t>
            </a:r>
            <a:r>
              <a:rPr lang="en-US" sz="1800" dirty="0" smtClean="0"/>
              <a:t>-Bass. </a:t>
            </a:r>
          </a:p>
          <a:p>
            <a:endParaRPr lang="en-US" sz="1800" dirty="0" smtClean="0"/>
          </a:p>
          <a:p>
            <a:r>
              <a:rPr lang="en-US" sz="1800" dirty="0" err="1" smtClean="0"/>
              <a:t>Kuh</a:t>
            </a:r>
            <a:r>
              <a:rPr lang="en-US" sz="1800" dirty="0" smtClean="0"/>
              <a:t>, G. D., &amp; Schneider, C. G. (2008). </a:t>
            </a:r>
            <a:r>
              <a:rPr lang="en-US" sz="1800" i="1" dirty="0" smtClean="0"/>
              <a:t>High-impact educational practices : What they are, who has access to them, and why they matter</a:t>
            </a:r>
            <a:r>
              <a:rPr lang="en-US" sz="1800" dirty="0" smtClean="0"/>
              <a:t> Washington, DC : Association of American Colleges and Universities, c2008.</a:t>
            </a:r>
          </a:p>
          <a:p>
            <a:endParaRPr lang="en-US" sz="1800" dirty="0" smtClean="0"/>
          </a:p>
          <a:p>
            <a:r>
              <a:rPr lang="en-US" sz="1800" dirty="0" smtClean="0"/>
              <a:t>Putnam, R. D. (2000). </a:t>
            </a:r>
            <a:r>
              <a:rPr lang="en-US" sz="1800" i="1" dirty="0" smtClean="0"/>
              <a:t>Bowling alone : The collapse and revival of </a:t>
            </a:r>
            <a:r>
              <a:rPr lang="en-US" sz="1800" i="1" dirty="0" err="1" smtClean="0"/>
              <a:t>american</a:t>
            </a:r>
            <a:r>
              <a:rPr lang="en-US" sz="1800" i="1" dirty="0" smtClean="0"/>
              <a:t> community / </a:t>
            </a:r>
            <a:r>
              <a:rPr lang="en-US" sz="1800" i="1" dirty="0" err="1" smtClean="0"/>
              <a:t>robert</a:t>
            </a:r>
            <a:r>
              <a:rPr lang="en-US" sz="1800" i="1" dirty="0" smtClean="0"/>
              <a:t> D. </a:t>
            </a:r>
            <a:r>
              <a:rPr lang="en-US" sz="1800" i="1" dirty="0" err="1" smtClean="0"/>
              <a:t>putnam</a:t>
            </a:r>
            <a:r>
              <a:rPr lang="en-US" sz="1800" dirty="0" smtClean="0"/>
              <a:t> New York : Simon &amp; Schuster, c2000.</a:t>
            </a:r>
          </a:p>
          <a:p>
            <a:endParaRPr lang="en-US" sz="1800" dirty="0" smtClean="0"/>
          </a:p>
          <a:p>
            <a:r>
              <a:rPr lang="en-US" sz="1800" dirty="0" smtClean="0"/>
              <a:t>Riddle, J. S. (2003). Where’s the library in service learning?: Models for engaged library instruction.</a:t>
            </a:r>
            <a:r>
              <a:rPr lang="en-US" sz="1800" i="1" dirty="0" smtClean="0"/>
              <a:t> Journal of Academic Librarianship, 29</a:t>
            </a:r>
            <a:r>
              <a:rPr lang="en-US" sz="1800" dirty="0" smtClean="0"/>
              <a:t>(2), 71-81.</a:t>
            </a:r>
          </a:p>
          <a:p>
            <a:pPr>
              <a:buNone/>
            </a:pPr>
            <a:endParaRPr lang="en-US" sz="1800" dirty="0" smtClean="0"/>
          </a:p>
          <a:p>
            <a:r>
              <a:rPr lang="en-US" sz="1800" dirty="0" smtClean="0"/>
              <a:t>Roy, L., &amp; Sheldon, B. E. (1998). </a:t>
            </a:r>
            <a:r>
              <a:rPr lang="en-US" sz="1800" i="1" dirty="0" smtClean="0"/>
              <a:t>Library and information studies education in the united states</a:t>
            </a:r>
            <a:r>
              <a:rPr lang="en-US" sz="1800" dirty="0" smtClean="0"/>
              <a:t>. London ; Washington, D.C: </a:t>
            </a:r>
            <a:r>
              <a:rPr lang="en-US" sz="1800" dirty="0" err="1" smtClean="0"/>
              <a:t>Mansell</a:t>
            </a:r>
            <a:r>
              <a:rPr lang="en-US" sz="1800" dirty="0"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we’re headed</a:t>
            </a:r>
            <a:endParaRPr lang="en-US" dirty="0"/>
          </a:p>
        </p:txBody>
      </p:sp>
      <p:sp>
        <p:nvSpPr>
          <p:cNvPr id="3" name="Content Placeholder 2"/>
          <p:cNvSpPr>
            <a:spLocks noGrp="1"/>
          </p:cNvSpPr>
          <p:nvPr>
            <p:ph sz="quarter" idx="1"/>
          </p:nvPr>
        </p:nvSpPr>
        <p:spPr/>
        <p:txBody>
          <a:bodyPr/>
          <a:lstStyle/>
          <a:p>
            <a:r>
              <a:rPr lang="en-US" dirty="0" smtClean="0"/>
              <a:t>Defining Service-Learning</a:t>
            </a:r>
          </a:p>
          <a:p>
            <a:r>
              <a:rPr lang="en-US" dirty="0" smtClean="0"/>
              <a:t>History of Service-Learning in Higher Education</a:t>
            </a:r>
          </a:p>
          <a:p>
            <a:r>
              <a:rPr lang="en-US" dirty="0" smtClean="0"/>
              <a:t>Pedagogical and Theoretical Foundations</a:t>
            </a:r>
          </a:p>
          <a:p>
            <a:r>
              <a:rPr lang="en-US" dirty="0" smtClean="0"/>
              <a:t>Service-Learning and Information Literacy</a:t>
            </a:r>
          </a:p>
          <a:p>
            <a:r>
              <a:rPr lang="en-US" dirty="0" smtClean="0"/>
              <a:t>Environmental Studies Seminar Case Study</a:t>
            </a:r>
          </a:p>
          <a:p>
            <a:r>
              <a:rPr lang="en-US" dirty="0" smtClean="0"/>
              <a:t>Emerging Best Practices</a:t>
            </a:r>
          </a:p>
          <a:p>
            <a:r>
              <a:rPr lang="en-US" dirty="0" smtClean="0"/>
              <a:t>Final Thoughts and Questions</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p:txBody>
          <a:bodyPr>
            <a:normAutofit/>
          </a:bodyPr>
          <a:lstStyle/>
          <a:p>
            <a:r>
              <a:rPr lang="en-US" dirty="0" smtClean="0"/>
              <a:t>A 1990 review of the service-learning literature found 147 different terms and definitions related to service-learning (Kendall, 1990).</a:t>
            </a:r>
          </a:p>
          <a:p>
            <a:pPr>
              <a:buNone/>
            </a:pPr>
            <a:endParaRPr lang="en-US" dirty="0" smtClean="0"/>
          </a:p>
          <a:p>
            <a:r>
              <a:rPr lang="en-US" dirty="0" smtClean="0"/>
              <a:t>“Service-Learning is a teaching and learning strategy that integrates meaningful community service with instruction and reflection to enrich the learning experience, teach civic responsibility, and strengthen communities.” (National Service-Learning Clearinghouse)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p:txBody>
          <a:bodyPr/>
          <a:lstStyle/>
          <a:p>
            <a:r>
              <a:rPr lang="en-US" dirty="0" smtClean="0"/>
              <a:t>The basic principle: “Service, combined with learning, adds value to each and transforms both” (</a:t>
            </a:r>
            <a:r>
              <a:rPr lang="en-US" dirty="0" err="1" smtClean="0"/>
              <a:t>Honnet</a:t>
            </a:r>
            <a:r>
              <a:rPr lang="en-US" dirty="0" smtClean="0"/>
              <a:t> &amp; </a:t>
            </a:r>
            <a:r>
              <a:rPr lang="en-US" dirty="0" err="1" smtClean="0"/>
              <a:t>Poulsen</a:t>
            </a:r>
            <a:r>
              <a:rPr lang="en-US" dirty="0" smtClean="0"/>
              <a:t>, 1996).</a:t>
            </a:r>
          </a:p>
          <a:p>
            <a:r>
              <a:rPr lang="en-US" dirty="0" smtClean="0"/>
              <a:t>My contention: “Service-Learning, combined with information literacy, adds value to each and transforms both.”</a:t>
            </a:r>
          </a:p>
          <a:p>
            <a:r>
              <a:rPr lang="en-US" dirty="0" smtClean="0"/>
              <a:t>Alternative terms: action research, community-based learning</a:t>
            </a:r>
          </a:p>
          <a:p>
            <a:r>
              <a:rPr lang="en-US" dirty="0" smtClean="0"/>
              <a:t>Service-learning </a:t>
            </a:r>
            <a:r>
              <a:rPr lang="en-US" u="sng" dirty="0" smtClean="0"/>
              <a:t>is not</a:t>
            </a:r>
            <a:r>
              <a:rPr lang="en-US" dirty="0" smtClean="0"/>
              <a:t>: an internship, community service, or volunteerism</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Andrew </a:t>
            </a:r>
            <a:r>
              <a:rPr lang="en-US" dirty="0" err="1" smtClean="0"/>
              <a:t>Furco</a:t>
            </a:r>
            <a:r>
              <a:rPr lang="en-US" dirty="0" smtClean="0"/>
              <a:t> Diagram</a:t>
            </a:r>
            <a:endParaRPr lang="en-US" dirty="0"/>
          </a:p>
        </p:txBody>
      </p:sp>
      <p:pic>
        <p:nvPicPr>
          <p:cNvPr id="4" name="Content Placeholder 3" descr="cid:image002.jpg@01CD0E84.3AB75DE0"/>
          <p:cNvPicPr>
            <a:picLocks noGrp="1"/>
          </p:cNvPicPr>
          <p:nvPr>
            <p:ph sz="quarter" idx="1"/>
          </p:nvPr>
        </p:nvPicPr>
        <p:blipFill>
          <a:blip r:embed="rId2" r:link="rId3" cstate="print"/>
          <a:srcRect/>
          <a:stretch>
            <a:fillRect/>
          </a:stretch>
        </p:blipFill>
        <p:spPr bwMode="auto">
          <a:xfrm>
            <a:off x="381000" y="1600200"/>
            <a:ext cx="838200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a:t>
            </a:r>
            <a:endParaRPr lang="en-US" dirty="0"/>
          </a:p>
        </p:txBody>
      </p:sp>
      <p:sp>
        <p:nvSpPr>
          <p:cNvPr id="3" name="Content Placeholder 2"/>
          <p:cNvSpPr>
            <a:spLocks noGrp="1"/>
          </p:cNvSpPr>
          <p:nvPr>
            <p:ph sz="quarter" idx="1"/>
          </p:nvPr>
        </p:nvSpPr>
        <p:spPr/>
        <p:txBody>
          <a:bodyPr/>
          <a:lstStyle/>
          <a:p>
            <a:pPr lvl="0"/>
            <a:r>
              <a:rPr lang="en-US" dirty="0" smtClean="0"/>
              <a:t>Cleaning up a riverbank is SERVICE</a:t>
            </a:r>
          </a:p>
          <a:p>
            <a:pPr lvl="0"/>
            <a:r>
              <a:rPr lang="en-US" dirty="0" smtClean="0"/>
              <a:t>Sitting in a science classroom looking at water samples under a microscope is LEARNING</a:t>
            </a:r>
          </a:p>
          <a:p>
            <a:pPr lvl="0"/>
            <a:r>
              <a:rPr lang="en-US" dirty="0" smtClean="0"/>
              <a:t>Science students taking samples from local water sources, then analyzing the samples, documenting the results and presenting the scientific information to a pollution control agency is SERVICE-LEARNING</a:t>
            </a:r>
          </a:p>
          <a:p>
            <a:r>
              <a:rPr lang="en-US" dirty="0" smtClean="0"/>
              <a:t>(National Youth Leadership Council)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Service-Learning</a:t>
            </a:r>
            <a:endParaRPr lang="en-US" dirty="0"/>
          </a:p>
        </p:txBody>
      </p:sp>
      <p:sp>
        <p:nvSpPr>
          <p:cNvPr id="3" name="Content Placeholder 2"/>
          <p:cNvSpPr>
            <a:spLocks noGrp="1"/>
          </p:cNvSpPr>
          <p:nvPr>
            <p:ph sz="quarter" idx="1"/>
          </p:nvPr>
        </p:nvSpPr>
        <p:spPr/>
        <p:txBody>
          <a:bodyPr/>
          <a:lstStyle/>
          <a:p>
            <a:r>
              <a:rPr lang="en-US" dirty="0" smtClean="0"/>
              <a:t>Connects with and reinforces the academic subject material of a course</a:t>
            </a:r>
          </a:p>
          <a:p>
            <a:r>
              <a:rPr lang="en-US" dirty="0" smtClean="0"/>
              <a:t>Addresses a problem or contributes to the betterment of the local community or a specific group</a:t>
            </a:r>
          </a:p>
          <a:p>
            <a:r>
              <a:rPr lang="en-US" dirty="0" smtClean="0"/>
              <a:t>Demonstrates reciprocity between students and groups being served</a:t>
            </a:r>
          </a:p>
          <a:p>
            <a:r>
              <a:rPr lang="en-US" dirty="0" smtClean="0"/>
              <a:t>Teaches civic and social responsibility</a:t>
            </a:r>
          </a:p>
          <a:p>
            <a:r>
              <a:rPr lang="en-US" dirty="0" smtClean="0"/>
              <a:t>Requires critical reflection and analysis from students</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1812</TotalTime>
  <Words>2642</Words>
  <Application>Microsoft Office PowerPoint</Application>
  <PresentationFormat>On-screen Show (4:3)</PresentationFormat>
  <Paragraphs>229</Paragraphs>
  <Slides>33</Slides>
  <Notes>11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Civic</vt:lpstr>
      <vt:lpstr>The Role of Information Literacy in Service Learning Courses: A Case Study and Best Practices</vt:lpstr>
      <vt:lpstr>The Big Picture</vt:lpstr>
      <vt:lpstr>Service Learning Experiences?</vt:lpstr>
      <vt:lpstr>Where we’re headed</vt:lpstr>
      <vt:lpstr>Definitions</vt:lpstr>
      <vt:lpstr>Definitions</vt:lpstr>
      <vt:lpstr>Andrew Furco Diagram</vt:lpstr>
      <vt:lpstr>An Example</vt:lpstr>
      <vt:lpstr>Characteristics of Service-Learning</vt:lpstr>
      <vt:lpstr>Brief History of Service-Learning  and Educational Reform Movements</vt:lpstr>
      <vt:lpstr>Brief History of Service-Learning  and Educational Reform Movements</vt:lpstr>
      <vt:lpstr> Pedagogical and Theoretical Foundations</vt:lpstr>
      <vt:lpstr>The Other Dewey</vt:lpstr>
      <vt:lpstr> Pedagogical and Theoretical Foundations</vt:lpstr>
      <vt:lpstr> Pedagogical and Theoretical Foundations</vt:lpstr>
      <vt:lpstr>Service-Learning and Information Literacy</vt:lpstr>
      <vt:lpstr>Service-Learning and Information Literacy</vt:lpstr>
      <vt:lpstr>Service-Learning and Information Literacy</vt:lpstr>
      <vt:lpstr>Libraries and Service-Learning</vt:lpstr>
      <vt:lpstr>Questions?</vt:lpstr>
      <vt:lpstr>Case Study</vt:lpstr>
      <vt:lpstr>Case Study</vt:lpstr>
      <vt:lpstr>Case Study</vt:lpstr>
      <vt:lpstr>My Conclusions</vt:lpstr>
      <vt:lpstr>Student Evaluations</vt:lpstr>
      <vt:lpstr>Student Evaluations</vt:lpstr>
      <vt:lpstr>Emerging Best Practices for Library Support of Service-Learning Courses</vt:lpstr>
      <vt:lpstr>Emerging Best Practices for Library Support of Service-Learning Courses</vt:lpstr>
      <vt:lpstr>Final Thoughts</vt:lpstr>
      <vt:lpstr>Final Thoughts</vt:lpstr>
      <vt:lpstr>Forthcoming Book Chapter</vt:lpstr>
      <vt:lpstr>Bibliography</vt:lpstr>
      <vt:lpstr>Bibliography</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Information Literacy in Service Learning Courses: A Case Study and Best Practices</dc:title>
  <dc:creator>Lenovo User</dc:creator>
  <cp:lastModifiedBy>Lenovo User</cp:lastModifiedBy>
  <cp:revision>49</cp:revision>
  <dcterms:created xsi:type="dcterms:W3CDTF">2012-05-01T18:49:27Z</dcterms:created>
  <dcterms:modified xsi:type="dcterms:W3CDTF">2012-05-07T20:07:49Z</dcterms:modified>
</cp:coreProperties>
</file>