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7" r:id="rId6"/>
    <p:sldId id="265" r:id="rId7"/>
    <p:sldId id="264" r:id="rId8"/>
    <p:sldId id="269" r:id="rId9"/>
    <p:sldId id="261" r:id="rId10"/>
    <p:sldId id="260" r:id="rId11"/>
    <p:sldId id="271" r:id="rId12"/>
    <p:sldId id="268" r:id="rId13"/>
    <p:sldId id="270" r:id="rId14"/>
    <p:sldId id="263" r:id="rId15"/>
    <p:sldId id="262"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27B579-CF70-44B4-8607-5FB752D22F91}"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27B579-CF70-44B4-8607-5FB752D22F91}"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27B579-CF70-44B4-8607-5FB752D22F91}"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27B579-CF70-44B4-8607-5FB752D22F91}"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27B579-CF70-44B4-8607-5FB752D22F91}"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27B579-CF70-44B4-8607-5FB752D22F91}"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27B579-CF70-44B4-8607-5FB752D22F91}" type="datetimeFigureOut">
              <a:rPr lang="en-US" smtClean="0"/>
              <a:pPr/>
              <a:t>5/7/2012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27B579-CF70-44B4-8607-5FB752D22F91}" type="datetimeFigureOut">
              <a:rPr lang="en-US" smtClean="0"/>
              <a:pPr/>
              <a:t>5/7/2012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27B579-CF70-44B4-8607-5FB752D22F91}" type="datetimeFigureOut">
              <a:rPr lang="en-US" smtClean="0"/>
              <a:pPr/>
              <a:t>5/7/2012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27B579-CF70-44B4-8607-5FB752D22F91}"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27B579-CF70-44B4-8607-5FB752D22F91}"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0A180-F81C-4F3A-9584-CA1604794BB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27B579-CF70-44B4-8607-5FB752D22F91}" type="datetimeFigureOut">
              <a:rPr lang="en-US" smtClean="0"/>
              <a:pPr/>
              <a:t>5/7/2012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00A180-F81C-4F3A-9584-CA1604794BB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universityaffairs.ca/speculative-diction/access-denied-considering-sopa-higher-ed/"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whitehouse.gov/blog/2012/01/14/obama-administration-responds-we-people-petitions-sopa-and-online-piracy"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theoatmeal.com/sopa"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lstStyle/>
          <a:p>
            <a:r>
              <a:rPr lang="en-US" dirty="0" smtClean="0"/>
              <a:t>SOPA, PIPA, &amp; OPEN:</a:t>
            </a:r>
            <a:br>
              <a:rPr lang="en-US" dirty="0" smtClean="0"/>
            </a:br>
            <a:r>
              <a:rPr lang="en-US" dirty="0" smtClean="0"/>
              <a:t>What’s the Big Deal?</a:t>
            </a:r>
            <a:endParaRPr lang="en-US" dirty="0"/>
          </a:p>
        </p:txBody>
      </p:sp>
      <p:sp>
        <p:nvSpPr>
          <p:cNvPr id="3" name="Subtitle 2"/>
          <p:cNvSpPr>
            <a:spLocks noGrp="1"/>
          </p:cNvSpPr>
          <p:nvPr>
            <p:ph type="subTitle" idx="1"/>
          </p:nvPr>
        </p:nvSpPr>
        <p:spPr>
          <a:xfrm>
            <a:off x="304800" y="3048000"/>
            <a:ext cx="8534400" cy="3505200"/>
          </a:xfrm>
        </p:spPr>
        <p:txBody>
          <a:bodyPr>
            <a:normAutofit/>
          </a:bodyPr>
          <a:lstStyle/>
          <a:p>
            <a:r>
              <a:rPr lang="en-US" sz="2800" dirty="0" smtClean="0"/>
              <a:t>Chris Sweet</a:t>
            </a:r>
          </a:p>
          <a:p>
            <a:r>
              <a:rPr lang="en-US" sz="2800" dirty="0" smtClean="0"/>
              <a:t/>
            </a:r>
            <a:br>
              <a:rPr lang="en-US" sz="2800" dirty="0" smtClean="0"/>
            </a:br>
            <a:r>
              <a:rPr lang="en-US" sz="2800" dirty="0" smtClean="0"/>
              <a:t>Technology and Pedagogy: Possibilities and Challenges</a:t>
            </a:r>
          </a:p>
          <a:p>
            <a:r>
              <a:rPr lang="en-US" sz="2800" dirty="0" smtClean="0"/>
              <a:t>January, 28</a:t>
            </a:r>
          </a:p>
          <a:p>
            <a:r>
              <a:rPr lang="en-US" sz="2800" dirty="0" smtClean="0"/>
              <a:t>Illinois Wesleyan University</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pPr lvl="0"/>
            <a:r>
              <a:rPr lang="en-US" sz="4000" dirty="0"/>
              <a:t>Potential implications </a:t>
            </a:r>
            <a:r>
              <a:rPr lang="en-US" sz="4000" dirty="0" smtClean="0"/>
              <a:t>for </a:t>
            </a:r>
            <a:r>
              <a:rPr lang="en-US" sz="4000" dirty="0"/>
              <a:t>teaching faculty, i</a:t>
            </a:r>
            <a:r>
              <a:rPr lang="en-US" sz="4000" dirty="0" smtClean="0"/>
              <a:t>nstructional </a:t>
            </a:r>
            <a:r>
              <a:rPr lang="en-US" sz="4000" dirty="0"/>
              <a:t>technologists and </a:t>
            </a:r>
            <a:r>
              <a:rPr lang="en-US" sz="4000" dirty="0" smtClean="0"/>
              <a:t>students</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2514600" y="1752600"/>
            <a:ext cx="4058708"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Academia Responds</a:t>
            </a:r>
            <a:endParaRPr lang="en-US" dirty="0"/>
          </a:p>
        </p:txBody>
      </p:sp>
      <p:sp>
        <p:nvSpPr>
          <p:cNvPr id="3" name="Content Placeholder 2"/>
          <p:cNvSpPr>
            <a:spLocks noGrp="1"/>
          </p:cNvSpPr>
          <p:nvPr>
            <p:ph idx="1"/>
          </p:nvPr>
        </p:nvSpPr>
        <p:spPr>
          <a:xfrm>
            <a:off x="304800" y="1600200"/>
            <a:ext cx="8610600" cy="4876800"/>
          </a:xfrm>
        </p:spPr>
        <p:txBody>
          <a:bodyPr>
            <a:normAutofit/>
          </a:bodyPr>
          <a:lstStyle/>
          <a:p>
            <a:r>
              <a:rPr lang="en-US" dirty="0" err="1" smtClean="0"/>
              <a:t>Mellonie</a:t>
            </a:r>
            <a:r>
              <a:rPr lang="en-US" dirty="0" smtClean="0"/>
              <a:t> </a:t>
            </a:r>
            <a:r>
              <a:rPr lang="en-US" dirty="0" err="1" smtClean="0"/>
              <a:t>Fullick</a:t>
            </a:r>
            <a:r>
              <a:rPr lang="en-US" dirty="0" smtClean="0"/>
              <a:t> on the University Affairs Website:</a:t>
            </a:r>
          </a:p>
          <a:p>
            <a:pPr>
              <a:buNone/>
            </a:pPr>
            <a:r>
              <a:rPr lang="en-US" dirty="0" smtClean="0"/>
              <a:t>	“We need to pay attention to the changing information infrastructure (its physical, legal, and political economic aspects), since the changes made today can and will affect our capacities as researchers and teachers in the future.”</a:t>
            </a:r>
          </a:p>
          <a:p>
            <a:pPr>
              <a:buNone/>
            </a:pPr>
            <a:r>
              <a:rPr lang="en-US" sz="1400" dirty="0" smtClean="0">
                <a:hlinkClick r:id="rId2"/>
              </a:rPr>
              <a:t>http://www.universityaffairs.ca/speculative-diction/access-denied-considering-sopa-higher-ed/</a:t>
            </a:r>
            <a:r>
              <a:rPr lang="en-US" sz="1400" dirty="0" smtClean="0"/>
              <a:t> </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Academia Responds</a:t>
            </a:r>
            <a:endParaRPr lang="en-US" dirty="0"/>
          </a:p>
        </p:txBody>
      </p:sp>
      <p:sp>
        <p:nvSpPr>
          <p:cNvPr id="3" name="Content Placeholder 2"/>
          <p:cNvSpPr>
            <a:spLocks noGrp="1"/>
          </p:cNvSpPr>
          <p:nvPr>
            <p:ph idx="1"/>
          </p:nvPr>
        </p:nvSpPr>
        <p:spPr>
          <a:xfrm>
            <a:off x="457200" y="1219200"/>
            <a:ext cx="8229600" cy="5257800"/>
          </a:xfrm>
        </p:spPr>
        <p:txBody>
          <a:bodyPr>
            <a:normAutofit fontScale="92500" lnSpcReduction="10000"/>
          </a:bodyPr>
          <a:lstStyle/>
          <a:p>
            <a:r>
              <a:rPr lang="en-US" dirty="0" smtClean="0"/>
              <a:t>Nov. 15, 2011.  Open letter to the house of representatives from more than 100 law professors: “In </a:t>
            </a:r>
            <a:r>
              <a:rPr lang="en-US" dirty="0"/>
              <a:t>sum, SOPA is a dangerous bill. It threatens the most vibrant sector of our economy – Internet commerce. It is directly at odds with the United States’ foreign policy of Internet openness, a fact that repressive regimes will seize upon to justify their censorship of the Internet. And it violates the First Amendment</a:t>
            </a:r>
            <a:r>
              <a:rPr lang="en-US" dirty="0" smtClean="0"/>
              <a:t>.”</a:t>
            </a:r>
          </a:p>
          <a:p>
            <a:r>
              <a:rPr lang="en-US" dirty="0" smtClean="0"/>
              <a:t>SOPA strike: Syracuse I-School, Association for Computers and the Humanities and MIT Admissions all went dark!</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Implications</a:t>
            </a:r>
            <a:endParaRPr lang="en-US" dirty="0"/>
          </a:p>
        </p:txBody>
      </p:sp>
      <p:sp>
        <p:nvSpPr>
          <p:cNvPr id="3" name="Content Placeholder 2"/>
          <p:cNvSpPr>
            <a:spLocks noGrp="1"/>
          </p:cNvSpPr>
          <p:nvPr>
            <p:ph idx="1"/>
          </p:nvPr>
        </p:nvSpPr>
        <p:spPr/>
        <p:txBody>
          <a:bodyPr>
            <a:normAutofit lnSpcReduction="10000"/>
          </a:bodyPr>
          <a:lstStyle/>
          <a:p>
            <a:r>
              <a:rPr lang="en-US" dirty="0" smtClean="0"/>
              <a:t>Universities would be exposed to increased copyright liability</a:t>
            </a:r>
          </a:p>
          <a:p>
            <a:r>
              <a:rPr lang="en-US" dirty="0" smtClean="0"/>
              <a:t>Erodes 1</a:t>
            </a:r>
            <a:r>
              <a:rPr lang="en-US" baseline="30000" dirty="0" smtClean="0"/>
              <a:t>st</a:t>
            </a:r>
            <a:r>
              <a:rPr lang="en-US" dirty="0" smtClean="0"/>
              <a:t> Amendment free speech rights and intellectual freedom</a:t>
            </a:r>
          </a:p>
          <a:p>
            <a:r>
              <a:rPr lang="en-US" dirty="0" smtClean="0"/>
              <a:t>Faculty that upload any copyrighted content to an open class webpage would be “willfully infringing” upon this law</a:t>
            </a:r>
          </a:p>
          <a:p>
            <a:r>
              <a:rPr lang="en-US" dirty="0" smtClean="0"/>
              <a:t>We’re in the middle of a great teachable moment regarding all of these issues.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a:t>
            </a:r>
            <a:endParaRPr lang="en-US" dirty="0"/>
          </a:p>
        </p:txBody>
      </p:sp>
      <p:sp>
        <p:nvSpPr>
          <p:cNvPr id="3" name="Content Placeholder 2"/>
          <p:cNvSpPr>
            <a:spLocks noGrp="1"/>
          </p:cNvSpPr>
          <p:nvPr>
            <p:ph idx="1"/>
          </p:nvPr>
        </p:nvSpPr>
        <p:spPr/>
        <p:txBody>
          <a:bodyPr>
            <a:normAutofit/>
          </a:bodyPr>
          <a:lstStyle/>
          <a:p>
            <a:r>
              <a:rPr lang="en-US" dirty="0" smtClean="0"/>
              <a:t>January 14 White House Statement:</a:t>
            </a:r>
          </a:p>
          <a:p>
            <a:pPr>
              <a:buNone/>
            </a:pPr>
            <a:r>
              <a:rPr lang="en-US" dirty="0" smtClean="0"/>
              <a:t>	“While we believe that online piracy by foreign websites is a serious problem that requires a serious legislative response, we will not support legislation that reduces freedom of expression, increases </a:t>
            </a:r>
            <a:r>
              <a:rPr lang="en-US" dirty="0" err="1" smtClean="0"/>
              <a:t>cybersecurity</a:t>
            </a:r>
            <a:r>
              <a:rPr lang="en-US" dirty="0" smtClean="0"/>
              <a:t> risk, or undermines the dynamic, innovative global Internet.”</a:t>
            </a:r>
          </a:p>
          <a:p>
            <a:r>
              <a:rPr lang="en-US" sz="1200" dirty="0" smtClean="0">
                <a:hlinkClick r:id="rId2"/>
              </a:rPr>
              <a:t>http://www.whitehouse.gov/blog/2012/01/14/obama-administration-responds-we-people-petitions-sopa-and-online-piracy</a:t>
            </a:r>
            <a:r>
              <a:rPr lang="en-US" sz="1200" dirty="0" smtClean="0"/>
              <a:t> </a:t>
            </a:r>
            <a:endParaRPr lang="en-US" sz="1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Current status</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PIPA- January 20</a:t>
            </a:r>
          </a:p>
          <a:p>
            <a:r>
              <a:rPr lang="en-US" dirty="0" smtClean="0"/>
              <a:t>Senate Majority Leader Harry Reid: “In light of recent events, I have decided to postpone Tuesday’s vote on the PROTECT I.P. Act.”</a:t>
            </a:r>
          </a:p>
          <a:p>
            <a:r>
              <a:rPr lang="en-US" dirty="0" smtClean="0"/>
              <a:t>SOPA- January 20</a:t>
            </a:r>
          </a:p>
          <a:p>
            <a:r>
              <a:rPr lang="en-US" dirty="0" smtClean="0"/>
              <a:t>Representative Lamar Smith: “I have heard from the critics and I take seriously their concerns regarding proposed legislation to address the problem of online piracy. It is clear that we need to revisit the approach on how best to address the problem of foreign thieves that steal and sell American inventions and products.”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ACTA?</a:t>
            </a:r>
            <a:endParaRPr lang="en-US" dirty="0"/>
          </a:p>
        </p:txBody>
      </p:sp>
      <p:sp>
        <p:nvSpPr>
          <p:cNvPr id="3" name="Content Placeholder 2"/>
          <p:cNvSpPr>
            <a:spLocks noGrp="1"/>
          </p:cNvSpPr>
          <p:nvPr>
            <p:ph idx="1"/>
          </p:nvPr>
        </p:nvSpPr>
        <p:spPr/>
        <p:txBody>
          <a:bodyPr/>
          <a:lstStyle/>
          <a:p>
            <a:r>
              <a:rPr lang="en-US" dirty="0" smtClean="0"/>
              <a:t>ACTA= Anti-Counterfeiting Trade Agreement</a:t>
            </a:r>
          </a:p>
          <a:p>
            <a:r>
              <a:rPr lang="en-US" dirty="0" smtClean="0"/>
              <a:t>Signed by the European Commission on January 26</a:t>
            </a:r>
            <a:r>
              <a:rPr lang="en-US" baseline="30000" dirty="0" smtClean="0"/>
              <a:t>th</a:t>
            </a:r>
            <a:r>
              <a:rPr lang="en-US" dirty="0" smtClean="0"/>
              <a:t>.</a:t>
            </a:r>
          </a:p>
          <a:p>
            <a:r>
              <a:rPr lang="en-US" dirty="0" smtClean="0"/>
              <a:t>Signed Oct. 1, 2011</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4572000" y="1371600"/>
            <a:ext cx="2333333" cy="2380953"/>
          </a:xfrm>
          <a:prstGeom prst="rect">
            <a:avLst/>
          </a:prstGeom>
          <a:noFill/>
          <a:ln w="9525">
            <a:noFill/>
            <a:miter lim="800000"/>
            <a:headEnd/>
            <a:tailEnd/>
          </a:ln>
          <a:effectLst/>
        </p:spPr>
      </p:pic>
      <p:sp>
        <p:nvSpPr>
          <p:cNvPr id="5" name="TextBox 4"/>
          <p:cNvSpPr txBox="1"/>
          <p:nvPr/>
        </p:nvSpPr>
        <p:spPr>
          <a:xfrm>
            <a:off x="1371600" y="4572000"/>
            <a:ext cx="6172200" cy="369332"/>
          </a:xfrm>
          <a:prstGeom prst="rect">
            <a:avLst/>
          </a:prstGeom>
          <a:noFill/>
        </p:spPr>
        <p:txBody>
          <a:bodyPr wrap="square" rtlCol="0">
            <a:spAutoFit/>
          </a:bodyPr>
          <a:lstStyle/>
          <a:p>
            <a:pPr algn="ctr"/>
            <a:r>
              <a:rPr lang="en-US" dirty="0" smtClean="0">
                <a:hlinkClick r:id="rId3"/>
              </a:rPr>
              <a:t>http://theoatmeal.com/sopa</a:t>
            </a:r>
            <a:r>
              <a:rPr lang="en-US" dirty="0" smtClean="0"/>
              <a:t> </a:t>
            </a:r>
            <a:endParaRPr lang="en-US" dirty="0"/>
          </a:p>
        </p:txBody>
      </p:sp>
      <p:pic>
        <p:nvPicPr>
          <p:cNvPr id="1028" name="Picture 4"/>
          <p:cNvPicPr>
            <a:picLocks noChangeAspect="1" noChangeArrowheads="1"/>
          </p:cNvPicPr>
          <p:nvPr/>
        </p:nvPicPr>
        <p:blipFill>
          <a:blip r:embed="rId4" cstate="print"/>
          <a:srcRect/>
          <a:stretch>
            <a:fillRect/>
          </a:stretch>
        </p:blipFill>
        <p:spPr bwMode="auto">
          <a:xfrm>
            <a:off x="1371600" y="1295400"/>
            <a:ext cx="2971800" cy="2419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
            </a:r>
            <a:br>
              <a:rPr lang="en-US" dirty="0"/>
            </a:br>
            <a:endParaRPr lang="en-US" dirty="0"/>
          </a:p>
        </p:txBody>
      </p:sp>
      <p:sp>
        <p:nvSpPr>
          <p:cNvPr id="3" name="Content Placeholder 2"/>
          <p:cNvSpPr>
            <a:spLocks noGrp="1"/>
          </p:cNvSpPr>
          <p:nvPr>
            <p:ph idx="1"/>
          </p:nvPr>
        </p:nvSpPr>
        <p:spPr>
          <a:xfrm>
            <a:off x="457200" y="762000"/>
            <a:ext cx="8229600" cy="5364163"/>
          </a:xfrm>
        </p:spPr>
        <p:txBody>
          <a:bodyPr/>
          <a:lstStyle/>
          <a:p>
            <a:r>
              <a:rPr lang="en-US" dirty="0" smtClean="0"/>
              <a:t>SOPA, PIPA and OPEN are all current pieces of legislation that are proposing further regulations for copyright and online piracy</a:t>
            </a:r>
          </a:p>
          <a:p>
            <a:endParaRPr lang="en-US" dirty="0" smtClean="0"/>
          </a:p>
          <a:p>
            <a:r>
              <a:rPr lang="en-US" dirty="0" smtClean="0"/>
              <a:t>The legislation that currently regulates copyright is the Copyright </a:t>
            </a:r>
            <a:r>
              <a:rPr lang="en-US" dirty="0"/>
              <a:t>A</a:t>
            </a:r>
            <a:r>
              <a:rPr lang="en-US" dirty="0" smtClean="0"/>
              <a:t>ct of 1976 and the Digital Millennium Copyright Act (2000)</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SOPA</a:t>
            </a:r>
            <a:r>
              <a:rPr lang="en-US" dirty="0"/>
              <a:t/>
            </a:r>
            <a:br>
              <a:rPr lang="en-US" dirty="0"/>
            </a:br>
            <a:endParaRPr lang="en-US" dirty="0"/>
          </a:p>
        </p:txBody>
      </p:sp>
      <p:sp>
        <p:nvSpPr>
          <p:cNvPr id="3" name="Content Placeholder 2"/>
          <p:cNvSpPr>
            <a:spLocks noGrp="1"/>
          </p:cNvSpPr>
          <p:nvPr>
            <p:ph idx="1"/>
          </p:nvPr>
        </p:nvSpPr>
        <p:spPr>
          <a:xfrm>
            <a:off x="457200" y="1295400"/>
            <a:ext cx="8229600" cy="5029200"/>
          </a:xfrm>
        </p:spPr>
        <p:txBody>
          <a:bodyPr>
            <a:normAutofit/>
          </a:bodyPr>
          <a:lstStyle/>
          <a:p>
            <a:r>
              <a:rPr lang="en-US" dirty="0" smtClean="0"/>
              <a:t>SOPA = Stop Online Piracy Act</a:t>
            </a:r>
          </a:p>
          <a:p>
            <a:r>
              <a:rPr lang="en-US" dirty="0" smtClean="0"/>
              <a:t>Introduced Oct. 26, 2011 by Representative Lamar Smith (Texas-R)</a:t>
            </a:r>
          </a:p>
          <a:p>
            <a:r>
              <a:rPr lang="en-US" dirty="0" smtClean="0"/>
              <a:t>Would give content producers the power to have any website taken down if they think the site is “pirating” their work.</a:t>
            </a:r>
          </a:p>
          <a:p>
            <a:r>
              <a:rPr lang="en-US" dirty="0" smtClean="0"/>
              <a:t>Requires ad networks, search engines, ISPs to cut off services to offending site.</a:t>
            </a:r>
          </a:p>
          <a:p>
            <a:r>
              <a:rPr lang="en-US" dirty="0" smtClean="0"/>
              <a:t>No due process required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PIPA = Preventing Real Online Threats to Economic Creativity and Theft of Intellectual Property Act of 2011</a:t>
            </a:r>
          </a:p>
          <a:p>
            <a:r>
              <a:rPr lang="en-US" dirty="0" smtClean="0"/>
              <a:t>Introduced May 12, 2011 by Senator Patrick Leahy (Vermont-D)</a:t>
            </a:r>
          </a:p>
          <a:p>
            <a:r>
              <a:rPr lang="en-US" dirty="0" smtClean="0"/>
              <a:t>DOJ files case in court resulting in blocking access to and cutting revenue sources for offending sites.</a:t>
            </a:r>
          </a:p>
          <a:p>
            <a:r>
              <a:rPr lang="en-US" dirty="0" smtClean="0"/>
              <a:t>Encourages ad networks and payment processors to cut off services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a:t>
            </a:r>
            <a:endParaRPr lang="en-US"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r>
              <a:rPr lang="en-US" dirty="0" smtClean="0"/>
              <a:t>OPEN= Online Protection and Enforcement of Digital Trade Act</a:t>
            </a:r>
          </a:p>
          <a:p>
            <a:r>
              <a:rPr lang="en-US" dirty="0" smtClean="0"/>
              <a:t>Introduced Dec. 17, 2011 by Senator Wyden (Oregon-D)</a:t>
            </a:r>
          </a:p>
          <a:p>
            <a:r>
              <a:rPr lang="en-US" dirty="0" smtClean="0"/>
              <a:t>The OPEN Act would allow copyright holders to file complaints about copyright infringement at foreign websites with the U.S. International Trade Commission, which would investigate the complaints and decide whether U.S. payment processors and online advertising networks should be required to cut off funding.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5867400"/>
          </a:xfrm>
        </p:spPr>
        <p:txBody>
          <a:bodyPr numCol="2"/>
          <a:lstStyle/>
          <a:p>
            <a:pPr>
              <a:buNone/>
            </a:pPr>
            <a:r>
              <a:rPr lang="en-US" b="1" u="sng" dirty="0" smtClean="0"/>
              <a:t>For</a:t>
            </a:r>
            <a:r>
              <a:rPr lang="en-US" dirty="0" smtClean="0"/>
              <a:t>				</a:t>
            </a:r>
          </a:p>
          <a:p>
            <a:r>
              <a:rPr lang="en-US" sz="2800" dirty="0" smtClean="0"/>
              <a:t>Time Warner</a:t>
            </a:r>
          </a:p>
          <a:p>
            <a:r>
              <a:rPr lang="en-US" sz="2800" dirty="0" smtClean="0"/>
              <a:t>News Corp.</a:t>
            </a:r>
          </a:p>
          <a:p>
            <a:r>
              <a:rPr lang="en-US" sz="2800" dirty="0" smtClean="0"/>
              <a:t>Motion Picture Association of America</a:t>
            </a:r>
          </a:p>
          <a:p>
            <a:r>
              <a:rPr lang="en-US" sz="2800" dirty="0" smtClean="0"/>
              <a:t>Recording Industry Association of America </a:t>
            </a:r>
          </a:p>
          <a:p>
            <a:r>
              <a:rPr lang="en-US" sz="2800" dirty="0" smtClean="0"/>
              <a:t>US Chamber of </a:t>
            </a:r>
            <a:r>
              <a:rPr lang="en-US" dirty="0" smtClean="0"/>
              <a:t>Commerce</a:t>
            </a:r>
            <a:endParaRPr lang="en-US" dirty="0"/>
          </a:p>
          <a:p>
            <a:pPr>
              <a:buNone/>
            </a:pPr>
            <a:endParaRPr lang="en-US" dirty="0" smtClean="0"/>
          </a:p>
          <a:p>
            <a:pPr>
              <a:buNone/>
            </a:pPr>
            <a:endParaRPr lang="en-US" dirty="0"/>
          </a:p>
          <a:p>
            <a:pPr>
              <a:buNone/>
            </a:pPr>
            <a:r>
              <a:rPr lang="en-US" b="1" u="sng" dirty="0" smtClean="0"/>
              <a:t>Against</a:t>
            </a:r>
          </a:p>
          <a:p>
            <a:r>
              <a:rPr lang="en-US" dirty="0" err="1" smtClean="0"/>
              <a:t>Ebay</a:t>
            </a:r>
            <a:endParaRPr lang="en-US" dirty="0" smtClean="0"/>
          </a:p>
          <a:p>
            <a:r>
              <a:rPr lang="en-US" dirty="0" smtClean="0"/>
              <a:t>Google</a:t>
            </a:r>
          </a:p>
          <a:p>
            <a:r>
              <a:rPr lang="en-US" dirty="0" err="1" smtClean="0"/>
              <a:t>Facebook</a:t>
            </a:r>
            <a:endParaRPr lang="en-US" dirty="0" smtClean="0"/>
          </a:p>
          <a:p>
            <a:r>
              <a:rPr lang="en-US" dirty="0" smtClean="0"/>
              <a:t>Twitter</a:t>
            </a:r>
          </a:p>
          <a:p>
            <a:r>
              <a:rPr lang="en-US" dirty="0" smtClean="0"/>
              <a:t>Wikipedia</a:t>
            </a:r>
          </a:p>
          <a:p>
            <a:r>
              <a:rPr lang="en-US" dirty="0" smtClean="0"/>
              <a:t>Craigslist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Criticisms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Laurence Tribe, a Harvard law professor has argued that SOPA is unconstitutional because, if enacted, "an entire Web site containing tens of thousands of pages could be targeted if only a single page were accused of infringement." </a:t>
            </a:r>
          </a:p>
          <a:p>
            <a:r>
              <a:rPr lang="en-US" dirty="0" smtClean="0"/>
              <a:t>Jimmy Wales Founder of Wikipedia: “The issue here is that this law is very badly written, very broadly overreaching and, in at least the Senate version, would include the creation of a DNS (domain name system) blocking regime that’s technically identical to the one that’s used by China. I don’t think that’s the right way the U.S. needs to go in taking a leadership role on the Internet.”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fontScale="90000"/>
          </a:bodyPr>
          <a:lstStyle/>
          <a:p>
            <a:pPr lvl="0"/>
            <a:r>
              <a:rPr lang="en-US" dirty="0" smtClean="0"/>
              <a:t>“SOPA Strike” </a:t>
            </a:r>
            <a:r>
              <a:rPr lang="en-US" dirty="0"/>
              <a:t/>
            </a:r>
            <a:br>
              <a:rPr lang="en-US" dirty="0"/>
            </a:br>
            <a:endParaRPr lang="en-US" dirty="0"/>
          </a:p>
        </p:txBody>
      </p:sp>
      <p:sp>
        <p:nvSpPr>
          <p:cNvPr id="3" name="Content Placeholder 2"/>
          <p:cNvSpPr>
            <a:spLocks noGrp="1"/>
          </p:cNvSpPr>
          <p:nvPr>
            <p:ph idx="1"/>
          </p:nvPr>
        </p:nvSpPr>
        <p:spPr>
          <a:xfrm>
            <a:off x="457200" y="1066800"/>
            <a:ext cx="8229600" cy="5059363"/>
          </a:xfrm>
        </p:spPr>
        <p:txBody>
          <a:bodyPr/>
          <a:lstStyle/>
          <a:p>
            <a:r>
              <a:rPr lang="en-US" dirty="0" smtClean="0"/>
              <a:t>January 18</a:t>
            </a:r>
          </a:p>
          <a:p>
            <a:r>
              <a:rPr lang="en-US" dirty="0"/>
              <a:t>L</a:t>
            </a:r>
            <a:r>
              <a:rPr lang="en-US" dirty="0" smtClean="0"/>
              <a:t>argest online protest in history</a:t>
            </a:r>
          </a:p>
          <a:p>
            <a:r>
              <a:rPr lang="en-US" dirty="0" smtClean="0"/>
              <a:t>More than 7000 sites!</a:t>
            </a:r>
          </a:p>
        </p:txBody>
      </p:sp>
      <p:pic>
        <p:nvPicPr>
          <p:cNvPr id="5" name="Picture 4"/>
          <p:cNvPicPr/>
          <p:nvPr/>
        </p:nvPicPr>
        <p:blipFill>
          <a:blip r:embed="rId2" cstate="print"/>
          <a:srcRect/>
          <a:stretch>
            <a:fillRect/>
          </a:stretch>
        </p:blipFill>
        <p:spPr bwMode="auto">
          <a:xfrm>
            <a:off x="5334000" y="2286000"/>
            <a:ext cx="3124200" cy="2162683"/>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a:stretch>
            <a:fillRect/>
          </a:stretch>
        </p:blipFill>
        <p:spPr bwMode="auto">
          <a:xfrm>
            <a:off x="1066800" y="2895600"/>
            <a:ext cx="2743200" cy="914400"/>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1066800" y="4343400"/>
            <a:ext cx="2514600" cy="1219200"/>
          </a:xfrm>
          <a:prstGeom prst="rect">
            <a:avLst/>
          </a:prstGeom>
          <a:noFill/>
          <a:ln w="9525">
            <a:noFill/>
            <a:miter lim="800000"/>
            <a:headEnd/>
            <a:tailEnd/>
          </a:ln>
        </p:spPr>
      </p:pic>
      <p:sp>
        <p:nvSpPr>
          <p:cNvPr id="8" name="Down Arrow 7"/>
          <p:cNvSpPr/>
          <p:nvPr/>
        </p:nvSpPr>
        <p:spPr>
          <a:xfrm>
            <a:off x="2209800" y="3733800"/>
            <a:ext cx="304800" cy="3810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4099" name="Picture 3"/>
          <p:cNvPicPr>
            <a:picLocks noChangeAspect="1" noChangeArrowheads="1"/>
          </p:cNvPicPr>
          <p:nvPr/>
        </p:nvPicPr>
        <p:blipFill>
          <a:blip r:embed="rId5" cstate="print"/>
          <a:srcRect b="59822"/>
          <a:stretch>
            <a:fillRect/>
          </a:stretch>
        </p:blipFill>
        <p:spPr bwMode="auto">
          <a:xfrm>
            <a:off x="4038600" y="4800600"/>
            <a:ext cx="4286250" cy="12896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364</TotalTime>
  <Words>687</Words>
  <Application>Microsoft Office PowerPoint</Application>
  <PresentationFormat>On-screen Show (4:3)</PresentationFormat>
  <Paragraphs>73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SOPA, PIPA, &amp; OPEN: What’s the Big Deal?</vt:lpstr>
      <vt:lpstr>Slide 2</vt:lpstr>
      <vt:lpstr> </vt:lpstr>
      <vt:lpstr>SOPA </vt:lpstr>
      <vt:lpstr>PIPA</vt:lpstr>
      <vt:lpstr>OPEN</vt:lpstr>
      <vt:lpstr>Slide 7</vt:lpstr>
      <vt:lpstr>General Criticisms</vt:lpstr>
      <vt:lpstr>“SOPA Strike”  </vt:lpstr>
      <vt:lpstr>Potential implications for teaching faculty, instructional technologists and students</vt:lpstr>
      <vt:lpstr>Academia Responds</vt:lpstr>
      <vt:lpstr>Academia Responds</vt:lpstr>
      <vt:lpstr>General Implications</vt:lpstr>
      <vt:lpstr>Current Status</vt:lpstr>
      <vt:lpstr>Current status </vt:lpstr>
      <vt:lpstr>What about ACTA?</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SOPA, PIPA, &amp; OPEN: What’s the Big Deal?</dc:title>
  <dc:creator>Lenovo User</dc:creator>
  <cp:lastModifiedBy>Lenovo User</cp:lastModifiedBy>
  <cp:revision>23</cp:revision>
  <dcterms:created xsi:type="dcterms:W3CDTF">2012-01-27T16:27:21Z</dcterms:created>
  <dcterms:modified xsi:type="dcterms:W3CDTF">2012-05-07T20:08:20Z</dcterms:modified>
</cp:coreProperties>
</file>