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9" r:id="rId5"/>
    <p:sldId id="286" r:id="rId6"/>
    <p:sldId id="267" r:id="rId7"/>
    <p:sldId id="268" r:id="rId8"/>
    <p:sldId id="269" r:id="rId9"/>
    <p:sldId id="284" r:id="rId10"/>
    <p:sldId id="285" r:id="rId11"/>
    <p:sldId id="280" r:id="rId12"/>
    <p:sldId id="276" r:id="rId13"/>
    <p:sldId id="277" r:id="rId14"/>
    <p:sldId id="265" r:id="rId15"/>
    <p:sldId id="264" r:id="rId16"/>
    <p:sldId id="287" r:id="rId17"/>
    <p:sldId id="281" r:id="rId18"/>
    <p:sldId id="266" r:id="rId19"/>
    <p:sldId id="262" r:id="rId20"/>
    <p:sldId id="278" r:id="rId21"/>
    <p:sldId id="272" r:id="rId22"/>
    <p:sldId id="273" r:id="rId23"/>
    <p:sldId id="274" r:id="rId24"/>
    <p:sldId id="275" r:id="rId25"/>
    <p:sldId id="282"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D880DE-243D-4B8D-82E1-4371B81672C8}"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880DE-243D-4B8D-82E1-4371B81672C8}"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880DE-243D-4B8D-82E1-4371B81672C8}"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880DE-243D-4B8D-82E1-4371B81672C8}"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D880DE-243D-4B8D-82E1-4371B81672C8}"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D880DE-243D-4B8D-82E1-4371B81672C8}" type="datetimeFigureOut">
              <a:rPr lang="en-US" smtClean="0"/>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D880DE-243D-4B8D-82E1-4371B81672C8}" type="datetimeFigureOut">
              <a:rPr lang="en-US" smtClean="0"/>
              <a:t>3/22/2012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D880DE-243D-4B8D-82E1-4371B81672C8}" type="datetimeFigureOut">
              <a:rPr lang="en-US" smtClean="0"/>
              <a:t>3/22/2012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D880DE-243D-4B8D-82E1-4371B81672C8}" type="datetimeFigureOut">
              <a:rPr lang="en-US" smtClean="0"/>
              <a:t>3/22/2012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880DE-243D-4B8D-82E1-4371B81672C8}" type="datetimeFigureOut">
              <a:rPr lang="en-US" smtClean="0"/>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880DE-243D-4B8D-82E1-4371B81672C8}" type="datetimeFigureOut">
              <a:rPr lang="en-US" smtClean="0"/>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687FC-D00C-4877-ACB9-84B2816602A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D880DE-243D-4B8D-82E1-4371B81672C8}" type="datetimeFigureOut">
              <a:rPr lang="en-US" smtClean="0"/>
              <a:t>3/22/2012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0687FC-D00C-4877-ACB9-84B2816602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en.wikipedia.org/w/index.php?title=Special:RecentChanges&amp;limit=50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ndex.php?title=Special:RecentChanges&amp;limit=50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81000"/>
            <a:ext cx="8382000" cy="2133600"/>
          </a:xfrm>
        </p:spPr>
        <p:txBody>
          <a:bodyPr>
            <a:normAutofit/>
          </a:bodyPr>
          <a:lstStyle/>
          <a:p>
            <a:r>
              <a:rPr lang="en-US" sz="3600" b="1" dirty="0"/>
              <a:t>Wikipedia and the Wisdom of the Crowds: </a:t>
            </a:r>
            <a:r>
              <a:rPr lang="en-US" b="1" dirty="0" smtClean="0"/>
              <a:t/>
            </a:r>
            <a:br>
              <a:rPr lang="en-US" b="1" dirty="0" smtClean="0"/>
            </a:br>
            <a:r>
              <a:rPr lang="en-US" sz="2800" b="1" dirty="0" smtClean="0"/>
              <a:t>re-thinking </a:t>
            </a:r>
            <a:r>
              <a:rPr lang="en-US" sz="2800" b="1" dirty="0"/>
              <a:t>knowledge creation, reliability and expertise in the age of </a:t>
            </a:r>
            <a:r>
              <a:rPr lang="en-US" sz="2800" b="1" dirty="0" smtClean="0"/>
              <a:t>Wikipedia</a:t>
            </a:r>
            <a:endParaRPr lang="en-US" dirty="0"/>
          </a:p>
        </p:txBody>
      </p:sp>
      <p:sp>
        <p:nvSpPr>
          <p:cNvPr id="3" name="Subtitle 2"/>
          <p:cNvSpPr>
            <a:spLocks noGrp="1"/>
          </p:cNvSpPr>
          <p:nvPr>
            <p:ph type="subTitle" idx="1"/>
          </p:nvPr>
        </p:nvSpPr>
        <p:spPr>
          <a:xfrm>
            <a:off x="1371600" y="4876800"/>
            <a:ext cx="6400800" cy="1447800"/>
          </a:xfrm>
        </p:spPr>
        <p:txBody>
          <a:bodyPr>
            <a:normAutofit/>
          </a:bodyPr>
          <a:lstStyle/>
          <a:p>
            <a:r>
              <a:rPr lang="en-US" sz="2400" dirty="0" smtClean="0">
                <a:solidFill>
                  <a:schemeClr val="tx1"/>
                </a:solidFill>
              </a:rPr>
              <a:t>Chris Sweet</a:t>
            </a:r>
          </a:p>
          <a:p>
            <a:r>
              <a:rPr lang="en-US" sz="2400" dirty="0" smtClean="0">
                <a:solidFill>
                  <a:schemeClr val="tx1"/>
                </a:solidFill>
              </a:rPr>
              <a:t>IWU Faculty Non-Org</a:t>
            </a:r>
          </a:p>
          <a:p>
            <a:r>
              <a:rPr lang="en-US" sz="2400" dirty="0" smtClean="0">
                <a:solidFill>
                  <a:schemeClr val="tx1"/>
                </a:solidFill>
              </a:rPr>
              <a:t>3/26/12</a:t>
            </a:r>
            <a:endParaRPr lang="en-US" dirty="0" smtClean="0">
              <a:solidFill>
                <a:schemeClr val="tx1"/>
              </a:solidFill>
            </a:endParaRPr>
          </a:p>
        </p:txBody>
      </p:sp>
      <p:sp>
        <p:nvSpPr>
          <p:cNvPr id="6" name="TextBox 5"/>
          <p:cNvSpPr txBox="1"/>
          <p:nvPr/>
        </p:nvSpPr>
        <p:spPr>
          <a:xfrm>
            <a:off x="457200" y="2667001"/>
            <a:ext cx="8382000" cy="2092881"/>
          </a:xfrm>
          <a:prstGeom prst="rect">
            <a:avLst/>
          </a:prstGeom>
          <a:noFill/>
        </p:spPr>
        <p:txBody>
          <a:bodyPr wrap="square" rtlCol="0">
            <a:spAutoFit/>
          </a:bodyPr>
          <a:lstStyle/>
          <a:p>
            <a:pPr algn="ctr"/>
            <a:r>
              <a:rPr lang="en-US" sz="2800" dirty="0" smtClean="0"/>
              <a:t>“Because the world is radically new, the ideal encyclopedia should be radical too. It should stop being safe- in politics, in philosophy, in science.” </a:t>
            </a:r>
          </a:p>
          <a:p>
            <a:pPr algn="ctr"/>
            <a:r>
              <a:rPr lang="en-US" sz="2800" dirty="0" smtClean="0"/>
              <a:t> </a:t>
            </a:r>
            <a:r>
              <a:rPr lang="es-AR" dirty="0" smtClean="0"/>
              <a:t>-</a:t>
            </a:r>
            <a:r>
              <a:rPr lang="es-AR" i="1" dirty="0" err="1" smtClean="0"/>
              <a:t>Encyclopedia</a:t>
            </a:r>
            <a:r>
              <a:rPr lang="es-AR" i="1" dirty="0" smtClean="0"/>
              <a:t> </a:t>
            </a:r>
            <a:r>
              <a:rPr lang="es-AR" i="1" dirty="0" err="1" smtClean="0"/>
              <a:t>Britannica</a:t>
            </a:r>
            <a:r>
              <a:rPr lang="es-AR" dirty="0" smtClean="0"/>
              <a:t> Editor Charles Van Doren, 1962.</a:t>
            </a:r>
            <a:endParaRPr lang="en-US"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Studies on Accuracy and Reliability</a:t>
            </a:r>
            <a:endParaRPr lang="en-US" dirty="0"/>
          </a:p>
        </p:txBody>
      </p:sp>
      <p:sp>
        <p:nvSpPr>
          <p:cNvPr id="3" name="Content Placeholder 2"/>
          <p:cNvSpPr>
            <a:spLocks noGrp="1"/>
          </p:cNvSpPr>
          <p:nvPr>
            <p:ph idx="1"/>
          </p:nvPr>
        </p:nvSpPr>
        <p:spPr/>
        <p:txBody>
          <a:bodyPr/>
          <a:lstStyle/>
          <a:p>
            <a:r>
              <a:rPr lang="en-US" dirty="0" smtClean="0"/>
              <a:t>Nature Study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Epistemic Egalitarianism</a:t>
            </a:r>
            <a:endParaRPr lang="en-US" dirty="0"/>
          </a:p>
        </p:txBody>
      </p:sp>
      <p:sp>
        <p:nvSpPr>
          <p:cNvPr id="3" name="Content Placeholder 2"/>
          <p:cNvSpPr>
            <a:spLocks noGrp="1"/>
          </p:cNvSpPr>
          <p:nvPr>
            <p:ph idx="1"/>
          </p:nvPr>
        </p:nvSpPr>
        <p:spPr/>
        <p:txBody>
          <a:bodyPr>
            <a:normAutofit fontScale="85000" lnSpcReduction="20000"/>
          </a:bodyPr>
          <a:lstStyle/>
          <a:p>
            <a:r>
              <a:rPr lang="en-US" dirty="0"/>
              <a:t>“According to epistemic egalitarianism, we are all fundamentally equal in our authority or rights to articulate what should pass for knowledge; the only grounds on which a claim can compete against other claims are to be found in the content of the claim itself, never in who makes it” (2007). </a:t>
            </a:r>
            <a:endParaRPr lang="en-US" dirty="0" smtClean="0"/>
          </a:p>
          <a:p>
            <a:r>
              <a:rPr lang="en-US" dirty="0"/>
              <a:t>“</a:t>
            </a:r>
            <a:r>
              <a:rPr lang="en-US" i="1" dirty="0"/>
              <a:t>Wikipedia</a:t>
            </a:r>
            <a:r>
              <a:rPr lang="en-US" dirty="0"/>
              <a:t> is a global project. Its special feature is that </a:t>
            </a:r>
            <a:r>
              <a:rPr lang="en-US" i="1" dirty="0"/>
              <a:t>no one</a:t>
            </a:r>
            <a:r>
              <a:rPr lang="en-US" dirty="0"/>
              <a:t> is privileged, and over time, the views of thousands of people are weighed and mixed in. Such an open, welcoming, unfettered institution has a better claim than any other to represent the consensus of Humanity” (Sanger, 2009, p. 58).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like your truth?</a:t>
            </a:r>
            <a:endParaRPr lang="en-US" dirty="0"/>
          </a:p>
        </p:txBody>
      </p:sp>
      <p:sp>
        <p:nvSpPr>
          <p:cNvPr id="3" name="Content Placeholder 2"/>
          <p:cNvSpPr>
            <a:spLocks noGrp="1"/>
          </p:cNvSpPr>
          <p:nvPr>
            <p:ph idx="1"/>
          </p:nvPr>
        </p:nvSpPr>
        <p:spPr/>
        <p:txBody>
          <a:bodyPr>
            <a:normAutofit fontScale="62500" lnSpcReduction="20000"/>
          </a:bodyPr>
          <a:lstStyle/>
          <a:p>
            <a:r>
              <a:rPr lang="en-US" dirty="0"/>
              <a:t>“In a world in which so many people are consulting an encyclopedia ‘anyone can edit’ for answers, the conventional wisdom, the accepted knowledge, seems less tethered to experts, exclusive institutions, and publications with professional gatekeepers (Sanger, 2007). </a:t>
            </a:r>
            <a:endParaRPr lang="en-US" dirty="0" smtClean="0"/>
          </a:p>
          <a:p>
            <a:r>
              <a:rPr lang="en-US" dirty="0" smtClean="0"/>
              <a:t>Cory </a:t>
            </a:r>
            <a:r>
              <a:rPr lang="en-US" dirty="0" err="1" smtClean="0"/>
              <a:t>Doctrow</a:t>
            </a:r>
            <a:r>
              <a:rPr lang="en-US" dirty="0" smtClean="0"/>
              <a:t>: </a:t>
            </a:r>
            <a:endParaRPr lang="en-US" dirty="0"/>
          </a:p>
          <a:p>
            <a:r>
              <a:rPr lang="en-US" dirty="0" smtClean="0"/>
              <a:t>No, if you want to really navigate the truth via Wikipedia, you have to dig into those "history" and "discuss" pages hanging off of every entry. That's where the real action is, the tidily organized palimpsest of the </a:t>
            </a:r>
            <a:r>
              <a:rPr lang="en-US" dirty="0" err="1" smtClean="0"/>
              <a:t>flamewar</a:t>
            </a:r>
            <a:r>
              <a:rPr lang="en-US" dirty="0" smtClean="0"/>
              <a:t> that lurks beneath any definition of "truth."</a:t>
            </a:r>
          </a:p>
          <a:p>
            <a:r>
              <a:rPr lang="en-US" i="1" dirty="0" smtClean="0"/>
              <a:t>The Britannica</a:t>
            </a:r>
            <a:r>
              <a:rPr lang="en-US" dirty="0" smtClean="0"/>
              <a:t> tells you what dead white men agreed upon, Wikipedia tells you what live Internet users are fighting over.</a:t>
            </a:r>
          </a:p>
          <a:p>
            <a:r>
              <a:rPr lang="en-US" i="1" dirty="0" smtClean="0"/>
              <a:t>The</a:t>
            </a:r>
            <a:r>
              <a:rPr lang="en-US" dirty="0" smtClean="0"/>
              <a:t> </a:t>
            </a:r>
            <a:r>
              <a:rPr lang="en-US" i="1" dirty="0" smtClean="0"/>
              <a:t>Britannica</a:t>
            </a:r>
            <a:r>
              <a:rPr lang="en-US" dirty="0" smtClean="0"/>
              <a:t> truth is an illusion, anyway. There's more than one approach to any issue, and being able to see multiple versions of them, organized with argument and counter-argument, will do a better job of equipping you to figure out which truth suits you best.</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like your truth?</a:t>
            </a:r>
            <a:endParaRPr lang="en-US" dirty="0"/>
          </a:p>
        </p:txBody>
      </p:sp>
      <p:sp>
        <p:nvSpPr>
          <p:cNvPr id="3" name="Content Placeholder 2"/>
          <p:cNvSpPr>
            <a:spLocks noGrp="1"/>
          </p:cNvSpPr>
          <p:nvPr>
            <p:ph idx="1"/>
          </p:nvPr>
        </p:nvSpPr>
        <p:spPr/>
        <p:txBody>
          <a:bodyPr>
            <a:normAutofit fontScale="92500" lnSpcReduction="20000"/>
          </a:bodyPr>
          <a:lstStyle/>
          <a:p>
            <a:r>
              <a:rPr lang="en-US" dirty="0"/>
              <a:t>One of the major flaws of the traditional model of expertise is that it allows –even encourages- authorial bias and sometimes fails to take into account dissenting and alternative views</a:t>
            </a:r>
            <a:r>
              <a:rPr lang="en-US" dirty="0" smtClean="0"/>
              <a:t>.</a:t>
            </a:r>
          </a:p>
          <a:p>
            <a:r>
              <a:rPr lang="en-US" dirty="0"/>
              <a:t>At the end of the day, </a:t>
            </a:r>
            <a:r>
              <a:rPr lang="en-US" i="1" dirty="0"/>
              <a:t>Wikipedia</a:t>
            </a:r>
            <a:r>
              <a:rPr lang="en-US" dirty="0"/>
              <a:t> is a grand experiment in determining the nature of truth. You, the user, have to decide if truth is a specific product of expertise or whether it can also arise from a democratic process of debating, compromising and eventually settling on a consensus?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expertise?</a:t>
            </a:r>
            <a:endParaRPr lang="en-US" dirty="0"/>
          </a:p>
        </p:txBody>
      </p:sp>
      <p:sp>
        <p:nvSpPr>
          <p:cNvPr id="3" name="Content Placeholder 2"/>
          <p:cNvSpPr>
            <a:spLocks noGrp="1"/>
          </p:cNvSpPr>
          <p:nvPr>
            <p:ph idx="1"/>
          </p:nvPr>
        </p:nvSpPr>
        <p:spPr/>
        <p:txBody>
          <a:bodyPr/>
          <a:lstStyle/>
          <a:p>
            <a:r>
              <a:rPr lang="en-US" dirty="0"/>
              <a:t>“To me, the key thing is getting it right. I don’t care if they’re a high-school kid or a Harvard professor</a:t>
            </a:r>
            <a:r>
              <a:rPr lang="en-US" dirty="0" smtClean="0"/>
              <a:t>” </a:t>
            </a:r>
          </a:p>
          <a:p>
            <a:pPr>
              <a:buNone/>
            </a:pPr>
            <a:r>
              <a:rPr lang="en-US" dirty="0" smtClean="0"/>
              <a:t>-Jimmy Wales</a:t>
            </a:r>
          </a:p>
          <a:p>
            <a:r>
              <a:rPr lang="en-US" dirty="0" smtClean="0"/>
              <a:t>OED definition: “One </a:t>
            </a:r>
            <a:r>
              <a:rPr lang="en-US" dirty="0"/>
              <a:t>whose special knowledge or skill causes him to be regarded as an authority; a specialist” (“Expert,” 2011).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expertise?</a:t>
            </a:r>
            <a:endParaRPr lang="en-US" dirty="0"/>
          </a:p>
        </p:txBody>
      </p:sp>
      <p:sp>
        <p:nvSpPr>
          <p:cNvPr id="3" name="Content Placeholder 2"/>
          <p:cNvSpPr>
            <a:spLocks noGrp="1"/>
          </p:cNvSpPr>
          <p:nvPr>
            <p:ph idx="1"/>
          </p:nvPr>
        </p:nvSpPr>
        <p:spPr/>
        <p:txBody>
          <a:bodyPr>
            <a:normAutofit lnSpcReduction="10000"/>
          </a:bodyPr>
          <a:lstStyle/>
          <a:p>
            <a:r>
              <a:rPr lang="en-US" i="1" dirty="0"/>
              <a:t>Cambridge Handbook of Expertise and Expert Performance</a:t>
            </a:r>
            <a:r>
              <a:rPr lang="en-US" dirty="0"/>
              <a:t> chooses to cite a 2005 definition of “expert” from </a:t>
            </a:r>
            <a:r>
              <a:rPr lang="en-US" i="1" dirty="0"/>
              <a:t>Wikipedia</a:t>
            </a:r>
            <a:r>
              <a:rPr lang="en-US" dirty="0"/>
              <a:t>: “someone widely recognized as a reliable source of knowledge, technique, or skill whose judgment is accorded authority and status by the public or his or her peers. Experts have prolonged or intense experience through practice and education in a particular field” (Ericsson, </a:t>
            </a:r>
            <a:r>
              <a:rPr lang="en-US" dirty="0" err="1"/>
              <a:t>Charness</a:t>
            </a:r>
            <a:r>
              <a:rPr lang="en-US" dirty="0"/>
              <a:t>, </a:t>
            </a:r>
            <a:r>
              <a:rPr lang="en-US" dirty="0" err="1"/>
              <a:t>Feltovich</a:t>
            </a:r>
            <a:r>
              <a:rPr lang="en-US" dirty="0"/>
              <a:t>, Hoffman, 2006)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Grp="1" noChangeAspect="1" noChangeArrowheads="1"/>
          </p:cNvPicPr>
          <p:nvPr>
            <p:ph idx="1"/>
          </p:nvPr>
        </p:nvPicPr>
        <p:blipFill>
          <a:blip r:embed="rId2" cstate="print"/>
          <a:srcRect/>
          <a:stretch>
            <a:fillRect/>
          </a:stretch>
        </p:blipFill>
        <p:spPr bwMode="auto">
          <a:xfrm>
            <a:off x="914400" y="3429000"/>
            <a:ext cx="6934200" cy="2476500"/>
          </a:xfrm>
          <a:prstGeom prst="rect">
            <a:avLst/>
          </a:prstGeom>
          <a:noFill/>
          <a:ln w="9525">
            <a:noFill/>
            <a:miter lim="800000"/>
            <a:headEnd/>
            <a:tailEnd/>
          </a:ln>
        </p:spPr>
      </p:pic>
      <p:pic>
        <p:nvPicPr>
          <p:cNvPr id="38915" name="Picture 3"/>
          <p:cNvPicPr>
            <a:picLocks noChangeAspect="1" noChangeArrowheads="1"/>
          </p:cNvPicPr>
          <p:nvPr/>
        </p:nvPicPr>
        <p:blipFill>
          <a:blip r:embed="rId3" cstate="print"/>
          <a:srcRect/>
          <a:stretch>
            <a:fillRect/>
          </a:stretch>
        </p:blipFill>
        <p:spPr bwMode="auto">
          <a:xfrm>
            <a:off x="914400" y="609600"/>
            <a:ext cx="6934200" cy="24765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Problems </a:t>
            </a:r>
            <a:r>
              <a:rPr lang="en-US" dirty="0"/>
              <a:t>w</a:t>
            </a:r>
            <a:r>
              <a:rPr lang="en-US" dirty="0" smtClean="0"/>
              <a:t>ith </a:t>
            </a:r>
            <a:r>
              <a:rPr lang="en-US" dirty="0"/>
              <a:t>E</a:t>
            </a:r>
            <a:r>
              <a:rPr lang="en-US" dirty="0" smtClean="0"/>
              <a:t>xperts</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a:t>Michelene</a:t>
            </a:r>
            <a:r>
              <a:rPr lang="en-US" dirty="0"/>
              <a:t> Chi describes seven ways in which experts </a:t>
            </a:r>
            <a:r>
              <a:rPr lang="en-US" dirty="0" smtClean="0"/>
              <a:t>fall </a:t>
            </a:r>
            <a:r>
              <a:rPr lang="en-US" dirty="0"/>
              <a:t>short. </a:t>
            </a:r>
            <a:endParaRPr lang="en-US" dirty="0" smtClean="0"/>
          </a:p>
          <a:p>
            <a:pPr>
              <a:buNone/>
            </a:pPr>
            <a:r>
              <a:rPr lang="en-US" dirty="0" smtClean="0"/>
              <a:t>1. Expertise </a:t>
            </a:r>
            <a:r>
              <a:rPr lang="en-US" dirty="0"/>
              <a:t>is </a:t>
            </a:r>
            <a:r>
              <a:rPr lang="en-US" dirty="0" smtClean="0"/>
              <a:t>domain-limited</a:t>
            </a:r>
          </a:p>
          <a:p>
            <a:pPr>
              <a:buNone/>
            </a:pPr>
            <a:r>
              <a:rPr lang="en-US" dirty="0" smtClean="0"/>
              <a:t>2. Experts are overly confident</a:t>
            </a:r>
          </a:p>
          <a:p>
            <a:pPr>
              <a:buNone/>
            </a:pPr>
            <a:r>
              <a:rPr lang="en-US" dirty="0" smtClean="0"/>
              <a:t>3. Expertise is context dependent</a:t>
            </a:r>
          </a:p>
          <a:p>
            <a:pPr>
              <a:buNone/>
            </a:pPr>
            <a:r>
              <a:rPr lang="en-US" dirty="0" smtClean="0"/>
              <a:t>4. Experts can be inflexible</a:t>
            </a:r>
          </a:p>
          <a:p>
            <a:pPr>
              <a:buNone/>
            </a:pPr>
            <a:r>
              <a:rPr lang="en-US" dirty="0" smtClean="0"/>
              <a:t>5. Experts </a:t>
            </a:r>
            <a:r>
              <a:rPr lang="en-US" dirty="0"/>
              <a:t>sometimes tend to gloss over important aspects, which may lead to inaccurate </a:t>
            </a:r>
            <a:r>
              <a:rPr lang="en-US" dirty="0" smtClean="0"/>
              <a:t>prediction</a:t>
            </a:r>
          </a:p>
          <a:p>
            <a:pPr>
              <a:buNone/>
            </a:pPr>
            <a:r>
              <a:rPr lang="en-US" dirty="0" smtClean="0"/>
              <a:t>6. Experts are judgmental</a:t>
            </a:r>
          </a:p>
          <a:p>
            <a:pPr>
              <a:buNone/>
            </a:pPr>
            <a:r>
              <a:rPr lang="en-US" dirty="0" smtClean="0"/>
              <a:t>7. Experts show </a:t>
            </a:r>
            <a:r>
              <a:rPr lang="en-US" dirty="0"/>
              <a:t>bias and functional fixedness </a:t>
            </a:r>
            <a:endParaRPr lang="en-US" dirty="0" smtClean="0"/>
          </a:p>
          <a:p>
            <a:pPr>
              <a:buNone/>
            </a:pPr>
            <a:r>
              <a:rPr lang="en-US" dirty="0" smtClean="0"/>
              <a:t>(</a:t>
            </a:r>
            <a:r>
              <a:rPr lang="en-US" dirty="0"/>
              <a:t>Ericsson, et. al., 2006, pgs. 24-27).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amateur-experts?</a:t>
            </a:r>
            <a:endParaRPr lang="en-US" dirty="0"/>
          </a:p>
        </p:txBody>
      </p:sp>
      <p:sp>
        <p:nvSpPr>
          <p:cNvPr id="3" name="Content Placeholder 2"/>
          <p:cNvSpPr>
            <a:spLocks noGrp="1"/>
          </p:cNvSpPr>
          <p:nvPr>
            <p:ph idx="1"/>
          </p:nvPr>
        </p:nvSpPr>
        <p:spPr/>
        <p:txBody>
          <a:bodyPr/>
          <a:lstStyle/>
          <a:p>
            <a:pPr>
              <a:buNone/>
            </a:pPr>
            <a:r>
              <a:rPr lang="en-US" dirty="0"/>
              <a:t>A</a:t>
            </a:r>
            <a:r>
              <a:rPr lang="en-US" dirty="0" smtClean="0"/>
              <a:t>mateur-experts are </a:t>
            </a:r>
            <a:r>
              <a:rPr lang="en-US" dirty="0"/>
              <a:t>people who have gained a great deal of specialized knowledge through study or practice, but lack traditional academic or professional credentials.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Wikipedia and Academia</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Impact Factor &amp; Open Access</a:t>
            </a:r>
            <a:endParaRPr lang="en-US" dirty="0" smtClean="0"/>
          </a:p>
          <a:p>
            <a:r>
              <a:rPr lang="en-US" dirty="0" smtClean="0"/>
              <a:t>Historian Roy </a:t>
            </a:r>
            <a:r>
              <a:rPr lang="en-US" dirty="0" err="1"/>
              <a:t>Rosenzweig</a:t>
            </a:r>
            <a:r>
              <a:rPr lang="en-US" dirty="0"/>
              <a:t> summarizes this tension between the expert writers and publishers:</a:t>
            </a:r>
          </a:p>
          <a:p>
            <a:pPr>
              <a:buNone/>
            </a:pPr>
            <a:endParaRPr lang="en-US" dirty="0"/>
          </a:p>
          <a:p>
            <a:pPr>
              <a:buNone/>
            </a:pPr>
            <a:r>
              <a:rPr lang="en-US" dirty="0"/>
              <a:t>Why are so many of our scholarly journals locked away behind subscription gates? What about </a:t>
            </a:r>
            <a:r>
              <a:rPr lang="en-US" i="1" dirty="0"/>
              <a:t>American National Biography Online</a:t>
            </a:r>
            <a:r>
              <a:rPr lang="en-US" dirty="0"/>
              <a:t>—written by professional historians, sponsored by our scholarly societies, and supported by millions of dollars in foundation and government grants? Why is it available only to libraries that often pay thousands of dollars per year rather than to everyone on the Web as </a:t>
            </a:r>
            <a:r>
              <a:rPr lang="en-US" i="1" dirty="0"/>
              <a:t>Wikipedia</a:t>
            </a:r>
            <a:r>
              <a:rPr lang="en-US" dirty="0"/>
              <a:t> is? Shouldn't professional historians join in the massive democratization of access to knowledge reflected by </a:t>
            </a:r>
            <a:r>
              <a:rPr lang="en-US" i="1" dirty="0"/>
              <a:t>Wikipedia</a:t>
            </a:r>
            <a:r>
              <a:rPr lang="en-US" dirty="0"/>
              <a:t> and the Web in general? </a:t>
            </a:r>
            <a:r>
              <a:rPr lang="en-US" i="1" dirty="0"/>
              <a:t>American National Biography Online</a:t>
            </a:r>
            <a:r>
              <a:rPr lang="en-US" dirty="0"/>
              <a:t> may be a significantly better historical resource than </a:t>
            </a:r>
            <a:r>
              <a:rPr lang="en-US" i="1" dirty="0"/>
              <a:t>Wikipedia</a:t>
            </a:r>
            <a:r>
              <a:rPr lang="en-US" dirty="0"/>
              <a:t>, but its impact is much smaller because it is available to so few people </a:t>
            </a:r>
            <a:r>
              <a:rPr lang="en-US" dirty="0" smtClean="0"/>
              <a:t>(</a:t>
            </a:r>
            <a:r>
              <a:rPr lang="en-US" i="1" dirty="0" smtClean="0"/>
              <a:t>The Journal of American History </a:t>
            </a:r>
            <a:r>
              <a:rPr lang="en-US" dirty="0" smtClean="0"/>
              <a:t>2006</a:t>
            </a:r>
            <a:r>
              <a:rPr lang="en-US" dirty="0"/>
              <a:t>, p. 137-8).</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Big Questions</a:t>
            </a:r>
            <a:endParaRPr lang="en-US" dirty="0"/>
          </a:p>
        </p:txBody>
      </p:sp>
      <p:sp>
        <p:nvSpPr>
          <p:cNvPr id="3" name="Content Placeholder 2"/>
          <p:cNvSpPr>
            <a:spLocks noGrp="1"/>
          </p:cNvSpPr>
          <p:nvPr>
            <p:ph idx="1"/>
          </p:nvPr>
        </p:nvSpPr>
        <p:spPr/>
        <p:txBody>
          <a:bodyPr>
            <a:normAutofit lnSpcReduction="10000"/>
          </a:bodyPr>
          <a:lstStyle/>
          <a:p>
            <a:r>
              <a:rPr lang="en-US" dirty="0" smtClean="0"/>
              <a:t>15 years ago where did you go for information?  Who had access to that information?</a:t>
            </a:r>
          </a:p>
          <a:p>
            <a:r>
              <a:rPr lang="en-US" dirty="0" smtClean="0"/>
              <a:t>What is the nature of expertise?</a:t>
            </a:r>
          </a:p>
          <a:p>
            <a:r>
              <a:rPr lang="en-US" dirty="0" smtClean="0"/>
              <a:t>What is meant by “The Wisdom of the Crowds?”</a:t>
            </a:r>
          </a:p>
          <a:p>
            <a:r>
              <a:rPr lang="en-US" dirty="0" smtClean="0"/>
              <a:t>What is knowledge? Who creates and who controls knowledge?</a:t>
            </a:r>
            <a:endParaRPr lang="en-US" dirty="0"/>
          </a:p>
          <a:p>
            <a:r>
              <a:rPr lang="en-US" dirty="0" smtClean="0"/>
              <a:t>What is truth?</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Wikipedia in the Classroom</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 of the Amateur</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276601" y="1295400"/>
            <a:ext cx="2209800" cy="3124200"/>
          </a:xfrm>
          <a:prstGeom prst="rect">
            <a:avLst/>
          </a:prstGeom>
          <a:noFill/>
          <a:ln w="9525">
            <a:noFill/>
            <a:miter lim="800000"/>
            <a:headEnd/>
            <a:tailEnd/>
          </a:ln>
        </p:spPr>
      </p:pic>
      <p:sp>
        <p:nvSpPr>
          <p:cNvPr id="5" name="TextBox 4"/>
          <p:cNvSpPr txBox="1"/>
          <p:nvPr/>
        </p:nvSpPr>
        <p:spPr>
          <a:xfrm>
            <a:off x="609600" y="4800600"/>
            <a:ext cx="8077200" cy="1569660"/>
          </a:xfrm>
          <a:prstGeom prst="rect">
            <a:avLst/>
          </a:prstGeom>
          <a:noFill/>
        </p:spPr>
        <p:txBody>
          <a:bodyPr wrap="square" rtlCol="0">
            <a:spAutoFit/>
          </a:bodyPr>
          <a:lstStyle/>
          <a:p>
            <a:r>
              <a:rPr lang="en-US" sz="2400" dirty="0"/>
              <a:t>Keen defines an “amateur” as, “…a hobbyist, knowledgeable or otherwise, someone who does not make a living from his or her field of interest, a layperson, lacking credentials, a dabbler” (Keen, p.36)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a:t>“Wittingly or not, we seek out information that mirrors back our own biases and opinions and conforms with our distorted versions of reality.  We lose that common conversation or informed debate over our mutually-agreed upon </a:t>
            </a:r>
            <a:r>
              <a:rPr lang="en-US" dirty="0" smtClean="0"/>
              <a:t>facts.” </a:t>
            </a:r>
            <a:r>
              <a:rPr lang="en-US" dirty="0"/>
              <a:t>(Keen, p. 83</a:t>
            </a:r>
            <a:r>
              <a:rPr lang="en-US" dirty="0" smtClean="0"/>
              <a:t>).</a:t>
            </a:r>
          </a:p>
          <a:p>
            <a:r>
              <a:rPr lang="en-US" dirty="0"/>
              <a:t>“Without editors, fact-checkers, administrators, or regulators to monitor what is being posted, we have no one to vouch for the reliability or credibility of the content we read…There are no gatekeepers to filter truth from fiction, genuine content from advertising, legitimate information from errors or outright deceit” (Keen, p. 64-5).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“Today, the </a:t>
            </a:r>
            <a:r>
              <a:rPr lang="en-US" i="1" dirty="0"/>
              <a:t>OED</a:t>
            </a:r>
            <a:r>
              <a:rPr lang="en-US" dirty="0"/>
              <a:t> [</a:t>
            </a:r>
            <a:r>
              <a:rPr lang="en-US" i="1" dirty="0"/>
              <a:t>Oxford English Dictionary</a:t>
            </a:r>
            <a:r>
              <a:rPr lang="en-US" dirty="0"/>
              <a:t>] and the </a:t>
            </a:r>
            <a:r>
              <a:rPr lang="en-US" i="1" dirty="0"/>
              <a:t>Encyclopedia Britannica</a:t>
            </a:r>
            <a:r>
              <a:rPr lang="en-US" dirty="0"/>
              <a:t>, two trusted reference volumes upon which we have long relied for information, are being replaced by </a:t>
            </a:r>
            <a:r>
              <a:rPr lang="en-US" i="1" dirty="0"/>
              <a:t>Wikipedia</a:t>
            </a:r>
            <a:r>
              <a:rPr lang="en-US" dirty="0"/>
              <a:t> and other user-generated resources…Unlike the </a:t>
            </a:r>
            <a:r>
              <a:rPr lang="en-US" i="1" dirty="0"/>
              <a:t>OED</a:t>
            </a:r>
            <a:r>
              <a:rPr lang="en-US" dirty="0"/>
              <a:t>, which was crafted by a carefully vetted and selected team of experienced professionals, </a:t>
            </a:r>
            <a:r>
              <a:rPr lang="en-US" i="1" dirty="0"/>
              <a:t>Wikipedia</a:t>
            </a:r>
            <a:r>
              <a:rPr lang="en-US" dirty="0"/>
              <a:t>…allows anyone to add and edit entries on its website” (Keen, p.37).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1928 OED: </a:t>
            </a:r>
            <a:r>
              <a:rPr lang="en-US" dirty="0"/>
              <a:t>415,000 words with 1.8 million quotations. The great majority of these quotations were culled from the 6 million slips of paper sent in by volunteer amateur readers (Winchester, 1998, p.109). </a:t>
            </a:r>
            <a:endParaRPr lang="en-US" dirty="0" smtClean="0"/>
          </a:p>
          <a:p>
            <a:r>
              <a:rPr lang="en-US" dirty="0" smtClean="0"/>
              <a:t>Volunteers were recruited: “Without </a:t>
            </a:r>
            <a:r>
              <a:rPr lang="en-US" dirty="0"/>
              <a:t>regard to class or standing, qualification or creed, and certainly disregarding gender” (Winchester, 2003, p. 188). </a:t>
            </a:r>
            <a:endParaRPr lang="en-US" dirty="0" smtClean="0"/>
          </a:p>
          <a:p>
            <a:r>
              <a:rPr lang="en-US" dirty="0" smtClean="0"/>
              <a:t>Anyone can volunteer to read and submit to the OED today.</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conclusions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Truth –in regards to encyclopedia articles- is derived from on-going debate and revision. The wiki platform facilitates these processes. </a:t>
            </a:r>
          </a:p>
          <a:p>
            <a:r>
              <a:rPr lang="en-US" dirty="0" smtClean="0"/>
              <a:t>The wisdom of the crowds should be recognized as a form of expertise that has been greatly enhanced by the internet</a:t>
            </a:r>
          </a:p>
          <a:p>
            <a:r>
              <a:rPr lang="en-US" dirty="0" smtClean="0"/>
              <a:t>Amateur-Experts are now a major force in knowledge creation</a:t>
            </a:r>
          </a:p>
          <a:p>
            <a:r>
              <a:rPr lang="en-US" dirty="0" smtClean="0"/>
              <a:t>The never-ending open review process that Wikipedia articles are based on reduces bias and increases in accuracy </a:t>
            </a:r>
            <a:r>
              <a:rPr lang="en-US" u="sng" dirty="0" smtClean="0"/>
              <a:t>over time</a:t>
            </a:r>
            <a:r>
              <a:rPr lang="en-US" dirty="0" smtClean="0"/>
              <a:t>. </a:t>
            </a:r>
          </a:p>
          <a:p>
            <a:r>
              <a:rPr lang="en-US" dirty="0" smtClean="0"/>
              <a:t>Wikipedia can be used in the classroom to teach concepts such as synthesis of information, evidence, negotiation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Live edits </a:t>
            </a:r>
            <a:r>
              <a:rPr lang="en-US" sz="1200" dirty="0" smtClean="0">
                <a:hlinkClick r:id="rId2"/>
              </a:rPr>
              <a:t>http://en.wikipedia.org/w/index.php?title=Special:RecentChanges&amp;limit=500</a:t>
            </a:r>
            <a:r>
              <a:rPr lang="en-US" sz="1200"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Research</a:t>
            </a:r>
            <a:endParaRPr lang="en-US" dirty="0"/>
          </a:p>
        </p:txBody>
      </p:sp>
      <p:sp>
        <p:nvSpPr>
          <p:cNvPr id="3" name="Content Placeholder 2"/>
          <p:cNvSpPr>
            <a:spLocks noGrp="1"/>
          </p:cNvSpPr>
          <p:nvPr>
            <p:ph idx="1"/>
          </p:nvPr>
        </p:nvSpPr>
        <p:spPr/>
        <p:txBody>
          <a:bodyPr>
            <a:normAutofit fontScale="92500" lnSpcReduction="10000"/>
          </a:bodyPr>
          <a:lstStyle/>
          <a:p>
            <a:r>
              <a:rPr lang="en-US" dirty="0"/>
              <a:t>“Wikipedia’s Success and the Rise of the Amateur-Expert” in </a:t>
            </a:r>
            <a:r>
              <a:rPr lang="en-US" i="1" dirty="0"/>
              <a:t>Social Software and the Evolution of User Expertise: Future Trends in Knowledge Creation and Dissemination.  </a:t>
            </a:r>
            <a:r>
              <a:rPr lang="en-US" dirty="0"/>
              <a:t>IGI Global</a:t>
            </a:r>
            <a:r>
              <a:rPr lang="en-US" dirty="0" smtClean="0"/>
              <a:t>. </a:t>
            </a:r>
            <a:r>
              <a:rPr lang="en-US" i="1" dirty="0" smtClean="0"/>
              <a:t>Forthcoming</a:t>
            </a:r>
            <a:r>
              <a:rPr lang="en-US" dirty="0" smtClean="0"/>
              <a:t>.</a:t>
            </a:r>
          </a:p>
          <a:p>
            <a:r>
              <a:rPr lang="en-US" dirty="0" smtClean="0"/>
              <a:t>“</a:t>
            </a:r>
            <a:r>
              <a:rPr lang="en-US" dirty="0"/>
              <a:t>Wikipedia and the Making of a (</a:t>
            </a:r>
            <a:r>
              <a:rPr lang="en-US" dirty="0" err="1"/>
              <a:t>Wo</a:t>
            </a:r>
            <a:r>
              <a:rPr lang="en-US" dirty="0"/>
              <a:t>)Man: Biographical Construction in the Digital Age.” </a:t>
            </a:r>
            <a:r>
              <a:rPr lang="en-US" i="1" dirty="0"/>
              <a:t>2010 Joint National Conference of the Popular Culture and American Culture Associations</a:t>
            </a:r>
            <a:r>
              <a:rPr lang="en-US" dirty="0"/>
              <a:t>. St. Louis, MO. April 2, 2010.</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Stats/History</a:t>
            </a:r>
            <a:endParaRPr lang="en-US" dirty="0"/>
          </a:p>
        </p:txBody>
      </p:sp>
      <p:sp>
        <p:nvSpPr>
          <p:cNvPr id="3" name="Content Placeholder 2"/>
          <p:cNvSpPr>
            <a:spLocks noGrp="1"/>
          </p:cNvSpPr>
          <p:nvPr>
            <p:ph idx="1"/>
          </p:nvPr>
        </p:nvSpPr>
        <p:spPr/>
        <p:txBody>
          <a:bodyPr>
            <a:normAutofit fontScale="92500"/>
          </a:bodyPr>
          <a:lstStyle/>
          <a:p>
            <a:pPr lvl="0"/>
            <a:r>
              <a:rPr lang="en-US" dirty="0" smtClean="0"/>
              <a:t>Live edits: </a:t>
            </a:r>
            <a:r>
              <a:rPr lang="en-US" sz="1300" dirty="0" smtClean="0">
                <a:hlinkClick r:id="rId2"/>
              </a:rPr>
              <a:t>http://en.wikipedia.org/w/index.php?title=Special:RecentChanges&amp;limit=500</a:t>
            </a:r>
            <a:r>
              <a:rPr lang="en-US" sz="1300" dirty="0" smtClean="0"/>
              <a:t> </a:t>
            </a:r>
            <a:endParaRPr lang="en-US" dirty="0" smtClean="0"/>
          </a:p>
          <a:p>
            <a:pPr lvl="0"/>
            <a:r>
              <a:rPr lang="en-US" dirty="0" smtClean="0"/>
              <a:t>Michael </a:t>
            </a:r>
            <a:r>
              <a:rPr lang="en-US" dirty="0"/>
              <a:t>Jackson’s Wikipedia article was viewed 30 million times in the 2 months following his death (6 million of these in the first 24 hours).</a:t>
            </a:r>
          </a:p>
          <a:p>
            <a:pPr lvl="0"/>
            <a:r>
              <a:rPr lang="en-US" dirty="0"/>
              <a:t>The day Sarah Palin was announced as McCain’s running mate her Wikipedia page had 2.4 million views (after a questionable rash of edits to remove controversial material the night before).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In 2011, the cost for the 32 volumes of the </a:t>
            </a:r>
            <a:r>
              <a:rPr lang="en-US" i="1" dirty="0"/>
              <a:t>Encyclopedia Britannica</a:t>
            </a:r>
            <a:r>
              <a:rPr lang="en-US" dirty="0"/>
              <a:t> was $1395 putting it far out of reach for the vast majority of individuals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Roots in the open-source movement: </a:t>
            </a:r>
          </a:p>
          <a:p>
            <a:r>
              <a:rPr lang="en-US" dirty="0" smtClean="0"/>
              <a:t>“Given enough eyeballs, all bugs are shallow”</a:t>
            </a:r>
          </a:p>
          <a:p>
            <a:pPr>
              <a:buNone/>
            </a:pPr>
            <a:r>
              <a:rPr lang="en-US" dirty="0" smtClean="0"/>
              <a:t>-Cathedral and the Bazaar, Eric Raymond</a:t>
            </a:r>
          </a:p>
          <a:p>
            <a:r>
              <a:rPr lang="en-US" dirty="0" smtClean="0"/>
              <a:t>Open source software development was never reliant on experts.  Most who contributed had little or no formal training or credentials.</a:t>
            </a:r>
          </a:p>
          <a:p>
            <a:r>
              <a:rPr lang="en-US" dirty="0" smtClean="0"/>
              <a:t>Examples: Linux operating system, Mozilla Firefox browser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Crowdsourcing</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295400" y="1524000"/>
            <a:ext cx="2466975" cy="38100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800600" y="1447800"/>
            <a:ext cx="2466975" cy="3810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Crowdsourcing</a:t>
            </a:r>
            <a:endParaRPr lang="en-US" dirty="0"/>
          </a:p>
        </p:txBody>
      </p:sp>
      <p:sp>
        <p:nvSpPr>
          <p:cNvPr id="3" name="Content Placeholder 2"/>
          <p:cNvSpPr>
            <a:spLocks noGrp="1"/>
          </p:cNvSpPr>
          <p:nvPr>
            <p:ph idx="1"/>
          </p:nvPr>
        </p:nvSpPr>
        <p:spPr/>
        <p:txBody>
          <a:bodyPr/>
          <a:lstStyle/>
          <a:p>
            <a:r>
              <a:rPr lang="en-US" dirty="0"/>
              <a:t>Howe defines “</a:t>
            </a:r>
            <a:r>
              <a:rPr lang="en-US" dirty="0" err="1"/>
              <a:t>crowdsourcing</a:t>
            </a:r>
            <a:r>
              <a:rPr lang="en-US" dirty="0"/>
              <a:t>” as “the act of taking a job traditionally performed by a designated agent (usually an employee) and outsourcing it to an undefined, generally large group of people in the form of an open call”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Accuracy &amp; Reliability</a:t>
            </a:r>
            <a:endParaRPr lang="en-US" dirty="0"/>
          </a:p>
        </p:txBody>
      </p:sp>
      <p:sp>
        <p:nvSpPr>
          <p:cNvPr id="3" name="Content Placeholder 2"/>
          <p:cNvSpPr>
            <a:spLocks noGrp="1"/>
          </p:cNvSpPr>
          <p:nvPr>
            <p:ph idx="1"/>
          </p:nvPr>
        </p:nvSpPr>
        <p:spPr/>
        <p:txBody>
          <a:bodyPr/>
          <a:lstStyle/>
          <a:p>
            <a:r>
              <a:rPr lang="en-US" dirty="0" smtClean="0"/>
              <a:t>Heartland Story</a:t>
            </a:r>
          </a:p>
          <a:p>
            <a:r>
              <a:rPr lang="en-US" dirty="0" smtClean="0"/>
              <a:t>How articles are protected from vandalism</a:t>
            </a:r>
          </a:p>
          <a:p>
            <a:pPr lvl="1"/>
            <a:r>
              <a:rPr lang="en-US" dirty="0" smtClean="0"/>
              <a:t>Auto detection</a:t>
            </a:r>
          </a:p>
          <a:p>
            <a:pPr lvl="1"/>
            <a:r>
              <a:rPr lang="en-US" dirty="0" smtClean="0"/>
              <a:t>Editor “watch” lists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TotalTime>
  <Words>1573</Words>
  <Application>Microsoft Office PowerPoint</Application>
  <PresentationFormat>On-screen Show (4:3)</PresentationFormat>
  <Paragraphs>86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Wikipedia and the Wisdom of the Crowds:  re-thinking knowledge creation, reliability and expertise in the age of Wikipedia</vt:lpstr>
      <vt:lpstr>My Big Questions</vt:lpstr>
      <vt:lpstr>My Research</vt:lpstr>
      <vt:lpstr>Stats/History</vt:lpstr>
      <vt:lpstr>Slide 5</vt:lpstr>
      <vt:lpstr>Slide 6</vt:lpstr>
      <vt:lpstr>Crowdsourcing</vt:lpstr>
      <vt:lpstr>Crowdsourcing</vt:lpstr>
      <vt:lpstr>Accuracy &amp; Reliability</vt:lpstr>
      <vt:lpstr>Studies on Accuracy and Reliability</vt:lpstr>
      <vt:lpstr>Epistemic Egalitarianism</vt:lpstr>
      <vt:lpstr>How do you like your truth?</vt:lpstr>
      <vt:lpstr>How do you like your truth?</vt:lpstr>
      <vt:lpstr>What is expertise?</vt:lpstr>
      <vt:lpstr>What is expertise?</vt:lpstr>
      <vt:lpstr>Slide 16</vt:lpstr>
      <vt:lpstr>The Problems with Experts</vt:lpstr>
      <vt:lpstr>Who are amateur-experts?</vt:lpstr>
      <vt:lpstr>Wikipedia and Academia</vt:lpstr>
      <vt:lpstr>Wikipedia in the Classroom</vt:lpstr>
      <vt:lpstr>Cult of the Amateur</vt:lpstr>
      <vt:lpstr>Slide 22</vt:lpstr>
      <vt:lpstr>Slide 23</vt:lpstr>
      <vt:lpstr>Slide 24</vt:lpstr>
      <vt:lpstr>Some conclusions</vt:lpstr>
      <vt:lpstr>Slide 26</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Wikipedia and the Wisdom of the Crowds: re-thinking knowledge creation, reliability and expertise in the age of Wikipedia </dc:title>
  <dc:creator>Lenovo User</dc:creator>
  <cp:lastModifiedBy>Lenovo User</cp:lastModifiedBy>
  <cp:revision>22</cp:revision>
  <dcterms:created xsi:type="dcterms:W3CDTF">2012-03-22T15:06:08Z</dcterms:created>
  <dcterms:modified xsi:type="dcterms:W3CDTF">2012-03-22T21:13:46Z</dcterms:modified>
</cp:coreProperties>
</file>