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2" r:id="rId9"/>
    <p:sldId id="264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F8FC388-3222-433F-828F-F1518F195906}" type="datetimeFigureOut">
              <a:rPr lang="en-US"/>
              <a:pPr>
                <a:defRPr/>
              </a:pPr>
              <a:t>8/23/2010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25DBA82-3355-4582-902F-E09A937939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D7018FD-232F-4949-8703-CDD7170B202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2089F56-B67D-4EE2-8924-466576CD8F7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CA59C1B-4F4F-416B-86D8-A2D73D032D2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3358CAA-876D-4C3E-8D64-38E3072B25C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C929F19-2891-4CD4-BB19-48253759B59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4AA90BA-E8B2-4FD4-AD51-4F52DD8D7C9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3C2F7C4-7DC9-494A-9B0B-21432FE3C4C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137A91A-CF39-4C43-A9FD-EA8BC40A189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339FEEB-0376-4E28-8E61-7264EBCC5AD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5D9C384-400C-46AA-9676-70369B232AC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3DEF53D-7D68-4D82-BA08-98C44B94654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5737113-17E8-499A-AA2B-48042CE018C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0"/>
          <p:cNvSpPr>
            <a:spLocks noGrp="1"/>
          </p:cNvSpPr>
          <p:nvPr>
            <p:ph type="ctrTitle"/>
          </p:nvPr>
        </p:nvSpPr>
        <p:spPr>
          <a:xfrm>
            <a:off x="685800" y="990601"/>
            <a:ext cx="7772400" cy="2609850"/>
          </a:xfrm>
        </p:spPr>
        <p:txBody>
          <a:bodyPr>
            <a:noAutofit/>
            <a:sp3d prstMaterial="matte">
              <a:bevelT w="38100" h="38100"/>
              <a:contourClr>
                <a:srgbClr val="FFFFFF"/>
              </a:contourClr>
            </a:sp3d>
          </a:bodyPr>
          <a:lstStyle>
            <a:lvl1pPr algn="ctr">
              <a:defRPr lang="en-US" sz="5800" dirty="0" smtClean="0">
                <a:ln w="9525">
                  <a:noFill/>
                </a:ln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4" name="Rectangle 26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967089"/>
          </a:xfrm>
        </p:spPr>
        <p:txBody>
          <a:bodyPr>
            <a:normAutofit/>
          </a:bodyPr>
          <a:lstStyle>
            <a:lvl1pPr marL="0" indent="0" algn="ctr">
              <a:buNone/>
              <a:defRPr lang="en-US" sz="3000" b="0">
                <a:solidFill>
                  <a:schemeClr val="tx2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Rectangle 2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CADCC-8018-4102-B224-D3122EF66C81}" type="datetimeFigureOut">
              <a:rPr/>
              <a:pPr>
                <a:defRPr/>
              </a:pPr>
              <a:t>8/23/2010</a:t>
            </a:fld>
            <a:endParaRPr/>
          </a:p>
        </p:txBody>
      </p:sp>
      <p:sp>
        <p:nvSpPr>
          <p:cNvPr id="5" name="Rectangl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611DA-8505-4BC2-96ED-F8B543C3587A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046DE7-0B1E-4E17-9B11-1B689BFEC5C1}" type="datetimeFigureOut">
              <a:rPr/>
              <a:pPr>
                <a:defRPr/>
              </a:pPr>
              <a:t>8/23/2010</a:t>
            </a:fld>
            <a:endParaRPr/>
          </a:p>
        </p:txBody>
      </p:sp>
      <p:sp>
        <p:nvSpPr>
          <p:cNvPr id="5" name="Rectangl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92091-91C9-4825-A522-2D59AC0AB865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2DF72-7597-4136-9585-2A63CF5675BC}" type="datetimeFigureOut">
              <a:rPr/>
              <a:pPr>
                <a:defRPr/>
              </a:pPr>
              <a:t>8/23/2010</a:t>
            </a:fld>
            <a:endParaRPr/>
          </a:p>
        </p:txBody>
      </p:sp>
      <p:sp>
        <p:nvSpPr>
          <p:cNvPr id="5" name="Rectangl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2AC43-D308-4D81-B213-5B0142036327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2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2BDE7-108C-4811-AFC4-B3C4366BA501}" type="datetimeFigureOut">
              <a:rPr/>
              <a:pPr>
                <a:defRPr/>
              </a:pPr>
              <a:t>8/23/2010</a:t>
            </a:fld>
            <a:endParaRPr/>
          </a:p>
        </p:txBody>
      </p:sp>
      <p:sp>
        <p:nvSpPr>
          <p:cNvPr id="5" name="Rectangl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D5DFD4-B911-4877-A7EA-8C286B2B64AF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722313" y="2685391"/>
            <a:ext cx="7772400" cy="3112843"/>
          </a:xfrm>
        </p:spPr>
        <p:txBody>
          <a:bodyPr anchor="t"/>
          <a:lstStyle>
            <a:lvl1pPr algn="ctr">
              <a:buNone/>
              <a:defRPr lang="en-US" sz="6000" b="1" dirty="0">
                <a:solidFill>
                  <a:schemeClr val="tx2">
                    <a:shade val="85000"/>
                    <a:satMod val="1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722313" y="1128932"/>
            <a:ext cx="7772400" cy="1509712"/>
          </a:xfrm>
        </p:spPr>
        <p:txBody>
          <a:bodyPr anchor="b">
            <a:normAutofit/>
          </a:bodyPr>
          <a:lstStyle>
            <a:lvl1pPr algn="ctr">
              <a:buNone/>
              <a:defRPr lang="en-US" sz="2400" b="0" smtClean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FC9C-14DF-4FA7-B784-C2FF7173EF9E}" type="datetimeFigureOut">
              <a:rPr/>
              <a:pPr>
                <a:defRPr/>
              </a:pPr>
              <a:t>8/23/2010</a:t>
            </a:fld>
            <a:endParaRPr/>
          </a:p>
        </p:txBody>
      </p:sp>
      <p:sp>
        <p:nvSpPr>
          <p:cNvPr id="5" name="Rectangl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67157-1561-4A80-9BED-F8EB11471778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8E409-E140-4965-A907-7F319B207A94}" type="datetimeFigureOut">
              <a:rPr/>
              <a:pPr>
                <a:defRPr/>
              </a:pPr>
              <a:t>8/23/2010</a:t>
            </a:fld>
            <a:endParaRPr/>
          </a:p>
        </p:txBody>
      </p:sp>
      <p:sp>
        <p:nvSpPr>
          <p:cNvPr id="6" name="Rectangl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66818-5AB8-4767-8D09-BB478DF28C9D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2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2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52AAF-AB67-48DB-846E-B2B2CF2FE93F}" type="datetimeFigureOut">
              <a:rPr/>
              <a:pPr>
                <a:defRPr/>
              </a:pPr>
              <a:t>8/23/2010</a:t>
            </a:fld>
            <a:endParaRPr/>
          </a:p>
        </p:txBody>
      </p:sp>
      <p:sp>
        <p:nvSpPr>
          <p:cNvPr id="8" name="Rectangl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Rectangl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500FA-72F4-4452-B651-82D3AB340CAC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2A489-5D62-430A-9871-8DAD8B6E4ECC}" type="datetimeFigureOut">
              <a:rPr/>
              <a:pPr>
                <a:defRPr/>
              </a:pPr>
              <a:t>8/23/2010</a:t>
            </a:fld>
            <a:endParaRPr/>
          </a:p>
        </p:txBody>
      </p:sp>
      <p:sp>
        <p:nvSpPr>
          <p:cNvPr id="4" name="Rectangl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Rectangl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B07F0E-45AF-44CB-B9D3-E94DE2BEDCC4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81174-28EC-4130-A409-ACF5735D75D5}" type="datetimeFigureOut">
              <a:rPr/>
              <a:pPr>
                <a:defRPr/>
              </a:pPr>
              <a:t>8/23/2010</a:t>
            </a:fld>
            <a:endParaRPr/>
          </a:p>
        </p:txBody>
      </p:sp>
      <p:sp>
        <p:nvSpPr>
          <p:cNvPr id="3" name="Rectangl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Rectangl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D231C3-F337-46F9-8732-141D7F0DB055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ctr">
              <a:defRPr sz="2400" b="1">
                <a:solidFill>
                  <a:schemeClr val="tx2"/>
                </a:solidFill>
                <a:effectLst>
                  <a:outerShdw blurRad="38100" dist="25400" dir="8220000" algn="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0611C-9A37-46A3-8B23-770BD77E13AD}" type="datetimeFigureOut">
              <a:rPr/>
              <a:pPr>
                <a:defRPr/>
              </a:pPr>
              <a:t>8/23/2010</a:t>
            </a:fld>
            <a:endParaRPr/>
          </a:p>
        </p:txBody>
      </p:sp>
      <p:sp>
        <p:nvSpPr>
          <p:cNvPr id="6" name="Rectangl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6DC3D-9EE3-4897-BF78-BA0EEE763FAE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27075" y="1062038"/>
            <a:ext cx="4600575" cy="3978275"/>
          </a:xfrm>
          <a:prstGeom prst="rect">
            <a:avLst/>
          </a:prstGeom>
          <a:solidFill>
            <a:schemeClr val="tx2">
              <a:shade val="15000"/>
            </a:schemeClr>
          </a:solidFill>
          <a:ln w="63500">
            <a:noFill/>
            <a:miter lim="800000"/>
          </a:ln>
          <a:effectLst>
            <a:outerShdw blurRad="63500" dist="25400" dir="7200000" algn="t" rotWithShape="0">
              <a:prstClr val="black">
                <a:alpha val="45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45720" rIns="45720" anchor="ctr">
            <a:normAutofit/>
          </a:bodyPr>
          <a:lstStyle/>
          <a:p>
            <a:pPr indent="-274320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endParaRPr lang="en-US" sz="2000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5514536" y="4343400"/>
            <a:ext cx="3048000" cy="709858"/>
          </a:xfrm>
        </p:spPr>
        <p:txBody>
          <a:bodyPr anchor="t">
            <a:noAutofit/>
          </a:bodyPr>
          <a:lstStyle>
            <a:lvl1pPr algn="l">
              <a:buNone/>
              <a:defRPr sz="2200" b="1">
                <a:solidFill>
                  <a:schemeClr val="tx2"/>
                </a:solidFill>
                <a:effectLst>
                  <a:outerShdw blurRad="38100" dist="25400" dir="8220000" algn="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pic" idx="1"/>
          </p:nvPr>
        </p:nvSpPr>
        <p:spPr>
          <a:xfrm>
            <a:off x="739645" y="1222657"/>
            <a:ext cx="4575601" cy="3657600"/>
          </a:xfrm>
          <a:solidFill>
            <a:schemeClr val="tx2">
              <a:shade val="75000"/>
            </a:schemeClr>
          </a:solidFill>
          <a:ln w="63500">
            <a:noFill/>
            <a:miter lim="800000"/>
          </a:ln>
          <a:effectLst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>
            <a:lvl1pPr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5514536" y="1371600"/>
            <a:ext cx="3044952" cy="2930086"/>
          </a:xfrm>
        </p:spPr>
        <p:txBody>
          <a:bodyPr bIns="0" anchor="b">
            <a:normAutofit/>
          </a:bodyPr>
          <a:lstStyle>
            <a:lvl1pPr marL="0" marR="0" indent="0" algn="l">
              <a:buFontTx/>
              <a:buNone/>
              <a:defRPr sz="1300">
                <a:solidFill>
                  <a:schemeClr val="tx1">
                    <a:tint val="95000"/>
                  </a:schemeClr>
                </a:solidFill>
              </a:defRPr>
            </a:lvl1pPr>
            <a:lvl2pPr marL="460375" marR="0" indent="-112713">
              <a:buFontTx/>
              <a:buNone/>
              <a:defRPr sz="1200"/>
            </a:lvl2pPr>
            <a:lvl3pPr marL="914400" marR="0" indent="-117475">
              <a:buFontTx/>
              <a:buNone/>
              <a:defRPr sz="1000"/>
            </a:lvl3pPr>
            <a:lvl4pPr marL="1316038" marR="0" indent="-112713">
              <a:buFontTx/>
              <a:buNone/>
              <a:defRPr sz="900"/>
            </a:lvl4pPr>
            <a:lvl5pPr marL="1711325" marR="0" indent="-117475"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4899C-F133-422D-9F9D-74095E3EFD49}" type="datetimeFigureOut">
              <a:rPr/>
              <a:pPr>
                <a:defRPr/>
              </a:pPr>
              <a:t>8/23/2010</a:t>
            </a:fld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90B9B-E29F-4A09-A104-CFD4B4836BE4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  <a:prstGeom prst="rect">
            <a:avLst/>
          </a:prstGeom>
        </p:spPr>
        <p:txBody>
          <a:bodyPr anchor="b" anchorCtr="0"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7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" name="Rectangle 22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pPr>
              <a:defRPr/>
            </a:pPr>
            <a:fld id="{588C38F7-450F-4AF0-8B02-9AD401C993D7}" type="datetimeFigureOut">
              <a:rPr/>
              <a:pPr>
                <a:defRPr/>
              </a:pPr>
              <a:t>8/23/2010</a:t>
            </a:fld>
            <a:endParaRPr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anchor="b" anchorCtr="0"/>
          <a:lstStyle>
            <a:lvl1pPr algn="ctr" fontAlgn="auto">
              <a:spcBef>
                <a:spcPts val="0"/>
              </a:spcBef>
              <a:spcAft>
                <a:spcPts val="0"/>
              </a:spcAft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13" name="Rectangle 1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anchor="b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pPr>
              <a:defRPr/>
            </a:pPr>
            <a:fld id="{3081E616-C9F0-4D14-9C10-075FA3B25D5C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3" r:id="rId9"/>
    <p:sldLayoutId id="2147483681" r:id="rId10"/>
    <p:sldLayoutId id="2147483682" r:id="rId11"/>
  </p:sldLayoutIdLst>
  <p:txStyles>
    <p:titleStyle>
      <a:defPPr>
        <a:defRPr sz="4400">
          <a:solidFill>
            <a:schemeClr val="tx2">
              <a:shade val="85000"/>
              <a:satMod val="150000"/>
            </a:schemeClr>
          </a:solidFill>
          <a:latin typeface="+mj-lt"/>
          <a:ea typeface="+mj-ea"/>
          <a:cs typeface="+mj-cs"/>
        </a:defRPr>
      </a:defPPr>
      <a:lvl1pPr algn="ctr" rtl="0" fontAlgn="base">
        <a:spcBef>
          <a:spcPct val="0"/>
        </a:spcBef>
        <a:spcAft>
          <a:spcPct val="0"/>
        </a:spcAft>
        <a:defRPr lang="en-US" sz="4800" b="1" kern="1200" dirty="0">
          <a:solidFill>
            <a:srgbClr val="7F4A25"/>
          </a:solidFill>
          <a:effectLst>
            <a:outerShdw blurRad="63500" dist="38100" dir="8220000" algn="tl" rotWithShape="0">
              <a:srgbClr val="000000">
                <a:alpha val="30000"/>
              </a:srgbClr>
            </a:outerShdw>
          </a:effectLst>
          <a:latin typeface="+mj-lt"/>
          <a:ea typeface="+mj-lt"/>
          <a:cs typeface="+mj-lt"/>
        </a:defRPr>
      </a:lvl1pPr>
      <a:lvl2pPr algn="ctr" rtl="0" fontAlgn="base">
        <a:spcBef>
          <a:spcPct val="0"/>
        </a:spcBef>
        <a:spcAft>
          <a:spcPct val="0"/>
        </a:spcAft>
        <a:defRPr sz="4800" b="1">
          <a:solidFill>
            <a:srgbClr val="7F4A25"/>
          </a:solidFill>
          <a:latin typeface="Candara" pitchFamily="34" charset="0"/>
          <a:ea typeface="Candara" pitchFamily="34" charset="0"/>
          <a:cs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800" b="1">
          <a:solidFill>
            <a:srgbClr val="7F4A25"/>
          </a:solidFill>
          <a:latin typeface="Candara" pitchFamily="34" charset="0"/>
          <a:ea typeface="Candara" pitchFamily="34" charset="0"/>
          <a:cs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800" b="1">
          <a:solidFill>
            <a:srgbClr val="7F4A25"/>
          </a:solidFill>
          <a:latin typeface="Candara" pitchFamily="34" charset="0"/>
          <a:ea typeface="Candara" pitchFamily="34" charset="0"/>
          <a:cs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800" b="1">
          <a:solidFill>
            <a:srgbClr val="7F4A25"/>
          </a:solidFill>
          <a:latin typeface="Candara" pitchFamily="34" charset="0"/>
          <a:ea typeface="Candara" pitchFamily="34" charset="0"/>
          <a:cs typeface="Candar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rgbClr val="7F4A25"/>
          </a:solidFill>
          <a:latin typeface="Candara" pitchFamily="34" charset="0"/>
          <a:ea typeface="Candara" pitchFamily="34" charset="0"/>
          <a:cs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rgbClr val="7F4A25"/>
          </a:solidFill>
          <a:latin typeface="Candara" pitchFamily="34" charset="0"/>
          <a:ea typeface="Candara" pitchFamily="34" charset="0"/>
          <a:cs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rgbClr val="7F4A25"/>
          </a:solidFill>
          <a:latin typeface="Candara" pitchFamily="34" charset="0"/>
          <a:ea typeface="Candara" pitchFamily="34" charset="0"/>
          <a:cs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rgbClr val="7F4A25"/>
          </a:solidFill>
          <a:latin typeface="Candara" pitchFamily="34" charset="0"/>
          <a:ea typeface="Candara" pitchFamily="34" charset="0"/>
          <a:cs typeface="Candara" pitchFamily="34" charset="0"/>
        </a:defRPr>
      </a:lvl9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>
          <a:solidFill>
            <a:schemeClr val="tx1"/>
          </a:solidFill>
          <a:latin typeface="+mn-lt"/>
          <a:ea typeface="+mn-lt"/>
          <a:cs typeface="+mn-lt"/>
        </a:defRPr>
      </a:lvl1pPr>
      <a:lvl2pPr marL="557213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 2" pitchFamily="18" charset="2"/>
        <a:buChar char=""/>
        <a:defRPr sz="2200">
          <a:solidFill>
            <a:schemeClr val="tx1"/>
          </a:solidFill>
          <a:latin typeface="+mn-lt"/>
          <a:ea typeface="+mn-lt"/>
          <a:cs typeface="+mn-lt"/>
        </a:defRPr>
      </a:lvl2pPr>
      <a:lvl3pPr marL="812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"/>
        <a:defRPr sz="2000">
          <a:solidFill>
            <a:schemeClr val="tx1"/>
          </a:solidFill>
          <a:latin typeface="+mn-lt"/>
          <a:ea typeface="+mn-lt"/>
          <a:cs typeface="+mn-lt"/>
        </a:defRPr>
      </a:lvl3pPr>
      <a:lvl4pPr marL="1068388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 2" pitchFamily="18" charset="2"/>
        <a:buChar char=""/>
        <a:defRPr>
          <a:solidFill>
            <a:schemeClr val="tx1"/>
          </a:solidFill>
          <a:latin typeface="+mn-lt"/>
          <a:ea typeface="+mn-lt"/>
          <a:cs typeface="+mn-lt"/>
        </a:defRPr>
      </a:lvl4pPr>
      <a:lvl5pPr marL="131603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"/>
        <a:defRPr>
          <a:solidFill>
            <a:schemeClr val="tx1"/>
          </a:solidFill>
          <a:latin typeface="+mn-lt"/>
          <a:ea typeface="+mn-lt"/>
          <a:cs typeface="+mn-lt"/>
        </a:defRPr>
      </a:lvl5pPr>
      <a:lvl6pPr marL="1572768" indent="-228600" algn="l" eaLnBrk="1" hangingPunct="1">
        <a:buClr>
          <a:schemeClr val="tx2"/>
        </a:buClr>
        <a:buFont typeface="Wingdings 2" pitchFamily="18" charset="2"/>
        <a:buChar char=""/>
        <a:defRPr lang="en-US" sz="1600" baseline="0" smtClean="0">
          <a:latin typeface="+mn-lt"/>
        </a:defRPr>
      </a:lvl6pPr>
      <a:lvl7pPr marL="1819656" indent="-228600" algn="l" eaLnBrk="1" hangingPunct="1">
        <a:buClr>
          <a:schemeClr val="accent1"/>
        </a:buClr>
        <a:buFont typeface="Wingdings 2" pitchFamily="18" charset="2"/>
        <a:buChar char=""/>
        <a:defRPr lang="en-US" sz="1600" baseline="0" smtClean="0">
          <a:latin typeface="+mn-lt"/>
        </a:defRPr>
      </a:lvl7pPr>
      <a:lvl8pPr marL="2066544" indent="-228600" algn="l" eaLnBrk="1" hangingPunct="1">
        <a:buClr>
          <a:schemeClr val="tx2"/>
        </a:buClr>
        <a:buFont typeface="Wingdings 2" pitchFamily="18" charset="2"/>
        <a:buChar char=""/>
        <a:defRPr sz="1600" baseline="0">
          <a:latin typeface="+mn-lt"/>
        </a:defRPr>
      </a:lvl8pPr>
      <a:lvl9pPr marL="2313432" indent="-228600" algn="l" eaLnBrk="1" hangingPunct="1">
        <a:buClr>
          <a:schemeClr val="accent1"/>
        </a:buClr>
        <a:buFont typeface="Wingdings 2" pitchFamily="18" charset="2"/>
        <a:buChar char=""/>
        <a:defRPr sz="1400" baseline="0">
          <a:latin typeface="+mn-lt"/>
        </a:defRPr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457200"/>
            <a:ext cx="8229600" cy="2209800"/>
          </a:xfr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4000">
                <a:solidFill>
                  <a:schemeClr val="tx2">
                    <a:shade val="85000"/>
                    <a:satMod val="150000"/>
                  </a:schemeClr>
                </a:solidFill>
              </a:rPr>
              <a:t>Towards an Information Literacy Continuum: examining the high school to college research transition</a:t>
            </a:r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>
          <a:xfrm>
            <a:off x="838200" y="3124200"/>
            <a:ext cx="7239000" cy="33528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smtClean="0"/>
              <a:t>Chris Sweet- Illinois Wesleyan University</a:t>
            </a:r>
          </a:p>
          <a:p>
            <a:pPr>
              <a:spcBef>
                <a:spcPct val="0"/>
              </a:spcBef>
            </a:pPr>
            <a:r>
              <a:rPr smtClean="0"/>
              <a:t>Dana Convery- Prairie Central High School</a:t>
            </a:r>
          </a:p>
          <a:p>
            <a:pPr>
              <a:spcBef>
                <a:spcPct val="0"/>
              </a:spcBef>
            </a:pPr>
            <a:r>
              <a:rPr smtClean="0"/>
              <a:t>Amanda Pilgrim- Illinois Wesleyan University</a:t>
            </a:r>
          </a:p>
          <a:p>
            <a:pPr>
              <a:spcBef>
                <a:spcPct val="0"/>
              </a:spcBef>
            </a:pPr>
            <a:endParaRPr smtClean="0"/>
          </a:p>
          <a:p>
            <a:pPr>
              <a:spcBef>
                <a:spcPct val="0"/>
              </a:spcBef>
            </a:pPr>
            <a:r>
              <a:rPr smtClean="0"/>
              <a:t>Information Literacy Summit</a:t>
            </a:r>
          </a:p>
          <a:p>
            <a:pPr>
              <a:spcBef>
                <a:spcPct val="0"/>
              </a:spcBef>
            </a:pPr>
            <a:r>
              <a:rPr smtClean="0"/>
              <a:t>Illinois State University</a:t>
            </a:r>
          </a:p>
          <a:p>
            <a:pPr>
              <a:spcBef>
                <a:spcPct val="0"/>
              </a:spcBef>
            </a:pPr>
            <a:r>
              <a:rPr smtClean="0"/>
              <a:t>4/20/10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smtClean="0">
                <a:solidFill>
                  <a:schemeClr val="tx2">
                    <a:shade val="85000"/>
                    <a:satMod val="150000"/>
                  </a:schemeClr>
                </a:solidFill>
              </a:rPr>
              <a:t>Teaching Research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mtClean="0"/>
              <a:t>Assignment</a:t>
            </a:r>
          </a:p>
        </p:txBody>
      </p:sp>
      <p:sp>
        <p:nvSpPr>
          <p:cNvPr id="12292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spcBef>
                <a:spcPct val="0"/>
              </a:spcBef>
              <a:buFont typeface="Arial" charset="0"/>
              <a:buChar char="•"/>
            </a:pPr>
            <a:r>
              <a:rPr lang="en-US" smtClean="0"/>
              <a:t>Students choose a topic to research and use FirstSearch to find articles </a:t>
            </a:r>
          </a:p>
          <a:p>
            <a:pPr>
              <a:spcBef>
                <a:spcPct val="0"/>
              </a:spcBef>
              <a:buFont typeface="Arial" charset="0"/>
              <a:buChar char="•"/>
            </a:pPr>
            <a:r>
              <a:rPr lang="en-US" smtClean="0"/>
              <a:t>Students use notecards to take notes over researched material</a:t>
            </a:r>
          </a:p>
          <a:p>
            <a:pPr>
              <a:spcBef>
                <a:spcPct val="0"/>
              </a:spcBef>
              <a:buFont typeface="Arial" charset="0"/>
              <a:buChar char="•"/>
            </a:pPr>
            <a:r>
              <a:rPr lang="en-US" smtClean="0"/>
              <a:t>Students create an outline, focusing topic</a:t>
            </a:r>
          </a:p>
          <a:p>
            <a:pPr>
              <a:spcBef>
                <a:spcPct val="0"/>
              </a:spcBef>
              <a:buFont typeface="Arial" charset="0"/>
              <a:buChar char="•"/>
            </a:pPr>
            <a:r>
              <a:rPr lang="en-US" smtClean="0"/>
              <a:t>Students create a Works Cited Page using EasyBib.com </a:t>
            </a:r>
          </a:p>
          <a:p>
            <a:pPr>
              <a:spcBef>
                <a:spcPct val="0"/>
              </a:spcBef>
              <a:buFont typeface="Arial" charset="0"/>
              <a:buChar char="•"/>
            </a:pPr>
            <a:endParaRPr lang="en-US" smtClean="0"/>
          </a:p>
          <a:p>
            <a:pPr>
              <a:spcBef>
                <a:spcPct val="0"/>
              </a:spcBef>
              <a:buFont typeface="Arial" charset="0"/>
              <a:buChar char="•"/>
            </a:pPr>
            <a:endParaRPr lang="en-US" smtClean="0"/>
          </a:p>
        </p:txBody>
      </p:sp>
      <p:sp>
        <p:nvSpPr>
          <p:cNvPr id="2053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mtClean="0"/>
              <a:t>Notecard Format:</a:t>
            </a:r>
          </a:p>
        </p:txBody>
      </p:sp>
      <p:pic>
        <p:nvPicPr>
          <p:cNvPr id="12294" name="Content Placeholder 8" descr="blank-index-card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495800" y="2514600"/>
            <a:ext cx="4375150" cy="2624138"/>
          </a:xfrm>
        </p:spPr>
      </p:pic>
      <p:sp>
        <p:nvSpPr>
          <p:cNvPr id="12295" name="TextBox 10"/>
          <p:cNvSpPr txBox="1">
            <a:spLocks noChangeArrowheads="1"/>
          </p:cNvSpPr>
          <p:nvPr/>
        </p:nvSpPr>
        <p:spPr bwMode="auto">
          <a:xfrm>
            <a:off x="4572000" y="2514600"/>
            <a:ext cx="1981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Guideline</a:t>
            </a:r>
          </a:p>
        </p:txBody>
      </p:sp>
      <p:sp>
        <p:nvSpPr>
          <p:cNvPr id="12296" name="TextBox 11"/>
          <p:cNvSpPr txBox="1">
            <a:spLocks noChangeArrowheads="1"/>
          </p:cNvSpPr>
          <p:nvPr/>
        </p:nvSpPr>
        <p:spPr bwMode="auto">
          <a:xfrm>
            <a:off x="7467600" y="2514600"/>
            <a:ext cx="1371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Author/Title</a:t>
            </a:r>
          </a:p>
        </p:txBody>
      </p:sp>
      <p:sp>
        <p:nvSpPr>
          <p:cNvPr id="12297" name="TextBox 12"/>
          <p:cNvSpPr txBox="1">
            <a:spLocks noChangeArrowheads="1"/>
          </p:cNvSpPr>
          <p:nvPr/>
        </p:nvSpPr>
        <p:spPr bwMode="auto">
          <a:xfrm>
            <a:off x="5181600" y="3200400"/>
            <a:ext cx="3429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Paraphrase/Summary</a:t>
            </a:r>
          </a:p>
        </p:txBody>
      </p:sp>
      <p:sp>
        <p:nvSpPr>
          <p:cNvPr id="12298" name="TextBox 13"/>
          <p:cNvSpPr txBox="1">
            <a:spLocks noChangeArrowheads="1"/>
          </p:cNvSpPr>
          <p:nvPr/>
        </p:nvSpPr>
        <p:spPr bwMode="auto">
          <a:xfrm>
            <a:off x="7924800" y="4724400"/>
            <a:ext cx="914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Page #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smtClean="0">
                <a:solidFill>
                  <a:schemeClr val="tx2">
                    <a:shade val="85000"/>
                    <a:satMod val="150000"/>
                  </a:schemeClr>
                </a:solidFill>
              </a:rPr>
              <a:t>Limitations in Research Assignment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mtClean="0"/>
              <a:t>Resources </a:t>
            </a:r>
          </a:p>
        </p:txBody>
      </p:sp>
      <p:sp>
        <p:nvSpPr>
          <p:cNvPr id="13316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spcBef>
                <a:spcPct val="0"/>
              </a:spcBef>
              <a:buFont typeface="Arial" charset="0"/>
              <a:buChar char="•"/>
            </a:pPr>
            <a:r>
              <a:rPr lang="en-US" smtClean="0"/>
              <a:t>Few books relevant to student topics in library</a:t>
            </a:r>
          </a:p>
          <a:p>
            <a:pPr>
              <a:spcBef>
                <a:spcPct val="0"/>
              </a:spcBef>
              <a:buFont typeface="Arial" charset="0"/>
              <a:buChar char="•"/>
            </a:pPr>
            <a:r>
              <a:rPr lang="en-US" smtClean="0"/>
              <a:t>Not enough time for inter-library loan with block schedule</a:t>
            </a:r>
          </a:p>
          <a:p>
            <a:pPr>
              <a:spcBef>
                <a:spcPct val="0"/>
              </a:spcBef>
              <a:buFont typeface="Arial" charset="0"/>
              <a:buChar char="•"/>
            </a:pPr>
            <a:r>
              <a:rPr lang="en-US" smtClean="0"/>
              <a:t>Few online databases available to school</a:t>
            </a:r>
          </a:p>
          <a:p>
            <a:pPr>
              <a:spcBef>
                <a:spcPct val="0"/>
              </a:spcBef>
              <a:buFont typeface="Arial" charset="0"/>
              <a:buChar char="•"/>
            </a:pPr>
            <a:r>
              <a:rPr lang="en-US" smtClean="0"/>
              <a:t>Databases not shown to teachers; therefore, no student access</a:t>
            </a:r>
          </a:p>
        </p:txBody>
      </p:sp>
      <p:sp>
        <p:nvSpPr>
          <p:cNvPr id="3077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mtClean="0"/>
              <a:t>Library “Dumping Ground”</a:t>
            </a:r>
          </a:p>
        </p:txBody>
      </p:sp>
      <p:sp>
        <p:nvSpPr>
          <p:cNvPr id="13318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Library used for displaced students, i.e. study hall</a:t>
            </a:r>
          </a:p>
          <a:p>
            <a:pPr>
              <a:spcBef>
                <a:spcPct val="0"/>
              </a:spcBef>
            </a:pPr>
            <a:r>
              <a:rPr lang="en-US" smtClean="0"/>
              <a:t>Saturday detentions are served in library</a:t>
            </a:r>
          </a:p>
          <a:p>
            <a:pPr>
              <a:spcBef>
                <a:spcPct val="0"/>
              </a:spcBef>
            </a:pPr>
            <a:r>
              <a:rPr lang="en-US" smtClean="0"/>
              <a:t>Students kicked out of class go to the library</a:t>
            </a:r>
          </a:p>
          <a:p>
            <a:pPr>
              <a:spcBef>
                <a:spcPct val="0"/>
              </a:spcBef>
            </a:pPr>
            <a:endParaRPr lang="en-US" smtClean="0"/>
          </a:p>
          <a:p>
            <a:pPr>
              <a:spcBef>
                <a:spcPct val="0"/>
              </a:spcBef>
            </a:pPr>
            <a:r>
              <a:rPr lang="en-US" smtClean="0"/>
              <a:t>General Consensus:  No one wants to be in the library! </a:t>
            </a:r>
            <a:r>
              <a:rPr lang="en-US" smtClean="0">
                <a:sym typeface="Wingdings" pitchFamily="2" charset="2"/>
              </a:rPr>
              <a:t></a:t>
            </a:r>
            <a:endParaRPr lang="en-US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>
                <a:solidFill>
                  <a:schemeClr val="tx2">
                    <a:shade val="85000"/>
                    <a:satMod val="150000"/>
                  </a:schemeClr>
                </a:solidFill>
              </a:rPr>
              <a:t>Improvement Goals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Bef>
                <a:spcPct val="0"/>
              </a:spcBef>
              <a:buFont typeface="Arial" charset="0"/>
              <a:buChar char="•"/>
            </a:pPr>
            <a:r>
              <a:rPr lang="en-US" smtClean="0"/>
              <a:t>Align departments to the 21</a:t>
            </a:r>
            <a:r>
              <a:rPr lang="en-US" baseline="30000" smtClean="0"/>
              <a:t>st</a:t>
            </a:r>
            <a:r>
              <a:rPr lang="en-US" smtClean="0"/>
              <a:t> Century Literacy Skills</a:t>
            </a:r>
          </a:p>
          <a:p>
            <a:pPr>
              <a:spcBef>
                <a:spcPct val="0"/>
              </a:spcBef>
              <a:buFont typeface="Arial" charset="0"/>
              <a:buChar char="•"/>
            </a:pPr>
            <a:r>
              <a:rPr lang="en-US" smtClean="0"/>
              <a:t>Collaboration between librarian and teachers to teach common set of skills</a:t>
            </a:r>
          </a:p>
          <a:p>
            <a:pPr>
              <a:spcBef>
                <a:spcPct val="0"/>
              </a:spcBef>
              <a:buFont typeface="Arial" charset="0"/>
              <a:buChar char="•"/>
            </a:pPr>
            <a:r>
              <a:rPr lang="en-US" smtClean="0"/>
              <a:t>Re-invent the library atmosphere to make students </a:t>
            </a:r>
            <a:r>
              <a:rPr lang="en-US" i="1" smtClean="0"/>
              <a:t>want</a:t>
            </a:r>
            <a:r>
              <a:rPr lang="en-US" smtClean="0"/>
              <a:t> to be there</a:t>
            </a:r>
          </a:p>
        </p:txBody>
      </p:sp>
      <p:sp>
        <p:nvSpPr>
          <p:cNvPr id="14340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spcBef>
                <a:spcPct val="0"/>
              </a:spcBef>
              <a:buFont typeface="Arial" charset="0"/>
              <a:buChar char="•"/>
            </a:pPr>
            <a:r>
              <a:rPr lang="en-US" smtClean="0"/>
              <a:t>Develop “common knowledge” language among departments, so research skills are uniform</a:t>
            </a:r>
          </a:p>
          <a:p>
            <a:pPr>
              <a:spcBef>
                <a:spcPct val="0"/>
              </a:spcBef>
              <a:buFont typeface="Arial" charset="0"/>
              <a:buChar char="•"/>
            </a:pPr>
            <a:r>
              <a:rPr lang="en-US" smtClean="0"/>
              <a:t>Opportunities for co-teaching with a librarian to optimize teaching of research skills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8400"/>
            <a:ext cx="8229600" cy="1143000"/>
          </a:xfr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>
                <a:solidFill>
                  <a:schemeClr val="tx2">
                    <a:shade val="85000"/>
                    <a:satMod val="150000"/>
                  </a:schemeClr>
                </a:solidFill>
              </a:rPr>
              <a:t>Information Literacy Defined!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371600"/>
          </a:xfrm>
        </p:spPr>
        <p:txBody>
          <a:bodyPr>
            <a:normAutofit fontScale="9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>
                <a:solidFill>
                  <a:schemeClr val="tx2">
                    <a:shade val="85000"/>
                    <a:satMod val="150000"/>
                  </a:schemeClr>
                </a:solidFill>
              </a:rPr>
              <a:t>“What we’ve got here is failure to communicate”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Communication failure between:</a:t>
            </a:r>
          </a:p>
          <a:p>
            <a:pPr lvl="1">
              <a:spcBef>
                <a:spcPct val="0"/>
              </a:spcBef>
            </a:pPr>
            <a:r>
              <a:rPr lang="en-US" smtClean="0"/>
              <a:t>College Librarians and School Librarians</a:t>
            </a:r>
          </a:p>
          <a:p>
            <a:pPr lvl="1">
              <a:spcBef>
                <a:spcPct val="0"/>
              </a:spcBef>
            </a:pPr>
            <a:r>
              <a:rPr lang="en-US" smtClean="0"/>
              <a:t>Librarians and Teaching Faculty</a:t>
            </a:r>
          </a:p>
          <a:p>
            <a:pPr lvl="1">
              <a:spcBef>
                <a:spcPct val="0"/>
              </a:spcBef>
            </a:pPr>
            <a:r>
              <a:rPr lang="en-US" smtClean="0"/>
              <a:t>Librarians and Students</a:t>
            </a:r>
          </a:p>
          <a:p>
            <a:pPr lvl="1">
              <a:spcBef>
                <a:spcPct val="0"/>
              </a:spcBef>
            </a:pPr>
            <a:r>
              <a:rPr lang="en-US" smtClean="0"/>
              <a:t>Various professional associations</a:t>
            </a:r>
          </a:p>
          <a:p>
            <a:pPr lvl="1">
              <a:spcBef>
                <a:spcPct val="0"/>
              </a:spcBef>
            </a:pPr>
            <a:endParaRPr lang="en-US" smtClean="0"/>
          </a:p>
          <a:p>
            <a:pPr>
              <a:spcBef>
                <a:spcPct val="0"/>
              </a:spcBef>
            </a:pPr>
            <a:r>
              <a:rPr lang="en-US" smtClean="0"/>
              <a:t>Our presentation/discussion today:</a:t>
            </a:r>
          </a:p>
          <a:p>
            <a:pPr lvl="1">
              <a:spcBef>
                <a:spcPct val="0"/>
              </a:spcBef>
            </a:pPr>
            <a:r>
              <a:rPr lang="en-US" smtClean="0"/>
              <a:t>Chris- academic library viewpoint</a:t>
            </a:r>
          </a:p>
          <a:p>
            <a:pPr lvl="1">
              <a:spcBef>
                <a:spcPct val="0"/>
              </a:spcBef>
            </a:pPr>
            <a:r>
              <a:rPr lang="en-US" smtClean="0"/>
              <a:t>Dana- high school teacher viewpoint</a:t>
            </a:r>
          </a:p>
          <a:p>
            <a:pPr lvl="1">
              <a:spcBef>
                <a:spcPct val="0"/>
              </a:spcBef>
            </a:pPr>
            <a:r>
              <a:rPr lang="en-US" smtClean="0"/>
              <a:t>Amanda- student viewpoint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066800"/>
            <a:ext cx="8229600" cy="2438400"/>
          </a:xfr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>
                <a:solidFill>
                  <a:schemeClr val="tx2">
                    <a:shade val="85000"/>
                    <a:satMod val="150000"/>
                  </a:schemeClr>
                </a:solidFill>
              </a:rPr>
              <a:t>What information literacy shortcomings do you see among your students?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>
                <a:solidFill>
                  <a:schemeClr val="tx2">
                    <a:shade val="85000"/>
                    <a:satMod val="150000"/>
                  </a:schemeClr>
                </a:solidFill>
              </a:rPr>
              <a:t>ERIAL- Ethnographic Research in Illinois Academic Libraries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indent="-2743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What are some of the things we learned about our students?</a:t>
            </a:r>
          </a:p>
          <a:p>
            <a:pPr marL="557784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They don’t know what a librarian is or does</a:t>
            </a:r>
          </a:p>
          <a:p>
            <a:pPr marL="557784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Many struggle to read a citation</a:t>
            </a:r>
          </a:p>
          <a:p>
            <a:pPr marL="557784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Many cannot use a call number to locate a book on the shelf</a:t>
            </a:r>
          </a:p>
          <a:p>
            <a:pPr marL="557784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Many have little research experience beyond Google</a:t>
            </a:r>
          </a:p>
          <a:p>
            <a:pPr marL="557784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To get help with research they will ask: their friends, their instructors, their parents and maybe a librarian</a:t>
            </a:r>
          </a:p>
          <a:p>
            <a:pPr marL="557784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Almost complete lack of evaluation/critical thinking about sources</a:t>
            </a:r>
          </a:p>
          <a:p>
            <a:pPr marL="557784" lv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/>
          </a:p>
          <a:p>
            <a:pPr indent="-2743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In my experience this holds true at IWU and Heartland.  Why?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>
                <a:solidFill>
                  <a:schemeClr val="tx2">
                    <a:shade val="85000"/>
                    <a:satMod val="150000"/>
                  </a:schemeClr>
                </a:solidFill>
              </a:rPr>
              <a:t>The Disconnect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indent="-2743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We’ve mentioned the communication issues</a:t>
            </a:r>
          </a:p>
          <a:p>
            <a:pPr indent="-2743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Lack of professional librarians at the H.S. level</a:t>
            </a:r>
          </a:p>
          <a:p>
            <a:pPr indent="-2743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Lack of resources at the H.S. level (dated book collections, little or no database access)</a:t>
            </a:r>
          </a:p>
          <a:p>
            <a:pPr indent="-2743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Dated research abilities among all teaching faculty (this is passed on to students)</a:t>
            </a:r>
          </a:p>
          <a:p>
            <a:pPr indent="-2743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If it got me a “A” in high school…..</a:t>
            </a:r>
          </a:p>
          <a:p>
            <a:pPr indent="-2743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Research and Info Lit just not seen as high priority skills</a:t>
            </a:r>
          </a:p>
          <a:p>
            <a:pPr indent="-27432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/>
          </a:p>
          <a:p>
            <a:pPr indent="-27432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/>
          </a:p>
          <a:p>
            <a:pPr indent="-2743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Lack of universally agreed upon research/info lit standards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>
                <a:solidFill>
                  <a:schemeClr val="tx2">
                    <a:shade val="85000"/>
                    <a:satMod val="150000"/>
                  </a:schemeClr>
                </a:solidFill>
              </a:rPr>
              <a:t>Standards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Most current standards do address information literacy in some way, shape, or form.  How much priority or emphasis is placed on info lit varies greatly.</a:t>
            </a:r>
          </a:p>
          <a:p>
            <a:pPr>
              <a:spcBef>
                <a:spcPct val="0"/>
              </a:spcBef>
            </a:pPr>
            <a:endParaRPr lang="en-US" smtClean="0"/>
          </a:p>
          <a:p>
            <a:pPr>
              <a:spcBef>
                <a:spcPct val="0"/>
              </a:spcBef>
            </a:pPr>
            <a:r>
              <a:rPr lang="en-US" smtClean="0"/>
              <a:t>What standards are out there?</a:t>
            </a:r>
          </a:p>
          <a:p>
            <a:pPr lvl="1">
              <a:spcBef>
                <a:spcPct val="0"/>
              </a:spcBef>
            </a:pPr>
            <a:r>
              <a:rPr lang="en-US" smtClean="0"/>
              <a:t>Illinois State Board of Education Learning Standards</a:t>
            </a:r>
          </a:p>
          <a:p>
            <a:pPr lvl="1">
              <a:spcBef>
                <a:spcPct val="0"/>
              </a:spcBef>
            </a:pPr>
            <a:r>
              <a:rPr lang="en-US" smtClean="0"/>
              <a:t>Partnership for 21</a:t>
            </a:r>
            <a:r>
              <a:rPr lang="en-US" baseline="30000" smtClean="0"/>
              <a:t>st</a:t>
            </a:r>
            <a:r>
              <a:rPr lang="en-US" smtClean="0"/>
              <a:t> Century Skills</a:t>
            </a:r>
          </a:p>
          <a:p>
            <a:pPr lvl="1">
              <a:spcBef>
                <a:spcPct val="0"/>
              </a:spcBef>
            </a:pPr>
            <a:r>
              <a:rPr lang="en-US" smtClean="0"/>
              <a:t>Standards for the 21</a:t>
            </a:r>
            <a:r>
              <a:rPr lang="en-US" baseline="30000" smtClean="0"/>
              <a:t>st</a:t>
            </a:r>
            <a:r>
              <a:rPr lang="en-US" smtClean="0"/>
              <a:t> Century Learner (AASL)</a:t>
            </a:r>
          </a:p>
          <a:p>
            <a:pPr lvl="1">
              <a:spcBef>
                <a:spcPct val="0"/>
              </a:spcBef>
            </a:pPr>
            <a:r>
              <a:rPr lang="en-US" smtClean="0"/>
              <a:t>ACRL Information Literacy Competency Standards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>
                <a:solidFill>
                  <a:schemeClr val="tx2">
                    <a:shade val="85000"/>
                    <a:satMod val="150000"/>
                  </a:schemeClr>
                </a:solidFill>
              </a:rPr>
              <a:t>Solutions?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indent="-2743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Academic librarians need to be involved in undergrad and graduate teacher education programs.</a:t>
            </a:r>
          </a:p>
          <a:p>
            <a:pPr indent="-2743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Academic librarians need to do more outreach to both school librarians and H.S. teachers.</a:t>
            </a:r>
          </a:p>
          <a:p>
            <a:pPr indent="-2743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School librarians need to make a stronger case for info lit skills to administrators and teaching faculty</a:t>
            </a:r>
          </a:p>
          <a:p>
            <a:pPr indent="-2743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Collaborative programming</a:t>
            </a:r>
          </a:p>
          <a:p>
            <a:pPr indent="-2743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One agreed upon set of standards that progress from K through undergrad?</a:t>
            </a:r>
          </a:p>
          <a:p>
            <a:pPr indent="-2743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Better communication on these issues among professional associations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>
                <a:solidFill>
                  <a:schemeClr val="tx2">
                    <a:shade val="85000"/>
                    <a:satMod val="150000"/>
                  </a:schemeClr>
                </a:solidFill>
              </a:rPr>
              <a:t>Resources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“BluePrint for Collaboration” Joint project of ACRL/AASL</a:t>
            </a:r>
          </a:p>
          <a:p>
            <a:pPr>
              <a:spcBef>
                <a:spcPct val="0"/>
              </a:spcBef>
            </a:pPr>
            <a:r>
              <a:rPr lang="en-US" smtClean="0"/>
              <a:t>Library Instruction Roundtable: Transitions to College Committee</a:t>
            </a:r>
          </a:p>
          <a:p>
            <a:pPr>
              <a:spcBef>
                <a:spcPct val="0"/>
              </a:spcBef>
            </a:pPr>
            <a:r>
              <a:rPr lang="en-US" smtClean="0"/>
              <a:t>“Climbing out of the ‘Ivory Tower’” Article</a:t>
            </a:r>
          </a:p>
          <a:p>
            <a:pPr>
              <a:spcBef>
                <a:spcPct val="0"/>
              </a:spcBef>
            </a:pPr>
            <a:r>
              <a:rPr lang="en-US" u="sng" smtClean="0"/>
              <a:t>Elements of Library Research: What Every Student Needs to Know.  </a:t>
            </a:r>
            <a:r>
              <a:rPr lang="en-US" smtClean="0"/>
              <a:t>Mary George.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uman">
  <a:themeElements>
    <a:clrScheme name="Human">
      <a:dk1>
        <a:sysClr val="windowText" lastClr="000000"/>
      </a:dk1>
      <a:lt1>
        <a:sysClr val="window" lastClr="FFFFFF"/>
      </a:lt1>
      <a:dk2>
        <a:srgbClr val="795339"/>
      </a:dk2>
      <a:lt2>
        <a:srgbClr val="F7EEDD"/>
      </a:lt2>
      <a:accent1>
        <a:srgbClr val="AD2E27"/>
      </a:accent1>
      <a:accent2>
        <a:srgbClr val="3F3D66"/>
      </a:accent2>
      <a:accent3>
        <a:srgbClr val="17517A"/>
      </a:accent3>
      <a:accent4>
        <a:srgbClr val="877E48"/>
      </a:accent4>
      <a:accent5>
        <a:srgbClr val="AF8B1E"/>
      </a:accent5>
      <a:accent6>
        <a:srgbClr val="A35E21"/>
      </a:accent6>
      <a:hlink>
        <a:srgbClr val="9B7300"/>
      </a:hlink>
      <a:folHlink>
        <a:srgbClr val="D6A73B"/>
      </a:folHlink>
    </a:clrScheme>
    <a:fontScheme name="Human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Human">
      <a:fillStyleLst>
        <a:solidFill>
          <a:schemeClr val="phClr"/>
        </a:solidFill>
        <a:gradFill>
          <a:gsLst>
            <a:gs pos="0">
              <a:schemeClr val="phClr">
                <a:tint val="30000"/>
                <a:satMod val="175000"/>
              </a:schemeClr>
            </a:gs>
            <a:gs pos="50000">
              <a:schemeClr val="phClr">
                <a:tint val="55000"/>
                <a:satMod val="200000"/>
              </a:schemeClr>
            </a:gs>
            <a:gs pos="70000">
              <a:schemeClr val="phClr">
                <a:tint val="70000"/>
                <a:satMod val="175000"/>
              </a:schemeClr>
            </a:gs>
            <a:gs pos="100000">
              <a:schemeClr val="phClr">
                <a:tint val="85000"/>
                <a:satMod val="175000"/>
              </a:schemeClr>
            </a:gs>
          </a:gsLst>
          <a:lin ang="8000000" scaled="1"/>
        </a:gradFill>
        <a:gradFill>
          <a:gsLst>
            <a:gs pos="0">
              <a:schemeClr val="phClr">
                <a:shade val="100000"/>
                <a:satMod val="140000"/>
              </a:schemeClr>
            </a:gs>
            <a:gs pos="40000">
              <a:schemeClr val="phClr">
                <a:shade val="65000"/>
                <a:satMod val="140000"/>
              </a:schemeClr>
            </a:gs>
            <a:gs pos="70000">
              <a:schemeClr val="phClr">
                <a:shade val="40000"/>
                <a:satMod val="115000"/>
              </a:schemeClr>
            </a:gs>
            <a:gs pos="100000">
              <a:schemeClr val="phClr">
                <a:shade val="20000"/>
                <a:satMod val="115000"/>
              </a:schemeClr>
            </a:gs>
          </a:gsLst>
          <a:lin ang="8000000" scaled="1"/>
        </a:gradFill>
      </a:fillStyleLst>
      <a:lnStyleLst>
        <a:ln w="5000" cap="rnd" cmpd="sng" algn="ctr">
          <a:solidFill>
            <a:schemeClr val="phClr"/>
          </a:solidFill>
          <a:prstDash val="solid"/>
        </a:ln>
        <a:ln w="12700" cap="rnd" cmpd="sng" algn="ctr">
          <a:solidFill>
            <a:schemeClr val="phClr"/>
          </a:solidFill>
          <a:prstDash val="solid"/>
        </a:ln>
        <a:ln w="2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9000" dist="25400" dir="9000000" rotWithShape="0">
              <a:srgbClr val="1A0000">
                <a:alpha val="35000"/>
              </a:srgbClr>
            </a:outerShdw>
          </a:effectLst>
        </a:effectStyle>
        <a:effectStyle>
          <a:effectLst>
            <a:outerShdw blurRad="39000" dist="25400" dir="9000000" rotWithShape="0">
              <a:srgbClr val="1A0000">
                <a:alpha val="40000"/>
              </a:srgbClr>
            </a:outerShdw>
          </a:effectLst>
        </a:effectStyle>
        <a:effectStyle>
          <a:effectLst>
            <a:outerShdw blurRad="39000" dist="25400" dir="90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rightRoom" dir="tr">
              <a:rot lat="0" lon="0" rev="3540000"/>
            </a:lightRig>
          </a:scene3d>
          <a:sp3d prstMaterial="matte">
            <a:bevelT w="190500" h="44450" prst="cross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275000"/>
              </a:schemeClr>
            </a:gs>
            <a:gs pos="3000">
              <a:schemeClr val="phClr">
                <a:tint val="87000"/>
                <a:satMod val="275000"/>
              </a:schemeClr>
            </a:gs>
            <a:gs pos="10000">
              <a:schemeClr val="phClr">
                <a:tint val="90000"/>
                <a:satMod val="275000"/>
              </a:schemeClr>
            </a:gs>
            <a:gs pos="70000">
              <a:schemeClr val="phClr">
                <a:shade val="38000"/>
                <a:satMod val="275000"/>
              </a:schemeClr>
            </a:gs>
            <a:gs pos="90000">
              <a:schemeClr val="phClr">
                <a:shade val="25000"/>
                <a:satMod val="300000"/>
              </a:schemeClr>
            </a:gs>
            <a:gs pos="100000">
              <a:schemeClr val="phClr">
                <a:shade val="22000"/>
                <a:satMod val="300000"/>
              </a:schemeClr>
            </a:gs>
          </a:gsLst>
          <a:path path="circle">
            <a:fillToRect l="60000" t="-3300" b="200000"/>
          </a:path>
        </a:gradFill>
        <a:gradFill rotWithShape="1">
          <a:gsLst>
            <a:gs pos="0">
              <a:schemeClr val="phClr">
                <a:tint val="57000"/>
                <a:satMod val="400000"/>
              </a:schemeClr>
            </a:gs>
            <a:gs pos="100000">
              <a:schemeClr val="phClr">
                <a:tint val="87000"/>
                <a:shade val="40000"/>
                <a:satMod val="5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Human</Template>
  <TotalTime>76</TotalTime>
  <Words>650</Words>
  <Application>Microsoft Office PowerPoint</Application>
  <PresentationFormat>On-screen Show (4:3)</PresentationFormat>
  <Paragraphs>102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Candara</vt:lpstr>
      <vt:lpstr>Arial</vt:lpstr>
      <vt:lpstr>Wingdings 2</vt:lpstr>
      <vt:lpstr>Calibri</vt:lpstr>
      <vt:lpstr>Wingdings</vt:lpstr>
      <vt:lpstr>Human</vt:lpstr>
      <vt:lpstr>Towards an Information Literacy Continuum: examining the high school to college research transition</vt:lpstr>
      <vt:lpstr>Information Literacy Defined!</vt:lpstr>
      <vt:lpstr>“What we’ve got here is failure to communicate”</vt:lpstr>
      <vt:lpstr>What information literacy shortcomings do you see among your students?</vt:lpstr>
      <vt:lpstr>ERIAL- Ethnographic Research in Illinois Academic Libraries</vt:lpstr>
      <vt:lpstr>The Disconnect</vt:lpstr>
      <vt:lpstr>Standards</vt:lpstr>
      <vt:lpstr>Solutions?</vt:lpstr>
      <vt:lpstr>Resources</vt:lpstr>
      <vt:lpstr>Teaching Research</vt:lpstr>
      <vt:lpstr>Limitations in Research Assignment</vt:lpstr>
      <vt:lpstr>Improvement Goals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Towards an Information Literacy Continuum: examining the high school to college research transition</dc:title>
  <dc:creator>Chris &amp; Cara</dc:creator>
  <cp:lastModifiedBy>Lenovo User</cp:lastModifiedBy>
  <cp:revision>9</cp:revision>
  <dcterms:created xsi:type="dcterms:W3CDTF">2010-04-20T02:28:15Z</dcterms:created>
  <dcterms:modified xsi:type="dcterms:W3CDTF">2010-08-23T13:32:13Z</dcterms:modified>
</cp:coreProperties>
</file>