
<file path=[Content_Types].xml><?xml version="1.0" encoding="utf-8"?>
<Types xmlns="http://schemas.openxmlformats.org/package/2006/content-types">
  <Override PartName="/ppt/tableStyles.xml" ContentType="application/vnd.openxmlformats-officedocument.presentationml.tableStyles+xml"/>
  <Override PartName="/ppt/slides/slide39.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20.xml" ContentType="application/vnd.openxmlformats-officedocument.presentationml.slide+xml"/>
  <Override PartName="/ppt/slides/slide58.xml" ContentType="application/vnd.openxmlformats-officedocument.presentationml.slide+xml"/>
  <Override PartName="/ppt/slides/slide15.xml" ContentType="application/vnd.openxmlformats-officedocument.presentationml.slide+xml"/>
  <Override PartName="/ppt/slides/slide34.xml" ContentType="application/vnd.openxmlformats-officedocument.presentationml.slide+xml"/>
  <Override PartName="/ppt/slides/slide53.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0.xml" ContentType="application/vnd.openxmlformats-officedocument.presentationml.slide+xml"/>
  <Override PartName="/ppt/slides/slide27.xml" ContentType="application/vnd.openxmlformats-officedocument.presentationml.slide+xml"/>
  <Override PartName="/ppt/theme/theme1.xml" ContentType="application/vnd.openxmlformats-officedocument.theme+xml"/>
  <Default Extension="wmf" ContentType="image/x-wmf"/>
  <Override PartName="/ppt/slides/slide46.xml" ContentType="application/vnd.openxmlformats-officedocument.presentationml.slide+xml"/>
  <Default Extension="rels" ContentType="application/vnd.openxmlformats-package.relationships+xml"/>
  <Override PartName="/ppt/slides/slide7.xml" ContentType="application/vnd.openxmlformats-officedocument.presentationml.slide+xml"/>
  <Override PartName="/ppt/slideLayouts/slideLayout7.xml" ContentType="application/vnd.openxmlformats-officedocument.presentationml.slideLayout+xml"/>
  <Override PartName="/ppt/slides/slide22.xml" ContentType="application/vnd.openxmlformats-officedocument.presentationml.slide+xml"/>
  <Override PartName="/ppt/slides/slide41.xml" ContentType="application/vnd.openxmlformats-officedocument.presentationml.slide+xml"/>
  <Override PartName="/ppt/slides/slide17.xml" ContentType="application/vnd.openxmlformats-officedocument.presentationml.slide+xml"/>
  <Override PartName="/ppt/slides/slide60.xml" ContentType="application/vnd.openxmlformats-officedocument.presentationml.slide+xml"/>
  <Override PartName="/ppt/slides/slide2.xml" ContentType="application/vnd.openxmlformats-officedocument.presentationml.slide+xml"/>
  <Override PartName="/ppt/slides/slide36.xml" ContentType="application/vnd.openxmlformats-officedocument.presentationml.slide+xml"/>
  <Override PartName="/ppt/slideLayouts/slideLayout2.xml" ContentType="application/vnd.openxmlformats-officedocument.presentationml.slideLayout+xml"/>
  <Override PartName="/ppt/slides/slide55.xml" ContentType="application/vnd.openxmlformats-officedocument.presentationml.slide+xml"/>
  <Default Extension="jpeg" ContentType="image/jpeg"/>
  <Override PartName="/ppt/slides/slide12.xml" ContentType="application/vnd.openxmlformats-officedocument.presentationml.slide+xml"/>
  <Override PartName="/ppt/slides/slide31.xml" ContentType="application/vnd.openxmlformats-officedocument.presentationml.slide+xml"/>
  <Override PartName="/ppt/slides/slide29.xml" ContentType="application/vnd.openxmlformats-officedocument.presentationml.slide+xml"/>
  <Override PartName="/ppt/slides/slide50.xml" ContentType="application/vnd.openxmlformats-officedocument.presentationml.slide+xml"/>
  <Override PartName="/ppt/slides/slide48.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19.xml" ContentType="application/vnd.openxmlformats-officedocument.presentationml.slide+xml"/>
  <Override PartName="/ppt/slideLayouts/slideLayout11.xml" ContentType="application/vnd.openxmlformats-officedocument.presentationml.slideLayout+xml"/>
  <Override PartName="/ppt/slides/slide38.xml" ContentType="application/vnd.openxmlformats-officedocument.presentationml.slide+xml"/>
  <Override PartName="/ppt/slides/slide4.xml" ContentType="application/vnd.openxmlformats-officedocument.presentationml.slide+xml"/>
  <Override PartName="/ppt/slideLayouts/slideLayout4.xml" ContentType="application/vnd.openxmlformats-officedocument.presentationml.slideLayout+xml"/>
  <Override PartName="/ppt/slides/slide57.xml" ContentType="application/vnd.openxmlformats-officedocument.presentationml.slide+xml"/>
  <Default Extension="xml" ContentType="application/xml"/>
  <Override PartName="/ppt/slides/slide14.xml" ContentType="application/vnd.openxmlformats-officedocument.presentationml.slide+xml"/>
  <Override PartName="/ppt/slides/slide33.xml" ContentType="application/vnd.openxmlformats-officedocument.presentationml.slide+xml"/>
  <Override PartName="/docProps/core.xml" ContentType="application/vnd.openxmlformats-package.core-properties+xml"/>
  <Override PartName="/ppt/slides/slide52.xml" ContentType="application/vnd.openxmlformats-officedocument.presentationml.slide+xml"/>
  <Override PartName="/ppt/embeddings/oleObject1.bin" ContentType="application/vnd.openxmlformats-officedocument.oleObject"/>
  <Override PartName="/ppt/slides/slide26.xml" ContentType="application/vnd.openxmlformats-officedocument.presentationml.slide+xml"/>
  <Override PartName="/ppt/slides/slide4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slides/slide6.xml" ContentType="application/vnd.openxmlformats-officedocument.presentationml.slide+xml"/>
  <Override PartName="/ppt/slideLayouts/slideLayout6.xml" ContentType="application/vnd.openxmlformats-officedocument.presentationml.slideLayout+xml"/>
  <Override PartName="/ppt/slides/slide59.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slides/slide16.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54.xml" ContentType="application/vnd.openxmlformats-officedocument.presentationml.slide+xml"/>
  <Default Extension="bin" ContentType="application/vnd.openxmlformats-officedocument.presentationml.printerSettings"/>
  <Override PartName="/ppt/slides/slide11.xml" ContentType="application/vnd.openxmlformats-officedocument.presentationml.slide+xml"/>
  <Override PartName="/ppt/slides/slide30.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47.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slideLayouts/slideLayout8.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18.xml" ContentType="application/vnd.openxmlformats-officedocument.presentationml.slide+xml"/>
  <Override PartName="/ppt/slideLayouts/slideLayout10.xml" ContentType="application/vnd.openxmlformats-officedocument.presentationml.slideLayout+xml"/>
  <Override PartName="/ppt/slides/slide37.xml" ContentType="application/vnd.openxmlformats-officedocument.presentationml.slide+xml"/>
  <Override PartName="/ppt/slides/slide3.xml" ContentType="application/vnd.openxmlformats-officedocument.presentationml.slide+xml"/>
  <Default Extension="png" ContentType="image/png"/>
  <Override PartName="/ppt/slideLayouts/slideLayout3.xml" ContentType="application/vnd.openxmlformats-officedocument.presentationml.slideLayout+xml"/>
  <Override PartName="/ppt/slides/slide56.xml" ContentType="application/vnd.openxmlformats-officedocument.presentationml.slide+xml"/>
  <Override PartName="/ppt/slides/slide13.xml" ContentType="application/vnd.openxmlformats-officedocument.presentationml.slide+xml"/>
  <Override PartName="/ppt/slides/slide3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49.xml" ContentType="application/vnd.openxmlformats-officedocument.presentationml.slide+xml"/>
  <Default Extension="vml" ContentType="application/vnd.openxmlformats-officedocument.vmlDrawing"/>
  <Override PartName="/ppt/slides/slide25.xml" ContentType="application/vnd.openxmlformats-officedocument.presentationml.slide+xml"/>
  <Override PartName="/ppt/slides/slide44.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5" r:id="rId1"/>
  </p:sldMasterIdLst>
  <p:handoutMasterIdLst>
    <p:handoutMasterId r:id="rId62"/>
  </p:handoutMasterIdLst>
  <p:sldIdLst>
    <p:sldId id="256" r:id="rId2"/>
    <p:sldId id="478" r:id="rId3"/>
    <p:sldId id="475" r:id="rId4"/>
    <p:sldId id="476" r:id="rId5"/>
    <p:sldId id="477" r:id="rId6"/>
    <p:sldId id="488" r:id="rId7"/>
    <p:sldId id="481" r:id="rId8"/>
    <p:sldId id="482" r:id="rId9"/>
    <p:sldId id="483" r:id="rId10"/>
    <p:sldId id="484" r:id="rId11"/>
    <p:sldId id="485" r:id="rId12"/>
    <p:sldId id="486" r:id="rId13"/>
    <p:sldId id="487" r:id="rId14"/>
    <p:sldId id="417" r:id="rId15"/>
    <p:sldId id="489" r:id="rId16"/>
    <p:sldId id="490" r:id="rId17"/>
    <p:sldId id="257" r:id="rId18"/>
    <p:sldId id="327" r:id="rId19"/>
    <p:sldId id="421" r:id="rId20"/>
    <p:sldId id="424" r:id="rId21"/>
    <p:sldId id="468" r:id="rId22"/>
    <p:sldId id="259" r:id="rId23"/>
    <p:sldId id="260" r:id="rId24"/>
    <p:sldId id="423" r:id="rId25"/>
    <p:sldId id="391" r:id="rId26"/>
    <p:sldId id="264" r:id="rId27"/>
    <p:sldId id="425" r:id="rId28"/>
    <p:sldId id="471" r:id="rId29"/>
    <p:sldId id="376" r:id="rId30"/>
    <p:sldId id="405" r:id="rId31"/>
    <p:sldId id="411" r:id="rId32"/>
    <p:sldId id="418" r:id="rId33"/>
    <p:sldId id="338" r:id="rId34"/>
    <p:sldId id="472" r:id="rId35"/>
    <p:sldId id="336" r:id="rId36"/>
    <p:sldId id="426" r:id="rId37"/>
    <p:sldId id="394" r:id="rId38"/>
    <p:sldId id="395" r:id="rId39"/>
    <p:sldId id="469" r:id="rId40"/>
    <p:sldId id="396" r:id="rId41"/>
    <p:sldId id="345" r:id="rId42"/>
    <p:sldId id="465" r:id="rId43"/>
    <p:sldId id="474" r:id="rId44"/>
    <p:sldId id="349" r:id="rId45"/>
    <p:sldId id="463" r:id="rId46"/>
    <p:sldId id="381" r:id="rId47"/>
    <p:sldId id="398" r:id="rId48"/>
    <p:sldId id="399" r:id="rId49"/>
    <p:sldId id="470" r:id="rId50"/>
    <p:sldId id="379" r:id="rId51"/>
    <p:sldId id="383" r:id="rId52"/>
    <p:sldId id="409" r:id="rId53"/>
    <p:sldId id="431" r:id="rId54"/>
    <p:sldId id="428" r:id="rId55"/>
    <p:sldId id="429" r:id="rId56"/>
    <p:sldId id="419" r:id="rId57"/>
    <p:sldId id="432" r:id="rId58"/>
    <p:sldId id="433" r:id="rId59"/>
    <p:sldId id="442" r:id="rId60"/>
    <p:sldId id="402" r:id="rId61"/>
  </p:sldIdLst>
  <p:sldSz cx="9144000" cy="6858000" type="screen4x3"/>
  <p:notesSz cx="6858000" cy="9144000"/>
  <p:defaultTextStyle>
    <a:defPPr>
      <a:defRPr lang="en-US"/>
    </a:defPPr>
    <a:lvl1pPr algn="l" rtl="0" eaLnBrk="0" fontAlgn="base" hangingPunct="0">
      <a:spcBef>
        <a:spcPct val="0"/>
      </a:spcBef>
      <a:spcAft>
        <a:spcPct val="0"/>
      </a:spcAft>
      <a:defRPr sz="3600" kern="1200">
        <a:solidFill>
          <a:schemeClr val="bg1"/>
        </a:solidFill>
        <a:latin typeface="Times New Roman" charset="0"/>
        <a:ea typeface="+mn-ea"/>
        <a:cs typeface="+mn-cs"/>
      </a:defRPr>
    </a:lvl1pPr>
    <a:lvl2pPr marL="457200" algn="l" rtl="0" eaLnBrk="0" fontAlgn="base" hangingPunct="0">
      <a:spcBef>
        <a:spcPct val="0"/>
      </a:spcBef>
      <a:spcAft>
        <a:spcPct val="0"/>
      </a:spcAft>
      <a:defRPr sz="3600" kern="1200">
        <a:solidFill>
          <a:schemeClr val="bg1"/>
        </a:solidFill>
        <a:latin typeface="Times New Roman" charset="0"/>
        <a:ea typeface="+mn-ea"/>
        <a:cs typeface="+mn-cs"/>
      </a:defRPr>
    </a:lvl2pPr>
    <a:lvl3pPr marL="914400" algn="l" rtl="0" eaLnBrk="0" fontAlgn="base" hangingPunct="0">
      <a:spcBef>
        <a:spcPct val="0"/>
      </a:spcBef>
      <a:spcAft>
        <a:spcPct val="0"/>
      </a:spcAft>
      <a:defRPr sz="3600" kern="1200">
        <a:solidFill>
          <a:schemeClr val="bg1"/>
        </a:solidFill>
        <a:latin typeface="Times New Roman" charset="0"/>
        <a:ea typeface="+mn-ea"/>
        <a:cs typeface="+mn-cs"/>
      </a:defRPr>
    </a:lvl3pPr>
    <a:lvl4pPr marL="1371600" algn="l" rtl="0" eaLnBrk="0" fontAlgn="base" hangingPunct="0">
      <a:spcBef>
        <a:spcPct val="0"/>
      </a:spcBef>
      <a:spcAft>
        <a:spcPct val="0"/>
      </a:spcAft>
      <a:defRPr sz="3600" kern="1200">
        <a:solidFill>
          <a:schemeClr val="bg1"/>
        </a:solidFill>
        <a:latin typeface="Times New Roman" charset="0"/>
        <a:ea typeface="+mn-ea"/>
        <a:cs typeface="+mn-cs"/>
      </a:defRPr>
    </a:lvl4pPr>
    <a:lvl5pPr marL="1828800" algn="l" rtl="0" eaLnBrk="0" fontAlgn="base" hangingPunct="0">
      <a:spcBef>
        <a:spcPct val="0"/>
      </a:spcBef>
      <a:spcAft>
        <a:spcPct val="0"/>
      </a:spcAft>
      <a:defRPr sz="3600" kern="1200">
        <a:solidFill>
          <a:schemeClr val="bg1"/>
        </a:solidFill>
        <a:latin typeface="Times New Roman" charset="0"/>
        <a:ea typeface="+mn-ea"/>
        <a:cs typeface="+mn-cs"/>
      </a:defRPr>
    </a:lvl5pPr>
    <a:lvl6pPr marL="2286000" algn="l" defTabSz="457200" rtl="0" eaLnBrk="1" latinLnBrk="0" hangingPunct="1">
      <a:defRPr sz="3600" kern="1200">
        <a:solidFill>
          <a:schemeClr val="bg1"/>
        </a:solidFill>
        <a:latin typeface="Times New Roman" charset="0"/>
        <a:ea typeface="+mn-ea"/>
        <a:cs typeface="+mn-cs"/>
      </a:defRPr>
    </a:lvl6pPr>
    <a:lvl7pPr marL="2743200" algn="l" defTabSz="457200" rtl="0" eaLnBrk="1" latinLnBrk="0" hangingPunct="1">
      <a:defRPr sz="3600" kern="1200">
        <a:solidFill>
          <a:schemeClr val="bg1"/>
        </a:solidFill>
        <a:latin typeface="Times New Roman" charset="0"/>
        <a:ea typeface="+mn-ea"/>
        <a:cs typeface="+mn-cs"/>
      </a:defRPr>
    </a:lvl7pPr>
    <a:lvl8pPr marL="3200400" algn="l" defTabSz="457200" rtl="0" eaLnBrk="1" latinLnBrk="0" hangingPunct="1">
      <a:defRPr sz="3600" kern="1200">
        <a:solidFill>
          <a:schemeClr val="bg1"/>
        </a:solidFill>
        <a:latin typeface="Times New Roman" charset="0"/>
        <a:ea typeface="+mn-ea"/>
        <a:cs typeface="+mn-cs"/>
      </a:defRPr>
    </a:lvl8pPr>
    <a:lvl9pPr marL="3657600" algn="l" defTabSz="457200" rtl="0" eaLnBrk="1" latinLnBrk="0" hangingPunct="1">
      <a:defRPr sz="3600" kern="1200">
        <a:solidFill>
          <a:schemeClr val="bg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3137" autoAdjust="0"/>
    <p:restoredTop sz="90929"/>
  </p:normalViewPr>
  <p:slideViewPr>
    <p:cSldViewPr>
      <p:cViewPr varScale="1">
        <p:scale>
          <a:sx n="82" d="100"/>
          <a:sy n="82" d="100"/>
        </p:scale>
        <p:origin x="-3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handoutMaster" Target="handoutMasters/handoutMaster1.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4131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131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4131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9BADEEC-187B-E34B-9BD6-E7A3384ADDD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transition>
    <p:cover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CED8DD-8D78-1E4C-A06A-91FC9ABC3E68}"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CE9A7-3753-424F-A7DF-5DFDE722E162}"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E4B0B0-18A1-E745-8AEF-345785589CD6}"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B99FF-AFFF-1245-B6EB-89D188A121A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cover dir="l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34C0E-75AB-F44E-B992-A8D5FA6BE776}"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6A48BA-BE9F-E745-A0B9-C462DE329DE5}"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endParaRPr lang="en-US"/>
          </a:p>
        </p:txBody>
      </p:sp>
      <p:sp>
        <p:nvSpPr>
          <p:cNvPr id="8" name="Slide Number Placeholder 7"/>
          <p:cNvSpPr>
            <a:spLocks noGrp="1"/>
          </p:cNvSpPr>
          <p:nvPr>
            <p:ph type="sldNum" sz="quarter" idx="11"/>
          </p:nvPr>
        </p:nvSpPr>
        <p:spPr/>
        <p:txBody>
          <a:bodyPr/>
          <a:lstStyle/>
          <a:p>
            <a:fld id="{2737BB0B-65CA-6049-99F0-F746845C33ED}"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p:cover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BAB355-756F-F745-A313-0512CB913B72}"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2CB603C-B95F-264E-8DBD-5636C1BFE079}"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3AAD7A-9105-6242-B7BD-6F084F67D8B3}" type="slidenum">
              <a:rPr lang="en-US" smtClean="0"/>
              <a:pPr/>
              <a:t>‹#›</a:t>
            </a:fld>
            <a:endParaRPr lang="en-US"/>
          </a:p>
        </p:txBody>
      </p:sp>
    </p:spTree>
  </p:cSld>
  <p:clrMapOvr>
    <a:masterClrMapping/>
  </p:clrMapOvr>
  <p:transition>
    <p:cover dir="l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5845FE8-5BE3-8B48-9FF3-5F3DE57FFD3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ransition>
    <p:cover dir="lu"/>
  </p:transition>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f/fidelcastr178570.html" TargetMode="Externa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e/emmagoldma125064.html" TargetMode="Externa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c/cheguevara166469.html" TargetMode="External"/><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w/winstonchu138235.html" TargetMode="Externa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f/fidelcastr111158.html" TargetMode="External"/><Relationship Id="rId3"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w/wedwardsd377112.html" TargetMode="Externa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s/saulalinsk138507.html" TargetMode="External"/><Relationship Id="rId3" Type="http://schemas.openxmlformats.org/officeDocument/2006/relationships/image" Target="../media/image1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r/richardmn163013.html" TargetMode="External"/><Relationship Id="rId3" Type="http://schemas.openxmlformats.org/officeDocument/2006/relationships/image" Target="../media/image1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rainyquote.com/quotes/quotes/t/tompeters159520.html" TargetMode="Externa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w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1143000"/>
          </a:xfrm>
        </p:spPr>
        <p:txBody>
          <a:bodyPr/>
          <a:lstStyle/>
          <a:p>
            <a:r>
              <a:rPr lang="en-US" dirty="0"/>
              <a:t>Leading</a:t>
            </a:r>
            <a:r>
              <a:rPr lang="en-US" dirty="0" smtClean="0"/>
              <a:t> a Revolution</a:t>
            </a:r>
            <a:endParaRPr lang="en-US" dirty="0"/>
          </a:p>
        </p:txBody>
      </p:sp>
      <p:sp>
        <p:nvSpPr>
          <p:cNvPr id="2051" name="Rectangle 3"/>
          <p:cNvSpPr>
            <a:spLocks noGrp="1" noChangeArrowheads="1"/>
          </p:cNvSpPr>
          <p:nvPr>
            <p:ph type="subTitle" idx="1"/>
          </p:nvPr>
        </p:nvSpPr>
        <p:spPr>
          <a:xfrm>
            <a:off x="228600" y="2895600"/>
            <a:ext cx="8763000" cy="1752600"/>
          </a:xfrm>
        </p:spPr>
        <p:txBody>
          <a:bodyPr/>
          <a:lstStyle/>
          <a:p>
            <a:r>
              <a:rPr lang="en-US" dirty="0" smtClean="0"/>
              <a:t>Comrade Chris Davis</a:t>
            </a:r>
            <a:endParaRPr lang="en-US" dirty="0"/>
          </a:p>
        </p:txBody>
      </p:sp>
    </p:spTree>
  </p:cSld>
  <p:clrMapOvr>
    <a:masterClrMapping/>
  </p:clrMapOvr>
  <p:transition>
    <p:cover dir="lu"/>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467600" cy="5745163"/>
          </a:xfrm>
        </p:spPr>
        <p:txBody>
          <a:bodyPr>
            <a:normAutofit fontScale="92500" lnSpcReduction="20000"/>
          </a:bodyPr>
          <a:lstStyle/>
          <a:p>
            <a:pPr marL="0" indent="0">
              <a:buNone/>
            </a:pPr>
            <a:r>
              <a:rPr lang="en-US" dirty="0" smtClean="0"/>
              <a:t>Third</a:t>
            </a:r>
            <a:r>
              <a:rPr lang="en-US" dirty="0" smtClean="0"/>
              <a:t>: we can attempt to understand and change our internal model of reality. That is the least common alternative, and for good reason. Changing an internal model of reality is extremely difficult, terrifying, and complex. It requires a meticulous, painful examination of beliefs. It requires a fundamental understanding of consciousness and how it must change. It destroys our sense of time and place. It calls into question our very identity. We can never be sure of our place or our value in a new order of things. We may lose sight of who and what we are. It requires an enormous act of faith, for new internal concepts of reality require time to develop, and we require time to grow into them.</a:t>
            </a:r>
            <a:r>
              <a:rPr lang="en-US" dirty="0" smtClean="0"/>
              <a:t> </a:t>
            </a:r>
          </a:p>
          <a:p>
            <a:endParaRPr lang="en-US" dirty="0"/>
          </a:p>
        </p:txBody>
      </p:sp>
    </p:spTree>
  </p:cSld>
  <p:clrMapOvr>
    <a:masterClrMapping/>
  </p:clrMapOvr>
  <p:transition>
    <p:cover dir="lu"/>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458200" cy="5897563"/>
          </a:xfrm>
        </p:spPr>
        <p:txBody>
          <a:bodyPr>
            <a:normAutofit lnSpcReduction="10000"/>
          </a:bodyPr>
          <a:lstStyle/>
          <a:p>
            <a:pPr marL="0" indent="0">
              <a:buNone/>
            </a:pPr>
            <a:r>
              <a:rPr lang="en-US" dirty="0" smtClean="0"/>
              <a:t>“Organizational identities are embedded and emergent in conversation. Project planning discussions, strategic planning meetings, selection interviews, performance reviews and staff meetings are all conversations through which the identities of an organization, its products and services and its members are crafted. The efforts of change agents toward development – personal and organizational – can best be understood as interventions into the conversational processes and relational realities of the organization.”</a:t>
            </a:r>
            <a:endParaRPr lang="en-US" dirty="0" smtClean="0"/>
          </a:p>
          <a:p>
            <a:pPr>
              <a:buNone/>
            </a:pPr>
            <a:r>
              <a:rPr lang="en-US" sz="1946" dirty="0" smtClean="0"/>
              <a:t>----Diana Whitney, </a:t>
            </a:r>
            <a:r>
              <a:rPr lang="en-US" sz="1946" dirty="0" smtClean="0"/>
              <a:t>Let’s </a:t>
            </a:r>
            <a:r>
              <a:rPr lang="en-US" sz="1946" dirty="0" smtClean="0"/>
              <a:t>change the subject and change our organization: an appreciative inquiry approach to organizational </a:t>
            </a:r>
            <a:r>
              <a:rPr lang="en-US" sz="1946" dirty="0" smtClean="0"/>
              <a:t>change. Career </a:t>
            </a:r>
            <a:r>
              <a:rPr lang="en-US" sz="1946" dirty="0" smtClean="0"/>
              <a:t>Development International Bradford: 1998. Vol. 3, </a:t>
            </a:r>
            <a:r>
              <a:rPr lang="en-US" sz="1946" dirty="0" err="1" smtClean="0"/>
              <a:t>Iss</a:t>
            </a:r>
            <a:r>
              <a:rPr lang="en-US" sz="1946" dirty="0" smtClean="0"/>
              <a:t>. 7, </a:t>
            </a:r>
            <a:r>
              <a:rPr lang="en-US" sz="1946" dirty="0" err="1" smtClean="0"/>
              <a:t>p</a:t>
            </a:r>
            <a:r>
              <a:rPr lang="en-US" sz="1946" dirty="0" smtClean="0"/>
              <a:t>. 314</a:t>
            </a:r>
          </a:p>
          <a:p>
            <a:endParaRPr lang="en-US" dirty="0"/>
          </a:p>
        </p:txBody>
      </p:sp>
    </p:spTree>
  </p:cSld>
  <p:clrMapOvr>
    <a:masterClrMapping/>
  </p:clrMapOvr>
  <p:transition>
    <p:cover dir="lu"/>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t>A revolution is a struggle to the death between the future and the past. </a:t>
            </a:r>
            <a:br>
              <a:rPr lang="en-US" dirty="0" smtClean="0"/>
            </a:br>
            <a:r>
              <a:rPr lang="en-US" dirty="0" smtClean="0">
                <a:hlinkClick r:id="rId2"/>
              </a:rPr>
              <a:t>Fidel Castro</a:t>
            </a:r>
            <a:r>
              <a:rPr lang="en-US" dirty="0" smtClean="0"/>
              <a:t> </a:t>
            </a:r>
            <a:endParaRPr lang="en-US" dirty="0"/>
          </a:p>
        </p:txBody>
      </p:sp>
      <p:pic>
        <p:nvPicPr>
          <p:cNvPr id="4" name="Picture 3"/>
          <p:cNvPicPr>
            <a:picLocks noChangeAspect="1"/>
          </p:cNvPicPr>
          <p:nvPr/>
        </p:nvPicPr>
        <p:blipFill>
          <a:blip r:embed="rId3"/>
          <a:stretch>
            <a:fillRect/>
          </a:stretch>
        </p:blipFill>
        <p:spPr>
          <a:xfrm>
            <a:off x="4114800" y="2971800"/>
            <a:ext cx="4724400" cy="3594100"/>
          </a:xfrm>
          <a:prstGeom prst="rect">
            <a:avLst/>
          </a:prstGeom>
        </p:spPr>
      </p:pic>
    </p:spTree>
  </p:cSld>
  <p:clrMapOvr>
    <a:masterClrMapping/>
  </p:clrMapOvr>
  <p:transition>
    <p:cover dir="lu"/>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t>No real social change has ever been brought about without a revolution... revolution is but thought carried into action. </a:t>
            </a:r>
            <a:br>
              <a:rPr lang="en-US" dirty="0" smtClean="0"/>
            </a:br>
            <a:r>
              <a:rPr lang="en-US" dirty="0" smtClean="0">
                <a:hlinkClick r:id="rId2"/>
              </a:rPr>
              <a:t>Emma Goldman</a:t>
            </a:r>
            <a:r>
              <a:rPr lang="en-US" dirty="0" smtClean="0"/>
              <a:t> </a:t>
            </a:r>
            <a:endParaRPr lang="en-US" dirty="0"/>
          </a:p>
        </p:txBody>
      </p:sp>
      <p:pic>
        <p:nvPicPr>
          <p:cNvPr id="4" name="Picture 3"/>
          <p:cNvPicPr>
            <a:picLocks noChangeAspect="1"/>
          </p:cNvPicPr>
          <p:nvPr/>
        </p:nvPicPr>
        <p:blipFill>
          <a:blip r:embed="rId3"/>
          <a:stretch>
            <a:fillRect/>
          </a:stretch>
        </p:blipFill>
        <p:spPr>
          <a:xfrm>
            <a:off x="4663274" y="3962400"/>
            <a:ext cx="3325026" cy="2209800"/>
          </a:xfrm>
          <a:prstGeom prst="rect">
            <a:avLst/>
          </a:prstGeom>
        </p:spPr>
      </p:pic>
    </p:spTree>
  </p:cSld>
  <p:clrMapOvr>
    <a:masterClrMapping/>
  </p:clrMapOvr>
  <p:transition>
    <p:cover dir="lu"/>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03" name="Rectangle 3"/>
          <p:cNvSpPr>
            <a:spLocks noGrp="1" noChangeArrowheads="1"/>
          </p:cNvSpPr>
          <p:nvPr>
            <p:ph idx="1"/>
          </p:nvPr>
        </p:nvSpPr>
        <p:spPr>
          <a:xfrm>
            <a:off x="381000" y="990600"/>
            <a:ext cx="7467600" cy="4525963"/>
          </a:xfrm>
        </p:spPr>
        <p:txBody>
          <a:bodyPr/>
          <a:lstStyle/>
          <a:p>
            <a:pPr marL="0" indent="0">
              <a:buFontTx/>
              <a:buNone/>
            </a:pPr>
            <a:r>
              <a:rPr lang="en-US" dirty="0"/>
              <a:t>"There is nothing more difficult to plan, more doubtful of success, nor more dangerous to manage than the creation of a new order of things…"</a:t>
            </a:r>
          </a:p>
          <a:p>
            <a:pPr marL="0" indent="0">
              <a:buFontTx/>
              <a:buNone/>
            </a:pPr>
            <a:r>
              <a:rPr lang="en-US" sz="2400" dirty="0"/>
              <a:t>--</a:t>
            </a:r>
            <a:r>
              <a:rPr lang="en-US" sz="2400" dirty="0" err="1"/>
              <a:t>Niccolo</a:t>
            </a:r>
            <a:r>
              <a:rPr lang="en-US" sz="2400" dirty="0"/>
              <a:t> Machiavelli, </a:t>
            </a:r>
            <a:r>
              <a:rPr lang="en-US" sz="2400" i="1" dirty="0"/>
              <a:t>The Prince</a:t>
            </a:r>
          </a:p>
        </p:txBody>
      </p:sp>
      <p:pic>
        <p:nvPicPr>
          <p:cNvPr id="3" name="Picture 2"/>
          <p:cNvPicPr>
            <a:picLocks noChangeAspect="1"/>
          </p:cNvPicPr>
          <p:nvPr/>
        </p:nvPicPr>
        <p:blipFill>
          <a:blip r:embed="rId2"/>
          <a:stretch>
            <a:fillRect/>
          </a:stretch>
        </p:blipFill>
        <p:spPr>
          <a:xfrm>
            <a:off x="5867400" y="2743200"/>
            <a:ext cx="3035300" cy="3667111"/>
          </a:xfrm>
          <a:prstGeom prst="rect">
            <a:avLst/>
          </a:prstGeom>
        </p:spPr>
      </p:pic>
    </p:spTree>
  </p:cSld>
  <p:clrMapOvr>
    <a:masterClrMapping/>
  </p:clrMapOvr>
  <p:transition>
    <p:cover dir="lu"/>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a:t>
            </a:r>
            <a:endParaRPr lang="en-US" dirty="0"/>
          </a:p>
        </p:txBody>
      </p:sp>
      <p:sp>
        <p:nvSpPr>
          <p:cNvPr id="3" name="Content Placeholder 2"/>
          <p:cNvSpPr>
            <a:spLocks noGrp="1"/>
          </p:cNvSpPr>
          <p:nvPr>
            <p:ph idx="1"/>
          </p:nvPr>
        </p:nvSpPr>
        <p:spPr>
          <a:xfrm>
            <a:off x="457200" y="1600200"/>
            <a:ext cx="8305800" cy="4525963"/>
          </a:xfrm>
        </p:spPr>
        <p:txBody>
          <a:bodyPr/>
          <a:lstStyle/>
          <a:p>
            <a:pPr>
              <a:buNone/>
            </a:pPr>
            <a:r>
              <a:rPr lang="en-US" dirty="0" smtClean="0"/>
              <a:t>70% of organizational change programs fail</a:t>
            </a:r>
          </a:p>
          <a:p>
            <a:pPr>
              <a:buNone/>
            </a:pPr>
            <a:r>
              <a:rPr lang="en-US" sz="1800" dirty="0" smtClean="0"/>
              <a:t>Miller, D. (2002). Successful change leaders: what makes them? what do they do that is different?, </a:t>
            </a:r>
            <a:r>
              <a:rPr lang="en-US" sz="1800" i="1" dirty="0" smtClean="0"/>
              <a:t>Journal of Change Management, 2</a:t>
            </a:r>
            <a:r>
              <a:rPr lang="en-US" sz="1800" dirty="0" smtClean="0"/>
              <a:t>(4), 359-368. </a:t>
            </a:r>
            <a:endParaRPr lang="en-US" sz="1800" dirty="0"/>
          </a:p>
        </p:txBody>
      </p:sp>
    </p:spTree>
  </p:cSld>
  <p:clrMapOvr>
    <a:masterClrMapping/>
  </p:clrMapOvr>
  <p:transition>
    <p:cover dir="lu"/>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1000" y="0"/>
            <a:ext cx="8370627" cy="7010400"/>
          </a:xfrm>
          <a:prstGeom prst="rect">
            <a:avLst/>
          </a:prstGeom>
        </p:spPr>
      </p:pic>
    </p:spTree>
  </p:cSld>
  <p:clrMapOvr>
    <a:masterClrMapping/>
  </p:clrMapOvr>
  <p:transition>
    <p:cover dir="lu"/>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Field of Dreams Philosophy</a:t>
            </a:r>
          </a:p>
        </p:txBody>
      </p:sp>
      <p:sp>
        <p:nvSpPr>
          <p:cNvPr id="4100" name="Text Box 4"/>
          <p:cNvSpPr txBox="1">
            <a:spLocks noChangeArrowheads="1"/>
          </p:cNvSpPr>
          <p:nvPr/>
        </p:nvSpPr>
        <p:spPr bwMode="auto">
          <a:xfrm>
            <a:off x="3032125" y="2838450"/>
            <a:ext cx="2759075" cy="1569660"/>
          </a:xfrm>
          <a:prstGeom prst="rect">
            <a:avLst/>
          </a:prstGeom>
          <a:noFill/>
          <a:ln w="9525">
            <a:noFill/>
            <a:miter lim="800000"/>
            <a:headEnd/>
            <a:tailEnd/>
          </a:ln>
          <a:effectLst/>
        </p:spPr>
        <p:txBody>
          <a:bodyPr>
            <a:prstTxWarp prst="textNoShape">
              <a:avLst/>
            </a:prstTxWarp>
            <a:spAutoFit/>
          </a:bodyPr>
          <a:lstStyle/>
          <a:p>
            <a:pPr algn="ctr"/>
            <a:r>
              <a:rPr lang="en-US" sz="3200">
                <a:solidFill>
                  <a:schemeClr val="tx1"/>
                </a:solidFill>
              </a:rPr>
              <a:t>“Build it, and they will come.”</a:t>
            </a:r>
          </a:p>
        </p:txBody>
      </p:sp>
      <p:sp>
        <p:nvSpPr>
          <p:cNvPr id="4101" name="Oval 5"/>
          <p:cNvSpPr>
            <a:spLocks noChangeArrowheads="1"/>
          </p:cNvSpPr>
          <p:nvPr/>
        </p:nvSpPr>
        <p:spPr bwMode="auto">
          <a:xfrm>
            <a:off x="2971800" y="2362200"/>
            <a:ext cx="2895600" cy="2438400"/>
          </a:xfrm>
          <a:prstGeom prst="ellipse">
            <a:avLst/>
          </a:prstGeom>
          <a:noFill/>
          <a:ln w="38100">
            <a:solidFill>
              <a:srgbClr val="FF0000"/>
            </a:solidFill>
            <a:round/>
            <a:headEnd/>
            <a:tailEnd/>
          </a:ln>
          <a:effectLst/>
        </p:spPr>
        <p:txBody>
          <a:bodyPr wrap="none" anchor="ctr">
            <a:prstTxWarp prst="textNoShape">
              <a:avLst/>
            </a:prstTxWarp>
          </a:bodyPr>
          <a:lstStyle/>
          <a:p>
            <a:endParaRPr lang="en-US"/>
          </a:p>
        </p:txBody>
      </p:sp>
      <p:sp>
        <p:nvSpPr>
          <p:cNvPr id="4102" name="Line 6"/>
          <p:cNvSpPr>
            <a:spLocks noChangeShapeType="1"/>
          </p:cNvSpPr>
          <p:nvPr/>
        </p:nvSpPr>
        <p:spPr bwMode="auto">
          <a:xfrm flipH="1">
            <a:off x="3429000" y="2590800"/>
            <a:ext cx="1828800" cy="1905000"/>
          </a:xfrm>
          <a:prstGeom prst="line">
            <a:avLst/>
          </a:prstGeom>
          <a:noFill/>
          <a:ln w="38100">
            <a:solidFill>
              <a:srgbClr val="FF0000"/>
            </a:solidFill>
            <a:round/>
            <a:headEnd/>
            <a:tailEnd/>
          </a:ln>
          <a:effectLst/>
        </p:spPr>
        <p:txBody>
          <a:bodyPr>
            <a:prstTxWarp prst="textNoShape">
              <a:avLst/>
            </a:prstTxWarp>
          </a:bodyPr>
          <a:lstStyle/>
          <a:p>
            <a:endParaRPr lang="en-US"/>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a:t>The FUD Factor</a:t>
            </a:r>
          </a:p>
        </p:txBody>
      </p:sp>
      <p:sp>
        <p:nvSpPr>
          <p:cNvPr id="143363" name="Rectangle 3"/>
          <p:cNvSpPr>
            <a:spLocks noGrp="1" noChangeArrowheads="1"/>
          </p:cNvSpPr>
          <p:nvPr>
            <p:ph idx="1"/>
          </p:nvPr>
        </p:nvSpPr>
        <p:spPr/>
        <p:txBody>
          <a:bodyPr/>
          <a:lstStyle/>
          <a:p>
            <a:pPr>
              <a:lnSpc>
                <a:spcPct val="90000"/>
              </a:lnSpc>
            </a:pPr>
            <a:r>
              <a:rPr lang="en-US"/>
              <a:t>Fear</a:t>
            </a:r>
          </a:p>
          <a:p>
            <a:pPr lvl="1">
              <a:lnSpc>
                <a:spcPct val="90000"/>
              </a:lnSpc>
            </a:pPr>
            <a:r>
              <a:rPr lang="en-US"/>
              <a:t>“I do not want to be the first on the block.”</a:t>
            </a:r>
          </a:p>
          <a:p>
            <a:pPr>
              <a:lnSpc>
                <a:spcPct val="90000"/>
              </a:lnSpc>
            </a:pPr>
            <a:r>
              <a:rPr lang="en-US"/>
              <a:t>Uncertainty</a:t>
            </a:r>
          </a:p>
          <a:p>
            <a:pPr lvl="1">
              <a:lnSpc>
                <a:spcPct val="90000"/>
              </a:lnSpc>
            </a:pPr>
            <a:r>
              <a:rPr lang="en-US"/>
              <a:t>“I don’t believe it will do me any good.”</a:t>
            </a:r>
          </a:p>
          <a:p>
            <a:pPr>
              <a:lnSpc>
                <a:spcPct val="90000"/>
              </a:lnSpc>
            </a:pPr>
            <a:r>
              <a:rPr lang="en-US"/>
              <a:t>Doubt</a:t>
            </a:r>
          </a:p>
          <a:p>
            <a:pPr lvl="1">
              <a:lnSpc>
                <a:spcPct val="90000"/>
              </a:lnSpc>
            </a:pPr>
            <a:r>
              <a:rPr lang="en-US"/>
              <a:t>“I don’t know if I can do it.”</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 calcmode="lin" valueType="num">
                                      <p:cBhvr additive="base">
                                        <p:cTn id="7" dur="500" fill="hold"/>
                                        <p:tgtEl>
                                          <p:spTgt spid="143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6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anim calcmode="lin" valueType="num">
                                      <p:cBhvr additive="base">
                                        <p:cTn id="11" dur="500" fill="hold"/>
                                        <p:tgtEl>
                                          <p:spTgt spid="1433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43363">
                                            <p:txEl>
                                              <p:pRg st="2" end="2"/>
                                            </p:txEl>
                                          </p:spTgt>
                                        </p:tgtEl>
                                        <p:attrNameLst>
                                          <p:attrName>style.visibility</p:attrName>
                                        </p:attrNameLst>
                                      </p:cBhvr>
                                      <p:to>
                                        <p:strVal val="visible"/>
                                      </p:to>
                                    </p:set>
                                    <p:anim calcmode="lin" valueType="num">
                                      <p:cBhvr additive="base">
                                        <p:cTn id="17" dur="500" fill="hold"/>
                                        <p:tgtEl>
                                          <p:spTgt spid="1433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33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3363">
                                            <p:txEl>
                                              <p:pRg st="3" end="3"/>
                                            </p:txEl>
                                          </p:spTgt>
                                        </p:tgtEl>
                                        <p:attrNameLst>
                                          <p:attrName>style.visibility</p:attrName>
                                        </p:attrNameLst>
                                      </p:cBhvr>
                                      <p:to>
                                        <p:strVal val="visible"/>
                                      </p:to>
                                    </p:set>
                                    <p:anim calcmode="lin" valueType="num">
                                      <p:cBhvr additive="base">
                                        <p:cTn id="21" dur="500" fill="hold"/>
                                        <p:tgtEl>
                                          <p:spTgt spid="1433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3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43363">
                                            <p:txEl>
                                              <p:pRg st="4" end="4"/>
                                            </p:txEl>
                                          </p:spTgt>
                                        </p:tgtEl>
                                        <p:attrNameLst>
                                          <p:attrName>style.visibility</p:attrName>
                                        </p:attrNameLst>
                                      </p:cBhvr>
                                      <p:to>
                                        <p:strVal val="visible"/>
                                      </p:to>
                                    </p:set>
                                    <p:anim calcmode="lin" valueType="num">
                                      <p:cBhvr additive="base">
                                        <p:cTn id="27" dur="500" fill="hold"/>
                                        <p:tgtEl>
                                          <p:spTgt spid="14336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4336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3363">
                                            <p:txEl>
                                              <p:pRg st="5" end="5"/>
                                            </p:txEl>
                                          </p:spTgt>
                                        </p:tgtEl>
                                        <p:attrNameLst>
                                          <p:attrName>style.visibility</p:attrName>
                                        </p:attrNameLst>
                                      </p:cBhvr>
                                      <p:to>
                                        <p:strVal val="visible"/>
                                      </p:to>
                                    </p:set>
                                    <p:anim calcmode="lin" valueType="num">
                                      <p:cBhvr additive="base">
                                        <p:cTn id="31" dur="500" fill="hold"/>
                                        <p:tgtEl>
                                          <p:spTgt spid="14336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36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62146" name="Rectangle 2050"/>
          <p:cNvSpPr>
            <a:spLocks noGrp="1" noChangeArrowheads="1"/>
          </p:cNvSpPr>
          <p:nvPr>
            <p:ph type="title"/>
          </p:nvPr>
        </p:nvSpPr>
        <p:spPr/>
        <p:txBody>
          <a:bodyPr/>
          <a:lstStyle/>
          <a:p>
            <a:r>
              <a:rPr lang="en-US"/>
              <a:t>Stages of a Revolution</a:t>
            </a:r>
          </a:p>
        </p:txBody>
      </p:sp>
      <p:sp>
        <p:nvSpPr>
          <p:cNvPr id="262147" name="Rectangle 2051"/>
          <p:cNvSpPr>
            <a:spLocks noGrp="1" noChangeArrowheads="1"/>
          </p:cNvSpPr>
          <p:nvPr>
            <p:ph idx="1"/>
          </p:nvPr>
        </p:nvSpPr>
        <p:spPr/>
        <p:txBody>
          <a:bodyPr/>
          <a:lstStyle/>
          <a:p>
            <a:r>
              <a:rPr lang="en-US"/>
              <a:t>Establishing the vision</a:t>
            </a:r>
          </a:p>
          <a:p>
            <a:r>
              <a:rPr lang="en-US"/>
              <a:t>Recruitment of volunteers</a:t>
            </a:r>
          </a:p>
          <a:p>
            <a:r>
              <a:rPr lang="en-US"/>
              <a:t>Reaching critical mass</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62147">
                                            <p:txEl>
                                              <p:pRg st="0" end="0"/>
                                            </p:txEl>
                                          </p:spTgt>
                                        </p:tgtEl>
                                        <p:attrNameLst>
                                          <p:attrName>style.visibility</p:attrName>
                                        </p:attrNameLst>
                                      </p:cBhvr>
                                      <p:to>
                                        <p:strVal val="visible"/>
                                      </p:to>
                                    </p:set>
                                    <p:anim calcmode="lin" valueType="num">
                                      <p:cBhvr additive="base">
                                        <p:cTn id="7" dur="500" fill="hold"/>
                                        <p:tgtEl>
                                          <p:spTgt spid="262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2147">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262147">
                                            <p:txEl>
                                              <p:pRg st="1" end="1"/>
                                            </p:txEl>
                                          </p:spTgt>
                                        </p:tgtEl>
                                        <p:attrNameLst>
                                          <p:attrName>style.visibility</p:attrName>
                                        </p:attrNameLst>
                                      </p:cBhvr>
                                      <p:to>
                                        <p:strVal val="visible"/>
                                      </p:to>
                                    </p:set>
                                    <p:anim calcmode="lin" valueType="num">
                                      <p:cBhvr additive="base">
                                        <p:cTn id="12" dur="500" fill="hold"/>
                                        <p:tgtEl>
                                          <p:spTgt spid="26214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62147">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262147">
                                            <p:txEl>
                                              <p:pRg st="2" end="2"/>
                                            </p:txEl>
                                          </p:spTgt>
                                        </p:tgtEl>
                                        <p:attrNameLst>
                                          <p:attrName>style.visibility</p:attrName>
                                        </p:attrNameLst>
                                      </p:cBhvr>
                                      <p:to>
                                        <p:strVal val="visible"/>
                                      </p:to>
                                    </p:set>
                                    <p:anim calcmode="lin" valueType="num">
                                      <p:cBhvr additive="base">
                                        <p:cTn id="17" dur="500" fill="hold"/>
                                        <p:tgtEl>
                                          <p:spTgt spid="2621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21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build="p" autoUpdateAnimBg="0" advAuto="100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Change Revolutions</a:t>
            </a:r>
            <a:endParaRPr lang="en-US" dirty="0"/>
          </a:p>
        </p:txBody>
      </p:sp>
      <p:sp>
        <p:nvSpPr>
          <p:cNvPr id="5" name="Text Placeholder 4"/>
          <p:cNvSpPr>
            <a:spLocks noGrp="1"/>
          </p:cNvSpPr>
          <p:nvPr>
            <p:ph type="body" idx="4294967295"/>
          </p:nvPr>
        </p:nvSpPr>
        <p:spPr>
          <a:xfrm>
            <a:off x="0" y="1524000"/>
            <a:ext cx="8153400" cy="3429000"/>
          </a:xfrm>
        </p:spPr>
        <p:txBody>
          <a:bodyPr>
            <a:normAutofit/>
          </a:bodyPr>
          <a:lstStyle/>
          <a:p>
            <a:r>
              <a:rPr lang="en-US" dirty="0" smtClean="0"/>
              <a:t>The Change Imperative</a:t>
            </a:r>
          </a:p>
          <a:p>
            <a:r>
              <a:rPr lang="en-US" dirty="0" smtClean="0"/>
              <a:t>Responses to Change</a:t>
            </a:r>
          </a:p>
          <a:p>
            <a:r>
              <a:rPr lang="en-US" dirty="0" smtClean="0"/>
              <a:t>Why a Revolution</a:t>
            </a:r>
          </a:p>
          <a:p>
            <a:r>
              <a:rPr lang="en-US" dirty="0" smtClean="0"/>
              <a:t>Why Revolutions Fail</a:t>
            </a:r>
          </a:p>
          <a:p>
            <a:r>
              <a:rPr lang="en-US" dirty="0" smtClean="0"/>
              <a:t>How to Lead Successful Revolutions</a:t>
            </a:r>
          </a:p>
          <a:p>
            <a:endParaRPr lang="en-US" dirty="0" smtClean="0"/>
          </a:p>
          <a:p>
            <a:endParaRPr lang="en-US" dirty="0"/>
          </a:p>
        </p:txBody>
      </p:sp>
    </p:spTree>
  </p:cSld>
  <p:clrMapOvr>
    <a:masterClrMapping/>
  </p:clrMapOvr>
  <p:transition>
    <p:cover dir="lu"/>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0" y="609600"/>
            <a:ext cx="9144000" cy="1143000"/>
          </a:xfrm>
        </p:spPr>
        <p:txBody>
          <a:bodyPr>
            <a:normAutofit fontScale="90000"/>
          </a:bodyPr>
          <a:lstStyle/>
          <a:p>
            <a:r>
              <a:rPr lang="en-US"/>
              <a:t>Stage One: </a:t>
            </a:r>
            <a:br>
              <a:rPr lang="en-US"/>
            </a:br>
            <a:r>
              <a:rPr lang="en-US"/>
              <a:t>Establishing the Vision</a:t>
            </a:r>
          </a:p>
        </p:txBody>
      </p:sp>
    </p:spTree>
  </p:cSld>
  <p:clrMapOvr>
    <a:masterClrMapping/>
  </p:clrMapOvr>
  <p:transition>
    <p:cover dir="lu"/>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33400" y="0"/>
            <a:ext cx="8188657" cy="6858000"/>
          </a:xfrm>
          <a:prstGeom prst="rect">
            <a:avLst/>
          </a:prstGeom>
        </p:spPr>
      </p:pic>
    </p:spTree>
  </p:cSld>
  <p:clrMapOvr>
    <a:masterClrMapping/>
  </p:clrMapOvr>
  <p:transition>
    <p:cover dir="lu"/>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Two Ingredients for Change</a:t>
            </a:r>
          </a:p>
        </p:txBody>
      </p:sp>
      <p:sp>
        <p:nvSpPr>
          <p:cNvPr id="7171" name="Rectangle 3"/>
          <p:cNvSpPr>
            <a:spLocks noGrp="1" noChangeArrowheads="1"/>
          </p:cNvSpPr>
          <p:nvPr>
            <p:ph idx="1"/>
          </p:nvPr>
        </p:nvSpPr>
        <p:spPr/>
        <p:txBody>
          <a:bodyPr/>
          <a:lstStyle/>
          <a:p>
            <a:r>
              <a:rPr lang="en-US"/>
              <a:t>An Opportunity</a:t>
            </a:r>
          </a:p>
          <a:p>
            <a:pPr lvl="1"/>
            <a:r>
              <a:rPr lang="en-US"/>
              <a:t>A problem, need, or benefit</a:t>
            </a:r>
          </a:p>
          <a:p>
            <a:r>
              <a:rPr lang="en-US"/>
              <a:t>A Solution</a:t>
            </a:r>
          </a:p>
          <a:p>
            <a:pPr lvl="1"/>
            <a:r>
              <a:rPr lang="en-US"/>
              <a:t>A product or service</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 calcmode="lin" valueType="num">
                                      <p:cBhvr additive="base">
                                        <p:cTn id="17"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1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 calcmode="lin" valueType="num">
                                      <p:cBhvr additive="base">
                                        <p:cTn id="21"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Visioning Process</a:t>
            </a:r>
          </a:p>
        </p:txBody>
      </p:sp>
      <p:sp>
        <p:nvSpPr>
          <p:cNvPr id="9219" name="Rectangle 3"/>
          <p:cNvSpPr>
            <a:spLocks noGrp="1" noChangeArrowheads="1"/>
          </p:cNvSpPr>
          <p:nvPr>
            <p:ph idx="1"/>
          </p:nvPr>
        </p:nvSpPr>
        <p:spPr>
          <a:xfrm>
            <a:off x="838200" y="1752600"/>
            <a:ext cx="7772400" cy="4114800"/>
          </a:xfrm>
        </p:spPr>
        <p:txBody>
          <a:bodyPr/>
          <a:lstStyle/>
          <a:p>
            <a:r>
              <a:rPr lang="en-US" dirty="0" smtClean="0"/>
              <a:t>Incremental Innovation</a:t>
            </a:r>
          </a:p>
          <a:p>
            <a:pPr lvl="1"/>
            <a:r>
              <a:rPr lang="en-US" dirty="0" smtClean="0"/>
              <a:t>Existing approach to follow</a:t>
            </a:r>
            <a:endParaRPr lang="en-US" dirty="0" smtClean="0"/>
          </a:p>
          <a:p>
            <a:pPr lvl="1"/>
            <a:r>
              <a:rPr lang="en-US" dirty="0" smtClean="0"/>
              <a:t>Research </a:t>
            </a:r>
            <a:r>
              <a:rPr lang="en-US" dirty="0"/>
              <a:t>what others have done or are doing</a:t>
            </a:r>
            <a:r>
              <a:rPr lang="en-US" dirty="0" smtClean="0"/>
              <a:t> (best practices)</a:t>
            </a:r>
            <a:endParaRPr lang="en-US" dirty="0" smtClean="0"/>
          </a:p>
          <a:p>
            <a:r>
              <a:rPr lang="en-US" dirty="0" smtClean="0"/>
              <a:t>Disruptive Innovation</a:t>
            </a:r>
          </a:p>
          <a:p>
            <a:pPr lvl="1"/>
            <a:r>
              <a:rPr lang="en-US" dirty="0" smtClean="0"/>
              <a:t>Wicked problems</a:t>
            </a:r>
            <a:endParaRPr lang="en-US" dirty="0" smtClean="0"/>
          </a:p>
          <a:p>
            <a:pPr lvl="1"/>
            <a:r>
              <a:rPr lang="en-US" dirty="0" smtClean="0"/>
              <a:t>Delphi </a:t>
            </a:r>
            <a:r>
              <a:rPr lang="en-US" dirty="0"/>
              <a:t>Technique with individuals and small groups</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219">
                                            <p:txEl>
                                              <p:pRg st="5" end="5"/>
                                            </p:txEl>
                                          </p:spTgt>
                                        </p:tgtEl>
                                        <p:attrNameLst>
                                          <p:attrName>style.visibility</p:attrName>
                                        </p:attrNameLst>
                                      </p:cBhvr>
                                      <p:to>
                                        <p:strVal val="visible"/>
                                      </p:to>
                                    </p:set>
                                    <p:anim calcmode="lin" valueType="num">
                                      <p:cBhvr additive="base">
                                        <p:cTn id="37" dur="500" fill="hold"/>
                                        <p:tgtEl>
                                          <p:spTgt spid="92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3" autoUpdateAnimBg="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64194" name="Rectangle 1026"/>
          <p:cNvSpPr>
            <a:spLocks noGrp="1" noChangeArrowheads="1"/>
          </p:cNvSpPr>
          <p:nvPr>
            <p:ph type="title"/>
          </p:nvPr>
        </p:nvSpPr>
        <p:spPr/>
        <p:txBody>
          <a:bodyPr/>
          <a:lstStyle/>
          <a:p>
            <a:r>
              <a:rPr lang="en-US"/>
              <a:t>Delphi Technique</a:t>
            </a:r>
          </a:p>
        </p:txBody>
      </p:sp>
      <p:sp>
        <p:nvSpPr>
          <p:cNvPr id="264195" name="Rectangle 1027"/>
          <p:cNvSpPr>
            <a:spLocks noGrp="1" noChangeArrowheads="1"/>
          </p:cNvSpPr>
          <p:nvPr>
            <p:ph idx="1"/>
          </p:nvPr>
        </p:nvSpPr>
        <p:spPr/>
        <p:txBody>
          <a:bodyPr/>
          <a:lstStyle/>
          <a:p>
            <a:r>
              <a:rPr lang="en-US" sz="2800"/>
              <a:t>Ask questions</a:t>
            </a:r>
          </a:p>
          <a:p>
            <a:r>
              <a:rPr lang="en-US" sz="2800"/>
              <a:t>Ask for referrals</a:t>
            </a:r>
          </a:p>
          <a:p>
            <a:r>
              <a:rPr lang="en-US" sz="2800"/>
              <a:t>Share ideas of others to build shared vision (white papers and plans)</a:t>
            </a:r>
          </a:p>
          <a:p>
            <a:r>
              <a:rPr lang="en-US" sz="2800"/>
              <a:t>Name drop shamelessly</a:t>
            </a:r>
          </a:p>
          <a:p>
            <a:r>
              <a:rPr lang="en-US" sz="2800"/>
              <a:t>Give credit and ownership to 3</a:t>
            </a:r>
            <a:r>
              <a:rPr lang="en-US" sz="2800" baseline="30000"/>
              <a:t>rd</a:t>
            </a:r>
            <a:r>
              <a:rPr lang="en-US" sz="2800"/>
              <a:t> parties</a:t>
            </a:r>
          </a:p>
          <a:p>
            <a:r>
              <a:rPr lang="en-US" sz="2800"/>
              <a:t>Practice editorial control</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4195">
                                            <p:txEl>
                                              <p:pRg st="0" end="0"/>
                                            </p:txEl>
                                          </p:spTgt>
                                        </p:tgtEl>
                                        <p:attrNameLst>
                                          <p:attrName>style.visibility</p:attrName>
                                        </p:attrNameLst>
                                      </p:cBhvr>
                                      <p:to>
                                        <p:strVal val="visible"/>
                                      </p:to>
                                    </p:set>
                                    <p:anim calcmode="lin" valueType="num">
                                      <p:cBhvr additive="base">
                                        <p:cTn id="7" dur="500" fill="hold"/>
                                        <p:tgtEl>
                                          <p:spTgt spid="264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4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4195">
                                            <p:txEl>
                                              <p:pRg st="1" end="1"/>
                                            </p:txEl>
                                          </p:spTgt>
                                        </p:tgtEl>
                                        <p:attrNameLst>
                                          <p:attrName>style.visibility</p:attrName>
                                        </p:attrNameLst>
                                      </p:cBhvr>
                                      <p:to>
                                        <p:strVal val="visible"/>
                                      </p:to>
                                    </p:set>
                                    <p:anim calcmode="lin" valueType="num">
                                      <p:cBhvr additive="base">
                                        <p:cTn id="13" dur="500" fill="hold"/>
                                        <p:tgtEl>
                                          <p:spTgt spid="264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4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4195">
                                            <p:txEl>
                                              <p:pRg st="2" end="2"/>
                                            </p:txEl>
                                          </p:spTgt>
                                        </p:tgtEl>
                                        <p:attrNameLst>
                                          <p:attrName>style.visibility</p:attrName>
                                        </p:attrNameLst>
                                      </p:cBhvr>
                                      <p:to>
                                        <p:strVal val="visible"/>
                                      </p:to>
                                    </p:set>
                                    <p:anim calcmode="lin" valueType="num">
                                      <p:cBhvr additive="base">
                                        <p:cTn id="19" dur="500" fill="hold"/>
                                        <p:tgtEl>
                                          <p:spTgt spid="264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4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4195">
                                            <p:txEl>
                                              <p:pRg st="3" end="3"/>
                                            </p:txEl>
                                          </p:spTgt>
                                        </p:tgtEl>
                                        <p:attrNameLst>
                                          <p:attrName>style.visibility</p:attrName>
                                        </p:attrNameLst>
                                      </p:cBhvr>
                                      <p:to>
                                        <p:strVal val="visible"/>
                                      </p:to>
                                    </p:set>
                                    <p:anim calcmode="lin" valueType="num">
                                      <p:cBhvr additive="base">
                                        <p:cTn id="25" dur="500" fill="hold"/>
                                        <p:tgtEl>
                                          <p:spTgt spid="264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4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4195">
                                            <p:txEl>
                                              <p:pRg st="4" end="4"/>
                                            </p:txEl>
                                          </p:spTgt>
                                        </p:tgtEl>
                                        <p:attrNameLst>
                                          <p:attrName>style.visibility</p:attrName>
                                        </p:attrNameLst>
                                      </p:cBhvr>
                                      <p:to>
                                        <p:strVal val="visible"/>
                                      </p:to>
                                    </p:set>
                                    <p:anim calcmode="lin" valueType="num">
                                      <p:cBhvr additive="base">
                                        <p:cTn id="31" dur="500" fill="hold"/>
                                        <p:tgtEl>
                                          <p:spTgt spid="264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41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64195">
                                            <p:txEl>
                                              <p:pRg st="5" end="5"/>
                                            </p:txEl>
                                          </p:spTgt>
                                        </p:tgtEl>
                                        <p:attrNameLst>
                                          <p:attrName>style.visibility</p:attrName>
                                        </p:attrNameLst>
                                      </p:cBhvr>
                                      <p:to>
                                        <p:strVal val="visible"/>
                                      </p:to>
                                    </p:set>
                                    <p:anim calcmode="lin" valueType="num">
                                      <p:cBhvr additive="base">
                                        <p:cTn id="37" dur="500" fill="hold"/>
                                        <p:tgtEl>
                                          <p:spTgt spid="26419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41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build="p" autoUpdateAnimBg="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en-US"/>
              <a:t>Questions</a:t>
            </a:r>
          </a:p>
        </p:txBody>
      </p:sp>
      <p:sp>
        <p:nvSpPr>
          <p:cNvPr id="221187" name="Rectangle 3"/>
          <p:cNvSpPr>
            <a:spLocks noGrp="1" noChangeArrowheads="1"/>
          </p:cNvSpPr>
          <p:nvPr>
            <p:ph idx="1"/>
          </p:nvPr>
        </p:nvSpPr>
        <p:spPr>
          <a:xfrm>
            <a:off x="0" y="1905000"/>
            <a:ext cx="9144000" cy="4114800"/>
          </a:xfrm>
        </p:spPr>
        <p:txBody>
          <a:bodyPr/>
          <a:lstStyle/>
          <a:p>
            <a:r>
              <a:rPr lang="en-US" sz="2800"/>
              <a:t>What do you think the problem/need is?</a:t>
            </a:r>
          </a:p>
          <a:p>
            <a:r>
              <a:rPr lang="en-US" sz="2800"/>
              <a:t>What do you think the solution should do?</a:t>
            </a:r>
          </a:p>
          <a:p>
            <a:r>
              <a:rPr lang="en-US" sz="2800"/>
              <a:t>What do you think the solution is?</a:t>
            </a:r>
          </a:p>
          <a:p>
            <a:r>
              <a:rPr lang="en-US" sz="2800"/>
              <a:t>How could you use the solution?</a:t>
            </a:r>
          </a:p>
          <a:p>
            <a:r>
              <a:rPr lang="en-US" sz="2800"/>
              <a:t>What are the benefits of the solution?</a:t>
            </a:r>
          </a:p>
          <a:p>
            <a:r>
              <a:rPr lang="en-US" sz="2800"/>
              <a:t>What problem could the solution solve?</a:t>
            </a:r>
          </a:p>
          <a:p>
            <a:r>
              <a:rPr lang="en-US" sz="2800"/>
              <a:t>Who else should I talk to about this?</a:t>
            </a:r>
          </a:p>
        </p:txBody>
      </p:sp>
    </p:spTree>
  </p:cSld>
  <p:clrMapOvr>
    <a:masterClrMapping/>
  </p:clrMapOvr>
  <p:transition>
    <p:cover dir="lu"/>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Results of Visioning Process</a:t>
            </a:r>
          </a:p>
        </p:txBody>
      </p:sp>
      <p:sp>
        <p:nvSpPr>
          <p:cNvPr id="18435" name="Rectangle 3"/>
          <p:cNvSpPr>
            <a:spLocks noGrp="1" noChangeArrowheads="1"/>
          </p:cNvSpPr>
          <p:nvPr>
            <p:ph idx="1"/>
          </p:nvPr>
        </p:nvSpPr>
        <p:spPr/>
        <p:txBody>
          <a:bodyPr/>
          <a:lstStyle/>
          <a:p>
            <a:r>
              <a:rPr lang="en-US"/>
              <a:t>Makes networks and norms explicit</a:t>
            </a:r>
          </a:p>
          <a:p>
            <a:r>
              <a:rPr lang="en-US"/>
              <a:t>Builds buy-in from start</a:t>
            </a:r>
          </a:p>
          <a:p>
            <a:r>
              <a:rPr lang="en-US"/>
              <a:t>Identifies potential barriers early</a:t>
            </a:r>
          </a:p>
          <a:p>
            <a:r>
              <a:rPr lang="en-US"/>
              <a:t>Identify pioneers</a:t>
            </a:r>
          </a:p>
          <a:p>
            <a:r>
              <a:rPr lang="en-US"/>
              <a:t>Defines product and message</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1" end="1"/>
                                            </p:txEl>
                                          </p:spTgt>
                                        </p:tgtEl>
                                        <p:attrNameLst>
                                          <p:attrName>style.visibility</p:attrName>
                                        </p:attrNameLst>
                                      </p:cBhvr>
                                      <p:to>
                                        <p:strVal val="visible"/>
                                      </p:to>
                                    </p:set>
                                    <p:anim calcmode="lin" valueType="num">
                                      <p:cBhvr additive="base">
                                        <p:cTn id="13"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2" end="2"/>
                                            </p:txEl>
                                          </p:spTgt>
                                        </p:tgtEl>
                                        <p:attrNameLst>
                                          <p:attrName>style.visibility</p:attrName>
                                        </p:attrNameLst>
                                      </p:cBhvr>
                                      <p:to>
                                        <p:strVal val="visible"/>
                                      </p:to>
                                    </p:set>
                                    <p:anim calcmode="lin" valueType="num">
                                      <p:cBhvr additive="base">
                                        <p:cTn id="19"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3" end="3"/>
                                            </p:txEl>
                                          </p:spTgt>
                                        </p:tgtEl>
                                        <p:attrNameLst>
                                          <p:attrName>style.visibility</p:attrName>
                                        </p:attrNameLst>
                                      </p:cBhvr>
                                      <p:to>
                                        <p:strVal val="visible"/>
                                      </p:to>
                                    </p:set>
                                    <p:anim calcmode="lin" valueType="num">
                                      <p:cBhvr additive="base">
                                        <p:cTn id="25"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4" end="4"/>
                                            </p:txEl>
                                          </p:spTgt>
                                        </p:tgtEl>
                                        <p:attrNameLst>
                                          <p:attrName>style.visibility</p:attrName>
                                        </p:attrNameLst>
                                      </p:cBhvr>
                                      <p:to>
                                        <p:strVal val="visible"/>
                                      </p:to>
                                    </p:set>
                                    <p:anim calcmode="lin" valueType="num">
                                      <p:cBhvr additive="base">
                                        <p:cTn id="31"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7266" name="Rectangle 1026"/>
          <p:cNvSpPr>
            <a:spLocks noGrp="1" noChangeArrowheads="1"/>
          </p:cNvSpPr>
          <p:nvPr>
            <p:ph type="title"/>
          </p:nvPr>
        </p:nvSpPr>
        <p:spPr>
          <a:xfrm>
            <a:off x="0" y="609600"/>
            <a:ext cx="9144000" cy="1143000"/>
          </a:xfrm>
        </p:spPr>
        <p:txBody>
          <a:bodyPr>
            <a:normAutofit fontScale="90000"/>
          </a:bodyPr>
          <a:lstStyle/>
          <a:p>
            <a:r>
              <a:rPr lang="en-US"/>
              <a:t>Stage Two: </a:t>
            </a:r>
            <a:br>
              <a:rPr lang="en-US"/>
            </a:br>
            <a:r>
              <a:rPr lang="en-US"/>
              <a:t>Recruitment of Volunteers</a:t>
            </a:r>
          </a:p>
        </p:txBody>
      </p:sp>
    </p:spTree>
  </p:cSld>
  <p:clrMapOvr>
    <a:masterClrMapping/>
  </p:clrMapOvr>
  <p:transition>
    <p:cover dir="lu"/>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7467600" cy="4525963"/>
          </a:xfrm>
        </p:spPr>
        <p:txBody>
          <a:bodyPr/>
          <a:lstStyle/>
          <a:p>
            <a:pPr indent="0">
              <a:buNone/>
            </a:pPr>
            <a:r>
              <a:rPr lang="en-US" dirty="0" smtClean="0"/>
              <a:t>The revolution is not an apple that falls when it is ripe. You have to make it fall. </a:t>
            </a:r>
            <a:br>
              <a:rPr lang="en-US" dirty="0" smtClean="0"/>
            </a:br>
            <a:r>
              <a:rPr lang="en-US" dirty="0" smtClean="0">
                <a:hlinkClick r:id="rId2"/>
              </a:rPr>
              <a:t>Che Guevara</a:t>
            </a:r>
            <a:r>
              <a:rPr lang="en-US" dirty="0" smtClean="0"/>
              <a:t> </a:t>
            </a:r>
            <a:endParaRPr lang="en-US" dirty="0"/>
          </a:p>
        </p:txBody>
      </p:sp>
      <p:pic>
        <p:nvPicPr>
          <p:cNvPr id="4" name="Picture 3"/>
          <p:cNvPicPr>
            <a:picLocks noChangeAspect="1"/>
          </p:cNvPicPr>
          <p:nvPr/>
        </p:nvPicPr>
        <p:blipFill>
          <a:blip r:embed="rId3"/>
          <a:stretch>
            <a:fillRect/>
          </a:stretch>
        </p:blipFill>
        <p:spPr>
          <a:xfrm>
            <a:off x="3581400" y="2590800"/>
            <a:ext cx="4876800" cy="4076700"/>
          </a:xfrm>
          <a:prstGeom prst="rect">
            <a:avLst/>
          </a:prstGeom>
        </p:spPr>
      </p:pic>
    </p:spTree>
  </p:cSld>
  <p:clrMapOvr>
    <a:masterClrMapping/>
  </p:clrMapOvr>
  <p:transition>
    <p:cover dir="lu"/>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228600" y="609600"/>
            <a:ext cx="8458200" cy="1143000"/>
          </a:xfrm>
        </p:spPr>
        <p:txBody>
          <a:bodyPr>
            <a:normAutofit fontScale="90000"/>
          </a:bodyPr>
          <a:lstStyle/>
          <a:p>
            <a:r>
              <a:rPr lang="en-US"/>
              <a:t>Marketing: </a:t>
            </a:r>
            <a:br>
              <a:rPr lang="en-US"/>
            </a:br>
            <a:r>
              <a:rPr lang="en-US"/>
              <a:t>Three Stages of Communication</a:t>
            </a:r>
          </a:p>
        </p:txBody>
      </p:sp>
      <p:sp>
        <p:nvSpPr>
          <p:cNvPr id="205827" name="Rectangle 3"/>
          <p:cNvSpPr>
            <a:spLocks noGrp="1" noChangeArrowheads="1"/>
          </p:cNvSpPr>
          <p:nvPr>
            <p:ph idx="1"/>
          </p:nvPr>
        </p:nvSpPr>
        <p:spPr>
          <a:xfrm>
            <a:off x="457200" y="2179637"/>
            <a:ext cx="7467600" cy="4525963"/>
          </a:xfrm>
        </p:spPr>
        <p:txBody>
          <a:bodyPr/>
          <a:lstStyle/>
          <a:p>
            <a:r>
              <a:rPr lang="en-US" dirty="0"/>
              <a:t>Awareness</a:t>
            </a:r>
          </a:p>
          <a:p>
            <a:pPr lvl="1"/>
            <a:r>
              <a:rPr lang="en-US" dirty="0"/>
              <a:t>If I do not know that something exists, I cannot do it.</a:t>
            </a:r>
          </a:p>
          <a:p>
            <a:r>
              <a:rPr lang="en-US" dirty="0"/>
              <a:t>Motivation</a:t>
            </a:r>
          </a:p>
          <a:p>
            <a:pPr lvl="1"/>
            <a:r>
              <a:rPr lang="en-US" dirty="0"/>
              <a:t>I need to know why I should use it.</a:t>
            </a:r>
          </a:p>
          <a:p>
            <a:r>
              <a:rPr lang="en-US" dirty="0"/>
              <a:t>Ability</a:t>
            </a:r>
          </a:p>
          <a:p>
            <a:pPr lvl="1"/>
            <a:r>
              <a:rPr lang="en-US" dirty="0"/>
              <a:t>I need to know how to use it.</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27">
                                            <p:txEl>
                                              <p:pRg st="0" end="0"/>
                                            </p:txEl>
                                          </p:spTgt>
                                        </p:tgtEl>
                                        <p:attrNameLst>
                                          <p:attrName>style.visibility</p:attrName>
                                        </p:attrNameLst>
                                      </p:cBhvr>
                                      <p:to>
                                        <p:strVal val="visible"/>
                                      </p:to>
                                    </p:set>
                                    <p:anim calcmode="lin" valueType="num">
                                      <p:cBhvr additive="base">
                                        <p:cTn id="7" dur="500" fill="hold"/>
                                        <p:tgtEl>
                                          <p:spTgt spid="205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82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5827">
                                            <p:txEl>
                                              <p:pRg st="1" end="1"/>
                                            </p:txEl>
                                          </p:spTgt>
                                        </p:tgtEl>
                                        <p:attrNameLst>
                                          <p:attrName>style.visibility</p:attrName>
                                        </p:attrNameLst>
                                      </p:cBhvr>
                                      <p:to>
                                        <p:strVal val="visible"/>
                                      </p:to>
                                    </p:set>
                                    <p:anim calcmode="lin" valueType="num">
                                      <p:cBhvr additive="base">
                                        <p:cTn id="11" dur="500" fill="hold"/>
                                        <p:tgtEl>
                                          <p:spTgt spid="20582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58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5827">
                                            <p:txEl>
                                              <p:pRg st="2" end="2"/>
                                            </p:txEl>
                                          </p:spTgt>
                                        </p:tgtEl>
                                        <p:attrNameLst>
                                          <p:attrName>style.visibility</p:attrName>
                                        </p:attrNameLst>
                                      </p:cBhvr>
                                      <p:to>
                                        <p:strVal val="visible"/>
                                      </p:to>
                                    </p:set>
                                    <p:anim calcmode="lin" valueType="num">
                                      <p:cBhvr additive="base">
                                        <p:cTn id="17" dur="500" fill="hold"/>
                                        <p:tgtEl>
                                          <p:spTgt spid="2058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058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5827">
                                            <p:txEl>
                                              <p:pRg st="3" end="3"/>
                                            </p:txEl>
                                          </p:spTgt>
                                        </p:tgtEl>
                                        <p:attrNameLst>
                                          <p:attrName>style.visibility</p:attrName>
                                        </p:attrNameLst>
                                      </p:cBhvr>
                                      <p:to>
                                        <p:strVal val="visible"/>
                                      </p:to>
                                    </p:set>
                                    <p:anim calcmode="lin" valueType="num">
                                      <p:cBhvr additive="base">
                                        <p:cTn id="21" dur="500" fill="hold"/>
                                        <p:tgtEl>
                                          <p:spTgt spid="2058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058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05827">
                                            <p:txEl>
                                              <p:pRg st="4" end="4"/>
                                            </p:txEl>
                                          </p:spTgt>
                                        </p:tgtEl>
                                        <p:attrNameLst>
                                          <p:attrName>style.visibility</p:attrName>
                                        </p:attrNameLst>
                                      </p:cBhvr>
                                      <p:to>
                                        <p:strVal val="visible"/>
                                      </p:to>
                                    </p:set>
                                    <p:anim calcmode="lin" valueType="num">
                                      <p:cBhvr additive="base">
                                        <p:cTn id="27" dur="500" fill="hold"/>
                                        <p:tgtEl>
                                          <p:spTgt spid="20582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582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05827">
                                            <p:txEl>
                                              <p:pRg st="5" end="5"/>
                                            </p:txEl>
                                          </p:spTgt>
                                        </p:tgtEl>
                                        <p:attrNameLst>
                                          <p:attrName>style.visibility</p:attrName>
                                        </p:attrNameLst>
                                      </p:cBhvr>
                                      <p:to>
                                        <p:strVal val="visible"/>
                                      </p:to>
                                    </p:set>
                                    <p:anim calcmode="lin" valueType="num">
                                      <p:cBhvr additive="base">
                                        <p:cTn id="31" dur="500" fill="hold"/>
                                        <p:tgtEl>
                                          <p:spTgt spid="20582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582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build="p" autoUpdateAnimBg="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7467600" cy="4525963"/>
          </a:xfrm>
        </p:spPr>
        <p:txBody>
          <a:bodyPr/>
          <a:lstStyle/>
          <a:p>
            <a:pPr indent="0">
              <a:buNone/>
            </a:pPr>
            <a:r>
              <a:rPr lang="en-US" dirty="0" smtClean="0"/>
              <a:t>To improve is to change; to be perfect is to change often. </a:t>
            </a:r>
            <a:br>
              <a:rPr lang="en-US" dirty="0" smtClean="0"/>
            </a:br>
            <a:r>
              <a:rPr lang="en-US" dirty="0" smtClean="0">
                <a:hlinkClick r:id="rId2"/>
              </a:rPr>
              <a:t>Winston Churchill</a:t>
            </a:r>
            <a:r>
              <a:rPr lang="en-US" dirty="0" smtClean="0"/>
              <a:t> </a:t>
            </a:r>
            <a:endParaRPr lang="en-US" dirty="0"/>
          </a:p>
        </p:txBody>
      </p:sp>
      <p:pic>
        <p:nvPicPr>
          <p:cNvPr id="4" name="Picture 3"/>
          <p:cNvPicPr>
            <a:picLocks noChangeAspect="1"/>
          </p:cNvPicPr>
          <p:nvPr/>
        </p:nvPicPr>
        <p:blipFill>
          <a:blip r:embed="rId3"/>
          <a:stretch>
            <a:fillRect/>
          </a:stretch>
        </p:blipFill>
        <p:spPr>
          <a:xfrm>
            <a:off x="3886200" y="2667000"/>
            <a:ext cx="5080000" cy="3975100"/>
          </a:xfrm>
          <a:prstGeom prst="rect">
            <a:avLst/>
          </a:prstGeom>
        </p:spPr>
      </p:pic>
    </p:spTree>
  </p:cSld>
  <p:clrMapOvr>
    <a:masterClrMapping/>
  </p:clrMapOvr>
  <p:transition>
    <p:cover dir="lu"/>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39618" name="Rectangle 1026"/>
          <p:cNvSpPr>
            <a:spLocks noGrp="1" noChangeArrowheads="1"/>
          </p:cNvSpPr>
          <p:nvPr>
            <p:ph type="title"/>
          </p:nvPr>
        </p:nvSpPr>
        <p:spPr/>
        <p:txBody>
          <a:bodyPr/>
          <a:lstStyle/>
          <a:p>
            <a:r>
              <a:rPr lang="en-US"/>
              <a:t>Awareness Building</a:t>
            </a:r>
          </a:p>
        </p:txBody>
      </p:sp>
      <p:sp>
        <p:nvSpPr>
          <p:cNvPr id="239619" name="Rectangle 1027"/>
          <p:cNvSpPr>
            <a:spLocks noGrp="1" noChangeArrowheads="1"/>
          </p:cNvSpPr>
          <p:nvPr>
            <p:ph idx="1"/>
          </p:nvPr>
        </p:nvSpPr>
        <p:spPr/>
        <p:txBody>
          <a:bodyPr/>
          <a:lstStyle/>
          <a:p>
            <a:pPr>
              <a:lnSpc>
                <a:spcPct val="90000"/>
              </a:lnSpc>
            </a:pPr>
            <a:r>
              <a:rPr lang="en-US"/>
              <a:t>Print Media</a:t>
            </a:r>
          </a:p>
          <a:p>
            <a:pPr lvl="1">
              <a:lnSpc>
                <a:spcPct val="90000"/>
              </a:lnSpc>
            </a:pPr>
            <a:r>
              <a:rPr lang="en-US"/>
              <a:t>Brochures, Flyers, and Letters</a:t>
            </a:r>
          </a:p>
          <a:p>
            <a:pPr lvl="1">
              <a:lnSpc>
                <a:spcPct val="90000"/>
              </a:lnSpc>
            </a:pPr>
            <a:r>
              <a:rPr lang="en-US"/>
              <a:t>Articles and Newsletters</a:t>
            </a:r>
          </a:p>
          <a:p>
            <a:pPr>
              <a:lnSpc>
                <a:spcPct val="90000"/>
              </a:lnSpc>
            </a:pPr>
            <a:r>
              <a:rPr lang="en-US"/>
              <a:t>Websites</a:t>
            </a:r>
          </a:p>
          <a:p>
            <a:pPr>
              <a:lnSpc>
                <a:spcPct val="90000"/>
              </a:lnSpc>
            </a:pPr>
            <a:r>
              <a:rPr lang="en-US"/>
              <a:t>Events</a:t>
            </a:r>
          </a:p>
          <a:p>
            <a:pPr lvl="1">
              <a:lnSpc>
                <a:spcPct val="90000"/>
              </a:lnSpc>
            </a:pPr>
            <a:r>
              <a:rPr lang="en-US"/>
              <a:t>Meetings</a:t>
            </a:r>
          </a:p>
          <a:p>
            <a:pPr lvl="1">
              <a:lnSpc>
                <a:spcPct val="90000"/>
              </a:lnSpc>
            </a:pPr>
            <a:r>
              <a:rPr lang="en-US"/>
              <a:t>Training Sessions</a:t>
            </a:r>
          </a:p>
          <a:p>
            <a:pPr>
              <a:lnSpc>
                <a:spcPct val="90000"/>
              </a:lnSpc>
            </a:pPr>
            <a:r>
              <a:rPr lang="en-US"/>
              <a:t>Word of Mouth</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39619">
                                            <p:txEl>
                                              <p:pRg st="0" end="0"/>
                                            </p:txEl>
                                          </p:spTgt>
                                        </p:tgtEl>
                                        <p:attrNameLst>
                                          <p:attrName>style.visibility</p:attrName>
                                        </p:attrNameLst>
                                      </p:cBhvr>
                                      <p:to>
                                        <p:strVal val="visible"/>
                                      </p:to>
                                    </p:set>
                                    <p:anim calcmode="lin" valueType="num">
                                      <p:cBhvr additive="base">
                                        <p:cTn id="7" dur="500" fill="hold"/>
                                        <p:tgtEl>
                                          <p:spTgt spid="2396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961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239619">
                                            <p:txEl>
                                              <p:pRg st="1" end="1"/>
                                            </p:txEl>
                                          </p:spTgt>
                                        </p:tgtEl>
                                        <p:attrNameLst>
                                          <p:attrName>style.visibility</p:attrName>
                                        </p:attrNameLst>
                                      </p:cBhvr>
                                      <p:to>
                                        <p:strVal val="visible"/>
                                      </p:to>
                                    </p:set>
                                    <p:anim calcmode="lin" valueType="num">
                                      <p:cBhvr additive="base">
                                        <p:cTn id="11" dur="500" fill="hold"/>
                                        <p:tgtEl>
                                          <p:spTgt spid="23961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961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239619">
                                            <p:txEl>
                                              <p:pRg st="2" end="2"/>
                                            </p:txEl>
                                          </p:spTgt>
                                        </p:tgtEl>
                                        <p:attrNameLst>
                                          <p:attrName>style.visibility</p:attrName>
                                        </p:attrNameLst>
                                      </p:cBhvr>
                                      <p:to>
                                        <p:strVal val="visible"/>
                                      </p:to>
                                    </p:set>
                                    <p:anim calcmode="lin" valueType="num">
                                      <p:cBhvr additive="base">
                                        <p:cTn id="15" dur="500" fill="hold"/>
                                        <p:tgtEl>
                                          <p:spTgt spid="23961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39619">
                                            <p:txEl>
                                              <p:pRg st="2" end="2"/>
                                            </p:txEl>
                                          </p:spTgt>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1000"/>
                                  </p:stCondLst>
                                  <p:childTnLst>
                                    <p:set>
                                      <p:cBhvr>
                                        <p:cTn id="19" dur="1" fill="hold">
                                          <p:stCondLst>
                                            <p:cond delay="0"/>
                                          </p:stCondLst>
                                        </p:cTn>
                                        <p:tgtEl>
                                          <p:spTgt spid="239619">
                                            <p:txEl>
                                              <p:pRg st="3" end="3"/>
                                            </p:txEl>
                                          </p:spTgt>
                                        </p:tgtEl>
                                        <p:attrNameLst>
                                          <p:attrName>style.visibility</p:attrName>
                                        </p:attrNameLst>
                                      </p:cBhvr>
                                      <p:to>
                                        <p:strVal val="visible"/>
                                      </p:to>
                                    </p:set>
                                    <p:anim calcmode="lin" valueType="num">
                                      <p:cBhvr additive="base">
                                        <p:cTn id="20" dur="500" fill="hold"/>
                                        <p:tgtEl>
                                          <p:spTgt spid="239619">
                                            <p:txEl>
                                              <p:pRg st="3" end="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39619">
                                            <p:txEl>
                                              <p:pRg st="3" end="3"/>
                                            </p:txEl>
                                          </p:spTgt>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8" fill="hold" grpId="0" nodeType="afterEffect">
                                  <p:stCondLst>
                                    <p:cond delay="1000"/>
                                  </p:stCondLst>
                                  <p:childTnLst>
                                    <p:set>
                                      <p:cBhvr>
                                        <p:cTn id="24" dur="1" fill="hold">
                                          <p:stCondLst>
                                            <p:cond delay="0"/>
                                          </p:stCondLst>
                                        </p:cTn>
                                        <p:tgtEl>
                                          <p:spTgt spid="239619">
                                            <p:txEl>
                                              <p:pRg st="4" end="4"/>
                                            </p:txEl>
                                          </p:spTgt>
                                        </p:tgtEl>
                                        <p:attrNameLst>
                                          <p:attrName>style.visibility</p:attrName>
                                        </p:attrNameLst>
                                      </p:cBhvr>
                                      <p:to>
                                        <p:strVal val="visible"/>
                                      </p:to>
                                    </p:set>
                                    <p:anim calcmode="lin" valueType="num">
                                      <p:cBhvr additive="base">
                                        <p:cTn id="25" dur="500" fill="hold"/>
                                        <p:tgtEl>
                                          <p:spTgt spid="2396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96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000"/>
                                  </p:stCondLst>
                                  <p:childTnLst>
                                    <p:set>
                                      <p:cBhvr>
                                        <p:cTn id="28" dur="1" fill="hold">
                                          <p:stCondLst>
                                            <p:cond delay="0"/>
                                          </p:stCondLst>
                                        </p:cTn>
                                        <p:tgtEl>
                                          <p:spTgt spid="239619">
                                            <p:txEl>
                                              <p:pRg st="5" end="5"/>
                                            </p:txEl>
                                          </p:spTgt>
                                        </p:tgtEl>
                                        <p:attrNameLst>
                                          <p:attrName>style.visibility</p:attrName>
                                        </p:attrNameLst>
                                      </p:cBhvr>
                                      <p:to>
                                        <p:strVal val="visible"/>
                                      </p:to>
                                    </p:set>
                                    <p:anim calcmode="lin" valueType="num">
                                      <p:cBhvr additive="base">
                                        <p:cTn id="29" dur="500" fill="hold"/>
                                        <p:tgtEl>
                                          <p:spTgt spid="2396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96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1000"/>
                                  </p:stCondLst>
                                  <p:childTnLst>
                                    <p:set>
                                      <p:cBhvr>
                                        <p:cTn id="32" dur="1" fill="hold">
                                          <p:stCondLst>
                                            <p:cond delay="0"/>
                                          </p:stCondLst>
                                        </p:cTn>
                                        <p:tgtEl>
                                          <p:spTgt spid="239619">
                                            <p:txEl>
                                              <p:pRg st="6" end="6"/>
                                            </p:txEl>
                                          </p:spTgt>
                                        </p:tgtEl>
                                        <p:attrNameLst>
                                          <p:attrName>style.visibility</p:attrName>
                                        </p:attrNameLst>
                                      </p:cBhvr>
                                      <p:to>
                                        <p:strVal val="visible"/>
                                      </p:to>
                                    </p:set>
                                    <p:anim calcmode="lin" valueType="num">
                                      <p:cBhvr additive="base">
                                        <p:cTn id="33" dur="500" fill="hold"/>
                                        <p:tgtEl>
                                          <p:spTgt spid="2396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39619">
                                            <p:txEl>
                                              <p:pRg st="6" end="6"/>
                                            </p:txEl>
                                          </p:spTgt>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8" fill="hold" grpId="0" nodeType="afterEffect">
                                  <p:stCondLst>
                                    <p:cond delay="1000"/>
                                  </p:stCondLst>
                                  <p:childTnLst>
                                    <p:set>
                                      <p:cBhvr>
                                        <p:cTn id="37" dur="1" fill="hold">
                                          <p:stCondLst>
                                            <p:cond delay="0"/>
                                          </p:stCondLst>
                                        </p:cTn>
                                        <p:tgtEl>
                                          <p:spTgt spid="239619">
                                            <p:txEl>
                                              <p:pRg st="7" end="7"/>
                                            </p:txEl>
                                          </p:spTgt>
                                        </p:tgtEl>
                                        <p:attrNameLst>
                                          <p:attrName>style.visibility</p:attrName>
                                        </p:attrNameLst>
                                      </p:cBhvr>
                                      <p:to>
                                        <p:strVal val="visible"/>
                                      </p:to>
                                    </p:set>
                                    <p:anim calcmode="lin" valueType="num">
                                      <p:cBhvr additive="base">
                                        <p:cTn id="38" dur="500" fill="hold"/>
                                        <p:tgtEl>
                                          <p:spTgt spid="239619">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396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autoUpdateAnimBg="0" advAuto="1000"/>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45762" name="Rectangle 1026"/>
          <p:cNvSpPr>
            <a:spLocks noGrp="1" noChangeArrowheads="1"/>
          </p:cNvSpPr>
          <p:nvPr>
            <p:ph type="title"/>
          </p:nvPr>
        </p:nvSpPr>
        <p:spPr/>
        <p:txBody>
          <a:bodyPr>
            <a:normAutofit fontScale="90000"/>
          </a:bodyPr>
          <a:lstStyle/>
          <a:p>
            <a:r>
              <a:rPr lang="en-US"/>
              <a:t>Motivation: </a:t>
            </a:r>
            <a:br>
              <a:rPr lang="en-US"/>
            </a:br>
            <a:r>
              <a:rPr lang="en-US"/>
              <a:t>Two Groups of People</a:t>
            </a:r>
          </a:p>
        </p:txBody>
      </p:sp>
      <p:sp>
        <p:nvSpPr>
          <p:cNvPr id="245763" name="Rectangle 1027"/>
          <p:cNvSpPr>
            <a:spLocks noGrp="1" noChangeArrowheads="1"/>
          </p:cNvSpPr>
          <p:nvPr>
            <p:ph idx="1"/>
          </p:nvPr>
        </p:nvSpPr>
        <p:spPr/>
        <p:txBody>
          <a:bodyPr/>
          <a:lstStyle/>
          <a:p>
            <a:r>
              <a:rPr lang="en-US"/>
              <a:t>High potential for change </a:t>
            </a:r>
          </a:p>
          <a:p>
            <a:pPr lvl="1"/>
            <a:r>
              <a:rPr lang="en-US"/>
              <a:t>Pioneers (2.5%)</a:t>
            </a:r>
          </a:p>
          <a:p>
            <a:r>
              <a:rPr lang="en-US"/>
              <a:t>Low potential for change </a:t>
            </a:r>
          </a:p>
          <a:p>
            <a:pPr lvl="1"/>
            <a:r>
              <a:rPr lang="en-US"/>
              <a:t>Settlers (97.5%)</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63">
                                            <p:txEl>
                                              <p:pRg st="0" end="0"/>
                                            </p:txEl>
                                          </p:spTgt>
                                        </p:tgtEl>
                                        <p:attrNameLst>
                                          <p:attrName>style.visibility</p:attrName>
                                        </p:attrNameLst>
                                      </p:cBhvr>
                                      <p:to>
                                        <p:strVal val="visible"/>
                                      </p:to>
                                    </p:set>
                                    <p:anim calcmode="lin" valueType="num">
                                      <p:cBhvr additive="base">
                                        <p:cTn id="7" dur="500" fill="hold"/>
                                        <p:tgtEl>
                                          <p:spTgt spid="2457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576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5763">
                                            <p:txEl>
                                              <p:pRg st="1" end="1"/>
                                            </p:txEl>
                                          </p:spTgt>
                                        </p:tgtEl>
                                        <p:attrNameLst>
                                          <p:attrName>style.visibility</p:attrName>
                                        </p:attrNameLst>
                                      </p:cBhvr>
                                      <p:to>
                                        <p:strVal val="visible"/>
                                      </p:to>
                                    </p:set>
                                    <p:anim calcmode="lin" valueType="num">
                                      <p:cBhvr additive="base">
                                        <p:cTn id="11" dur="500" fill="hold"/>
                                        <p:tgtEl>
                                          <p:spTgt spid="2457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457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45763">
                                            <p:txEl>
                                              <p:pRg st="2" end="2"/>
                                            </p:txEl>
                                          </p:spTgt>
                                        </p:tgtEl>
                                        <p:attrNameLst>
                                          <p:attrName>style.visibility</p:attrName>
                                        </p:attrNameLst>
                                      </p:cBhvr>
                                      <p:to>
                                        <p:strVal val="visible"/>
                                      </p:to>
                                    </p:set>
                                    <p:anim calcmode="lin" valueType="num">
                                      <p:cBhvr additive="base">
                                        <p:cTn id="17" dur="500" fill="hold"/>
                                        <p:tgtEl>
                                          <p:spTgt spid="2457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576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45763">
                                            <p:txEl>
                                              <p:pRg st="3" end="3"/>
                                            </p:txEl>
                                          </p:spTgt>
                                        </p:tgtEl>
                                        <p:attrNameLst>
                                          <p:attrName>style.visibility</p:attrName>
                                        </p:attrNameLst>
                                      </p:cBhvr>
                                      <p:to>
                                        <p:strVal val="visible"/>
                                      </p:to>
                                    </p:set>
                                    <p:anim calcmode="lin" valueType="num">
                                      <p:cBhvr additive="base">
                                        <p:cTn id="21" dur="500" fill="hold"/>
                                        <p:tgtEl>
                                          <p:spTgt spid="24576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57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build="p" autoUpdateAnimBg="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a:t>Pioneers</a:t>
            </a:r>
          </a:p>
        </p:txBody>
      </p:sp>
      <p:sp>
        <p:nvSpPr>
          <p:cNvPr id="258051" name="Rectangle 3"/>
          <p:cNvSpPr>
            <a:spLocks noGrp="1" noChangeArrowheads="1"/>
          </p:cNvSpPr>
          <p:nvPr>
            <p:ph idx="1"/>
          </p:nvPr>
        </p:nvSpPr>
        <p:spPr/>
        <p:txBody>
          <a:bodyPr/>
          <a:lstStyle/>
          <a:p>
            <a:pPr>
              <a:buFontTx/>
              <a:buNone/>
            </a:pPr>
            <a:r>
              <a:rPr lang="en-US"/>
              <a:t>“The pioneers are the ones with the arrows in their back.”</a:t>
            </a:r>
          </a:p>
          <a:p>
            <a:pPr lvl="1"/>
            <a:r>
              <a:rPr lang="en-US"/>
              <a:t>XEROX PARC</a:t>
            </a:r>
          </a:p>
        </p:txBody>
      </p:sp>
    </p:spTree>
  </p:cSld>
  <p:clrMapOvr>
    <a:masterClrMapping/>
  </p:clrMapOvr>
  <p:transition>
    <p:cover dir="lu"/>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t>Pioneers</a:t>
            </a:r>
          </a:p>
        </p:txBody>
      </p:sp>
      <p:sp>
        <p:nvSpPr>
          <p:cNvPr id="163843" name="Rectangle 3"/>
          <p:cNvSpPr>
            <a:spLocks noGrp="1" noChangeArrowheads="1"/>
          </p:cNvSpPr>
          <p:nvPr>
            <p:ph idx="1"/>
          </p:nvPr>
        </p:nvSpPr>
        <p:spPr/>
        <p:txBody>
          <a:bodyPr/>
          <a:lstStyle/>
          <a:p>
            <a:r>
              <a:rPr lang="en-US"/>
              <a:t>Motivated by change for sake of change</a:t>
            </a:r>
          </a:p>
          <a:p>
            <a:r>
              <a:rPr lang="en-US"/>
              <a:t>Can live without modern conveniences</a:t>
            </a:r>
          </a:p>
          <a:p>
            <a:r>
              <a:rPr lang="en-US"/>
              <a:t>Generally self-reliant</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 calcmode="lin" valueType="num">
                                      <p:cBhvr additive="base">
                                        <p:cTn id="7" dur="500" fill="hold"/>
                                        <p:tgtEl>
                                          <p:spTgt spid="163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43">
                                            <p:txEl>
                                              <p:pRg st="1" end="1"/>
                                            </p:txEl>
                                          </p:spTgt>
                                        </p:tgtEl>
                                        <p:attrNameLst>
                                          <p:attrName>style.visibility</p:attrName>
                                        </p:attrNameLst>
                                      </p:cBhvr>
                                      <p:to>
                                        <p:strVal val="visible"/>
                                      </p:to>
                                    </p:set>
                                    <p:anim calcmode="lin" valueType="num">
                                      <p:cBhvr additive="base">
                                        <p:cTn id="13" dur="500" fill="hold"/>
                                        <p:tgtEl>
                                          <p:spTgt spid="163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43">
                                            <p:txEl>
                                              <p:pRg st="2" end="2"/>
                                            </p:txEl>
                                          </p:spTgt>
                                        </p:tgtEl>
                                        <p:attrNameLst>
                                          <p:attrName>style.visibility</p:attrName>
                                        </p:attrNameLst>
                                      </p:cBhvr>
                                      <p:to>
                                        <p:strVal val="visible"/>
                                      </p:to>
                                    </p:set>
                                    <p:anim calcmode="lin" valueType="num">
                                      <p:cBhvr additive="base">
                                        <p:cTn id="19" dur="500" fill="hold"/>
                                        <p:tgtEl>
                                          <p:spTgt spid="1638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build="p" autoUpdateAnimBg="0"/>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7467600" cy="4525963"/>
          </a:xfrm>
        </p:spPr>
        <p:txBody>
          <a:bodyPr/>
          <a:lstStyle/>
          <a:p>
            <a:pPr indent="0">
              <a:buNone/>
            </a:pPr>
            <a:r>
              <a:rPr lang="en-US" dirty="0" smtClean="0"/>
              <a:t>I began revolution with 82 men. If I had to do it again, I do it with 10 or 15 and absolute faith. It does not matter how small you are if you have faith and plan of action. </a:t>
            </a:r>
            <a:br>
              <a:rPr lang="en-US" dirty="0" smtClean="0"/>
            </a:br>
            <a:r>
              <a:rPr lang="en-US" dirty="0" smtClean="0">
                <a:hlinkClick r:id="rId2"/>
              </a:rPr>
              <a:t>Fidel Castro</a:t>
            </a:r>
            <a:r>
              <a:rPr lang="en-US" dirty="0" smtClean="0"/>
              <a:t> </a:t>
            </a:r>
            <a:endParaRPr lang="en-US" dirty="0"/>
          </a:p>
        </p:txBody>
      </p:sp>
      <p:pic>
        <p:nvPicPr>
          <p:cNvPr id="4" name="Picture 3"/>
          <p:cNvPicPr>
            <a:picLocks noChangeAspect="1"/>
          </p:cNvPicPr>
          <p:nvPr/>
        </p:nvPicPr>
        <p:blipFill>
          <a:blip r:embed="rId3"/>
          <a:stretch>
            <a:fillRect/>
          </a:stretch>
        </p:blipFill>
        <p:spPr>
          <a:xfrm>
            <a:off x="4876800" y="2743200"/>
            <a:ext cx="3810000" cy="3736730"/>
          </a:xfrm>
          <a:prstGeom prst="rect">
            <a:avLst/>
          </a:prstGeom>
        </p:spPr>
      </p:pic>
    </p:spTree>
  </p:cSld>
  <p:clrMapOvr>
    <a:masterClrMapping/>
  </p:clrMapOvr>
  <p:transition>
    <p:cover dir="lu"/>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t>Evaluation and Improvement</a:t>
            </a:r>
          </a:p>
        </p:txBody>
      </p:sp>
      <p:sp>
        <p:nvSpPr>
          <p:cNvPr id="159747" name="Rectangle 3"/>
          <p:cNvSpPr>
            <a:spLocks noGrp="1" noChangeArrowheads="1"/>
          </p:cNvSpPr>
          <p:nvPr>
            <p:ph idx="1"/>
          </p:nvPr>
        </p:nvSpPr>
        <p:spPr/>
        <p:txBody>
          <a:bodyPr/>
          <a:lstStyle/>
          <a:p>
            <a:r>
              <a:rPr lang="en-US"/>
              <a:t>Formal and informal data collection</a:t>
            </a:r>
          </a:p>
          <a:p>
            <a:r>
              <a:rPr lang="en-US"/>
              <a:t>What is not working?</a:t>
            </a:r>
          </a:p>
          <a:p>
            <a:pPr lvl="1"/>
            <a:r>
              <a:rPr lang="en-US"/>
              <a:t>Fix it</a:t>
            </a:r>
          </a:p>
          <a:p>
            <a:r>
              <a:rPr lang="en-US"/>
              <a:t>What is working?</a:t>
            </a:r>
          </a:p>
          <a:p>
            <a:pPr lvl="1"/>
            <a:r>
              <a:rPr lang="en-US"/>
              <a:t>Can I quote you on that?</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anim calcmode="lin" valueType="num">
                                      <p:cBhvr additive="base">
                                        <p:cTn id="7" dur="500" fill="hold"/>
                                        <p:tgtEl>
                                          <p:spTgt spid="159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9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9747">
                                            <p:txEl>
                                              <p:pRg st="1" end="1"/>
                                            </p:txEl>
                                          </p:spTgt>
                                        </p:tgtEl>
                                        <p:attrNameLst>
                                          <p:attrName>style.visibility</p:attrName>
                                        </p:attrNameLst>
                                      </p:cBhvr>
                                      <p:to>
                                        <p:strVal val="visible"/>
                                      </p:to>
                                    </p:set>
                                    <p:anim calcmode="lin" valueType="num">
                                      <p:cBhvr additive="base">
                                        <p:cTn id="13" dur="500" fill="hold"/>
                                        <p:tgtEl>
                                          <p:spTgt spid="159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97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9747">
                                            <p:txEl>
                                              <p:pRg st="2" end="2"/>
                                            </p:txEl>
                                          </p:spTgt>
                                        </p:tgtEl>
                                        <p:attrNameLst>
                                          <p:attrName>style.visibility</p:attrName>
                                        </p:attrNameLst>
                                      </p:cBhvr>
                                      <p:to>
                                        <p:strVal val="visible"/>
                                      </p:to>
                                    </p:set>
                                    <p:anim calcmode="lin" valueType="num">
                                      <p:cBhvr additive="base">
                                        <p:cTn id="17" dur="500" fill="hold"/>
                                        <p:tgtEl>
                                          <p:spTgt spid="1597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9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59747">
                                            <p:txEl>
                                              <p:pRg st="3" end="3"/>
                                            </p:txEl>
                                          </p:spTgt>
                                        </p:tgtEl>
                                        <p:attrNameLst>
                                          <p:attrName>style.visibility</p:attrName>
                                        </p:attrNameLst>
                                      </p:cBhvr>
                                      <p:to>
                                        <p:strVal val="visible"/>
                                      </p:to>
                                    </p:set>
                                    <p:anim calcmode="lin" valueType="num">
                                      <p:cBhvr additive="base">
                                        <p:cTn id="23" dur="500" fill="hold"/>
                                        <p:tgtEl>
                                          <p:spTgt spid="15974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59747">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59747">
                                            <p:txEl>
                                              <p:pRg st="4" end="4"/>
                                            </p:txEl>
                                          </p:spTgt>
                                        </p:tgtEl>
                                        <p:attrNameLst>
                                          <p:attrName>style.visibility</p:attrName>
                                        </p:attrNameLst>
                                      </p:cBhvr>
                                      <p:to>
                                        <p:strVal val="visible"/>
                                      </p:to>
                                    </p:set>
                                    <p:anim calcmode="lin" valueType="num">
                                      <p:cBhvr additive="base">
                                        <p:cTn id="27" dur="500" fill="hold"/>
                                        <p:tgtEl>
                                          <p:spTgt spid="15974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5974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autoUpdateAnimBg="0"/>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p:txBody>
          <a:bodyPr>
            <a:normAutofit fontScale="90000"/>
          </a:bodyPr>
          <a:lstStyle/>
          <a:p>
            <a:r>
              <a:rPr lang="en-US"/>
              <a:t>Stage Three: </a:t>
            </a:r>
            <a:br>
              <a:rPr lang="en-US"/>
            </a:br>
            <a:r>
              <a:rPr lang="en-US"/>
              <a:t>Reaching Critical Mass</a:t>
            </a:r>
          </a:p>
        </p:txBody>
      </p:sp>
    </p:spTree>
  </p:cSld>
  <p:clrMapOvr>
    <a:masterClrMapping/>
  </p:clrMapOvr>
  <p:transition>
    <p:cover dir="lu"/>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lstStyle/>
          <a:p>
            <a:r>
              <a:rPr lang="en-US"/>
              <a:t>Expansion</a:t>
            </a:r>
          </a:p>
        </p:txBody>
      </p:sp>
      <p:sp>
        <p:nvSpPr>
          <p:cNvPr id="226307" name="Rectangle 3"/>
          <p:cNvSpPr>
            <a:spLocks noGrp="1" noChangeArrowheads="1"/>
          </p:cNvSpPr>
          <p:nvPr>
            <p:ph idx="1"/>
          </p:nvPr>
        </p:nvSpPr>
        <p:spPr/>
        <p:txBody>
          <a:bodyPr/>
          <a:lstStyle/>
          <a:p>
            <a:r>
              <a:rPr lang="en-US" dirty="0"/>
              <a:t>Pioneers don’t build towns, settlers do</a:t>
            </a:r>
          </a:p>
          <a:p>
            <a:r>
              <a:rPr lang="en-US" dirty="0"/>
              <a:t>Goal is Critical Mass/Tipping Point (20% of</a:t>
            </a:r>
            <a:r>
              <a:rPr lang="en-US" dirty="0" smtClean="0"/>
              <a:t> population)</a:t>
            </a:r>
            <a:endParaRPr lang="en-US" dirty="0"/>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6307">
                                            <p:txEl>
                                              <p:pRg st="0" end="0"/>
                                            </p:txEl>
                                          </p:spTgt>
                                        </p:tgtEl>
                                        <p:attrNameLst>
                                          <p:attrName>style.visibility</p:attrName>
                                        </p:attrNameLst>
                                      </p:cBhvr>
                                      <p:to>
                                        <p:strVal val="visible"/>
                                      </p:to>
                                    </p:set>
                                    <p:anim calcmode="lin" valueType="num">
                                      <p:cBhvr additive="base">
                                        <p:cTn id="7" dur="500" fill="hold"/>
                                        <p:tgtEl>
                                          <p:spTgt spid="226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63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6307">
                                            <p:txEl>
                                              <p:pRg st="1" end="1"/>
                                            </p:txEl>
                                          </p:spTgt>
                                        </p:tgtEl>
                                        <p:attrNameLst>
                                          <p:attrName>style.visibility</p:attrName>
                                        </p:attrNameLst>
                                      </p:cBhvr>
                                      <p:to>
                                        <p:strVal val="visible"/>
                                      </p:to>
                                    </p:set>
                                    <p:anim calcmode="lin" valueType="num">
                                      <p:cBhvr additive="base">
                                        <p:cTn id="13" dur="500" fill="hold"/>
                                        <p:tgtEl>
                                          <p:spTgt spid="2263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630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7" grpId="0" build="p" autoUpdateAnimBg="0"/>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r>
              <a:rPr lang="en-US"/>
              <a:t>Critical Mass</a:t>
            </a:r>
          </a:p>
        </p:txBody>
      </p:sp>
      <p:sp>
        <p:nvSpPr>
          <p:cNvPr id="228355" name="Rectangle 3"/>
          <p:cNvSpPr>
            <a:spLocks noGrp="1" noChangeArrowheads="1"/>
          </p:cNvSpPr>
          <p:nvPr>
            <p:ph idx="1"/>
          </p:nvPr>
        </p:nvSpPr>
        <p:spPr/>
        <p:txBody>
          <a:bodyPr/>
          <a:lstStyle/>
          <a:p>
            <a:pPr marL="0" indent="0">
              <a:buFontTx/>
              <a:buNone/>
            </a:pPr>
            <a:r>
              <a:rPr lang="en-US" sz="2800"/>
              <a:t>“The part of the diffusion curve from about 10 percent adoption to 20% adoption is the heart of the diffusion process.  After that point, it is often impossible to stop further diffusion of a new idea, even if one wished to do so.” </a:t>
            </a:r>
          </a:p>
          <a:p>
            <a:pPr marL="0" indent="0">
              <a:buFontTx/>
              <a:buNone/>
            </a:pPr>
            <a:r>
              <a:rPr lang="en-US" sz="2000"/>
              <a:t>--Everrett Rogers, </a:t>
            </a:r>
            <a:r>
              <a:rPr lang="en-US" sz="2000" i="1"/>
              <a:t>Diffusion of Innovations</a:t>
            </a:r>
            <a:r>
              <a:rPr lang="en-US" sz="2000"/>
              <a:t>, p. 259</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8355"/>
                                        </p:tgtEl>
                                        <p:attrNameLst>
                                          <p:attrName>style.visibility</p:attrName>
                                        </p:attrNameLst>
                                      </p:cBhvr>
                                      <p:to>
                                        <p:strVal val="visible"/>
                                      </p:to>
                                    </p:set>
                                    <p:anim calcmode="lin" valueType="num">
                                      <p:cBhvr additive="base">
                                        <p:cTn id="7" dur="500" fill="hold"/>
                                        <p:tgtEl>
                                          <p:spTgt spid="228355"/>
                                        </p:tgtEl>
                                        <p:attrNameLst>
                                          <p:attrName>ppt_x</p:attrName>
                                        </p:attrNameLst>
                                      </p:cBhvr>
                                      <p:tavLst>
                                        <p:tav tm="0">
                                          <p:val>
                                            <p:strVal val="0-#ppt_w/2"/>
                                          </p:val>
                                        </p:tav>
                                        <p:tav tm="100000">
                                          <p:val>
                                            <p:strVal val="#ppt_x"/>
                                          </p:val>
                                        </p:tav>
                                      </p:tavLst>
                                    </p:anim>
                                    <p:anim calcmode="lin" valueType="num">
                                      <p:cBhvr additive="base">
                                        <p:cTn id="8" dur="500" fill="hold"/>
                                        <p:tgtEl>
                                          <p:spTgt spid="2283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autoUpdateAnimBg="0"/>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33600" y="0"/>
            <a:ext cx="5113538" cy="6858000"/>
          </a:xfrm>
          <a:prstGeom prst="rect">
            <a:avLst/>
          </a:prstGeom>
        </p:spPr>
      </p:pic>
    </p:spTree>
  </p:cSld>
  <p:clrMapOvr>
    <a:masterClrMapping/>
  </p:clrMapOvr>
  <p:transition>
    <p:cover dir="lu"/>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7467600" cy="4525963"/>
          </a:xfrm>
        </p:spPr>
        <p:txBody>
          <a:bodyPr/>
          <a:lstStyle/>
          <a:p>
            <a:pPr indent="0">
              <a:buNone/>
            </a:pPr>
            <a:r>
              <a:rPr lang="en-US" dirty="0" smtClean="0"/>
              <a:t>It is not necessary to change. Survival is not mandatory. </a:t>
            </a:r>
            <a:br>
              <a:rPr lang="en-US" dirty="0" smtClean="0"/>
            </a:br>
            <a:r>
              <a:rPr lang="en-US" dirty="0" smtClean="0">
                <a:hlinkClick r:id="rId2"/>
              </a:rPr>
              <a:t>W. Edwards Deming</a:t>
            </a:r>
            <a:r>
              <a:rPr lang="en-US" dirty="0" smtClean="0"/>
              <a:t> </a:t>
            </a:r>
            <a:endParaRPr lang="en-US" dirty="0"/>
          </a:p>
        </p:txBody>
      </p:sp>
      <p:pic>
        <p:nvPicPr>
          <p:cNvPr id="4" name="Picture 3"/>
          <p:cNvPicPr>
            <a:picLocks noChangeAspect="1"/>
          </p:cNvPicPr>
          <p:nvPr/>
        </p:nvPicPr>
        <p:blipFill>
          <a:blip r:embed="rId3"/>
          <a:stretch>
            <a:fillRect/>
          </a:stretch>
        </p:blipFill>
        <p:spPr>
          <a:xfrm>
            <a:off x="5105400" y="2209800"/>
            <a:ext cx="3365500" cy="4152900"/>
          </a:xfrm>
          <a:prstGeom prst="rect">
            <a:avLst/>
          </a:prstGeom>
        </p:spPr>
      </p:pic>
    </p:spTree>
  </p:cSld>
  <p:clrMapOvr>
    <a:masterClrMapping/>
  </p:clrMapOvr>
  <p:transition>
    <p:cover dir="lu"/>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US"/>
              <a:t>Barriers to Expansion</a:t>
            </a:r>
          </a:p>
        </p:txBody>
      </p:sp>
      <p:sp>
        <p:nvSpPr>
          <p:cNvPr id="229379" name="Rectangle 3"/>
          <p:cNvSpPr>
            <a:spLocks noGrp="1" noChangeArrowheads="1"/>
          </p:cNvSpPr>
          <p:nvPr>
            <p:ph idx="1"/>
          </p:nvPr>
        </p:nvSpPr>
        <p:spPr/>
        <p:txBody>
          <a:bodyPr/>
          <a:lstStyle/>
          <a:p>
            <a:r>
              <a:rPr lang="en-US"/>
              <a:t>Different motivations of pioneers and settlers</a:t>
            </a:r>
          </a:p>
          <a:p>
            <a:r>
              <a:rPr lang="en-US"/>
              <a:t>Perceived benefits do not out weigh perceived costs</a:t>
            </a:r>
          </a:p>
          <a:p>
            <a:r>
              <a:rPr lang="en-US"/>
              <a:t>Resistance to change</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9379">
                                            <p:txEl>
                                              <p:pRg st="0" end="0"/>
                                            </p:txEl>
                                          </p:spTgt>
                                        </p:tgtEl>
                                        <p:attrNameLst>
                                          <p:attrName>style.visibility</p:attrName>
                                        </p:attrNameLst>
                                      </p:cBhvr>
                                      <p:to>
                                        <p:strVal val="visible"/>
                                      </p:to>
                                    </p:set>
                                    <p:anim calcmode="lin" valueType="num">
                                      <p:cBhvr additive="base">
                                        <p:cTn id="7" dur="500" fill="hold"/>
                                        <p:tgtEl>
                                          <p:spTgt spid="2293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93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9379">
                                            <p:txEl>
                                              <p:pRg st="1" end="1"/>
                                            </p:txEl>
                                          </p:spTgt>
                                        </p:tgtEl>
                                        <p:attrNameLst>
                                          <p:attrName>style.visibility</p:attrName>
                                        </p:attrNameLst>
                                      </p:cBhvr>
                                      <p:to>
                                        <p:strVal val="visible"/>
                                      </p:to>
                                    </p:set>
                                    <p:anim calcmode="lin" valueType="num">
                                      <p:cBhvr additive="base">
                                        <p:cTn id="13" dur="500" fill="hold"/>
                                        <p:tgtEl>
                                          <p:spTgt spid="2293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93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9379">
                                            <p:txEl>
                                              <p:pRg st="2" end="2"/>
                                            </p:txEl>
                                          </p:spTgt>
                                        </p:tgtEl>
                                        <p:attrNameLst>
                                          <p:attrName>style.visibility</p:attrName>
                                        </p:attrNameLst>
                                      </p:cBhvr>
                                      <p:to>
                                        <p:strVal val="visible"/>
                                      </p:to>
                                    </p:set>
                                    <p:anim calcmode="lin" valueType="num">
                                      <p:cBhvr additive="base">
                                        <p:cTn id="19" dur="500" fill="hold"/>
                                        <p:tgtEl>
                                          <p:spTgt spid="22937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937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build="p" autoUpdateAnimBg="0"/>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t>Overcoming Resistance</a:t>
            </a:r>
          </a:p>
        </p:txBody>
      </p:sp>
      <p:sp>
        <p:nvSpPr>
          <p:cNvPr id="174083" name="Rectangle 3"/>
          <p:cNvSpPr>
            <a:spLocks noGrp="1" noChangeArrowheads="1"/>
          </p:cNvSpPr>
          <p:nvPr>
            <p:ph idx="1"/>
          </p:nvPr>
        </p:nvSpPr>
        <p:spPr/>
        <p:txBody>
          <a:bodyPr/>
          <a:lstStyle/>
          <a:p>
            <a:r>
              <a:rPr lang="en-US" sz="2800"/>
              <a:t>Ask the empowerment question</a:t>
            </a:r>
          </a:p>
          <a:p>
            <a:pPr lvl="1"/>
            <a:r>
              <a:rPr lang="en-US" sz="2400"/>
              <a:t>“What can be done to address your concern?”</a:t>
            </a:r>
          </a:p>
          <a:p>
            <a:r>
              <a:rPr lang="en-US" sz="2800"/>
              <a:t>Baby steps and frog soup</a:t>
            </a:r>
          </a:p>
          <a:p>
            <a:pPr lvl="1"/>
            <a:r>
              <a:rPr lang="en-US" sz="2400"/>
              <a:t>Information Overload Paralysis</a:t>
            </a:r>
          </a:p>
          <a:p>
            <a:r>
              <a:rPr lang="en-US" sz="2800"/>
              <a:t>Actions are more persuasive than words…argue less and do more.</a:t>
            </a:r>
          </a:p>
          <a:p>
            <a:pPr lvl="1"/>
            <a:r>
              <a:rPr lang="en-US" sz="2400"/>
              <a:t>Columbus did not prove that the earth was round with arguments!</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 calcmode="lin" valueType="num">
                                      <p:cBhvr additive="base">
                                        <p:cTn id="7" dur="500" fill="hold"/>
                                        <p:tgtEl>
                                          <p:spTgt spid="174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08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4083">
                                            <p:txEl>
                                              <p:pRg st="1" end="1"/>
                                            </p:txEl>
                                          </p:spTgt>
                                        </p:tgtEl>
                                        <p:attrNameLst>
                                          <p:attrName>style.visibility</p:attrName>
                                        </p:attrNameLst>
                                      </p:cBhvr>
                                      <p:to>
                                        <p:strVal val="visible"/>
                                      </p:to>
                                    </p:set>
                                    <p:anim calcmode="lin" valueType="num">
                                      <p:cBhvr additive="base">
                                        <p:cTn id="11" dur="500" fill="hold"/>
                                        <p:tgtEl>
                                          <p:spTgt spid="17408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740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74083">
                                            <p:txEl>
                                              <p:pRg st="2" end="2"/>
                                            </p:txEl>
                                          </p:spTgt>
                                        </p:tgtEl>
                                        <p:attrNameLst>
                                          <p:attrName>style.visibility</p:attrName>
                                        </p:attrNameLst>
                                      </p:cBhvr>
                                      <p:to>
                                        <p:strVal val="visible"/>
                                      </p:to>
                                    </p:set>
                                    <p:anim calcmode="lin" valueType="num">
                                      <p:cBhvr additive="base">
                                        <p:cTn id="17" dur="500" fill="hold"/>
                                        <p:tgtEl>
                                          <p:spTgt spid="1740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40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4083">
                                            <p:txEl>
                                              <p:pRg st="3" end="3"/>
                                            </p:txEl>
                                          </p:spTgt>
                                        </p:tgtEl>
                                        <p:attrNameLst>
                                          <p:attrName>style.visibility</p:attrName>
                                        </p:attrNameLst>
                                      </p:cBhvr>
                                      <p:to>
                                        <p:strVal val="visible"/>
                                      </p:to>
                                    </p:set>
                                    <p:anim calcmode="lin" valueType="num">
                                      <p:cBhvr additive="base">
                                        <p:cTn id="21" dur="500" fill="hold"/>
                                        <p:tgtEl>
                                          <p:spTgt spid="1740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40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74083">
                                            <p:txEl>
                                              <p:pRg st="4" end="4"/>
                                            </p:txEl>
                                          </p:spTgt>
                                        </p:tgtEl>
                                        <p:attrNameLst>
                                          <p:attrName>style.visibility</p:attrName>
                                        </p:attrNameLst>
                                      </p:cBhvr>
                                      <p:to>
                                        <p:strVal val="visible"/>
                                      </p:to>
                                    </p:set>
                                    <p:anim calcmode="lin" valueType="num">
                                      <p:cBhvr additive="base">
                                        <p:cTn id="27" dur="500" fill="hold"/>
                                        <p:tgtEl>
                                          <p:spTgt spid="17408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7408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4083">
                                            <p:txEl>
                                              <p:pRg st="5" end="5"/>
                                            </p:txEl>
                                          </p:spTgt>
                                        </p:tgtEl>
                                        <p:attrNameLst>
                                          <p:attrName>style.visibility</p:attrName>
                                        </p:attrNameLst>
                                      </p:cBhvr>
                                      <p:to>
                                        <p:strVal val="visible"/>
                                      </p:to>
                                    </p:set>
                                    <p:anim calcmode="lin" valueType="num">
                                      <p:cBhvr additive="base">
                                        <p:cTn id="31" dur="500" fill="hold"/>
                                        <p:tgtEl>
                                          <p:spTgt spid="17408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40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build="p" autoUpdateAnimBg="0"/>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84237"/>
            <a:ext cx="7467600" cy="4525963"/>
          </a:xfrm>
        </p:spPr>
        <p:txBody>
          <a:bodyPr/>
          <a:lstStyle/>
          <a:p>
            <a:pPr indent="0">
              <a:buNone/>
            </a:pPr>
            <a:r>
              <a:rPr lang="en-US" dirty="0" smtClean="0"/>
              <a:t>Change means movement. Movement means friction. Only in the frictionless vacuum of a nonexistent abstract world can movement or change occur without that abrasive friction of conflict. </a:t>
            </a:r>
            <a:br>
              <a:rPr lang="en-US" dirty="0" smtClean="0"/>
            </a:br>
            <a:r>
              <a:rPr lang="en-US" dirty="0" smtClean="0">
                <a:hlinkClick r:id="rId2"/>
              </a:rPr>
              <a:t>Saul Alinsky</a:t>
            </a:r>
            <a:r>
              <a:rPr lang="en-US" dirty="0" smtClean="0"/>
              <a:t> </a:t>
            </a:r>
            <a:endParaRPr lang="en-US" dirty="0"/>
          </a:p>
        </p:txBody>
      </p:sp>
      <p:pic>
        <p:nvPicPr>
          <p:cNvPr id="4" name="Picture 3"/>
          <p:cNvPicPr>
            <a:picLocks noChangeAspect="1"/>
          </p:cNvPicPr>
          <p:nvPr/>
        </p:nvPicPr>
        <p:blipFill>
          <a:blip r:embed="rId3"/>
          <a:stretch>
            <a:fillRect/>
          </a:stretch>
        </p:blipFill>
        <p:spPr>
          <a:xfrm>
            <a:off x="5638800" y="3886200"/>
            <a:ext cx="2032000" cy="2516554"/>
          </a:xfrm>
          <a:prstGeom prst="rect">
            <a:avLst/>
          </a:prstGeom>
        </p:spPr>
      </p:pic>
    </p:spTree>
  </p:cSld>
  <p:clrMapOvr>
    <a:masterClrMapping/>
  </p:clrMapOvr>
  <p:transition>
    <p:cover dir="lu"/>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7467600" cy="4525963"/>
          </a:xfrm>
        </p:spPr>
        <p:txBody>
          <a:bodyPr/>
          <a:lstStyle/>
          <a:p>
            <a:pPr indent="0">
              <a:buNone/>
            </a:pPr>
            <a:r>
              <a:rPr lang="en-US" dirty="0" smtClean="0"/>
              <a:t>Any change is resisted because bureaucrats have a vested interest in the chaos in which they exist. </a:t>
            </a:r>
            <a:br>
              <a:rPr lang="en-US" dirty="0" smtClean="0"/>
            </a:br>
            <a:r>
              <a:rPr lang="en-US" dirty="0" smtClean="0">
                <a:hlinkClick r:id="rId2"/>
              </a:rPr>
              <a:t>Richard M. Nixon</a:t>
            </a:r>
            <a:r>
              <a:rPr lang="en-US" dirty="0" smtClean="0"/>
              <a:t> </a:t>
            </a:r>
            <a:endParaRPr lang="en-US" dirty="0"/>
          </a:p>
        </p:txBody>
      </p:sp>
      <p:pic>
        <p:nvPicPr>
          <p:cNvPr id="4" name="Picture 3"/>
          <p:cNvPicPr>
            <a:picLocks noChangeAspect="1"/>
          </p:cNvPicPr>
          <p:nvPr/>
        </p:nvPicPr>
        <p:blipFill>
          <a:blip r:embed="rId3"/>
          <a:stretch>
            <a:fillRect/>
          </a:stretch>
        </p:blipFill>
        <p:spPr>
          <a:xfrm>
            <a:off x="4495800" y="3048000"/>
            <a:ext cx="3918599" cy="2749550"/>
          </a:xfrm>
          <a:prstGeom prst="rect">
            <a:avLst/>
          </a:prstGeom>
        </p:spPr>
      </p:pic>
    </p:spTree>
  </p:cSld>
  <p:clrMapOvr>
    <a:masterClrMapping/>
  </p:clrMapOvr>
  <p:transition>
    <p:cover dir="lu"/>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t>Peer Pressure</a:t>
            </a:r>
          </a:p>
        </p:txBody>
      </p:sp>
      <p:sp>
        <p:nvSpPr>
          <p:cNvPr id="178179" name="Rectangle 3"/>
          <p:cNvSpPr>
            <a:spLocks noGrp="1" noChangeArrowheads="1"/>
          </p:cNvSpPr>
          <p:nvPr>
            <p:ph idx="1"/>
          </p:nvPr>
        </p:nvSpPr>
        <p:spPr/>
        <p:txBody>
          <a:bodyPr/>
          <a:lstStyle/>
          <a:p>
            <a:r>
              <a:rPr lang="en-US" sz="2800"/>
              <a:t>In the end, not everyone will agree with you (right away). </a:t>
            </a:r>
          </a:p>
          <a:p>
            <a:r>
              <a:rPr lang="en-US" sz="2800"/>
              <a:t>Some will, some won’t, so what?</a:t>
            </a:r>
          </a:p>
          <a:p>
            <a:r>
              <a:rPr lang="en-US" sz="2800"/>
              <a:t>People do not want to be the first on the block! </a:t>
            </a:r>
          </a:p>
          <a:p>
            <a:r>
              <a:rPr lang="en-US" sz="2800"/>
              <a:t>There is a minimum number of people who must act before a specific person will</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 calcmode="lin" valueType="num">
                                      <p:cBhvr additive="base">
                                        <p:cTn id="7" dur="500" fill="hold"/>
                                        <p:tgtEl>
                                          <p:spTgt spid="1781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8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8179">
                                            <p:txEl>
                                              <p:pRg st="1" end="1"/>
                                            </p:txEl>
                                          </p:spTgt>
                                        </p:tgtEl>
                                        <p:attrNameLst>
                                          <p:attrName>style.visibility</p:attrName>
                                        </p:attrNameLst>
                                      </p:cBhvr>
                                      <p:to>
                                        <p:strVal val="visible"/>
                                      </p:to>
                                    </p:set>
                                    <p:anim calcmode="lin" valueType="num">
                                      <p:cBhvr additive="base">
                                        <p:cTn id="13" dur="500" fill="hold"/>
                                        <p:tgtEl>
                                          <p:spTgt spid="1781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81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8179">
                                            <p:txEl>
                                              <p:pRg st="2" end="2"/>
                                            </p:txEl>
                                          </p:spTgt>
                                        </p:tgtEl>
                                        <p:attrNameLst>
                                          <p:attrName>style.visibility</p:attrName>
                                        </p:attrNameLst>
                                      </p:cBhvr>
                                      <p:to>
                                        <p:strVal val="visible"/>
                                      </p:to>
                                    </p:set>
                                    <p:anim calcmode="lin" valueType="num">
                                      <p:cBhvr additive="base">
                                        <p:cTn id="19" dur="500" fill="hold"/>
                                        <p:tgtEl>
                                          <p:spTgt spid="17817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81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8179">
                                            <p:txEl>
                                              <p:pRg st="3" end="3"/>
                                            </p:txEl>
                                          </p:spTgt>
                                        </p:tgtEl>
                                        <p:attrNameLst>
                                          <p:attrName>style.visibility</p:attrName>
                                        </p:attrNameLst>
                                      </p:cBhvr>
                                      <p:to>
                                        <p:strVal val="visible"/>
                                      </p:to>
                                    </p:set>
                                    <p:anim calcmode="lin" valueType="num">
                                      <p:cBhvr additive="base">
                                        <p:cTn id="25" dur="500" fill="hold"/>
                                        <p:tgtEl>
                                          <p:spTgt spid="17817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817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autoUpdateAnimBg="0"/>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33400" y="0"/>
            <a:ext cx="8188657" cy="6858000"/>
          </a:xfrm>
          <a:prstGeom prst="rect">
            <a:avLst/>
          </a:prstGeom>
        </p:spPr>
      </p:pic>
    </p:spTree>
  </p:cSld>
  <p:clrMapOvr>
    <a:masterClrMapping/>
  </p:clrMapOvr>
  <p:transition>
    <p:cover dir="lu"/>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a:t>Spread an Idea Virus</a:t>
            </a:r>
          </a:p>
        </p:txBody>
      </p:sp>
      <p:sp>
        <p:nvSpPr>
          <p:cNvPr id="210947" name="Rectangle 3"/>
          <p:cNvSpPr>
            <a:spLocks noGrp="1" noChangeArrowheads="1"/>
          </p:cNvSpPr>
          <p:nvPr>
            <p:ph idx="1"/>
          </p:nvPr>
        </p:nvSpPr>
        <p:spPr/>
        <p:txBody>
          <a:bodyPr/>
          <a:lstStyle/>
          <a:p>
            <a:pPr marL="0" indent="0">
              <a:buFontTx/>
              <a:buNone/>
            </a:pPr>
            <a:r>
              <a:rPr lang="en-US"/>
              <a:t>An idea virus is a concept, such as a product or service, that spreads from person to person by word of mouth and example, creating an environment where customers market to each other.</a:t>
            </a:r>
          </a:p>
        </p:txBody>
      </p:sp>
    </p:spTree>
  </p:cSld>
  <p:clrMapOvr>
    <a:masterClrMapping/>
  </p:clrMapOvr>
  <p:transition>
    <p:cover dir="lu"/>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US"/>
              <a:t>What is the Virus?</a:t>
            </a:r>
          </a:p>
        </p:txBody>
      </p:sp>
      <p:sp>
        <p:nvSpPr>
          <p:cNvPr id="231427" name="Rectangle 3"/>
          <p:cNvSpPr>
            <a:spLocks noGrp="1" noChangeArrowheads="1"/>
          </p:cNvSpPr>
          <p:nvPr>
            <p:ph idx="1"/>
          </p:nvPr>
        </p:nvSpPr>
        <p:spPr/>
        <p:txBody>
          <a:bodyPr/>
          <a:lstStyle/>
          <a:p>
            <a:r>
              <a:rPr lang="en-US" dirty="0"/>
              <a:t>The name of</a:t>
            </a:r>
            <a:r>
              <a:rPr lang="en-US" dirty="0" smtClean="0"/>
              <a:t> the change</a:t>
            </a:r>
          </a:p>
          <a:p>
            <a:r>
              <a:rPr lang="en-US" dirty="0"/>
              <a:t>A message that explains why someone should</a:t>
            </a:r>
            <a:r>
              <a:rPr lang="en-US" dirty="0" smtClean="0"/>
              <a:t> support change</a:t>
            </a:r>
          </a:p>
          <a:p>
            <a:r>
              <a:rPr lang="en-US" dirty="0"/>
              <a:t>Repeatable by satisfied customers and others</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anim calcmode="lin" valueType="num">
                                      <p:cBhvr additive="base">
                                        <p:cTn id="7" dur="500" fill="hold"/>
                                        <p:tgtEl>
                                          <p:spTgt spid="2314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14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1427">
                                            <p:txEl>
                                              <p:pRg st="1" end="1"/>
                                            </p:txEl>
                                          </p:spTgt>
                                        </p:tgtEl>
                                        <p:attrNameLst>
                                          <p:attrName>style.visibility</p:attrName>
                                        </p:attrNameLst>
                                      </p:cBhvr>
                                      <p:to>
                                        <p:strVal val="visible"/>
                                      </p:to>
                                    </p:set>
                                    <p:anim calcmode="lin" valueType="num">
                                      <p:cBhvr additive="base">
                                        <p:cTn id="13" dur="500" fill="hold"/>
                                        <p:tgtEl>
                                          <p:spTgt spid="2314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14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1427">
                                            <p:txEl>
                                              <p:pRg st="2" end="2"/>
                                            </p:txEl>
                                          </p:spTgt>
                                        </p:tgtEl>
                                        <p:attrNameLst>
                                          <p:attrName>style.visibility</p:attrName>
                                        </p:attrNameLst>
                                      </p:cBhvr>
                                      <p:to>
                                        <p:strVal val="visible"/>
                                      </p:to>
                                    </p:set>
                                    <p:anim calcmode="lin" valueType="num">
                                      <p:cBhvr additive="base">
                                        <p:cTn id="19" dur="500" fill="hold"/>
                                        <p:tgtEl>
                                          <p:spTgt spid="2314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142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autoUpdateAnimBg="0"/>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US"/>
              <a:t>How to Create Messages</a:t>
            </a:r>
          </a:p>
        </p:txBody>
      </p:sp>
      <p:sp>
        <p:nvSpPr>
          <p:cNvPr id="232451" name="Rectangle 3"/>
          <p:cNvSpPr>
            <a:spLocks noGrp="1" noChangeArrowheads="1"/>
          </p:cNvSpPr>
          <p:nvPr>
            <p:ph idx="1"/>
          </p:nvPr>
        </p:nvSpPr>
        <p:spPr/>
        <p:txBody>
          <a:bodyPr/>
          <a:lstStyle/>
          <a:p>
            <a:r>
              <a:rPr lang="en-US"/>
              <a:t>Create word pictures:</a:t>
            </a:r>
          </a:p>
          <a:p>
            <a:pPr lvl="1"/>
            <a:r>
              <a:rPr lang="en-US"/>
              <a:t>Metaphors</a:t>
            </a:r>
          </a:p>
          <a:p>
            <a:pPr lvl="1"/>
            <a:r>
              <a:rPr lang="en-US"/>
              <a:t>Analogies</a:t>
            </a:r>
          </a:p>
          <a:p>
            <a:pPr lvl="1"/>
            <a:r>
              <a:rPr lang="en-US"/>
              <a:t>Similes</a:t>
            </a:r>
          </a:p>
          <a:p>
            <a:pPr lvl="1"/>
            <a:r>
              <a:rPr lang="en-US"/>
              <a:t>Stories</a:t>
            </a:r>
          </a:p>
          <a:p>
            <a:r>
              <a:rPr lang="en-US"/>
              <a:t>Use repetition repeatedly</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2451">
                                            <p:txEl>
                                              <p:pRg st="0" end="0"/>
                                            </p:txEl>
                                          </p:spTgt>
                                        </p:tgtEl>
                                        <p:attrNameLst>
                                          <p:attrName>style.visibility</p:attrName>
                                        </p:attrNameLst>
                                      </p:cBhvr>
                                      <p:to>
                                        <p:strVal val="visible"/>
                                      </p:to>
                                    </p:set>
                                    <p:anim calcmode="lin" valueType="num">
                                      <p:cBhvr additive="base">
                                        <p:cTn id="7" dur="500" fill="hold"/>
                                        <p:tgtEl>
                                          <p:spTgt spid="2324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245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2451">
                                            <p:txEl>
                                              <p:pRg st="1" end="1"/>
                                            </p:txEl>
                                          </p:spTgt>
                                        </p:tgtEl>
                                        <p:attrNameLst>
                                          <p:attrName>style.visibility</p:attrName>
                                        </p:attrNameLst>
                                      </p:cBhvr>
                                      <p:to>
                                        <p:strVal val="visible"/>
                                      </p:to>
                                    </p:set>
                                    <p:anim calcmode="lin" valueType="num">
                                      <p:cBhvr additive="base">
                                        <p:cTn id="11" dur="500" fill="hold"/>
                                        <p:tgtEl>
                                          <p:spTgt spid="2324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245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32451">
                                            <p:txEl>
                                              <p:pRg st="2" end="2"/>
                                            </p:txEl>
                                          </p:spTgt>
                                        </p:tgtEl>
                                        <p:attrNameLst>
                                          <p:attrName>style.visibility</p:attrName>
                                        </p:attrNameLst>
                                      </p:cBhvr>
                                      <p:to>
                                        <p:strVal val="visible"/>
                                      </p:to>
                                    </p:set>
                                    <p:anim calcmode="lin" valueType="num">
                                      <p:cBhvr additive="base">
                                        <p:cTn id="15" dur="500" fill="hold"/>
                                        <p:tgtEl>
                                          <p:spTgt spid="23245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3245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32451">
                                            <p:txEl>
                                              <p:pRg st="3" end="3"/>
                                            </p:txEl>
                                          </p:spTgt>
                                        </p:tgtEl>
                                        <p:attrNameLst>
                                          <p:attrName>style.visibility</p:attrName>
                                        </p:attrNameLst>
                                      </p:cBhvr>
                                      <p:to>
                                        <p:strVal val="visible"/>
                                      </p:to>
                                    </p:set>
                                    <p:anim calcmode="lin" valueType="num">
                                      <p:cBhvr additive="base">
                                        <p:cTn id="19" dur="500" fill="hold"/>
                                        <p:tgtEl>
                                          <p:spTgt spid="23245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2451">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32451">
                                            <p:txEl>
                                              <p:pRg st="4" end="4"/>
                                            </p:txEl>
                                          </p:spTgt>
                                        </p:tgtEl>
                                        <p:attrNameLst>
                                          <p:attrName>style.visibility</p:attrName>
                                        </p:attrNameLst>
                                      </p:cBhvr>
                                      <p:to>
                                        <p:strVal val="visible"/>
                                      </p:to>
                                    </p:set>
                                    <p:anim calcmode="lin" valueType="num">
                                      <p:cBhvr additive="base">
                                        <p:cTn id="23" dur="500" fill="hold"/>
                                        <p:tgtEl>
                                          <p:spTgt spid="23245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324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32451">
                                            <p:txEl>
                                              <p:pRg st="5" end="5"/>
                                            </p:txEl>
                                          </p:spTgt>
                                        </p:tgtEl>
                                        <p:attrNameLst>
                                          <p:attrName>style.visibility</p:attrName>
                                        </p:attrNameLst>
                                      </p:cBhvr>
                                      <p:to>
                                        <p:strVal val="visible"/>
                                      </p:to>
                                    </p:set>
                                    <p:anim calcmode="lin" valueType="num">
                                      <p:cBhvr additive="base">
                                        <p:cTn id="29" dur="500" fill="hold"/>
                                        <p:tgtEl>
                                          <p:spTgt spid="2324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3245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autoUpdateAnimBg="0"/>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7467600" cy="4525963"/>
          </a:xfrm>
        </p:spPr>
        <p:txBody>
          <a:bodyPr/>
          <a:lstStyle/>
          <a:p>
            <a:pPr marL="0" indent="0">
              <a:buNone/>
            </a:pPr>
            <a:r>
              <a:rPr lang="en-US" dirty="0" smtClean="0"/>
              <a:t>Stories are propaganda, </a:t>
            </a:r>
            <a:r>
              <a:rPr lang="en-US" dirty="0" err="1" smtClean="0"/>
              <a:t>virii</a:t>
            </a:r>
            <a:r>
              <a:rPr lang="en-US" dirty="0" smtClean="0"/>
              <a:t> that slide past your critical immune system and insert themselves directly into your emotions.</a:t>
            </a:r>
            <a:endParaRPr lang="en-US" dirty="0" smtClean="0"/>
          </a:p>
          <a:p>
            <a:pPr>
              <a:buNone/>
            </a:pPr>
            <a:r>
              <a:rPr lang="en-US" dirty="0" smtClean="0"/>
              <a:t>--Cory </a:t>
            </a:r>
            <a:r>
              <a:rPr lang="en-US" dirty="0" err="1" smtClean="0"/>
              <a:t>Doctrow</a:t>
            </a:r>
            <a:r>
              <a:rPr lang="en-US" dirty="0" smtClean="0"/>
              <a:t>, Eastern Standard Tribe</a:t>
            </a:r>
            <a:endParaRPr lang="en-US" dirty="0"/>
          </a:p>
        </p:txBody>
      </p:sp>
      <p:pic>
        <p:nvPicPr>
          <p:cNvPr id="4" name="Picture 3"/>
          <p:cNvPicPr>
            <a:picLocks noChangeAspect="1"/>
          </p:cNvPicPr>
          <p:nvPr/>
        </p:nvPicPr>
        <p:blipFill>
          <a:blip r:embed="rId2"/>
          <a:stretch>
            <a:fillRect/>
          </a:stretch>
        </p:blipFill>
        <p:spPr>
          <a:xfrm>
            <a:off x="4267200" y="3352800"/>
            <a:ext cx="4394200" cy="2865018"/>
          </a:xfrm>
          <a:prstGeom prst="rect">
            <a:avLst/>
          </a:prstGeom>
        </p:spPr>
      </p:pic>
    </p:spTree>
  </p:cSld>
  <p:clrMapOvr>
    <a:masterClrMapping/>
  </p:clrMapOvr>
  <p:transition>
    <p:cover dir="lu"/>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7467600" cy="4525963"/>
          </a:xfrm>
        </p:spPr>
        <p:txBody>
          <a:bodyPr/>
          <a:lstStyle/>
          <a:p>
            <a:pPr indent="0">
              <a:buNone/>
            </a:pPr>
            <a:r>
              <a:rPr lang="en-US" dirty="0" smtClean="0"/>
              <a:t>Excellent firms don't believe in excellence - only in constant improvement and constant change. </a:t>
            </a:r>
            <a:br>
              <a:rPr lang="en-US" dirty="0" smtClean="0"/>
            </a:br>
            <a:r>
              <a:rPr lang="en-US" dirty="0" smtClean="0">
                <a:hlinkClick r:id="rId2"/>
              </a:rPr>
              <a:t>Tom Peters</a:t>
            </a:r>
            <a:r>
              <a:rPr lang="en-US" dirty="0" smtClean="0"/>
              <a:t> </a:t>
            </a:r>
            <a:endParaRPr lang="en-US" dirty="0"/>
          </a:p>
        </p:txBody>
      </p:sp>
      <p:pic>
        <p:nvPicPr>
          <p:cNvPr id="4" name="Picture 3"/>
          <p:cNvPicPr>
            <a:picLocks noChangeAspect="1"/>
          </p:cNvPicPr>
          <p:nvPr/>
        </p:nvPicPr>
        <p:blipFill>
          <a:blip r:embed="rId3"/>
          <a:stretch>
            <a:fillRect/>
          </a:stretch>
        </p:blipFill>
        <p:spPr>
          <a:xfrm>
            <a:off x="5181600" y="2514600"/>
            <a:ext cx="2400300" cy="3492500"/>
          </a:xfrm>
          <a:prstGeom prst="rect">
            <a:avLst/>
          </a:prstGeom>
        </p:spPr>
      </p:pic>
    </p:spTree>
  </p:cSld>
  <p:clrMapOvr>
    <a:masterClrMapping/>
  </p:clrMapOvr>
  <p:transition>
    <p:cover dir="lu"/>
  </p:transition>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a:t>Simplicity Equals Power</a:t>
            </a:r>
          </a:p>
        </p:txBody>
      </p:sp>
      <p:sp>
        <p:nvSpPr>
          <p:cNvPr id="208899" name="Rectangle 3"/>
          <p:cNvSpPr>
            <a:spLocks noGrp="1" noChangeArrowheads="1"/>
          </p:cNvSpPr>
          <p:nvPr>
            <p:ph idx="1"/>
          </p:nvPr>
        </p:nvSpPr>
        <p:spPr/>
        <p:txBody>
          <a:bodyPr/>
          <a:lstStyle/>
          <a:p>
            <a:pPr marL="0" indent="0">
              <a:lnSpc>
                <a:spcPct val="90000"/>
              </a:lnSpc>
              <a:buFontTx/>
              <a:buNone/>
            </a:pPr>
            <a:r>
              <a:rPr lang="en-US"/>
              <a:t>“…to make [an idea] contagious … alter it in such a way that extraneous details are dropped and others are exaggerated so that the message itself comes to acquire a deeper meaning.”</a:t>
            </a:r>
          </a:p>
          <a:p>
            <a:pPr marL="0" indent="0">
              <a:lnSpc>
                <a:spcPct val="90000"/>
              </a:lnSpc>
              <a:buFontTx/>
              <a:buNone/>
            </a:pPr>
            <a:r>
              <a:rPr lang="en-US" sz="2400"/>
              <a:t>--Malcolm Gladwell, </a:t>
            </a:r>
            <a:r>
              <a:rPr lang="en-US" sz="2400" i="1"/>
              <a:t>The Tipping Point: How Little Things Can Make a Big Difference</a:t>
            </a:r>
            <a:r>
              <a:rPr lang="en-US" sz="2400"/>
              <a:t>, p. 203</a:t>
            </a:r>
            <a:endParaRPr lang="en-US"/>
          </a:p>
        </p:txBody>
      </p:sp>
    </p:spTree>
  </p:cSld>
  <p:clrMapOvr>
    <a:masterClrMapping/>
  </p:clrMapOvr>
  <p:transition>
    <p:cover dir="lu"/>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t>Simplicity Equals Power</a:t>
            </a:r>
          </a:p>
        </p:txBody>
      </p:sp>
      <p:sp>
        <p:nvSpPr>
          <p:cNvPr id="212995" name="Rectangle 3"/>
          <p:cNvSpPr>
            <a:spLocks noGrp="1" noChangeArrowheads="1"/>
          </p:cNvSpPr>
          <p:nvPr>
            <p:ph idx="1"/>
          </p:nvPr>
        </p:nvSpPr>
        <p:spPr/>
        <p:txBody>
          <a:bodyPr/>
          <a:lstStyle/>
          <a:p>
            <a:pPr marL="0" indent="0">
              <a:buFontTx/>
              <a:buNone/>
            </a:pPr>
            <a:r>
              <a:rPr lang="en-US" sz="2800"/>
              <a:t>“In communication, as in architecture, less is more.  You have to sharpen your message to cut into the mind.  You have to jettison the ambiguities, simplify the message, and then simplify it some more if you want to make a long-lasting impression.” </a:t>
            </a:r>
          </a:p>
          <a:p>
            <a:pPr marL="0" indent="0">
              <a:buFontTx/>
              <a:buNone/>
            </a:pPr>
            <a:r>
              <a:rPr lang="en-US" sz="2000"/>
              <a:t>--Al Ries and Jack Trout, </a:t>
            </a:r>
            <a:r>
              <a:rPr lang="en-US" sz="2000" i="1"/>
              <a:t>Positioning: The Battle for Your Mind</a:t>
            </a:r>
            <a:r>
              <a:rPr lang="en-US" sz="2000"/>
              <a:t>, p. 8</a:t>
            </a:r>
          </a:p>
        </p:txBody>
      </p:sp>
    </p:spTree>
  </p:cSld>
  <p:clrMapOvr>
    <a:masterClrMapping/>
  </p:clrMapOvr>
  <p:transition>
    <p:cover dir="lu"/>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43714" name="Rectangle 1026"/>
          <p:cNvSpPr>
            <a:spLocks noGrp="1" noChangeArrowheads="1"/>
          </p:cNvSpPr>
          <p:nvPr>
            <p:ph type="title"/>
          </p:nvPr>
        </p:nvSpPr>
        <p:spPr/>
        <p:txBody>
          <a:bodyPr/>
          <a:lstStyle/>
          <a:p>
            <a:r>
              <a:rPr lang="en-US"/>
              <a:t>The Invitation</a:t>
            </a:r>
          </a:p>
        </p:txBody>
      </p:sp>
      <p:sp>
        <p:nvSpPr>
          <p:cNvPr id="243715" name="Rectangle 1027"/>
          <p:cNvSpPr>
            <a:spLocks noGrp="1" noChangeArrowheads="1"/>
          </p:cNvSpPr>
          <p:nvPr>
            <p:ph idx="1"/>
          </p:nvPr>
        </p:nvSpPr>
        <p:spPr/>
        <p:txBody>
          <a:bodyPr/>
          <a:lstStyle/>
          <a:p>
            <a:r>
              <a:rPr lang="en-US" sz="2800"/>
              <a:t>If you don’t ask, the answer is always no</a:t>
            </a:r>
          </a:p>
          <a:p>
            <a:r>
              <a:rPr lang="en-US" sz="2800"/>
              <a:t>Ask for action appropriate to audience</a:t>
            </a:r>
          </a:p>
          <a:p>
            <a:r>
              <a:rPr lang="en-US" sz="2800"/>
              <a:t>Be clear about what you expect to happen next and when</a:t>
            </a:r>
          </a:p>
          <a:p>
            <a:r>
              <a:rPr lang="en-US" sz="2800"/>
              <a:t>Offer options and flexibility</a:t>
            </a:r>
          </a:p>
          <a:p>
            <a:r>
              <a:rPr lang="en-US" sz="2800"/>
              <a:t>Be expedient…use sign up sheets!</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43715">
                                            <p:txEl>
                                              <p:pRg st="0" end="0"/>
                                            </p:txEl>
                                          </p:spTgt>
                                        </p:tgtEl>
                                        <p:attrNameLst>
                                          <p:attrName>style.visibility</p:attrName>
                                        </p:attrNameLst>
                                      </p:cBhvr>
                                      <p:to>
                                        <p:strVal val="visible"/>
                                      </p:to>
                                    </p:set>
                                    <p:anim calcmode="lin" valueType="num">
                                      <p:cBhvr additive="base">
                                        <p:cTn id="7" dur="500" fill="hold"/>
                                        <p:tgtEl>
                                          <p:spTgt spid="2437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3715">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243715">
                                            <p:txEl>
                                              <p:pRg st="1" end="1"/>
                                            </p:txEl>
                                          </p:spTgt>
                                        </p:tgtEl>
                                        <p:attrNameLst>
                                          <p:attrName>style.visibility</p:attrName>
                                        </p:attrNameLst>
                                      </p:cBhvr>
                                      <p:to>
                                        <p:strVal val="visible"/>
                                      </p:to>
                                    </p:set>
                                    <p:anim calcmode="lin" valueType="num">
                                      <p:cBhvr additive="base">
                                        <p:cTn id="12" dur="500" fill="hold"/>
                                        <p:tgtEl>
                                          <p:spTgt spid="24371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43715">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243715">
                                            <p:txEl>
                                              <p:pRg st="2" end="2"/>
                                            </p:txEl>
                                          </p:spTgt>
                                        </p:tgtEl>
                                        <p:attrNameLst>
                                          <p:attrName>style.visibility</p:attrName>
                                        </p:attrNameLst>
                                      </p:cBhvr>
                                      <p:to>
                                        <p:strVal val="visible"/>
                                      </p:to>
                                    </p:set>
                                    <p:anim calcmode="lin" valueType="num">
                                      <p:cBhvr additive="base">
                                        <p:cTn id="17" dur="500" fill="hold"/>
                                        <p:tgtEl>
                                          <p:spTgt spid="2437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3715">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243715">
                                            <p:txEl>
                                              <p:pRg st="3" end="3"/>
                                            </p:txEl>
                                          </p:spTgt>
                                        </p:tgtEl>
                                        <p:attrNameLst>
                                          <p:attrName>style.visibility</p:attrName>
                                        </p:attrNameLst>
                                      </p:cBhvr>
                                      <p:to>
                                        <p:strVal val="visible"/>
                                      </p:to>
                                    </p:set>
                                    <p:anim calcmode="lin" valueType="num">
                                      <p:cBhvr additive="base">
                                        <p:cTn id="22" dur="500" fill="hold"/>
                                        <p:tgtEl>
                                          <p:spTgt spid="243715">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243715">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8" fill="hold" grpId="0" nodeType="afterEffect">
                                  <p:stCondLst>
                                    <p:cond delay="1000"/>
                                  </p:stCondLst>
                                  <p:childTnLst>
                                    <p:set>
                                      <p:cBhvr>
                                        <p:cTn id="26" dur="1" fill="hold">
                                          <p:stCondLst>
                                            <p:cond delay="0"/>
                                          </p:stCondLst>
                                        </p:cTn>
                                        <p:tgtEl>
                                          <p:spTgt spid="243715">
                                            <p:txEl>
                                              <p:pRg st="4" end="4"/>
                                            </p:txEl>
                                          </p:spTgt>
                                        </p:tgtEl>
                                        <p:attrNameLst>
                                          <p:attrName>style.visibility</p:attrName>
                                        </p:attrNameLst>
                                      </p:cBhvr>
                                      <p:to>
                                        <p:strVal val="visible"/>
                                      </p:to>
                                    </p:set>
                                    <p:anim calcmode="lin" valueType="num">
                                      <p:cBhvr additive="base">
                                        <p:cTn id="27" dur="500" fill="hold"/>
                                        <p:tgtEl>
                                          <p:spTgt spid="243715">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437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build="p" autoUpdateAnimBg="0" advAuto="1000"/>
    </p:bld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p:txBody>
          <a:bodyPr>
            <a:normAutofit/>
          </a:bodyPr>
          <a:lstStyle/>
          <a:p>
            <a:r>
              <a:rPr lang="en-US" dirty="0"/>
              <a:t>Manage</a:t>
            </a:r>
            <a:r>
              <a:rPr lang="en-US" dirty="0" smtClean="0"/>
              <a:t> Expectations</a:t>
            </a:r>
            <a:endParaRPr lang="en-US" dirty="0"/>
          </a:p>
        </p:txBody>
      </p:sp>
      <p:sp>
        <p:nvSpPr>
          <p:cNvPr id="273411" name="Rectangle 3"/>
          <p:cNvSpPr>
            <a:spLocks noGrp="1" noChangeArrowheads="1"/>
          </p:cNvSpPr>
          <p:nvPr>
            <p:ph idx="1"/>
          </p:nvPr>
        </p:nvSpPr>
        <p:spPr/>
        <p:txBody>
          <a:bodyPr/>
          <a:lstStyle/>
          <a:p>
            <a:r>
              <a:rPr lang="en-US"/>
              <a:t>Do not make promises you can not keep.</a:t>
            </a:r>
          </a:p>
          <a:p>
            <a:r>
              <a:rPr lang="en-US"/>
              <a:t>Under promise then over deliver.</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3411">
                                            <p:txEl>
                                              <p:pRg st="0" end="0"/>
                                            </p:txEl>
                                          </p:spTgt>
                                        </p:tgtEl>
                                        <p:attrNameLst>
                                          <p:attrName>style.visibility</p:attrName>
                                        </p:attrNameLst>
                                      </p:cBhvr>
                                      <p:to>
                                        <p:strVal val="visible"/>
                                      </p:to>
                                    </p:set>
                                    <p:anim calcmode="lin" valueType="num">
                                      <p:cBhvr additive="base">
                                        <p:cTn id="7" dur="500" fill="hold"/>
                                        <p:tgtEl>
                                          <p:spTgt spid="273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3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3411">
                                            <p:txEl>
                                              <p:pRg st="1" end="1"/>
                                            </p:txEl>
                                          </p:spTgt>
                                        </p:tgtEl>
                                        <p:attrNameLst>
                                          <p:attrName>style.visibility</p:attrName>
                                        </p:attrNameLst>
                                      </p:cBhvr>
                                      <p:to>
                                        <p:strVal val="visible"/>
                                      </p:to>
                                    </p:set>
                                    <p:anim calcmode="lin" valueType="num">
                                      <p:cBhvr additive="base">
                                        <p:cTn id="13" dur="500" fill="hold"/>
                                        <p:tgtEl>
                                          <p:spTgt spid="273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341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build="p" autoUpdateAnimBg="0"/>
    </p:bld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normAutofit fontScale="90000"/>
          </a:bodyPr>
          <a:lstStyle/>
          <a:p>
            <a:r>
              <a:rPr lang="en-US"/>
              <a:t>Capacity Building: </a:t>
            </a:r>
            <a:br>
              <a:rPr lang="en-US"/>
            </a:br>
            <a:r>
              <a:rPr lang="en-US"/>
              <a:t>Training Must attack FUD</a:t>
            </a:r>
          </a:p>
        </p:txBody>
      </p:sp>
      <p:sp>
        <p:nvSpPr>
          <p:cNvPr id="270339" name="Rectangle 3"/>
          <p:cNvSpPr>
            <a:spLocks noGrp="1" noChangeArrowheads="1"/>
          </p:cNvSpPr>
          <p:nvPr>
            <p:ph idx="1"/>
          </p:nvPr>
        </p:nvSpPr>
        <p:spPr/>
        <p:txBody>
          <a:bodyPr/>
          <a:lstStyle/>
          <a:p>
            <a:r>
              <a:rPr lang="en-US"/>
              <a:t>Build case for use</a:t>
            </a:r>
          </a:p>
          <a:p>
            <a:r>
              <a:rPr lang="en-US"/>
              <a:t>Increase ability to use product</a:t>
            </a:r>
          </a:p>
          <a:p>
            <a:r>
              <a:rPr lang="en-US"/>
              <a:t>Increase ability to apply product</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0339">
                                            <p:txEl>
                                              <p:pRg st="0" end="0"/>
                                            </p:txEl>
                                          </p:spTgt>
                                        </p:tgtEl>
                                        <p:attrNameLst>
                                          <p:attrName>style.visibility</p:attrName>
                                        </p:attrNameLst>
                                      </p:cBhvr>
                                      <p:to>
                                        <p:strVal val="visible"/>
                                      </p:to>
                                    </p:set>
                                    <p:anim calcmode="lin" valueType="num">
                                      <p:cBhvr additive="base">
                                        <p:cTn id="7" dur="500" fill="hold"/>
                                        <p:tgtEl>
                                          <p:spTgt spid="270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0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0339">
                                            <p:txEl>
                                              <p:pRg st="1" end="1"/>
                                            </p:txEl>
                                          </p:spTgt>
                                        </p:tgtEl>
                                        <p:attrNameLst>
                                          <p:attrName>style.visibility</p:attrName>
                                        </p:attrNameLst>
                                      </p:cBhvr>
                                      <p:to>
                                        <p:strVal val="visible"/>
                                      </p:to>
                                    </p:set>
                                    <p:anim calcmode="lin" valueType="num">
                                      <p:cBhvr additive="base">
                                        <p:cTn id="13" dur="500" fill="hold"/>
                                        <p:tgtEl>
                                          <p:spTgt spid="270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0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0339">
                                            <p:txEl>
                                              <p:pRg st="2" end="2"/>
                                            </p:txEl>
                                          </p:spTgt>
                                        </p:tgtEl>
                                        <p:attrNameLst>
                                          <p:attrName>style.visibility</p:attrName>
                                        </p:attrNameLst>
                                      </p:cBhvr>
                                      <p:to>
                                        <p:strVal val="visible"/>
                                      </p:to>
                                    </p:set>
                                    <p:anim calcmode="lin" valueType="num">
                                      <p:cBhvr additive="base">
                                        <p:cTn id="19" dur="500" fill="hold"/>
                                        <p:tgtEl>
                                          <p:spTgt spid="2703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03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9" grpId="0" build="p" autoUpdateAnimBg="0"/>
    </p:bld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r>
              <a:rPr lang="en-US"/>
              <a:t>Guerilla Style Training</a:t>
            </a:r>
          </a:p>
        </p:txBody>
      </p:sp>
      <p:sp>
        <p:nvSpPr>
          <p:cNvPr id="271363" name="Rectangle 3"/>
          <p:cNvSpPr>
            <a:spLocks noGrp="1" noChangeArrowheads="1"/>
          </p:cNvSpPr>
          <p:nvPr>
            <p:ph idx="1"/>
          </p:nvPr>
        </p:nvSpPr>
        <p:spPr/>
        <p:txBody>
          <a:bodyPr/>
          <a:lstStyle/>
          <a:p>
            <a:r>
              <a:rPr lang="en-US"/>
              <a:t>Quick and easy</a:t>
            </a:r>
          </a:p>
          <a:p>
            <a:r>
              <a:rPr lang="en-US"/>
              <a:t>Focus on essentials</a:t>
            </a:r>
          </a:p>
          <a:p>
            <a:pPr lvl="1"/>
            <a:r>
              <a:rPr lang="en-US"/>
              <a:t>Multiple levels of training</a:t>
            </a:r>
          </a:p>
          <a:p>
            <a:r>
              <a:rPr lang="en-US"/>
              <a:t>MEMENTO tools</a:t>
            </a:r>
          </a:p>
        </p:txBody>
      </p:sp>
      <p:pic>
        <p:nvPicPr>
          <p:cNvPr id="4" name="Picture 3"/>
          <p:cNvPicPr>
            <a:picLocks noChangeAspect="1"/>
          </p:cNvPicPr>
          <p:nvPr/>
        </p:nvPicPr>
        <p:blipFill>
          <a:blip r:embed="rId2"/>
          <a:stretch>
            <a:fillRect/>
          </a:stretch>
        </p:blipFill>
        <p:spPr>
          <a:xfrm>
            <a:off x="4191000" y="3810000"/>
            <a:ext cx="4699000" cy="2819400"/>
          </a:xfrm>
          <a:prstGeom prst="rect">
            <a:avLst/>
          </a:prstGeom>
        </p:spPr>
      </p:pic>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1363">
                                            <p:txEl>
                                              <p:pRg st="0" end="0"/>
                                            </p:txEl>
                                          </p:spTgt>
                                        </p:tgtEl>
                                        <p:attrNameLst>
                                          <p:attrName>style.visibility</p:attrName>
                                        </p:attrNameLst>
                                      </p:cBhvr>
                                      <p:to>
                                        <p:strVal val="visible"/>
                                      </p:to>
                                    </p:set>
                                    <p:anim calcmode="lin" valueType="num">
                                      <p:cBhvr additive="base">
                                        <p:cTn id="7" dur="500" fill="hold"/>
                                        <p:tgtEl>
                                          <p:spTgt spid="271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1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1363">
                                            <p:txEl>
                                              <p:pRg st="1" end="1"/>
                                            </p:txEl>
                                          </p:spTgt>
                                        </p:tgtEl>
                                        <p:attrNameLst>
                                          <p:attrName>style.visibility</p:attrName>
                                        </p:attrNameLst>
                                      </p:cBhvr>
                                      <p:to>
                                        <p:strVal val="visible"/>
                                      </p:to>
                                    </p:set>
                                    <p:anim calcmode="lin" valueType="num">
                                      <p:cBhvr additive="base">
                                        <p:cTn id="13" dur="500" fill="hold"/>
                                        <p:tgtEl>
                                          <p:spTgt spid="271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13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1363">
                                            <p:txEl>
                                              <p:pRg st="2" end="2"/>
                                            </p:txEl>
                                          </p:spTgt>
                                        </p:tgtEl>
                                        <p:attrNameLst>
                                          <p:attrName>style.visibility</p:attrName>
                                        </p:attrNameLst>
                                      </p:cBhvr>
                                      <p:to>
                                        <p:strVal val="visible"/>
                                      </p:to>
                                    </p:set>
                                    <p:anim calcmode="lin" valueType="num">
                                      <p:cBhvr additive="base">
                                        <p:cTn id="17" dur="500" fill="hold"/>
                                        <p:tgtEl>
                                          <p:spTgt spid="2713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1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71363">
                                            <p:txEl>
                                              <p:pRg st="3" end="3"/>
                                            </p:txEl>
                                          </p:spTgt>
                                        </p:tgtEl>
                                        <p:attrNameLst>
                                          <p:attrName>style.visibility</p:attrName>
                                        </p:attrNameLst>
                                      </p:cBhvr>
                                      <p:to>
                                        <p:strVal val="visible"/>
                                      </p:to>
                                    </p:set>
                                    <p:anim calcmode="lin" valueType="num">
                                      <p:cBhvr additive="base">
                                        <p:cTn id="23" dur="500" fill="hold"/>
                                        <p:tgtEl>
                                          <p:spTgt spid="27136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713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build="p" autoUpdateAnimBg="0"/>
    </p:bld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t>Resistance is Futile</a:t>
            </a:r>
          </a:p>
        </p:txBody>
      </p:sp>
      <p:sp>
        <p:nvSpPr>
          <p:cNvPr id="259075" name="Rectangle 3"/>
          <p:cNvSpPr>
            <a:spLocks noGrp="1" noChangeArrowheads="1"/>
          </p:cNvSpPr>
          <p:nvPr>
            <p:ph idx="1"/>
          </p:nvPr>
        </p:nvSpPr>
        <p:spPr/>
        <p:txBody>
          <a:bodyPr/>
          <a:lstStyle/>
          <a:p>
            <a:pPr>
              <a:buFontTx/>
              <a:buNone/>
            </a:pPr>
            <a:r>
              <a:rPr lang="en-US"/>
              <a:t>“An invasion of armies can be resisted, but not an idea whose time has come.”</a:t>
            </a:r>
          </a:p>
          <a:p>
            <a:pPr lvl="1">
              <a:buFontTx/>
              <a:buNone/>
            </a:pPr>
            <a:r>
              <a:rPr lang="en-US" sz="2400"/>
              <a:t>--Victor Hugo</a:t>
            </a:r>
            <a:endParaRPr lang="en-US"/>
          </a:p>
        </p:txBody>
      </p:sp>
      <p:pic>
        <p:nvPicPr>
          <p:cNvPr id="4" name="Picture 3"/>
          <p:cNvPicPr>
            <a:picLocks noChangeAspect="1"/>
          </p:cNvPicPr>
          <p:nvPr/>
        </p:nvPicPr>
        <p:blipFill>
          <a:blip r:embed="rId2"/>
          <a:stretch>
            <a:fillRect/>
          </a:stretch>
        </p:blipFill>
        <p:spPr>
          <a:xfrm>
            <a:off x="4724400" y="2819400"/>
            <a:ext cx="3252216" cy="3695700"/>
          </a:xfrm>
          <a:prstGeom prst="rect">
            <a:avLst/>
          </a:prstGeom>
        </p:spPr>
      </p:pic>
    </p:spTree>
  </p:cSld>
  <p:clrMapOvr>
    <a:masterClrMapping/>
  </p:clrMapOvr>
  <p:transition>
    <p:cover dir="lu"/>
  </p:transition>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p:txBody>
          <a:bodyPr/>
          <a:lstStyle/>
          <a:p>
            <a:r>
              <a:rPr lang="en-US"/>
              <a:t>Predict the Future</a:t>
            </a:r>
          </a:p>
        </p:txBody>
      </p:sp>
      <p:sp>
        <p:nvSpPr>
          <p:cNvPr id="274435" name="Rectangle 3"/>
          <p:cNvSpPr>
            <a:spLocks noGrp="1" noChangeArrowheads="1"/>
          </p:cNvSpPr>
          <p:nvPr>
            <p:ph idx="1"/>
          </p:nvPr>
        </p:nvSpPr>
        <p:spPr/>
        <p:txBody>
          <a:bodyPr/>
          <a:lstStyle/>
          <a:p>
            <a:pPr marL="0" indent="0">
              <a:buFontTx/>
              <a:buNone/>
            </a:pPr>
            <a:r>
              <a:rPr lang="en-US"/>
              <a:t>“The best way to predict the future…is to create it.”</a:t>
            </a:r>
          </a:p>
          <a:p>
            <a:pPr marL="114300" lvl="1" indent="0">
              <a:buFontTx/>
              <a:buNone/>
            </a:pPr>
            <a:r>
              <a:rPr lang="en-US" sz="2400"/>
              <a:t>--Allan Kay</a:t>
            </a:r>
          </a:p>
        </p:txBody>
      </p:sp>
      <p:pic>
        <p:nvPicPr>
          <p:cNvPr id="274436" name="Picture 4" descr="C:\Documents and Settings\Administrator\Application Data\Microsoft\Media Catalog\Downloaded Clips\cl76\j0297429.wmf"/>
          <p:cNvPicPr>
            <a:picLocks noChangeAspect="1" noChangeArrowheads="1"/>
          </p:cNvPicPr>
          <p:nvPr/>
        </p:nvPicPr>
        <p:blipFill>
          <a:blip r:embed="rId2"/>
          <a:srcRect/>
          <a:stretch>
            <a:fillRect/>
          </a:stretch>
        </p:blipFill>
        <p:spPr bwMode="auto">
          <a:xfrm>
            <a:off x="7239000" y="4191000"/>
            <a:ext cx="1628775" cy="1831975"/>
          </a:xfrm>
          <a:prstGeom prst="rect">
            <a:avLst/>
          </a:prstGeom>
          <a:noFill/>
        </p:spPr>
      </p:pic>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4435">
                                            <p:txEl>
                                              <p:pRg st="0" end="0"/>
                                            </p:txEl>
                                          </p:spTgt>
                                        </p:tgtEl>
                                        <p:attrNameLst>
                                          <p:attrName>style.visibility</p:attrName>
                                        </p:attrNameLst>
                                      </p:cBhvr>
                                      <p:to>
                                        <p:strVal val="visible"/>
                                      </p:to>
                                    </p:set>
                                    <p:anim calcmode="lin" valueType="num">
                                      <p:cBhvr additive="base">
                                        <p:cTn id="7" dur="500" fill="hold"/>
                                        <p:tgtEl>
                                          <p:spTgt spid="274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443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74435">
                                            <p:txEl>
                                              <p:pRg st="1" end="1"/>
                                            </p:txEl>
                                          </p:spTgt>
                                        </p:tgtEl>
                                        <p:attrNameLst>
                                          <p:attrName>style.visibility</p:attrName>
                                        </p:attrNameLst>
                                      </p:cBhvr>
                                      <p:to>
                                        <p:strVal val="visible"/>
                                      </p:to>
                                    </p:set>
                                    <p:anim calcmode="lin" valueType="num">
                                      <p:cBhvr additive="base">
                                        <p:cTn id="11" dur="500" fill="hold"/>
                                        <p:tgtEl>
                                          <p:spTgt spid="27443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74435">
                                            <p:txEl>
                                              <p:pRg st="1" end="1"/>
                                            </p:txEl>
                                          </p:spTgt>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499"/>
                                          </p:stCondLst>
                                        </p:cTn>
                                        <p:tgtEl>
                                          <p:spTgt spid="274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5" grpId="0" build="p" autoUpdateAnimBg="0"/>
    </p:bld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r>
              <a:rPr lang="en-US" dirty="0"/>
              <a:t>Final Piece of </a:t>
            </a:r>
            <a:r>
              <a:rPr lang="en-US" dirty="0" smtClean="0"/>
              <a:t>Advice 1</a:t>
            </a:r>
            <a:endParaRPr lang="en-US" dirty="0"/>
          </a:p>
        </p:txBody>
      </p:sp>
      <p:sp>
        <p:nvSpPr>
          <p:cNvPr id="275459" name="Rectangle 3"/>
          <p:cNvSpPr>
            <a:spLocks noGrp="1" noChangeArrowheads="1"/>
          </p:cNvSpPr>
          <p:nvPr>
            <p:ph idx="1"/>
          </p:nvPr>
        </p:nvSpPr>
        <p:spPr/>
        <p:txBody>
          <a:bodyPr/>
          <a:lstStyle/>
          <a:p>
            <a:pPr marL="0" indent="0">
              <a:buFontTx/>
              <a:buNone/>
            </a:pPr>
            <a:r>
              <a:rPr lang="en-US"/>
              <a:t>“Your parents were right. Say ‘Thank You.’  Often.”</a:t>
            </a:r>
          </a:p>
          <a:p>
            <a:pPr marL="0" indent="0">
              <a:buFontTx/>
              <a:buNone/>
            </a:pPr>
            <a:r>
              <a:rPr lang="en-US" sz="2400"/>
              <a:t>--Harry Beckwith, </a:t>
            </a:r>
            <a:r>
              <a:rPr lang="en-US" sz="2400" i="1"/>
              <a:t>Selling the Invisible: A Field Guide to Modern Marketing</a:t>
            </a: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5459"/>
                                        </p:tgtEl>
                                        <p:attrNameLst>
                                          <p:attrName>style.visibility</p:attrName>
                                        </p:attrNameLst>
                                      </p:cBhvr>
                                      <p:to>
                                        <p:strVal val="visible"/>
                                      </p:to>
                                    </p:set>
                                    <p:anim calcmode="lin" valueType="num">
                                      <p:cBhvr additive="base">
                                        <p:cTn id="7" dur="500" fill="hold"/>
                                        <p:tgtEl>
                                          <p:spTgt spid="275459"/>
                                        </p:tgtEl>
                                        <p:attrNameLst>
                                          <p:attrName>ppt_x</p:attrName>
                                        </p:attrNameLst>
                                      </p:cBhvr>
                                      <p:tavLst>
                                        <p:tav tm="0">
                                          <p:val>
                                            <p:strVal val="0-#ppt_w/2"/>
                                          </p:val>
                                        </p:tav>
                                        <p:tav tm="100000">
                                          <p:val>
                                            <p:strVal val="#ppt_x"/>
                                          </p:val>
                                        </p:tav>
                                      </p:tavLst>
                                    </p:anim>
                                    <p:anim calcmode="lin" valueType="num">
                                      <p:cBhvr additive="base">
                                        <p:cTn id="8" dur="500" fill="hold"/>
                                        <p:tgtEl>
                                          <p:spTgt spid="275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autoUpdateAnimBg="0"/>
    </p:bld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Piece of Advice 2</a:t>
            </a:r>
            <a:endParaRPr lang="en-US" dirty="0"/>
          </a:p>
        </p:txBody>
      </p:sp>
      <p:sp>
        <p:nvSpPr>
          <p:cNvPr id="3" name="Content Placeholder 2"/>
          <p:cNvSpPr>
            <a:spLocks noGrp="1"/>
          </p:cNvSpPr>
          <p:nvPr>
            <p:ph idx="1"/>
          </p:nvPr>
        </p:nvSpPr>
        <p:spPr/>
        <p:txBody>
          <a:bodyPr/>
          <a:lstStyle/>
          <a:p>
            <a:pPr marL="0" indent="0">
              <a:buNone/>
            </a:pPr>
            <a:r>
              <a:rPr lang="en-US" dirty="0" smtClean="0"/>
              <a:t>“If I can't dance - I don't want to be part of your revolution” </a:t>
            </a:r>
            <a:endParaRPr lang="en-US" dirty="0" smtClean="0"/>
          </a:p>
          <a:p>
            <a:pPr>
              <a:buNone/>
            </a:pPr>
            <a:r>
              <a:rPr lang="en-US" dirty="0" smtClean="0"/>
              <a:t>--Emma </a:t>
            </a:r>
            <a:r>
              <a:rPr lang="en-US" dirty="0" smtClean="0"/>
              <a:t>Goldman</a:t>
            </a:r>
          </a:p>
          <a:p>
            <a:endParaRPr lang="en-US" dirty="0"/>
          </a:p>
        </p:txBody>
      </p:sp>
      <p:pic>
        <p:nvPicPr>
          <p:cNvPr id="4" name="Picture 3"/>
          <p:cNvPicPr>
            <a:picLocks noChangeAspect="1"/>
          </p:cNvPicPr>
          <p:nvPr/>
        </p:nvPicPr>
        <p:blipFill>
          <a:blip r:embed="rId2"/>
          <a:stretch>
            <a:fillRect/>
          </a:stretch>
        </p:blipFill>
        <p:spPr>
          <a:xfrm>
            <a:off x="5257800" y="2819400"/>
            <a:ext cx="2971800" cy="3325586"/>
          </a:xfrm>
          <a:prstGeom prst="rect">
            <a:avLst/>
          </a:prstGeom>
        </p:spPr>
      </p:pic>
    </p:spTree>
  </p:cSld>
  <p:clrMapOvr>
    <a:masterClrMapping/>
  </p:clrMapOvr>
  <p:transition>
    <p:cover dir="lu"/>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206" y="228600"/>
            <a:ext cx="9182206" cy="6400800"/>
          </a:xfrm>
          <a:prstGeom prst="rect">
            <a:avLst/>
          </a:prstGeom>
        </p:spPr>
      </p:pic>
    </p:spTree>
  </p:cSld>
  <p:clrMapOvr>
    <a:masterClrMapping/>
  </p:clrMapOvr>
  <p:transition>
    <p:cover dir="lu"/>
  </p:transition>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a:t>Questions?</a:t>
            </a:r>
          </a:p>
        </p:txBody>
      </p:sp>
      <p:graphicFrame>
        <p:nvGraphicFramePr>
          <p:cNvPr id="236548" name="Object 4"/>
          <p:cNvGraphicFramePr>
            <a:graphicFrameLocks noChangeAspect="1"/>
          </p:cNvGraphicFramePr>
          <p:nvPr/>
        </p:nvGraphicFramePr>
        <p:xfrm>
          <a:off x="1992313" y="617538"/>
          <a:ext cx="5157787" cy="5624512"/>
        </p:xfrm>
        <a:graphic>
          <a:graphicData uri="http://schemas.openxmlformats.org/presentationml/2006/ole">
            <p:oleObj spid="_x0000_s236548" name="Clip" r:id="rId3" imgW="5157360" imgH="5624280" progId="">
              <p:embed/>
            </p:oleObj>
          </a:graphicData>
        </a:graphic>
      </p:graphicFrame>
    </p:spTree>
  </p:cSld>
  <p:clrMapOvr>
    <a:masterClrMapping/>
  </p:clrMapOvr>
  <p:transition>
    <p:cover dir="lu"/>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467600" cy="5745163"/>
          </a:xfrm>
        </p:spPr>
        <p:txBody>
          <a:bodyPr>
            <a:normAutofit/>
          </a:bodyPr>
          <a:lstStyle/>
          <a:p>
            <a:pPr marL="0" indent="0">
              <a:buNone/>
            </a:pPr>
            <a:r>
              <a:rPr lang="en-US" dirty="0" smtClean="0"/>
              <a:t>When our internal model of reality is in conflict with rapidly changing external realities, there are three fundamental ways to respond.</a:t>
            </a:r>
            <a:r>
              <a:rPr lang="en-US" dirty="0" smtClean="0"/>
              <a:t> </a:t>
            </a:r>
          </a:p>
          <a:p>
            <a:pPr>
              <a:buNone/>
            </a:pPr>
            <a:r>
              <a:rPr lang="en-US" dirty="0" smtClean="0"/>
              <a:t>----Dee </a:t>
            </a:r>
            <a:r>
              <a:rPr lang="en-US" dirty="0" smtClean="0"/>
              <a:t>Hock, </a:t>
            </a:r>
            <a:r>
              <a:rPr lang="en-US" i="1" dirty="0" smtClean="0"/>
              <a:t>Birth of the </a:t>
            </a:r>
            <a:r>
              <a:rPr lang="en-US" i="1" dirty="0" err="1" smtClean="0"/>
              <a:t>Chaordic</a:t>
            </a:r>
            <a:r>
              <a:rPr lang="en-US" i="1" dirty="0" smtClean="0"/>
              <a:t> </a:t>
            </a:r>
            <a:r>
              <a:rPr lang="en-US" i="1" dirty="0" smtClean="0"/>
              <a:t>Age, </a:t>
            </a:r>
            <a:r>
              <a:rPr lang="en-US" i="1" dirty="0" err="1" smtClean="0"/>
              <a:t>p</a:t>
            </a:r>
            <a:r>
              <a:rPr lang="en-US" i="1" dirty="0" smtClean="0"/>
              <a:t>. 238-239</a:t>
            </a:r>
          </a:p>
          <a:p>
            <a:endParaRPr lang="en-US" dirty="0" smtClean="0"/>
          </a:p>
          <a:p>
            <a:endParaRPr lang="en-US" dirty="0"/>
          </a:p>
        </p:txBody>
      </p:sp>
    </p:spTree>
  </p:cSld>
  <p:clrMapOvr>
    <a:masterClrMapping/>
  </p:clrMapOvr>
  <p:transition>
    <p:cover dir="lu"/>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467600" cy="5745163"/>
          </a:xfrm>
        </p:spPr>
        <p:txBody>
          <a:bodyPr>
            <a:normAutofit/>
          </a:bodyPr>
          <a:lstStyle/>
          <a:p>
            <a:pPr marL="0" indent="0">
              <a:buNone/>
            </a:pPr>
            <a:r>
              <a:rPr lang="en-US" dirty="0" smtClean="0"/>
              <a:t>First</a:t>
            </a:r>
            <a:r>
              <a:rPr lang="en-US" dirty="0" smtClean="0"/>
              <a:t>: we can cling to our old internal model and attempt to impose it on external conditions in a futile attempt to make them conform to our expectations. That is usually what our institutions compel us to attempt and what we continually dissipate our ingenuity and ability to achieve</a:t>
            </a:r>
            <a:r>
              <a:rPr lang="en-US" dirty="0" smtClean="0"/>
              <a:t>.</a:t>
            </a:r>
          </a:p>
          <a:p>
            <a:endParaRPr lang="en-US" dirty="0"/>
          </a:p>
        </p:txBody>
      </p:sp>
    </p:spTree>
  </p:cSld>
  <p:clrMapOvr>
    <a:masterClrMapping/>
  </p:clrMapOvr>
  <p:transition>
    <p:cover dir="lu"/>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467600" cy="5745163"/>
          </a:xfrm>
        </p:spPr>
        <p:txBody>
          <a:bodyPr>
            <a:normAutofit lnSpcReduction="10000"/>
          </a:bodyPr>
          <a:lstStyle/>
          <a:p>
            <a:pPr marL="0" indent="0">
              <a:buNone/>
            </a:pPr>
            <a:r>
              <a:rPr lang="en-US" dirty="0" smtClean="0"/>
              <a:t>Second</a:t>
            </a:r>
            <a:r>
              <a:rPr lang="en-US" dirty="0" smtClean="0"/>
              <a:t>: we can engage in denial. We can refuse to accept the new external reality. We can pretend that external changes are not as profound as they really are, or deny that we have an internal model, or that it bears examination. When the world about us appears to be irrational, erratic, and irresponsible, it is all too easy to blame others for the unpleasant, destructive things we experience, abandon meaning, and engage in fantasy and erratic behavior. The world is filling with such people</a:t>
            </a:r>
            <a:r>
              <a:rPr lang="en-US" dirty="0" smtClean="0"/>
              <a:t>.</a:t>
            </a:r>
            <a:endParaRPr lang="en-US" i="1" dirty="0" smtClean="0"/>
          </a:p>
          <a:p>
            <a:endParaRPr lang="en-US" dirty="0" smtClean="0"/>
          </a:p>
          <a:p>
            <a:endParaRPr lang="en-US" dirty="0"/>
          </a:p>
        </p:txBody>
      </p:sp>
    </p:spTree>
  </p:cSld>
  <p:clrMapOvr>
    <a:masterClrMapping/>
  </p:clrMapOvr>
  <p:transition>
    <p:cover dir="lu"/>
  </p:transition>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2509</TotalTime>
  <Words>1848</Words>
  <Application>Microsoft Macintosh PowerPoint</Application>
  <PresentationFormat>On-screen Show (4:3)</PresentationFormat>
  <Paragraphs>186</Paragraphs>
  <Slides>60</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Technic</vt:lpstr>
      <vt:lpstr>Clip</vt:lpstr>
      <vt:lpstr>Leading a Revolution</vt:lpstr>
      <vt:lpstr>Change Revolutions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Fail</vt:lpstr>
      <vt:lpstr>Slide 16</vt:lpstr>
      <vt:lpstr>Field of Dreams Philosophy</vt:lpstr>
      <vt:lpstr>The FUD Factor</vt:lpstr>
      <vt:lpstr>Stages of a Revolution</vt:lpstr>
      <vt:lpstr>Stage One:  Establishing the Vision</vt:lpstr>
      <vt:lpstr>Slide 21</vt:lpstr>
      <vt:lpstr>Two Ingredients for Change</vt:lpstr>
      <vt:lpstr>Visioning Process</vt:lpstr>
      <vt:lpstr>Delphi Technique</vt:lpstr>
      <vt:lpstr>Questions</vt:lpstr>
      <vt:lpstr>Results of Visioning Process</vt:lpstr>
      <vt:lpstr>Stage Two:  Recruitment of Volunteers</vt:lpstr>
      <vt:lpstr>Slide 28</vt:lpstr>
      <vt:lpstr>Marketing:  Three Stages of Communication</vt:lpstr>
      <vt:lpstr>Awareness Building</vt:lpstr>
      <vt:lpstr>Motivation:  Two Groups of People</vt:lpstr>
      <vt:lpstr>Pioneers</vt:lpstr>
      <vt:lpstr>Pioneers</vt:lpstr>
      <vt:lpstr>Slide 34</vt:lpstr>
      <vt:lpstr>Evaluation and Improvement</vt:lpstr>
      <vt:lpstr>Stage Three:  Reaching Critical Mass</vt:lpstr>
      <vt:lpstr>Expansion</vt:lpstr>
      <vt:lpstr>Critical Mass</vt:lpstr>
      <vt:lpstr>Slide 39</vt:lpstr>
      <vt:lpstr>Barriers to Expansion</vt:lpstr>
      <vt:lpstr>Overcoming Resistance</vt:lpstr>
      <vt:lpstr>Slide 42</vt:lpstr>
      <vt:lpstr>Slide 43</vt:lpstr>
      <vt:lpstr>Peer Pressure</vt:lpstr>
      <vt:lpstr>Slide 45</vt:lpstr>
      <vt:lpstr>Spread an Idea Virus</vt:lpstr>
      <vt:lpstr>What is the Virus?</vt:lpstr>
      <vt:lpstr>How to Create Messages</vt:lpstr>
      <vt:lpstr>Slide 49</vt:lpstr>
      <vt:lpstr>Simplicity Equals Power</vt:lpstr>
      <vt:lpstr>Simplicity Equals Power</vt:lpstr>
      <vt:lpstr>The Invitation</vt:lpstr>
      <vt:lpstr>Manage Expectations</vt:lpstr>
      <vt:lpstr>Capacity Building:  Training Must attack FUD</vt:lpstr>
      <vt:lpstr>Guerilla Style Training</vt:lpstr>
      <vt:lpstr>Resistance is Futile</vt:lpstr>
      <vt:lpstr>Predict the Future</vt:lpstr>
      <vt:lpstr>Final Piece of Advice 1</vt:lpstr>
      <vt:lpstr>Final Piece of Advice 2</vt:lpstr>
      <vt:lpstr>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Davis</dc:creator>
  <cp:lastModifiedBy>Christopher Davis</cp:lastModifiedBy>
  <cp:revision>80</cp:revision>
  <dcterms:created xsi:type="dcterms:W3CDTF">2010-11-05T23:12:02Z</dcterms:created>
  <dcterms:modified xsi:type="dcterms:W3CDTF">2010-11-06T01:27:02Z</dcterms:modified>
</cp:coreProperties>
</file>