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564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F58639-5238-4685-8C8F-ED7582D50BEF}" type="datetimeFigureOut">
              <a:rPr lang="en-US" smtClean="0"/>
              <a:t>1/4/2016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B16D5C-E545-4940-8731-24BE12A412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723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About CORAL</a:t>
            </a:r>
          </a:p>
          <a:p>
            <a:pPr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University of Notre Dame in 2010</a:t>
            </a:r>
          </a:p>
          <a:p>
            <a:pPr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UMass Amherst Libraries instance installed by Steve Bischof, Five College Libraries ILS Coordinator</a:t>
            </a:r>
          </a:p>
          <a:p>
            <a:pPr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Open source</a:t>
            </a:r>
          </a:p>
          <a:p>
            <a:pPr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Maintenance = customizations and installation of new versions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B16D5C-E545-4940-8731-24BE12A4125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5256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More than an app; integrated modules for organizations (provider, consortia, vendor, platform, publisher, etc.), resources, licenses and usage statistics</a:t>
            </a:r>
          </a:p>
          <a:p>
            <a:pPr rtl="0" fontAlgn="base"/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bring together in centralized repository interrelated data that had previously been distributed among network drives, wiki pages, email accounts, spreadsheets, ILS (ALEPH), paper files, gray matter, etc.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B16D5C-E545-4940-8731-24BE12A4125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0435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 smtClean="0">
              <a:effectLst/>
            </a:endParaRPr>
          </a:p>
          <a:p>
            <a:pPr lvl="1"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opaque, disjointed processes for acquiring and renewing resources</a:t>
            </a:r>
          </a:p>
          <a:p>
            <a:pPr lvl="1" rtl="0" fontAlgn="base"/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scattered and muddled responsibilities for tasks,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ie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sometimes one person shepherded resource through entire process and sometimes tasks were passed off</a:t>
            </a:r>
          </a:p>
          <a:p>
            <a:pPr lvl="1" rtl="0" fontAlgn="base"/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failure to make accessible in timely fashion those resources we’d acquired</a:t>
            </a:r>
          </a:p>
          <a:p>
            <a:pPr lvl="1" rtl="0" fontAlgn="base"/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need for better support of renewal decisions, data provided to appropriate person in timely way,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ie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with time to cancel according to license requirements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B16D5C-E545-4940-8731-24BE12A4125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0297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First implemented workflows in March of 2015</a:t>
            </a:r>
          </a:p>
          <a:p>
            <a:pPr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Based on Acquisition and Resource types</a:t>
            </a:r>
          </a:p>
          <a:p>
            <a:pPr rtl="0" fontAlgn="base"/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We’ve added to and adjusted these through trial and error, now with 20 different ones, and counting</a:t>
            </a:r>
          </a:p>
          <a:p>
            <a:pPr lvl="1"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Database purchase - Library of Latin Texts Complete</a:t>
            </a:r>
          </a:p>
          <a:p>
            <a:pPr lvl="1"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E-journal package renewal -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IOPScience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Extra</a:t>
            </a:r>
          </a:p>
          <a:p>
            <a:pPr lvl="1"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Multi-year renewal, payment only - Arts Premium Package</a:t>
            </a:r>
          </a:p>
          <a:p>
            <a:pPr rtl="0" fontAlgn="base"/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Some workflows require us to change the acquisition type at the end of the workflow, e.g. from purchase to renewal, multi-year renewal to renewal</a:t>
            </a:r>
          </a:p>
          <a:p>
            <a:pPr rtl="0" fontAlgn="base"/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Can make steps sequential, or not. Would like to be able to make multiple prerequisites, e.g. license completion and selector confirmation prior to invoice payment</a:t>
            </a:r>
          </a:p>
          <a:p>
            <a:pPr rtl="0" fontAlgn="base"/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make responsibilities clear, we assigned tasks to individuals rather than groups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B16D5C-E545-4940-8731-24BE12A4125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8862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Cost was easy</a:t>
            </a:r>
          </a:p>
          <a:p>
            <a:pPr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Technical challenges - ?. Reportedly easy. And our guy is good (and very pleasant).</a:t>
            </a:r>
          </a:p>
          <a:p>
            <a:pPr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People, yes challenges</a:t>
            </a:r>
          </a:p>
          <a:p>
            <a:pPr lvl="1"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Conceptual - breaking down the tasks involved in different acquisition (order through access) &amp; renewal (cost, usage, review, confirmation) processes</a:t>
            </a:r>
          </a:p>
          <a:p>
            <a:pPr lvl="1"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Customizations - easy, mostly. Would like to be able to customize at resource level rather than just at type level</a:t>
            </a:r>
          </a:p>
          <a:p>
            <a:pPr lvl="1" rtl="0" fontAlgn="base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Practical - adopting use of “My Queue”, alerts &amp; leaving old practices behind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B16D5C-E545-4940-8731-24BE12A4125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818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AB3D-07A3-44BF-B48B-6F75D391428F}" type="datetimeFigureOut">
              <a:rPr lang="en-US" smtClean="0"/>
              <a:t>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83009-2DF0-4166-9643-E7B90EFDE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055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AB3D-07A3-44BF-B48B-6F75D391428F}" type="datetimeFigureOut">
              <a:rPr lang="en-US" smtClean="0"/>
              <a:t>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83009-2DF0-4166-9643-E7B90EFDE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96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AB3D-07A3-44BF-B48B-6F75D391428F}" type="datetimeFigureOut">
              <a:rPr lang="en-US" smtClean="0"/>
              <a:t>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83009-2DF0-4166-9643-E7B90EFDE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96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AB3D-07A3-44BF-B48B-6F75D391428F}" type="datetimeFigureOut">
              <a:rPr lang="en-US" smtClean="0"/>
              <a:t>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83009-2DF0-4166-9643-E7B90EFDE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581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AB3D-07A3-44BF-B48B-6F75D391428F}" type="datetimeFigureOut">
              <a:rPr lang="en-US" smtClean="0"/>
              <a:t>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83009-2DF0-4166-9643-E7B90EFDE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431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AB3D-07A3-44BF-B48B-6F75D391428F}" type="datetimeFigureOut">
              <a:rPr lang="en-US" smtClean="0"/>
              <a:t>1/4/2016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83009-2DF0-4166-9643-E7B90EFDE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130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AB3D-07A3-44BF-B48B-6F75D391428F}" type="datetimeFigureOut">
              <a:rPr lang="en-US" smtClean="0"/>
              <a:t>1/4/2016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83009-2DF0-4166-9643-E7B90EFDE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399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AB3D-07A3-44BF-B48B-6F75D391428F}" type="datetimeFigureOut">
              <a:rPr lang="en-US" smtClean="0"/>
              <a:t>1/4/2016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83009-2DF0-4166-9643-E7B90EFDE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572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AB3D-07A3-44BF-B48B-6F75D391428F}" type="datetimeFigureOut">
              <a:rPr lang="en-US" smtClean="0"/>
              <a:t>1/4/2016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83009-2DF0-4166-9643-E7B90EFDE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309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AB3D-07A3-44BF-B48B-6F75D391428F}" type="datetimeFigureOut">
              <a:rPr lang="en-US" smtClean="0"/>
              <a:t>1/4/2016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83009-2DF0-4166-9643-E7B90EFDE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605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AB3D-07A3-44BF-B48B-6F75D391428F}" type="datetimeFigureOut">
              <a:rPr lang="en-US" smtClean="0"/>
              <a:t>1/4/2016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83009-2DF0-4166-9643-E7B90EFDE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832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B8AB3D-07A3-44BF-B48B-6F75D391428F}" type="datetimeFigureOut">
              <a:rPr lang="en-US" smtClean="0"/>
              <a:t>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F83009-2DF0-4166-9643-E7B90EFDE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340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6872" y="1752600"/>
            <a:ext cx="7772400" cy="1676400"/>
          </a:xfrm>
        </p:spPr>
        <p:txBody>
          <a:bodyPr/>
          <a:lstStyle/>
          <a:p>
            <a:r>
              <a:rPr lang="en-US" dirty="0" smtClean="0"/>
              <a:t>CORAL Workflows for New Acquisitions and Renewals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2800" i="1" dirty="0" smtClean="0">
                <a:solidFill>
                  <a:schemeClr val="accent2">
                    <a:lumMod val="75000"/>
                  </a:schemeClr>
                </a:solidFill>
              </a:rPr>
              <a:t>Christine N. Turner</a:t>
            </a:r>
          </a:p>
          <a:p>
            <a:r>
              <a:rPr lang="en-US" sz="2800" i="1" dirty="0" smtClean="0">
                <a:solidFill>
                  <a:schemeClr val="accent2">
                    <a:lumMod val="75000"/>
                  </a:schemeClr>
                </a:solidFill>
              </a:rPr>
              <a:t>Electronic Resources Librarian</a:t>
            </a:r>
          </a:p>
          <a:p>
            <a:r>
              <a:rPr lang="en-US" sz="2800" i="1" dirty="0" smtClean="0">
                <a:solidFill>
                  <a:schemeClr val="accent2">
                    <a:lumMod val="75000"/>
                  </a:schemeClr>
                </a:solidFill>
              </a:rPr>
              <a:t>cturner@library.umass.edu</a:t>
            </a:r>
            <a:endParaRPr lang="en-US" sz="2800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sz="2800" i="1" dirty="0" smtClean="0">
                <a:solidFill>
                  <a:schemeClr val="accent2">
                    <a:lumMod val="75000"/>
                  </a:schemeClr>
                </a:solidFill>
              </a:rPr>
              <a:t>ALA Midwinter – Boston</a:t>
            </a:r>
          </a:p>
          <a:p>
            <a:r>
              <a:rPr lang="en-US" sz="2800" i="1" dirty="0" smtClean="0">
                <a:solidFill>
                  <a:schemeClr val="accent2">
                    <a:lumMod val="75000"/>
                  </a:schemeClr>
                </a:solidFill>
              </a:rPr>
              <a:t> January 10, 2016</a:t>
            </a:r>
            <a:endParaRPr lang="en-US" sz="28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777" y="838200"/>
            <a:ext cx="6894590" cy="545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4527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Meeting Our Needs?</a:t>
            </a:r>
            <a:b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as a central repository for </a:t>
            </a:r>
            <a:r>
              <a:rPr lang="en-US" dirty="0" smtClean="0"/>
              <a:t>data – YES</a:t>
            </a:r>
          </a:p>
          <a:p>
            <a:r>
              <a:rPr lang="en-US" dirty="0"/>
              <a:t>to make transparent workflows that trigger task for responsible staff in timely manner - Mostly</a:t>
            </a:r>
            <a:r>
              <a:rPr lang="en-US" dirty="0" smtClean="0"/>
              <a:t>.</a:t>
            </a:r>
          </a:p>
          <a:p>
            <a:r>
              <a:rPr lang="en-US" dirty="0"/>
              <a:t>as tool to support renewal decisions...To a point, but we need more data and awareness (adoption</a:t>
            </a:r>
            <a:r>
              <a:rPr lang="en-US" dirty="0" smtClean="0"/>
              <a:t>)</a:t>
            </a:r>
          </a:p>
          <a:p>
            <a:r>
              <a:rPr lang="en-US" dirty="0"/>
              <a:t>Still a work in progress. Next up: individual e-journal </a:t>
            </a:r>
            <a:r>
              <a:rPr lang="en-US" dirty="0" smtClean="0"/>
              <a:t>subscriptions</a:t>
            </a:r>
          </a:p>
          <a:p>
            <a:pPr marL="0" indent="0" algn="r">
              <a:buNone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5791200"/>
            <a:ext cx="1714500" cy="66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370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0902"/>
            <a:ext cx="9144000" cy="6356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170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Rationale for Adoption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0687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Integrated modules for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organizations</a:t>
            </a:r>
            <a:r>
              <a:rPr lang="en-US" dirty="0" smtClean="0"/>
              <a:t>,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resources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CC00"/>
                </a:solidFill>
              </a:rPr>
              <a:t>licenses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C00000"/>
                </a:solidFill>
              </a:rPr>
              <a:t>usage data</a:t>
            </a:r>
          </a:p>
          <a:p>
            <a:r>
              <a:rPr lang="en-US" dirty="0" smtClean="0"/>
              <a:t>Centralized repository for interrelated data previously distributed…widely among files, platforms</a:t>
            </a:r>
          </a:p>
          <a:p>
            <a:r>
              <a:rPr lang="en-US" dirty="0" smtClean="0"/>
              <a:t>Focus here on workflows in Resources module, not entire e-resources management system</a:t>
            </a:r>
          </a:p>
          <a:p>
            <a:endParaRPr lang="en-US" dirty="0"/>
          </a:p>
          <a:p>
            <a:pPr marL="0" indent="0" algn="r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9198" y="1257300"/>
            <a:ext cx="2676525" cy="6477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5791200"/>
            <a:ext cx="1714500" cy="66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3800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Why Workflows?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Opaque, disjointed processes for acquiring and renewing resources</a:t>
            </a:r>
          </a:p>
          <a:p>
            <a:r>
              <a:rPr lang="en-US" dirty="0" smtClean="0"/>
              <a:t>Scattered responsibilities for tasks among acquisitions staff</a:t>
            </a:r>
          </a:p>
          <a:p>
            <a:r>
              <a:rPr lang="en-US" dirty="0" smtClean="0"/>
              <a:t>Timely access to new resources provided inconsistently</a:t>
            </a:r>
          </a:p>
          <a:p>
            <a:r>
              <a:rPr lang="en-US" dirty="0" smtClean="0"/>
              <a:t>Needed better support for renewal decisions</a:t>
            </a:r>
          </a:p>
          <a:p>
            <a:pPr marL="0" indent="0" algn="r">
              <a:buNone/>
            </a:pPr>
            <a:endParaRPr lang="en-US" dirty="0"/>
          </a:p>
          <a:p>
            <a:pPr marL="0" indent="0" algn="r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5791200"/>
            <a:ext cx="1714500" cy="66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8862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How Workflows Work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7021" y="1600200"/>
            <a:ext cx="5109958" cy="4525963"/>
          </a:xfrm>
        </p:spPr>
      </p:pic>
    </p:spTree>
    <p:extLst>
      <p:ext uri="{BB962C8B-B14F-4D97-AF65-F5344CB8AC3E}">
        <p14:creationId xmlns:p14="http://schemas.microsoft.com/office/powerpoint/2010/main" val="4596676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Database Purchase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428" y="1600200"/>
            <a:ext cx="7593144" cy="4525963"/>
          </a:xfrm>
        </p:spPr>
      </p:pic>
    </p:spTree>
    <p:extLst>
      <p:ext uri="{BB962C8B-B14F-4D97-AF65-F5344CB8AC3E}">
        <p14:creationId xmlns:p14="http://schemas.microsoft.com/office/powerpoint/2010/main" val="16585288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E-Journal Package Renewal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38245"/>
            <a:ext cx="8229600" cy="4049872"/>
          </a:xfrm>
        </p:spPr>
      </p:pic>
    </p:spTree>
    <p:extLst>
      <p:ext uri="{BB962C8B-B14F-4D97-AF65-F5344CB8AC3E}">
        <p14:creationId xmlns:p14="http://schemas.microsoft.com/office/powerpoint/2010/main" val="18618389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Multi-year Renewal, Payment Only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47800"/>
            <a:ext cx="8229600" cy="3345831"/>
          </a:xfrm>
        </p:spPr>
      </p:pic>
    </p:spTree>
    <p:extLst>
      <p:ext uri="{BB962C8B-B14F-4D97-AF65-F5344CB8AC3E}">
        <p14:creationId xmlns:p14="http://schemas.microsoft.com/office/powerpoint/2010/main" val="27593274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Degree of Difficulty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Cost – free = easy</a:t>
            </a:r>
          </a:p>
          <a:p>
            <a:r>
              <a:rPr lang="en-US" dirty="0" smtClean="0"/>
              <a:t>Technical  - ?</a:t>
            </a:r>
          </a:p>
          <a:p>
            <a:pPr lvl="1"/>
            <a:r>
              <a:rPr lang="en-US" sz="2400" dirty="0" smtClean="0"/>
              <a:t>Reportedly easy, good support network</a:t>
            </a:r>
          </a:p>
          <a:p>
            <a:pPr lvl="1"/>
            <a:r>
              <a:rPr lang="en-US" sz="2400" dirty="0" smtClean="0"/>
              <a:t>Our guy is good (and very pleasant)</a:t>
            </a:r>
          </a:p>
          <a:p>
            <a:r>
              <a:rPr lang="en-US" dirty="0" smtClean="0"/>
              <a:t>Personnel</a:t>
            </a:r>
          </a:p>
          <a:p>
            <a:pPr lvl="1"/>
            <a:r>
              <a:rPr lang="en-US" sz="2400" dirty="0" smtClean="0"/>
              <a:t>Conceptual challenges</a:t>
            </a:r>
          </a:p>
          <a:p>
            <a:pPr lvl="1"/>
            <a:r>
              <a:rPr lang="en-US" sz="2400" dirty="0" smtClean="0"/>
              <a:t>Customizing processes</a:t>
            </a:r>
          </a:p>
          <a:p>
            <a:pPr lvl="1"/>
            <a:r>
              <a:rPr lang="en-US" sz="2400" dirty="0" smtClean="0"/>
              <a:t>Practical approaches</a:t>
            </a:r>
          </a:p>
          <a:p>
            <a:pPr marL="457200" lvl="1" indent="0" algn="r">
              <a:buNone/>
            </a:pP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5791200"/>
            <a:ext cx="1714500" cy="66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5293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585</Words>
  <Application>Microsoft Office PowerPoint</Application>
  <PresentationFormat>On-screen Show (4:3)</PresentationFormat>
  <Paragraphs>75</Paragraphs>
  <Slides>10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CORAL Workflows for New Acquisitions and Renewals</vt:lpstr>
      <vt:lpstr>PowerPoint Presentation</vt:lpstr>
      <vt:lpstr>Rationale for Adoption</vt:lpstr>
      <vt:lpstr>Why Workflows?</vt:lpstr>
      <vt:lpstr>How Workflows Work</vt:lpstr>
      <vt:lpstr>Database Purchase</vt:lpstr>
      <vt:lpstr>E-Journal Package Renewal</vt:lpstr>
      <vt:lpstr>Multi-year Renewal, Payment Only</vt:lpstr>
      <vt:lpstr>Degree of Difficulty</vt:lpstr>
      <vt:lpstr>Meeting Our Needs?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Turner</dc:creator>
  <cp:lastModifiedBy>Christine Turner</cp:lastModifiedBy>
  <cp:revision>15</cp:revision>
  <dcterms:created xsi:type="dcterms:W3CDTF">2016-01-04T16:40:53Z</dcterms:created>
  <dcterms:modified xsi:type="dcterms:W3CDTF">2016-01-04T21:10:43Z</dcterms:modified>
</cp:coreProperties>
</file>