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9" r:id="rId3"/>
    <p:sldId id="345" r:id="rId4"/>
    <p:sldId id="315" r:id="rId5"/>
    <p:sldId id="337" r:id="rId6"/>
    <p:sldId id="344" r:id="rId7"/>
    <p:sldId id="338" r:id="rId8"/>
    <p:sldId id="341" r:id="rId9"/>
    <p:sldId id="346" r:id="rId10"/>
    <p:sldId id="343"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811" autoAdjust="0"/>
    <p:restoredTop sz="94660"/>
  </p:normalViewPr>
  <p:slideViewPr>
    <p:cSldViewPr snapToGrid="0">
      <p:cViewPr varScale="1">
        <p:scale>
          <a:sx n="116" d="100"/>
          <a:sy n="116" d="100"/>
        </p:scale>
        <p:origin x="402" y="10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4464028"/>
            <a:ext cx="9144000" cy="1641490"/>
          </a:xfrm>
        </p:spPr>
        <p:txBody>
          <a:bodyPr wrap="none" anchor="t">
            <a:normAutofit/>
          </a:bodyPr>
          <a:lstStyle>
            <a:lvl1pPr algn="r">
              <a:defRPr sz="9600" b="0" spc="-300">
                <a:gradFill flip="none" rotWithShape="1">
                  <a:gsLst>
                    <a:gs pos="32000">
                      <a:schemeClr val="tx1">
                        <a:lumMod val="89000"/>
                      </a:schemeClr>
                    </a:gs>
                    <a:gs pos="0">
                      <a:schemeClr val="bg1">
                        <a:lumMod val="41000"/>
                        <a:lumOff val="59000"/>
                      </a:schemeClr>
                    </a:gs>
                    <a:gs pos="100000">
                      <a:schemeClr val="tx2">
                        <a:lumMod val="0"/>
                        <a:lumOff val="100000"/>
                      </a:schemeClr>
                    </a:gs>
                  </a:gsLst>
                  <a:lin ang="8100000" scaled="1"/>
                  <a:tileRect/>
                </a:gradFill>
                <a:effectLst>
                  <a:outerShdw blurRad="469900" dist="342900" dir="5400000" sy="-20000" rotWithShape="0">
                    <a:prstClr val="black">
                      <a:alpha val="66000"/>
                    </a:prstClr>
                  </a:outerShdw>
                </a:effectLst>
                <a:latin typeface="+mj-lt"/>
              </a:defRPr>
            </a:lvl1pPr>
          </a:lstStyle>
          <a:p>
            <a:r>
              <a:rPr lang="en-US" smtClean="0"/>
              <a:t>Click to edit Master title style</a:t>
            </a:r>
            <a:endParaRPr lang="en-US" dirty="0"/>
          </a:p>
        </p:txBody>
      </p:sp>
      <p:sp>
        <p:nvSpPr>
          <p:cNvPr id="3" name="Subtitle 2"/>
          <p:cNvSpPr>
            <a:spLocks noGrp="1"/>
          </p:cNvSpPr>
          <p:nvPr>
            <p:ph type="subTitle" idx="1"/>
          </p:nvPr>
        </p:nvSpPr>
        <p:spPr>
          <a:xfrm>
            <a:off x="2209799" y="3694375"/>
            <a:ext cx="9144000" cy="754025"/>
          </a:xfrm>
        </p:spPr>
        <p:txBody>
          <a:bodyPr anchor="b">
            <a:normAutofit/>
          </a:bodyPr>
          <a:lstStyle>
            <a:lvl1pPr marL="0" indent="0" algn="r">
              <a:buNone/>
              <a:defRPr sz="3200" b="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ECD19FB2-3AAB-4D03-B13A-2960828C78E3}" type="datetimeFigureOut">
              <a:rPr lang="en-US" dirty="0"/>
              <a:t>10/29/2015</a:t>
            </a:fld>
            <a:endParaRPr lang="en-US" dirty="0"/>
          </a:p>
        </p:txBody>
      </p:sp>
      <p:sp>
        <p:nvSpPr>
          <p:cNvPr id="8" name="Footer Placeholder 7"/>
          <p:cNvSpPr>
            <a:spLocks noGrp="1"/>
          </p:cNvSpPr>
          <p:nvPr>
            <p:ph type="ftr" sz="quarter" idx="11"/>
          </p:nvPr>
        </p:nvSpPr>
        <p:spPr/>
        <p:txBody>
          <a:bodyPr/>
          <a:lstStyle/>
          <a:p>
            <a:r>
              <a:rPr lang="en-US" dirty="0"/>
              <a:t>
              </a:t>
            </a:r>
          </a:p>
        </p:txBody>
      </p:sp>
      <p:sp>
        <p:nvSpPr>
          <p:cNvPr id="9" name="Slide Number Placeholder 8"/>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367160"/>
            <a:ext cx="10515600" cy="819355"/>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839788" y="987425"/>
            <a:ext cx="10515600" cy="337973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839788" y="5186516"/>
            <a:ext cx="10514012" cy="682472"/>
          </a:xfrm>
        </p:spPr>
        <p:txBody>
          <a:bodyPr/>
          <a:lstStyle>
            <a:lvl1pPr marL="0" indent="0">
              <a:buNone/>
              <a:defRPr sz="16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B80C674-7DFC-42FE-B9CD-82963CDB1557}" type="datetimeFigureOut">
              <a:rPr lang="en-US" dirty="0"/>
              <a:t>10/29/2015</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3534344"/>
          </a:xfrm>
        </p:spPr>
        <p:txBody>
          <a:bodyPr anchor="ctr"/>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839788" y="4489399"/>
            <a:ext cx="10514012" cy="1501826"/>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076456F-F47D-4F25-8053-2A695DA0CA7D}" type="datetimeFigureOut">
              <a:rPr lang="en-US" dirty="0"/>
              <a:t>10/29/2015</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365125"/>
            <a:ext cx="9302752" cy="2992904"/>
          </a:xfrm>
        </p:spPr>
        <p:txBody>
          <a:bodyPr anchor="ctr"/>
          <a:lstStyle>
            <a:lvl1pPr>
              <a:defRPr sz="44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720644" y="3365557"/>
            <a:ext cx="875229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838200" y="4501729"/>
            <a:ext cx="10512424" cy="1489496"/>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D6C7379-69CC-4837-9905-BEBA22830C8A}" type="datetimeFigureOut">
              <a:rPr lang="en-US" dirty="0"/>
              <a:t>10/29/2015</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
        <p:nvSpPr>
          <p:cNvPr id="9" name="TextBox 8"/>
          <p:cNvSpPr txBox="1"/>
          <p:nvPr/>
        </p:nvSpPr>
        <p:spPr>
          <a:xfrm>
            <a:off x="1111044" y="7868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437812"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839788" y="2326967"/>
            <a:ext cx="10515600" cy="2511835"/>
          </a:xfrm>
        </p:spPr>
        <p:txBody>
          <a:bodyPr anchor="b">
            <a:normAutofit/>
          </a:bodyPr>
          <a:lstStyle>
            <a:lvl1pPr>
              <a:defRPr sz="5400"/>
            </a:lvl1pPr>
          </a:lstStyle>
          <a:p>
            <a:r>
              <a:rPr lang="en-US" smtClean="0"/>
              <a:t>Click to edit Master title style</a:t>
            </a:r>
            <a:endParaRPr lang="en-US" dirty="0"/>
          </a:p>
        </p:txBody>
      </p:sp>
      <p:sp>
        <p:nvSpPr>
          <p:cNvPr id="4" name="Text Placeholder 3"/>
          <p:cNvSpPr>
            <a:spLocks noGrp="1"/>
          </p:cNvSpPr>
          <p:nvPr>
            <p:ph type="body" sz="half" idx="2"/>
          </p:nvPr>
        </p:nvSpPr>
        <p:spPr>
          <a:xfrm>
            <a:off x="839788" y="4850581"/>
            <a:ext cx="10514012" cy="1140644"/>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9EB8B7E-8AEE-4F10-BFEE-C999AD004D36}" type="datetimeFigureOut">
              <a:rPr lang="en-US" dirty="0"/>
              <a:t>10/29/2015</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838200" y="365125"/>
            <a:ext cx="10515600" cy="1325563"/>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1337282" y="1885950"/>
            <a:ext cx="2946866" cy="576262"/>
          </a:xfrm>
        </p:spPr>
        <p:txBody>
          <a:bodyPr anchor="b">
            <a:noAutofit/>
          </a:bodyPr>
          <a:lstStyle>
            <a:lvl1pPr marL="0" indent="0">
              <a:buNone/>
              <a:defRPr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1356798" y="257175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4587994" y="1885950"/>
            <a:ext cx="2936241" cy="576262"/>
          </a:xfrm>
        </p:spPr>
        <p:txBody>
          <a:bodyPr vert="horz" lIns="91440" tIns="45720" rIns="91440" bIns="45720" rtlCol="0" anchor="b">
            <a:noAutofit/>
          </a:bodyPr>
          <a:lstStyle>
            <a:lvl1pPr>
              <a:buNone/>
              <a:defRPr lang="en-US"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n-US" smtClean="0"/>
              <a:t>Click to edit Master text styles</a:t>
            </a:r>
          </a:p>
        </p:txBody>
      </p:sp>
      <p:sp>
        <p:nvSpPr>
          <p:cNvPr id="10" name="Text Placeholder 3"/>
          <p:cNvSpPr>
            <a:spLocks noGrp="1"/>
          </p:cNvSpPr>
          <p:nvPr>
            <p:ph type="body" sz="half" idx="16"/>
          </p:nvPr>
        </p:nvSpPr>
        <p:spPr>
          <a:xfrm>
            <a:off x="4577441" y="257175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7829035" y="1885950"/>
            <a:ext cx="2932113" cy="576262"/>
          </a:xfrm>
        </p:spPr>
        <p:txBody>
          <a:bodyPr vert="horz" lIns="91440" tIns="45720" rIns="91440" bIns="45720" rtlCol="0" anchor="b">
            <a:noAutofit/>
          </a:bodyPr>
          <a:lstStyle>
            <a:lvl1pPr>
              <a:buNone/>
              <a:defRPr lang="en-US" sz="2400" b="0" dirty="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n-US" smtClean="0"/>
              <a:t>Click to edit Master text styles</a:t>
            </a:r>
          </a:p>
        </p:txBody>
      </p:sp>
      <p:sp>
        <p:nvSpPr>
          <p:cNvPr id="12" name="Text Placeholder 3"/>
          <p:cNvSpPr>
            <a:spLocks noGrp="1"/>
          </p:cNvSpPr>
          <p:nvPr>
            <p:ph type="body" sz="half" idx="17"/>
          </p:nvPr>
        </p:nvSpPr>
        <p:spPr>
          <a:xfrm>
            <a:off x="7829035" y="257175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8668F3F9-58BC-440B-B37B-805B9055EF92}" type="datetimeFigureOut">
              <a:rPr lang="en-US" dirty="0"/>
              <a:t>10/29/2015</a:t>
            </a:fld>
            <a:endParaRPr lang="en-US" dirty="0"/>
          </a:p>
        </p:txBody>
      </p:sp>
      <p:sp>
        <p:nvSpPr>
          <p:cNvPr id="4" name="Footer Placeholder 3"/>
          <p:cNvSpPr>
            <a:spLocks noGrp="1"/>
          </p:cNvSpPr>
          <p:nvPr>
            <p:ph type="ftr" sz="quarter" idx="11"/>
          </p:nvPr>
        </p:nvSpPr>
        <p:spPr/>
        <p:txBody>
          <a:bodyPr/>
          <a:lstStyle/>
          <a:p>
            <a:r>
              <a:rPr lang="en-US" dirty="0"/>
              <a:t>
              </a:t>
            </a:r>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838200" y="365125"/>
            <a:ext cx="10515600" cy="1325563"/>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1332085" y="4297503"/>
            <a:ext cx="2940050" cy="576262"/>
          </a:xfrm>
        </p:spPr>
        <p:txBody>
          <a:bodyPr anchor="b">
            <a:noAutofit/>
          </a:bodyPr>
          <a:lstStyle>
            <a:lvl1pPr marL="0" indent="0">
              <a:buNone/>
              <a:defRPr sz="24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1332085" y="2256354"/>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smtClean="0"/>
              <a:t>Click icon to add picture</a:t>
            </a:r>
            <a:endParaRPr lang="en-US" dirty="0"/>
          </a:p>
        </p:txBody>
      </p:sp>
      <p:sp>
        <p:nvSpPr>
          <p:cNvPr id="21" name="Text Placeholder 3"/>
          <p:cNvSpPr>
            <a:spLocks noGrp="1"/>
          </p:cNvSpPr>
          <p:nvPr>
            <p:ph type="body" sz="half" idx="18"/>
          </p:nvPr>
        </p:nvSpPr>
        <p:spPr>
          <a:xfrm>
            <a:off x="1332085" y="4873765"/>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4568997" y="4297503"/>
            <a:ext cx="2930525" cy="576262"/>
          </a:xfrm>
        </p:spPr>
        <p:txBody>
          <a:bodyPr anchor="b">
            <a:noAutofit/>
          </a:bodyPr>
          <a:lstStyle>
            <a:lvl1pPr marL="0" indent="0">
              <a:buNone/>
              <a:defRPr sz="24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4568996" y="2256354"/>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smtClean="0"/>
              <a:t>Click icon to add picture</a:t>
            </a:r>
            <a:endParaRPr lang="en-US" dirty="0"/>
          </a:p>
        </p:txBody>
      </p:sp>
      <p:sp>
        <p:nvSpPr>
          <p:cNvPr id="24" name="Text Placeholder 3"/>
          <p:cNvSpPr>
            <a:spLocks noGrp="1"/>
          </p:cNvSpPr>
          <p:nvPr>
            <p:ph type="body" sz="half" idx="19"/>
          </p:nvPr>
        </p:nvSpPr>
        <p:spPr>
          <a:xfrm>
            <a:off x="4567644" y="4873764"/>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7804322" y="4297503"/>
            <a:ext cx="2932113" cy="576262"/>
          </a:xfrm>
        </p:spPr>
        <p:txBody>
          <a:bodyPr anchor="b">
            <a:noAutofit/>
          </a:bodyPr>
          <a:lstStyle>
            <a:lvl1pPr marL="0" indent="0">
              <a:buNone/>
              <a:defRPr sz="24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7804321" y="2256354"/>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smtClean="0"/>
              <a:t>Click icon to add picture</a:t>
            </a:r>
            <a:endParaRPr lang="en-US" dirty="0"/>
          </a:p>
        </p:txBody>
      </p:sp>
      <p:sp>
        <p:nvSpPr>
          <p:cNvPr id="27" name="Text Placeholder 3"/>
          <p:cNvSpPr>
            <a:spLocks noGrp="1"/>
          </p:cNvSpPr>
          <p:nvPr>
            <p:ph type="body" sz="half" idx="20"/>
          </p:nvPr>
        </p:nvSpPr>
        <p:spPr>
          <a:xfrm>
            <a:off x="7804197" y="4873762"/>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0D5A53AF-48EA-489D-8260-9DCAB666386A}" type="datetimeFigureOut">
              <a:rPr lang="en-US" dirty="0"/>
              <a:t>10/29/2015</a:t>
            </a:fld>
            <a:endParaRPr lang="en-US" dirty="0"/>
          </a:p>
        </p:txBody>
      </p:sp>
      <p:sp>
        <p:nvSpPr>
          <p:cNvPr id="4" name="Footer Placeholder 3"/>
          <p:cNvSpPr>
            <a:spLocks noGrp="1"/>
          </p:cNvSpPr>
          <p:nvPr>
            <p:ph type="ftr" sz="quarter" idx="11"/>
          </p:nvPr>
        </p:nvSpPr>
        <p:spPr/>
        <p:txBody>
          <a:bodyPr/>
          <a:lstStyle/>
          <a:p>
            <a:r>
              <a:rPr lang="en-US" dirty="0"/>
              <a:t>
              </a:t>
            </a:r>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DED02AE-B9A4-47BD-AF8E-97E16144138B}" type="datetimeFigureOut">
              <a:rPr lang="en-US" dirty="0"/>
              <a:t>10/29/2015</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F0FD78B-DB02-4362-BCDC-98A55456977C}" type="datetimeFigureOut">
              <a:rPr lang="en-US" dirty="0"/>
              <a:t>10/29/2015</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9916976-5D93-46E4-A98A-FAD63E4D0EA8}" type="datetimeFigureOut">
              <a:rPr lang="en-US" dirty="0"/>
              <a:t>10/29/2015</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Title 1"/>
          <p:cNvSpPr>
            <a:spLocks noGrp="1"/>
          </p:cNvSpPr>
          <p:nvPr>
            <p:ph type="ctrTitle"/>
          </p:nvPr>
        </p:nvSpPr>
        <p:spPr>
          <a:xfrm>
            <a:off x="854532" y="4464028"/>
            <a:ext cx="9144000" cy="1641490"/>
          </a:xfrm>
        </p:spPr>
        <p:txBody>
          <a:bodyPr wrap="none" anchor="t">
            <a:normAutofit/>
          </a:bodyPr>
          <a:lstStyle>
            <a:lvl1pPr algn="l">
              <a:defRPr sz="9600" b="0" spc="-300">
                <a:gradFill flip="none" rotWithShape="1">
                  <a:gsLst>
                    <a:gs pos="32000">
                      <a:schemeClr val="tx1">
                        <a:lumMod val="89000"/>
                      </a:schemeClr>
                    </a:gs>
                    <a:gs pos="0">
                      <a:schemeClr val="bg1">
                        <a:lumMod val="47000"/>
                        <a:lumOff val="53000"/>
                      </a:schemeClr>
                    </a:gs>
                    <a:gs pos="100000">
                      <a:schemeClr val="tx2">
                        <a:lumMod val="0"/>
                        <a:lumOff val="100000"/>
                      </a:schemeClr>
                    </a:gs>
                  </a:gsLst>
                  <a:lin ang="8100000" scaled="1"/>
                  <a:tileRect/>
                </a:gradFill>
                <a:effectLst>
                  <a:outerShdw blurRad="469900" dist="342900" dir="5400000" sy="-20000" rotWithShape="0">
                    <a:prstClr val="black">
                      <a:alpha val="66000"/>
                    </a:prstClr>
                  </a:outerShdw>
                </a:effectLst>
                <a:latin typeface="+mj-lt"/>
              </a:defRPr>
            </a:lvl1pPr>
          </a:lstStyle>
          <a:p>
            <a:r>
              <a:rPr lang="en-US" smtClean="0"/>
              <a:t>Click to edit Master title style</a:t>
            </a:r>
            <a:endParaRPr lang="en-US" dirty="0"/>
          </a:p>
        </p:txBody>
      </p:sp>
      <p:sp>
        <p:nvSpPr>
          <p:cNvPr id="8" name="Subtitle 2"/>
          <p:cNvSpPr>
            <a:spLocks noGrp="1"/>
          </p:cNvSpPr>
          <p:nvPr>
            <p:ph type="subTitle" idx="1"/>
          </p:nvPr>
        </p:nvSpPr>
        <p:spPr>
          <a:xfrm>
            <a:off x="854532" y="3693674"/>
            <a:ext cx="9144000" cy="754025"/>
          </a:xfrm>
        </p:spPr>
        <p:txBody>
          <a:bodyPr anchor="b">
            <a:normAutofit/>
          </a:bodyPr>
          <a:lstStyle>
            <a:lvl1pPr marL="0" indent="0" algn="l">
              <a:buNone/>
              <a:defRPr sz="3200" b="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0F39F4F5-F4D2-4D2A-AB60-88D37ADCB869}" type="datetimeFigureOut">
              <a:rPr lang="en-US" dirty="0"/>
              <a:t>10/29/2015</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20000" y="1825625"/>
            <a:ext cx="502521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319840" y="1825625"/>
            <a:ext cx="503396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23BC6CE-6D1E-47E5-8859-F31AC5380EB2}" type="datetimeFigureOut">
              <a:rPr lang="en-US" dirty="0"/>
              <a:t>10/29/2015</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120000" y="1681163"/>
            <a:ext cx="5025216" cy="823912"/>
          </a:xfrm>
        </p:spPr>
        <p:txBody>
          <a:bodyPr anchor="b"/>
          <a:lstStyle>
            <a:lvl1pPr marL="0" indent="0">
              <a:buNone/>
              <a:defRPr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20000" y="2505075"/>
            <a:ext cx="5025216"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319840" y="1681163"/>
            <a:ext cx="5035548" cy="823912"/>
          </a:xfrm>
        </p:spPr>
        <p:txBody>
          <a:bodyPr vert="horz" lIns="91440" tIns="45720" rIns="91440" bIns="45720" rtlCol="0" anchor="b">
            <a:normAutofit/>
          </a:bodyPr>
          <a:lstStyle>
            <a:lvl1pPr>
              <a:buNone/>
              <a:defRPr lang="en-US"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n-US" smtClean="0"/>
              <a:t>Click to edit Master text styles</a:t>
            </a:r>
          </a:p>
        </p:txBody>
      </p:sp>
      <p:sp>
        <p:nvSpPr>
          <p:cNvPr id="6" name="Content Placeholder 5"/>
          <p:cNvSpPr>
            <a:spLocks noGrp="1"/>
          </p:cNvSpPr>
          <p:nvPr>
            <p:ph sz="quarter" idx="4"/>
          </p:nvPr>
        </p:nvSpPr>
        <p:spPr>
          <a:xfrm>
            <a:off x="6319840" y="2505075"/>
            <a:ext cx="503554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1B4E7C4-4DA4-404D-9965-B13F2DD7D8BF}" type="datetimeFigureOut">
              <a:rPr lang="en-US" dirty="0"/>
              <a:t>10/29/2015</a:t>
            </a:fld>
            <a:endParaRPr lang="en-US" dirty="0"/>
          </a:p>
        </p:txBody>
      </p:sp>
      <p:sp>
        <p:nvSpPr>
          <p:cNvPr id="8" name="Footer Placeholder 7"/>
          <p:cNvSpPr>
            <a:spLocks noGrp="1"/>
          </p:cNvSpPr>
          <p:nvPr>
            <p:ph type="ftr" sz="quarter" idx="11"/>
          </p:nvPr>
        </p:nvSpPr>
        <p:spPr/>
        <p:txBody>
          <a:bodyPr/>
          <a:lstStyle/>
          <a:p>
            <a:r>
              <a:rPr lang="en-US" dirty="0"/>
              <a:t>
              </a:t>
            </a:r>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76FB7AA-4A53-424F-AD41-70827B6504BA}" type="datetimeFigureOut">
              <a:rPr lang="en-US" dirty="0"/>
              <a:t>10/29/2015</a:t>
            </a:fld>
            <a:endParaRPr lang="en-US" dirty="0"/>
          </a:p>
        </p:txBody>
      </p:sp>
      <p:sp>
        <p:nvSpPr>
          <p:cNvPr id="4" name="Footer Placeholder 3"/>
          <p:cNvSpPr>
            <a:spLocks noGrp="1"/>
          </p:cNvSpPr>
          <p:nvPr>
            <p:ph type="ftr" sz="quarter" idx="11"/>
          </p:nvPr>
        </p:nvSpPr>
        <p:spPr/>
        <p:txBody>
          <a:bodyPr/>
          <a:lstStyle/>
          <a:p>
            <a:r>
              <a:rPr lang="en-US" dirty="0"/>
              <a:t>
              </a:t>
            </a:r>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7884882-FB12-4BC8-9960-9AD8104D7FAE}" type="datetimeFigureOut">
              <a:rPr lang="en-US" dirty="0"/>
              <a:t>10/29/2015</a:t>
            </a:fld>
            <a:endParaRPr lang="en-US" dirty="0"/>
          </a:p>
        </p:txBody>
      </p:sp>
      <p:sp>
        <p:nvSpPr>
          <p:cNvPr id="3" name="Footer Placeholder 2"/>
          <p:cNvSpPr>
            <a:spLocks noGrp="1"/>
          </p:cNvSpPr>
          <p:nvPr>
            <p:ph type="ftr" sz="quarter" idx="11"/>
          </p:nvPr>
        </p:nvSpPr>
        <p:spPr/>
        <p:txBody>
          <a:bodyPr/>
          <a:lstStyle/>
          <a:p>
            <a:r>
              <a:rPr lang="en-US" dirty="0"/>
              <a:t>
              </a:t>
            </a:r>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20000" y="2057400"/>
            <a:ext cx="3652025" cy="3811588"/>
          </a:xfrm>
        </p:spPr>
        <p:txBody>
          <a:bodyPr/>
          <a:lstStyle>
            <a:lvl1pPr marL="0" indent="0">
              <a:buNone/>
              <a:defRPr sz="16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7D1BD23-6E54-4D9D-AD88-A2813C73CC25}" type="datetimeFigureOut">
              <a:rPr lang="en-US" dirty="0"/>
              <a:t>10/29/2015</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120000" y="2057400"/>
            <a:ext cx="3652025" cy="3811588"/>
          </a:xfrm>
        </p:spPr>
        <p:txBody>
          <a:bodyPr/>
          <a:lstStyle>
            <a:lvl1pPr marL="0" indent="0">
              <a:buNone/>
              <a:defRPr sz="16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471A834-4F3C-4AF9-9C74-05EC35A0F292}" type="datetimeFigureOut">
              <a:rPr lang="en-US" dirty="0"/>
              <a:t>10/29/2015</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9">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120000" y="1825625"/>
            <a:ext cx="102338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fld id="{51CF1133-3259-4C45-BABA-5B62D9C6F78D}" type="datetimeFigureOut">
              <a:rPr lang="en-US" dirty="0"/>
              <a:t>10/29/2015</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r>
              <a:rPr lang="en-US" dirty="0"/>
              <a:t>
              </a:t>
            </a: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fld id="{6D22F896-40B5-4ADD-8801-0D06FADFA09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hf sldNum="0" hdr="0" ftr="0" dt="0"/>
  <p:txStyles>
    <p:titleStyle>
      <a:lvl1pPr algn="l" defTabSz="914400" rtl="0" eaLnBrk="1" latinLnBrk="0" hangingPunct="1">
        <a:lnSpc>
          <a:spcPct val="90000"/>
        </a:lnSpc>
        <a:spcBef>
          <a:spcPct val="0"/>
        </a:spcBef>
        <a:buNone/>
        <a:defRPr sz="5400" b="0" kern="1200">
          <a:gradFill flip="none" rotWithShape="1">
            <a:gsLst>
              <a:gs pos="28000">
                <a:schemeClr val="tx1">
                  <a:lumMod val="93000"/>
                </a:schemeClr>
              </a:gs>
              <a:gs pos="0">
                <a:schemeClr val="bg1">
                  <a:lumMod val="25000"/>
                  <a:lumOff val="75000"/>
                </a:schemeClr>
              </a:gs>
              <a:gs pos="100000">
                <a:schemeClr val="tx2">
                  <a:lumMod val="0"/>
                  <a:lumOff val="100000"/>
                </a:schemeClr>
              </a:gs>
            </a:gsLst>
            <a:lin ang="4800000" scaled="0"/>
            <a:tileRect/>
          </a:gra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mailto:chris.joyce@nd.edu.au" TargetMode="Externa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782236" y="3818008"/>
            <a:ext cx="9144000" cy="2563952"/>
          </a:xfrm>
        </p:spPr>
        <p:txBody>
          <a:bodyPr>
            <a:noAutofit/>
          </a:bodyPr>
          <a:lstStyle/>
          <a:p>
            <a:pPr algn="l"/>
            <a:r>
              <a:rPr lang="en-AU" sz="5400" dirty="0" smtClean="0">
                <a:solidFill>
                  <a:srgbClr val="66FFFF"/>
                </a:solidFill>
              </a:rPr>
              <a:t>Does flexibility correlate with </a:t>
            </a:r>
            <a:br>
              <a:rPr lang="en-AU" sz="5400" dirty="0" smtClean="0">
                <a:solidFill>
                  <a:srgbClr val="66FFFF"/>
                </a:solidFill>
              </a:rPr>
            </a:br>
            <a:r>
              <a:rPr lang="en-AU" sz="5400" dirty="0" smtClean="0">
                <a:solidFill>
                  <a:srgbClr val="66FFFF"/>
                </a:solidFill>
              </a:rPr>
              <a:t>crunch factor in golf and produce </a:t>
            </a:r>
            <a:br>
              <a:rPr lang="en-AU" sz="5400" dirty="0" smtClean="0">
                <a:solidFill>
                  <a:srgbClr val="66FFFF"/>
                </a:solidFill>
              </a:rPr>
            </a:br>
            <a:r>
              <a:rPr lang="en-AU" sz="5400" dirty="0" smtClean="0">
                <a:solidFill>
                  <a:srgbClr val="66FFFF"/>
                </a:solidFill>
              </a:rPr>
              <a:t>faster clubhead speed?</a:t>
            </a:r>
            <a:endParaRPr lang="en-AU" sz="5400" dirty="0"/>
          </a:p>
        </p:txBody>
      </p:sp>
      <p:sp>
        <p:nvSpPr>
          <p:cNvPr id="3" name="Subtitle 2"/>
          <p:cNvSpPr>
            <a:spLocks noGrp="1"/>
          </p:cNvSpPr>
          <p:nvPr>
            <p:ph type="subTitle" idx="1"/>
          </p:nvPr>
        </p:nvSpPr>
        <p:spPr>
          <a:xfrm>
            <a:off x="237053" y="5340615"/>
            <a:ext cx="3244517" cy="754025"/>
          </a:xfrm>
        </p:spPr>
        <p:txBody>
          <a:bodyPr>
            <a:noAutofit/>
          </a:bodyPr>
          <a:lstStyle/>
          <a:p>
            <a:pPr algn="l">
              <a:lnSpc>
                <a:spcPct val="100000"/>
              </a:lnSpc>
            </a:pPr>
            <a:r>
              <a:rPr lang="en-AU" sz="2400" dirty="0"/>
              <a:t>Chris </a:t>
            </a:r>
            <a:r>
              <a:rPr lang="en-AU" sz="2400" dirty="0" smtClean="0"/>
              <a:t>Joyce PhD AEP</a:t>
            </a:r>
          </a:p>
          <a:p>
            <a:pPr algn="l">
              <a:lnSpc>
                <a:spcPct val="100000"/>
              </a:lnSpc>
            </a:pPr>
            <a:r>
              <a:rPr lang="en-AU" sz="2400" dirty="0" smtClean="0">
                <a:solidFill>
                  <a:srgbClr val="00B0F0"/>
                </a:solidFill>
                <a:hlinkClick r:id="rId2"/>
              </a:rPr>
              <a:t>chris.joyce@nd.edu.au</a:t>
            </a:r>
            <a:endParaRPr lang="en-AU" sz="2400" dirty="0" smtClean="0">
              <a:solidFill>
                <a:srgbClr val="00B0F0"/>
              </a:solidFill>
            </a:endParaRPr>
          </a:p>
          <a:p>
            <a:pPr algn="l">
              <a:lnSpc>
                <a:spcPct val="100000"/>
              </a:lnSpc>
            </a:pPr>
            <a:r>
              <a:rPr lang="en-AU" sz="2400" dirty="0" smtClean="0"/>
              <a:t>Angus </a:t>
            </a:r>
            <a:r>
              <a:rPr lang="en-AU" sz="2400" dirty="0"/>
              <a:t>Burnett PhD</a:t>
            </a:r>
          </a:p>
          <a:p>
            <a:pPr algn="l">
              <a:lnSpc>
                <a:spcPct val="100000"/>
              </a:lnSpc>
            </a:pPr>
            <a:endParaRPr lang="en-AU" sz="2400" dirty="0">
              <a:solidFill>
                <a:srgbClr val="00B0F0"/>
              </a:solidFill>
            </a:endParaRPr>
          </a:p>
        </p:txBody>
      </p:sp>
      <p:sp>
        <p:nvSpPr>
          <p:cNvPr id="4" name="TextBox 3"/>
          <p:cNvSpPr txBox="1"/>
          <p:nvPr/>
        </p:nvSpPr>
        <p:spPr>
          <a:xfrm>
            <a:off x="3113889" y="1164024"/>
            <a:ext cx="6112042" cy="1015663"/>
          </a:xfrm>
          <a:prstGeom prst="rect">
            <a:avLst/>
          </a:prstGeom>
          <a:noFill/>
        </p:spPr>
        <p:txBody>
          <a:bodyPr wrap="square" rtlCol="0">
            <a:spAutoFit/>
          </a:bodyPr>
          <a:lstStyle/>
          <a:p>
            <a:pPr algn="ctr"/>
            <a:r>
              <a:rPr lang="en-AU" sz="2000" dirty="0" smtClean="0"/>
              <a:t>2015 ASICS Sports Medicine Australia Conference</a:t>
            </a:r>
          </a:p>
          <a:p>
            <a:pPr algn="ctr"/>
            <a:r>
              <a:rPr lang="en-AU" sz="2000" dirty="0" smtClean="0"/>
              <a:t>Intercontinental Sanctuary Cove, Gold Coast</a:t>
            </a:r>
          </a:p>
          <a:p>
            <a:pPr algn="ctr"/>
            <a:r>
              <a:rPr lang="en-AU" sz="2000" dirty="0" smtClean="0"/>
              <a:t>21 – 24 October, 2015</a:t>
            </a:r>
            <a:endParaRPr lang="en-AU" sz="2000" dirty="0"/>
          </a:p>
        </p:txBody>
      </p:sp>
      <p:pic>
        <p:nvPicPr>
          <p:cNvPr id="1028" name="Picture 4" descr="http://www.nd.edu.au/images/UNDA-logo-Crest-only.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42656"/>
            <a:ext cx="2969513" cy="2969514"/>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p:cNvPicPr>
            <a:picLocks noChangeAspect="1"/>
          </p:cNvPicPr>
          <p:nvPr/>
        </p:nvPicPr>
        <p:blipFill>
          <a:blip r:embed="rId4"/>
          <a:stretch>
            <a:fillRect/>
          </a:stretch>
        </p:blipFill>
        <p:spPr>
          <a:xfrm>
            <a:off x="9225931" y="142656"/>
            <a:ext cx="2966066" cy="2966066"/>
          </a:xfrm>
          <a:prstGeom prst="rect">
            <a:avLst/>
          </a:prstGeom>
        </p:spPr>
      </p:pic>
    </p:spTree>
    <p:extLst>
      <p:ext uri="{BB962C8B-B14F-4D97-AF65-F5344CB8AC3E}">
        <p14:creationId xmlns:p14="http://schemas.microsoft.com/office/powerpoint/2010/main" val="344510038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References</a:t>
            </a:r>
            <a:endParaRPr lang="en-AU" dirty="0"/>
          </a:p>
        </p:txBody>
      </p:sp>
      <p:sp>
        <p:nvSpPr>
          <p:cNvPr id="3" name="Content Placeholder 2"/>
          <p:cNvSpPr>
            <a:spLocks noGrp="1"/>
          </p:cNvSpPr>
          <p:nvPr>
            <p:ph idx="1"/>
          </p:nvPr>
        </p:nvSpPr>
        <p:spPr>
          <a:xfrm>
            <a:off x="1120000" y="1825624"/>
            <a:ext cx="10233800" cy="4791743"/>
          </a:xfrm>
        </p:spPr>
        <p:txBody>
          <a:bodyPr>
            <a:normAutofit fontScale="62500" lnSpcReduction="20000"/>
          </a:bodyPr>
          <a:lstStyle/>
          <a:p>
            <a:r>
              <a:rPr lang="en-AU" sz="2300" dirty="0" err="1"/>
              <a:t>Cheetham</a:t>
            </a:r>
            <a:r>
              <a:rPr lang="en-AU" sz="2300" dirty="0"/>
              <a:t>, P., Martin, P., &amp; </a:t>
            </a:r>
            <a:r>
              <a:rPr lang="en-AU" sz="2300" dirty="0" err="1"/>
              <a:t>Mottram</a:t>
            </a:r>
            <a:r>
              <a:rPr lang="en-AU" sz="2300" dirty="0"/>
              <a:t>, R. (2001). The importance of stretching the “X-factor” in the downswing of golf: The “X-factor stretch”. In: Thomas, P. R. (4</a:t>
            </a:r>
            <a:r>
              <a:rPr lang="en-AU" sz="2300" baseline="30000" dirty="0"/>
              <a:t>th</a:t>
            </a:r>
            <a:r>
              <a:rPr lang="en-AU" sz="2300" dirty="0"/>
              <a:t> Ed). </a:t>
            </a:r>
            <a:r>
              <a:rPr lang="en-AU" sz="2300" i="1" dirty="0"/>
              <a:t>Optimising Performance in Golf</a:t>
            </a:r>
            <a:r>
              <a:rPr lang="en-AU" sz="2300" dirty="0"/>
              <a:t>. (pp.192-199). Brisbane, QLD: Australian Academic Press Ltd.</a:t>
            </a:r>
          </a:p>
          <a:p>
            <a:r>
              <a:rPr lang="en-AU" sz="2300" dirty="0" smtClean="0"/>
              <a:t>Cole</a:t>
            </a:r>
            <a:r>
              <a:rPr lang="en-AU" sz="2300" dirty="0"/>
              <a:t>, M.H., &amp; </a:t>
            </a:r>
            <a:r>
              <a:rPr lang="en-AU" sz="2300" dirty="0" err="1"/>
              <a:t>Grimshaw</a:t>
            </a:r>
            <a:r>
              <a:rPr lang="en-AU" sz="2300" dirty="0"/>
              <a:t>, P.N. (2008).Trunk muscle onset and cessation in golfers with and without low back pain. </a:t>
            </a:r>
            <a:r>
              <a:rPr lang="en-AU" sz="2300" i="1" dirty="0"/>
              <a:t>Journal of Biomechanics, 41</a:t>
            </a:r>
            <a:r>
              <a:rPr lang="en-AU" sz="2300" dirty="0"/>
              <a:t>(13), 2829-2833</a:t>
            </a:r>
            <a:r>
              <a:rPr lang="en-AU" sz="2300" dirty="0" smtClean="0"/>
              <a:t>.</a:t>
            </a:r>
            <a:r>
              <a:rPr lang="en-AU" sz="2300" dirty="0"/>
              <a:t> </a:t>
            </a:r>
            <a:endParaRPr lang="en-AU" sz="2300" dirty="0" smtClean="0"/>
          </a:p>
          <a:p>
            <a:r>
              <a:rPr lang="en-AU" sz="2300" dirty="0" smtClean="0"/>
              <a:t>Cole, M.H., &amp; </a:t>
            </a:r>
            <a:r>
              <a:rPr lang="en-AU" sz="2300" dirty="0" err="1" smtClean="0"/>
              <a:t>Grimshaw</a:t>
            </a:r>
            <a:r>
              <a:rPr lang="en-AU" sz="2300" dirty="0" smtClean="0"/>
              <a:t>, P.N. (2014).The crunch factor’s role in golf-related low back pain. </a:t>
            </a:r>
            <a:r>
              <a:rPr lang="en-AU" sz="2300" i="1" dirty="0" smtClean="0"/>
              <a:t>The Spine Journal, 14</a:t>
            </a:r>
            <a:r>
              <a:rPr lang="en-AU" sz="2300" dirty="0" smtClean="0"/>
              <a:t>(5), 799-807.</a:t>
            </a:r>
            <a:r>
              <a:rPr lang="en-AU" sz="2300" dirty="0"/>
              <a:t> </a:t>
            </a:r>
          </a:p>
          <a:p>
            <a:r>
              <a:rPr lang="en-AU" sz="2300" dirty="0"/>
              <a:t>Chu, Y., Sell, T.C., &amp; </a:t>
            </a:r>
            <a:r>
              <a:rPr lang="en-AU" sz="2300" dirty="0" err="1"/>
              <a:t>Lephart</a:t>
            </a:r>
            <a:r>
              <a:rPr lang="en-AU" sz="2300" dirty="0"/>
              <a:t>, S.M. (2010). The relationship between biomechanical variables and driving performance during the golf swing. </a:t>
            </a:r>
            <a:r>
              <a:rPr lang="en-AU" sz="2300" i="1" dirty="0"/>
              <a:t>Journal of Sports Sciences, 28</a:t>
            </a:r>
            <a:r>
              <a:rPr lang="en-AU" sz="2300" dirty="0"/>
              <a:t>(11)</a:t>
            </a:r>
            <a:r>
              <a:rPr lang="en-AU" sz="2300" i="1" dirty="0"/>
              <a:t>, </a:t>
            </a:r>
            <a:r>
              <a:rPr lang="en-AU" sz="2300" dirty="0"/>
              <a:t>1251-1259.</a:t>
            </a:r>
          </a:p>
          <a:p>
            <a:r>
              <a:rPr lang="en-AU" sz="2300" dirty="0"/>
              <a:t>Gluck, G.S., </a:t>
            </a:r>
            <a:r>
              <a:rPr lang="en-AU" sz="2300" dirty="0" err="1"/>
              <a:t>Bendo</a:t>
            </a:r>
            <a:r>
              <a:rPr lang="en-AU" sz="2300" dirty="0"/>
              <a:t>, J.A., &amp; </a:t>
            </a:r>
            <a:r>
              <a:rPr lang="en-AU" sz="2300" dirty="0" err="1"/>
              <a:t>Spivak</a:t>
            </a:r>
            <a:r>
              <a:rPr lang="en-AU" sz="2300" dirty="0"/>
              <a:t>, J.M. (2007). The lumbar spine and low back pain in golf: a literature review of swing biomechanics and injury prevention. </a:t>
            </a:r>
            <a:r>
              <a:rPr lang="en-AU" sz="2300" i="1" dirty="0"/>
              <a:t>The Spine Journal</a:t>
            </a:r>
            <a:r>
              <a:rPr lang="en-AU" sz="2300" dirty="0"/>
              <a:t>, </a:t>
            </a:r>
            <a:r>
              <a:rPr lang="en-AU" sz="2300" i="1" dirty="0"/>
              <a:t>8</a:t>
            </a:r>
            <a:r>
              <a:rPr lang="en-AU" sz="2300" dirty="0"/>
              <a:t>(5), 1-11</a:t>
            </a:r>
          </a:p>
          <a:p>
            <a:r>
              <a:rPr lang="en-AU" sz="2300" dirty="0"/>
              <a:t>Joyce, C., Burnett, A., Reyes, A., &amp; Herbert, S. (2014). A dynamic evaluation of how kick point location influences swing parameters and related launch conditions. </a:t>
            </a:r>
            <a:r>
              <a:rPr lang="en-AU" sz="2300" i="1" dirty="0"/>
              <a:t>Proceedings of the Institution of Mechanical Engineers Part P: Journal of Sports Engineering and Technology, 228</a:t>
            </a:r>
            <a:r>
              <a:rPr lang="en-AU" sz="2300" dirty="0"/>
              <a:t>(2), 111-119.</a:t>
            </a:r>
          </a:p>
          <a:p>
            <a:r>
              <a:rPr lang="en-AU" sz="2300" dirty="0"/>
              <a:t>Joyce, C., Burnett, A., &amp; Ball, K. (2010). Methodological considerations for the 3D measurement of the x-factor and lower trunk movement in golf. </a:t>
            </a:r>
            <a:r>
              <a:rPr lang="en-AU" sz="2300" i="1" dirty="0"/>
              <a:t>Sports Biomechanics, 9</a:t>
            </a:r>
            <a:r>
              <a:rPr lang="en-AU" sz="2300" dirty="0"/>
              <a:t>(3)</a:t>
            </a:r>
            <a:r>
              <a:rPr lang="en-AU" sz="2300" i="1" dirty="0"/>
              <a:t>, </a:t>
            </a:r>
            <a:r>
              <a:rPr lang="en-AU" sz="2300" dirty="0"/>
              <a:t>206-221</a:t>
            </a:r>
            <a:r>
              <a:rPr lang="en-AU" sz="2300" dirty="0" smtClean="0"/>
              <a:t>.</a:t>
            </a:r>
          </a:p>
          <a:p>
            <a:r>
              <a:rPr lang="en-AU" sz="2300" dirty="0" smtClean="0"/>
              <a:t>Morgan</a:t>
            </a:r>
            <a:r>
              <a:rPr lang="en-AU" sz="2300" dirty="0"/>
              <a:t>, D., </a:t>
            </a:r>
            <a:r>
              <a:rPr lang="en-AU" sz="2300" dirty="0" err="1"/>
              <a:t>Sugaya</a:t>
            </a:r>
            <a:r>
              <a:rPr lang="en-AU" sz="2300" dirty="0"/>
              <a:t>, H., Banks, S., &amp; Cook, F. (1997). A new twist on golf kinematics and low back injuries: the crunch factor. In: </a:t>
            </a:r>
            <a:r>
              <a:rPr lang="en-AU" sz="2300" dirty="0" err="1"/>
              <a:t>Farrally</a:t>
            </a:r>
            <a:r>
              <a:rPr lang="en-AU" sz="2300" dirty="0"/>
              <a:t>, M.R., &amp; Cochran, A.J. (Eds.), </a:t>
            </a:r>
            <a:r>
              <a:rPr lang="en-AU" sz="2300" i="1" dirty="0"/>
              <a:t>Science and Golf III: Proceedings of the World Scientific Congress on Golf. </a:t>
            </a:r>
            <a:r>
              <a:rPr lang="en-AU" sz="2300" dirty="0"/>
              <a:t>(pp. 120-126). Leeds, UK: Human Kinetics.</a:t>
            </a:r>
          </a:p>
          <a:p>
            <a:r>
              <a:rPr lang="en-AU" sz="2300" dirty="0" err="1"/>
              <a:t>Sugaya</a:t>
            </a:r>
            <a:r>
              <a:rPr lang="en-AU" sz="2300" dirty="0"/>
              <a:t>, H., Tsuchiya, H., Morgan, D.A., &amp; Banks, S.A. (1999). Low back injury in elite and professional golfers: and epidemiologic and radiographic study. In: </a:t>
            </a:r>
            <a:r>
              <a:rPr lang="en-AU" sz="2300" dirty="0" err="1"/>
              <a:t>Farrally</a:t>
            </a:r>
            <a:r>
              <a:rPr lang="en-AU" sz="2300" dirty="0"/>
              <a:t>, M.R., &amp; Cochran, A.J. (Eds.), </a:t>
            </a:r>
            <a:r>
              <a:rPr lang="en-AU" sz="2300" i="1" dirty="0"/>
              <a:t>Science and Golf III: Proceedings of the World Scientific Congress on Golf. </a:t>
            </a:r>
            <a:r>
              <a:rPr lang="en-AU" sz="2300" dirty="0"/>
              <a:t>(pp. 83-91). Leeds, UK: Human Kinetics.</a:t>
            </a:r>
          </a:p>
          <a:p>
            <a:endParaRPr lang="en-AU" dirty="0"/>
          </a:p>
        </p:txBody>
      </p:sp>
    </p:spTree>
    <p:extLst>
      <p:ext uri="{BB962C8B-B14F-4D97-AF65-F5344CB8AC3E}">
        <p14:creationId xmlns:p14="http://schemas.microsoft.com/office/powerpoint/2010/main" val="194853516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Background</a:t>
            </a:r>
            <a:endParaRPr lang="en-AU" dirty="0"/>
          </a:p>
        </p:txBody>
      </p:sp>
      <p:sp>
        <p:nvSpPr>
          <p:cNvPr id="3" name="Content Placeholder 2"/>
          <p:cNvSpPr>
            <a:spLocks noGrp="1"/>
          </p:cNvSpPr>
          <p:nvPr>
            <p:ph idx="1"/>
          </p:nvPr>
        </p:nvSpPr>
        <p:spPr>
          <a:xfrm>
            <a:off x="456235" y="1591352"/>
            <a:ext cx="8340035" cy="5214593"/>
          </a:xfrm>
        </p:spPr>
        <p:txBody>
          <a:bodyPr>
            <a:normAutofit/>
          </a:bodyPr>
          <a:lstStyle/>
          <a:p>
            <a:r>
              <a:rPr lang="en-AU" dirty="0" smtClean="0">
                <a:solidFill>
                  <a:schemeClr val="tx1">
                    <a:lumMod val="85000"/>
                  </a:schemeClr>
                </a:solidFill>
              </a:rPr>
              <a:t>Golfers who are more flexible have shown to increase clubhead speed (CHS). This has been reported for golfers who are able to increase their axial trunk rotation, also known as the ‘x-factor’</a:t>
            </a:r>
          </a:p>
          <a:p>
            <a:r>
              <a:rPr lang="en-AU" dirty="0" smtClean="0">
                <a:solidFill>
                  <a:schemeClr val="tx1">
                    <a:lumMod val="85000"/>
                  </a:schemeClr>
                </a:solidFill>
              </a:rPr>
              <a:t>It is also suggested that by increasing trunk lateral flexion at the point of ball impact, this can also increase CHS. The term ‘crunch-factor’ (CF) is the product of trunk lateral flexion and axial rotation velocity</a:t>
            </a:r>
          </a:p>
          <a:p>
            <a:r>
              <a:rPr lang="en-AU" dirty="0" smtClean="0">
                <a:solidFill>
                  <a:schemeClr val="tx1">
                    <a:lumMod val="85000"/>
                  </a:schemeClr>
                </a:solidFill>
              </a:rPr>
              <a:t>Although CF has implications for performance, the effect of lateral flexion combined with axial rotation velocity could be the causation of LBP</a:t>
            </a:r>
          </a:p>
        </p:txBody>
      </p:sp>
      <p:pic>
        <p:nvPicPr>
          <p:cNvPr id="4" name="Picture 3"/>
          <p:cNvPicPr>
            <a:picLocks noChangeAspect="1"/>
          </p:cNvPicPr>
          <p:nvPr/>
        </p:nvPicPr>
        <p:blipFill>
          <a:blip r:embed="rId2"/>
          <a:stretch>
            <a:fillRect/>
          </a:stretch>
        </p:blipFill>
        <p:spPr>
          <a:xfrm>
            <a:off x="10054514" y="3713216"/>
            <a:ext cx="2051866" cy="3092729"/>
          </a:xfrm>
          <a:prstGeom prst="rect">
            <a:avLst/>
          </a:prstGeom>
        </p:spPr>
      </p:pic>
      <p:cxnSp>
        <p:nvCxnSpPr>
          <p:cNvPr id="6" name="Straight Connector 5"/>
          <p:cNvCxnSpPr/>
          <p:nvPr/>
        </p:nvCxnSpPr>
        <p:spPr>
          <a:xfrm>
            <a:off x="10648123" y="4356090"/>
            <a:ext cx="642710" cy="823784"/>
          </a:xfrm>
          <a:prstGeom prst="line">
            <a:avLst/>
          </a:prstGeom>
          <a:ln w="254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11261055" y="3948317"/>
            <a:ext cx="29778" cy="1231557"/>
          </a:xfrm>
          <a:prstGeom prst="line">
            <a:avLst/>
          </a:prstGeom>
          <a:ln w="25400">
            <a:solidFill>
              <a:srgbClr val="FFFF00"/>
            </a:solidFill>
          </a:ln>
        </p:spPr>
        <p:style>
          <a:lnRef idx="1">
            <a:schemeClr val="accent1"/>
          </a:lnRef>
          <a:fillRef idx="0">
            <a:schemeClr val="accent1"/>
          </a:fillRef>
          <a:effectRef idx="0">
            <a:schemeClr val="accent1"/>
          </a:effectRef>
          <a:fontRef idx="minor">
            <a:schemeClr val="tx1"/>
          </a:fontRef>
        </p:style>
      </p:cxnSp>
      <p:sp>
        <p:nvSpPr>
          <p:cNvPr id="9" name="Curved Right Arrow 8"/>
          <p:cNvSpPr/>
          <p:nvPr/>
        </p:nvSpPr>
        <p:spPr>
          <a:xfrm rot="19986916">
            <a:off x="10535378" y="4838090"/>
            <a:ext cx="417167" cy="448056"/>
          </a:xfrm>
          <a:prstGeom prst="curvedRightArrow">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chemeClr val="tx1"/>
              </a:solidFill>
            </a:endParaRP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93528" y="1165132"/>
            <a:ext cx="3408004" cy="2482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9943831" y="795800"/>
            <a:ext cx="2157701" cy="369332"/>
          </a:xfrm>
          <a:prstGeom prst="rect">
            <a:avLst/>
          </a:prstGeom>
          <a:noFill/>
        </p:spPr>
        <p:txBody>
          <a:bodyPr wrap="square" rtlCol="0">
            <a:spAutoFit/>
          </a:bodyPr>
          <a:lstStyle/>
          <a:p>
            <a:r>
              <a:rPr lang="en-AU" dirty="0" smtClean="0"/>
              <a:t>Myers et al. (2008)</a:t>
            </a:r>
            <a:endParaRPr lang="en-AU" dirty="0"/>
          </a:p>
        </p:txBody>
      </p:sp>
    </p:spTree>
    <p:extLst>
      <p:ext uri="{BB962C8B-B14F-4D97-AF65-F5344CB8AC3E}">
        <p14:creationId xmlns:p14="http://schemas.microsoft.com/office/powerpoint/2010/main" val="36679276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07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6"/>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Aims</a:t>
            </a:r>
            <a:endParaRPr lang="en-AU" dirty="0"/>
          </a:p>
        </p:txBody>
      </p:sp>
      <p:sp>
        <p:nvSpPr>
          <p:cNvPr id="3" name="Content Placeholder 2"/>
          <p:cNvSpPr>
            <a:spLocks noGrp="1"/>
          </p:cNvSpPr>
          <p:nvPr>
            <p:ph idx="1"/>
          </p:nvPr>
        </p:nvSpPr>
        <p:spPr>
          <a:xfrm>
            <a:off x="734990" y="1849688"/>
            <a:ext cx="10233800" cy="4351338"/>
          </a:xfrm>
        </p:spPr>
        <p:txBody>
          <a:bodyPr/>
          <a:lstStyle/>
          <a:p>
            <a:r>
              <a:rPr lang="en-AU" dirty="0" smtClean="0"/>
              <a:t>Therefore, the aims of this study were;</a:t>
            </a:r>
          </a:p>
          <a:p>
            <a:endParaRPr lang="en-AU" dirty="0"/>
          </a:p>
          <a:p>
            <a:r>
              <a:rPr lang="en-AU" sz="3600" dirty="0" smtClean="0"/>
              <a:t>Firstly, to see if flexibility (or, AROM) enabled golfers to maximise CF at ball impact</a:t>
            </a:r>
          </a:p>
          <a:p>
            <a:endParaRPr lang="en-AU" sz="3600" dirty="0" smtClean="0"/>
          </a:p>
          <a:p>
            <a:r>
              <a:rPr lang="en-AU" sz="3600" dirty="0" smtClean="0"/>
              <a:t>Secondly, to see if AROM variables helped to produce CHS</a:t>
            </a:r>
            <a:endParaRPr lang="en-AU" sz="3600" dirty="0"/>
          </a:p>
        </p:txBody>
      </p:sp>
    </p:spTree>
    <p:extLst>
      <p:ext uri="{BB962C8B-B14F-4D97-AF65-F5344CB8AC3E}">
        <p14:creationId xmlns:p14="http://schemas.microsoft.com/office/powerpoint/2010/main" val="12990383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Methods</a:t>
            </a:r>
            <a:endParaRPr lang="en-AU" dirty="0"/>
          </a:p>
        </p:txBody>
      </p:sp>
      <p:sp>
        <p:nvSpPr>
          <p:cNvPr id="3" name="Content Placeholder 2"/>
          <p:cNvSpPr>
            <a:spLocks noGrp="1"/>
          </p:cNvSpPr>
          <p:nvPr>
            <p:ph idx="1"/>
          </p:nvPr>
        </p:nvSpPr>
        <p:spPr>
          <a:xfrm>
            <a:off x="119977" y="1722593"/>
            <a:ext cx="8843720" cy="5135407"/>
          </a:xfrm>
        </p:spPr>
        <p:txBody>
          <a:bodyPr>
            <a:normAutofit/>
          </a:bodyPr>
          <a:lstStyle/>
          <a:p>
            <a:r>
              <a:rPr lang="en-AU" sz="2400" dirty="0" smtClean="0"/>
              <a:t>15 male high-level golfers (</a:t>
            </a:r>
            <a:r>
              <a:rPr lang="en-AU" sz="2400" dirty="0"/>
              <a:t>22.7 ± </a:t>
            </a:r>
            <a:r>
              <a:rPr lang="en-AU" sz="2400" dirty="0" smtClean="0"/>
              <a:t>4.3 </a:t>
            </a:r>
            <a:r>
              <a:rPr lang="en-AU" sz="2400" dirty="0" err="1" smtClean="0"/>
              <a:t>yrs</a:t>
            </a:r>
            <a:r>
              <a:rPr lang="en-AU" sz="2400" dirty="0" smtClean="0"/>
              <a:t>, HC: 2.5 ± 1.9 score)</a:t>
            </a:r>
          </a:p>
          <a:p>
            <a:pPr lvl="1"/>
            <a:r>
              <a:rPr lang="en-AU" sz="2000" dirty="0" smtClean="0"/>
              <a:t>No history of LBP</a:t>
            </a:r>
          </a:p>
          <a:p>
            <a:r>
              <a:rPr lang="en-AU" sz="2400" dirty="0" err="1" smtClean="0"/>
              <a:t>Vicon</a:t>
            </a:r>
            <a:r>
              <a:rPr lang="en-AU" sz="2400" dirty="0" smtClean="0"/>
              <a:t> 10-camera 3D motion capture system, operating at 250 Hz</a:t>
            </a:r>
          </a:p>
          <a:p>
            <a:r>
              <a:rPr lang="en-AU" sz="2400" dirty="0"/>
              <a:t>V</a:t>
            </a:r>
            <a:r>
              <a:rPr lang="en-AU" sz="2400" dirty="0" smtClean="0"/>
              <a:t>alidated custom 3D model was used to report trunk (shoulder relative to pelvis) and lower trunk (lower thorax relative to pelvis) kinematic data</a:t>
            </a:r>
          </a:p>
          <a:p>
            <a:r>
              <a:rPr lang="en-AU" sz="2400" dirty="0" smtClean="0"/>
              <a:t>Golfer AROM measured for both segments:</a:t>
            </a:r>
          </a:p>
          <a:p>
            <a:pPr lvl="1"/>
            <a:r>
              <a:rPr lang="en-AU" sz="2000" dirty="0" smtClean="0"/>
              <a:t>Flexion &amp; extension</a:t>
            </a:r>
          </a:p>
          <a:p>
            <a:pPr lvl="1"/>
            <a:r>
              <a:rPr lang="en-AU" sz="2000" dirty="0" smtClean="0"/>
              <a:t>Lateral flexion (left &amp; right)</a:t>
            </a:r>
          </a:p>
          <a:p>
            <a:pPr lvl="1"/>
            <a:r>
              <a:rPr lang="en-AU" sz="2000" dirty="0" smtClean="0"/>
              <a:t>Axial rotation (left &amp; right)</a:t>
            </a:r>
          </a:p>
          <a:p>
            <a:r>
              <a:rPr lang="en-AU" sz="2400" dirty="0" smtClean="0"/>
              <a:t>Relative ROM measured for five-iron golf swings (golf swing kinematics)</a:t>
            </a:r>
            <a:endParaRPr lang="en-AU" sz="24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84971" y="1851475"/>
            <a:ext cx="3042634" cy="39861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82490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Methods</a:t>
            </a:r>
            <a:endParaRPr lang="en-AU" dirty="0"/>
          </a:p>
        </p:txBody>
      </p:sp>
      <p:sp>
        <p:nvSpPr>
          <p:cNvPr id="3" name="Content Placeholder 2"/>
          <p:cNvSpPr>
            <a:spLocks noGrp="1"/>
          </p:cNvSpPr>
          <p:nvPr>
            <p:ph idx="1"/>
          </p:nvPr>
        </p:nvSpPr>
        <p:spPr>
          <a:xfrm>
            <a:off x="831242" y="1849688"/>
            <a:ext cx="10759744" cy="4351338"/>
          </a:xfrm>
        </p:spPr>
        <p:txBody>
          <a:bodyPr>
            <a:normAutofit fontScale="92500" lnSpcReduction="10000"/>
          </a:bodyPr>
          <a:lstStyle/>
          <a:p>
            <a:r>
              <a:rPr lang="en-AU" dirty="0" smtClean="0"/>
              <a:t>Golfers hit from an artificial turf surface in to a net 5m in front</a:t>
            </a:r>
          </a:p>
          <a:p>
            <a:r>
              <a:rPr lang="en-AU" dirty="0" smtClean="0"/>
              <a:t>Positioned behind them, a validated launch monitor was used to measure clubhead speed</a:t>
            </a:r>
          </a:p>
          <a:p>
            <a:r>
              <a:rPr lang="en-AU" dirty="0" smtClean="0"/>
              <a:t>Bivariate correlation analysis used to report between-segment kinematic relationships for CF variables</a:t>
            </a:r>
          </a:p>
          <a:p>
            <a:r>
              <a:rPr lang="en-AU" dirty="0" smtClean="0"/>
              <a:t>Regression analyses used to report;</a:t>
            </a:r>
          </a:p>
          <a:p>
            <a:pPr lvl="1"/>
            <a:r>
              <a:rPr lang="en-AU" dirty="0"/>
              <a:t>W</a:t>
            </a:r>
            <a:r>
              <a:rPr lang="en-AU" dirty="0" smtClean="0"/>
              <a:t>hich </a:t>
            </a:r>
            <a:r>
              <a:rPr lang="en-AU" dirty="0"/>
              <a:t>A</a:t>
            </a:r>
            <a:r>
              <a:rPr lang="en-AU" dirty="0" smtClean="0"/>
              <a:t>ROM variables were associated with CF, for each segment</a:t>
            </a:r>
          </a:p>
          <a:p>
            <a:pPr lvl="1"/>
            <a:r>
              <a:rPr lang="en-AU" dirty="0" smtClean="0"/>
              <a:t>Which kinematic variables (including AROM) were associated with clubhead speed </a:t>
            </a:r>
          </a:p>
          <a:p>
            <a:pPr lvl="1"/>
            <a:endParaRPr lang="en-AU" dirty="0"/>
          </a:p>
          <a:p>
            <a:pPr lvl="1"/>
            <a:r>
              <a:rPr lang="en-AU" dirty="0" smtClean="0"/>
              <a:t>All statistical analyses were undertaken using IBM SPSS for Statistics Version 22.0 (Armonk, New York)</a:t>
            </a:r>
            <a:endParaRPr lang="en-AU" dirty="0"/>
          </a:p>
        </p:txBody>
      </p:sp>
    </p:spTree>
    <p:extLst>
      <p:ext uri="{BB962C8B-B14F-4D97-AF65-F5344CB8AC3E}">
        <p14:creationId xmlns:p14="http://schemas.microsoft.com/office/powerpoint/2010/main" val="15509327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sp>
        <p:nvSpPr>
          <p:cNvPr id="3" name="Content Placeholder 2"/>
          <p:cNvSpPr>
            <a:spLocks noGrp="1"/>
          </p:cNvSpPr>
          <p:nvPr>
            <p:ph idx="1"/>
          </p:nvPr>
        </p:nvSpPr>
        <p:spPr/>
        <p:txBody>
          <a:bodyPr/>
          <a:lstStyle/>
          <a:p>
            <a:endParaRPr lang="en-AU"/>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58646" y="1237356"/>
            <a:ext cx="8467620" cy="45710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7588" y="3246147"/>
            <a:ext cx="1933575" cy="2562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8000304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Results</a:t>
            </a:r>
            <a:endParaRPr lang="en-AU" dirty="0"/>
          </a:p>
        </p:txBody>
      </p:sp>
      <p:sp>
        <p:nvSpPr>
          <p:cNvPr id="3" name="Content Placeholder 2"/>
          <p:cNvSpPr>
            <a:spLocks noGrp="1"/>
          </p:cNvSpPr>
          <p:nvPr>
            <p:ph idx="1"/>
          </p:nvPr>
        </p:nvSpPr>
        <p:spPr>
          <a:xfrm>
            <a:off x="807179" y="1729372"/>
            <a:ext cx="10233800" cy="4954763"/>
          </a:xfrm>
        </p:spPr>
        <p:txBody>
          <a:bodyPr>
            <a:normAutofit fontScale="92500" lnSpcReduction="10000"/>
          </a:bodyPr>
          <a:lstStyle/>
          <a:p>
            <a:r>
              <a:rPr lang="en-AU" dirty="0" smtClean="0">
                <a:solidFill>
                  <a:schemeClr val="tx1">
                    <a:lumMod val="85000"/>
                  </a:schemeClr>
                </a:solidFill>
              </a:rPr>
              <a:t>Bivariate correlation analysis reported </a:t>
            </a:r>
            <a:r>
              <a:rPr lang="en-AU" dirty="0">
                <a:solidFill>
                  <a:schemeClr val="tx1">
                    <a:lumMod val="85000"/>
                  </a:schemeClr>
                </a:solidFill>
              </a:rPr>
              <a:t>A</a:t>
            </a:r>
            <a:r>
              <a:rPr lang="en-AU" dirty="0" smtClean="0">
                <a:solidFill>
                  <a:schemeClr val="tx1">
                    <a:lumMod val="85000"/>
                  </a:schemeClr>
                </a:solidFill>
              </a:rPr>
              <a:t>ROM moderate +</a:t>
            </a:r>
            <a:r>
              <a:rPr lang="en-AU" dirty="0" err="1" smtClean="0">
                <a:solidFill>
                  <a:schemeClr val="tx1">
                    <a:lumMod val="85000"/>
                  </a:schemeClr>
                </a:solidFill>
              </a:rPr>
              <a:t>ve</a:t>
            </a:r>
            <a:r>
              <a:rPr lang="en-AU" dirty="0" smtClean="0">
                <a:solidFill>
                  <a:schemeClr val="tx1">
                    <a:lumMod val="85000"/>
                  </a:schemeClr>
                </a:solidFill>
              </a:rPr>
              <a:t> </a:t>
            </a:r>
            <a:r>
              <a:rPr lang="en-AU" dirty="0" err="1" smtClean="0">
                <a:solidFill>
                  <a:schemeClr val="tx1">
                    <a:lumMod val="85000"/>
                  </a:schemeClr>
                </a:solidFill>
              </a:rPr>
              <a:t>rel’shps</a:t>
            </a:r>
            <a:r>
              <a:rPr lang="en-AU" dirty="0" smtClean="0">
                <a:solidFill>
                  <a:schemeClr val="tx1">
                    <a:lumMod val="85000"/>
                  </a:schemeClr>
                </a:solidFill>
              </a:rPr>
              <a:t> (trunk &amp; lower trunk flexion, lower trunk left lateral flexion) and moderate –</a:t>
            </a:r>
            <a:r>
              <a:rPr lang="en-AU" dirty="0" err="1" smtClean="0">
                <a:solidFill>
                  <a:schemeClr val="tx1">
                    <a:lumMod val="85000"/>
                  </a:schemeClr>
                </a:solidFill>
              </a:rPr>
              <a:t>ve</a:t>
            </a:r>
            <a:r>
              <a:rPr lang="en-AU" dirty="0" smtClean="0">
                <a:solidFill>
                  <a:schemeClr val="tx1">
                    <a:lumMod val="85000"/>
                  </a:schemeClr>
                </a:solidFill>
              </a:rPr>
              <a:t> </a:t>
            </a:r>
            <a:r>
              <a:rPr lang="en-AU" dirty="0" err="1" smtClean="0">
                <a:solidFill>
                  <a:schemeClr val="tx1">
                    <a:lumMod val="85000"/>
                  </a:schemeClr>
                </a:solidFill>
              </a:rPr>
              <a:t>rel’shps</a:t>
            </a:r>
            <a:r>
              <a:rPr lang="en-AU" dirty="0" smtClean="0">
                <a:solidFill>
                  <a:schemeClr val="tx1">
                    <a:lumMod val="85000"/>
                  </a:schemeClr>
                </a:solidFill>
              </a:rPr>
              <a:t> (lower trunk left axial rotation) with CF variables</a:t>
            </a:r>
          </a:p>
          <a:p>
            <a:endParaRPr lang="en-AU" dirty="0" smtClean="0"/>
          </a:p>
          <a:p>
            <a:r>
              <a:rPr lang="en-AU" dirty="0" smtClean="0"/>
              <a:t>The </a:t>
            </a:r>
            <a:r>
              <a:rPr lang="en-AU" dirty="0">
                <a:solidFill>
                  <a:srgbClr val="FFFF00"/>
                </a:solidFill>
              </a:rPr>
              <a:t>A</a:t>
            </a:r>
            <a:r>
              <a:rPr lang="en-AU" dirty="0" smtClean="0">
                <a:solidFill>
                  <a:srgbClr val="FFFF00"/>
                </a:solidFill>
              </a:rPr>
              <a:t>ROM regression model for trunk CF </a:t>
            </a:r>
            <a:r>
              <a:rPr lang="en-AU" dirty="0" smtClean="0"/>
              <a:t>reported </a:t>
            </a:r>
            <a:r>
              <a:rPr lang="en-AU" dirty="0" smtClean="0">
                <a:solidFill>
                  <a:srgbClr val="FFFF00"/>
                </a:solidFill>
              </a:rPr>
              <a:t>lower trunk flexion </a:t>
            </a:r>
            <a:r>
              <a:rPr lang="en-AU" dirty="0" smtClean="0"/>
              <a:t>and </a:t>
            </a:r>
            <a:r>
              <a:rPr lang="en-AU" dirty="0" smtClean="0">
                <a:solidFill>
                  <a:srgbClr val="FFFF00"/>
                </a:solidFill>
              </a:rPr>
              <a:t>lower trunk left axial rotation </a:t>
            </a:r>
            <a:r>
              <a:rPr lang="en-AU" dirty="0" smtClean="0"/>
              <a:t>as significantly (p &lt; .01) associated variables, </a:t>
            </a:r>
            <a:r>
              <a:rPr lang="en-AU" dirty="0" smtClean="0">
                <a:solidFill>
                  <a:srgbClr val="FFFF00"/>
                </a:solidFill>
              </a:rPr>
              <a:t>explaining 57.4% of variance </a:t>
            </a:r>
          </a:p>
          <a:p>
            <a:r>
              <a:rPr lang="en-AU" dirty="0" smtClean="0"/>
              <a:t>The </a:t>
            </a:r>
            <a:r>
              <a:rPr lang="en-AU" dirty="0">
                <a:solidFill>
                  <a:srgbClr val="FFFF00"/>
                </a:solidFill>
              </a:rPr>
              <a:t>A</a:t>
            </a:r>
            <a:r>
              <a:rPr lang="en-AU" dirty="0" smtClean="0">
                <a:solidFill>
                  <a:srgbClr val="FFFF00"/>
                </a:solidFill>
              </a:rPr>
              <a:t>ROM regression model for lower trunk CF</a:t>
            </a:r>
            <a:r>
              <a:rPr lang="en-AU" dirty="0" smtClean="0"/>
              <a:t> reported </a:t>
            </a:r>
            <a:r>
              <a:rPr lang="en-AU" dirty="0" smtClean="0">
                <a:solidFill>
                  <a:srgbClr val="FFFF00"/>
                </a:solidFill>
              </a:rPr>
              <a:t>trunk right lateral flexion</a:t>
            </a:r>
            <a:r>
              <a:rPr lang="en-AU" dirty="0" smtClean="0"/>
              <a:t> although, it was </a:t>
            </a:r>
            <a:r>
              <a:rPr lang="en-AU" dirty="0" smtClean="0">
                <a:solidFill>
                  <a:srgbClr val="FFFF00"/>
                </a:solidFill>
              </a:rPr>
              <a:t>not-significant</a:t>
            </a:r>
            <a:r>
              <a:rPr lang="en-AU" dirty="0" smtClean="0"/>
              <a:t> (</a:t>
            </a:r>
            <a:r>
              <a:rPr lang="en-AU" dirty="0" smtClean="0">
                <a:solidFill>
                  <a:srgbClr val="FFFF00"/>
                </a:solidFill>
              </a:rPr>
              <a:t>22.5 %</a:t>
            </a:r>
            <a:r>
              <a:rPr lang="en-AU" dirty="0" smtClean="0"/>
              <a:t> , p &gt; .05)</a:t>
            </a:r>
          </a:p>
          <a:p>
            <a:endParaRPr lang="en-AU" dirty="0" smtClean="0"/>
          </a:p>
          <a:p>
            <a:r>
              <a:rPr lang="en-AU" dirty="0" smtClean="0"/>
              <a:t>The final </a:t>
            </a:r>
            <a:r>
              <a:rPr lang="en-AU" dirty="0" smtClean="0">
                <a:solidFill>
                  <a:srgbClr val="FFFF00"/>
                </a:solidFill>
              </a:rPr>
              <a:t>regression model for CHS </a:t>
            </a:r>
            <a:r>
              <a:rPr lang="en-AU" dirty="0" smtClean="0"/>
              <a:t>reported </a:t>
            </a:r>
            <a:r>
              <a:rPr lang="en-AU" dirty="0" smtClean="0">
                <a:solidFill>
                  <a:srgbClr val="FFFF00"/>
                </a:solidFill>
              </a:rPr>
              <a:t>trunk lateral flexion at ball impact </a:t>
            </a:r>
            <a:r>
              <a:rPr lang="en-AU" dirty="0" smtClean="0"/>
              <a:t>and </a:t>
            </a:r>
            <a:r>
              <a:rPr lang="en-AU" dirty="0" smtClean="0">
                <a:solidFill>
                  <a:srgbClr val="FFFF00"/>
                </a:solidFill>
              </a:rPr>
              <a:t>lower trunk CF </a:t>
            </a:r>
            <a:r>
              <a:rPr lang="en-AU" dirty="0" smtClean="0"/>
              <a:t>as significantly (p  &lt; .01) associated variables, </a:t>
            </a:r>
            <a:r>
              <a:rPr lang="en-AU" dirty="0" smtClean="0">
                <a:solidFill>
                  <a:srgbClr val="FFFF00"/>
                </a:solidFill>
              </a:rPr>
              <a:t>explaining 63.6% of variance</a:t>
            </a:r>
          </a:p>
          <a:p>
            <a:pPr marL="0" indent="0">
              <a:buNone/>
            </a:pPr>
            <a:endParaRPr lang="en-AU" dirty="0"/>
          </a:p>
          <a:p>
            <a:pPr marL="0" indent="0">
              <a:buNone/>
            </a:pPr>
            <a:endParaRPr lang="en-AU" dirty="0"/>
          </a:p>
        </p:txBody>
      </p:sp>
    </p:spTree>
    <p:extLst>
      <p:ext uri="{BB962C8B-B14F-4D97-AF65-F5344CB8AC3E}">
        <p14:creationId xmlns:p14="http://schemas.microsoft.com/office/powerpoint/2010/main" val="207534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Discussion</a:t>
            </a:r>
            <a:endParaRPr lang="en-AU" dirty="0"/>
          </a:p>
        </p:txBody>
      </p:sp>
      <p:sp>
        <p:nvSpPr>
          <p:cNvPr id="3" name="Content Placeholder 2"/>
          <p:cNvSpPr>
            <a:spLocks noGrp="1"/>
          </p:cNvSpPr>
          <p:nvPr>
            <p:ph idx="1"/>
          </p:nvPr>
        </p:nvSpPr>
        <p:spPr>
          <a:xfrm>
            <a:off x="638736" y="1681246"/>
            <a:ext cx="11080021" cy="4351338"/>
          </a:xfrm>
        </p:spPr>
        <p:txBody>
          <a:bodyPr/>
          <a:lstStyle/>
          <a:p>
            <a:r>
              <a:rPr lang="en-AU" dirty="0" smtClean="0"/>
              <a:t>Only the AROM variable, </a:t>
            </a:r>
            <a:r>
              <a:rPr lang="en-AU" dirty="0" smtClean="0">
                <a:solidFill>
                  <a:srgbClr val="FFFF00"/>
                </a:solidFill>
              </a:rPr>
              <a:t>left lower trunk axial rotation was shown to be negatively associated with CF</a:t>
            </a:r>
            <a:r>
              <a:rPr lang="en-AU" dirty="0" smtClean="0"/>
              <a:t> in both bivariate correlation and regression model. This would suggest </a:t>
            </a:r>
            <a:r>
              <a:rPr lang="en-AU" dirty="0" smtClean="0">
                <a:solidFill>
                  <a:srgbClr val="FFFF00"/>
                </a:solidFill>
              </a:rPr>
              <a:t>an ability to be flexible in the lower trunk (at the top of the backswing), is possibly undesirable for maximising CF</a:t>
            </a:r>
            <a:r>
              <a:rPr lang="en-AU" dirty="0" smtClean="0"/>
              <a:t>. This could be </a:t>
            </a:r>
            <a:r>
              <a:rPr lang="en-AU" dirty="0" smtClean="0">
                <a:solidFill>
                  <a:srgbClr val="FFFF00"/>
                </a:solidFill>
              </a:rPr>
              <a:t>due to the fact that modern golf swings utilise more shoulder turn</a:t>
            </a:r>
            <a:r>
              <a:rPr lang="en-AU" dirty="0" smtClean="0"/>
              <a:t>, and stable hips</a:t>
            </a:r>
          </a:p>
          <a:p>
            <a:endParaRPr lang="en-AU" dirty="0" smtClean="0"/>
          </a:p>
          <a:p>
            <a:r>
              <a:rPr lang="en-AU" dirty="0" smtClean="0"/>
              <a:t>Although no AROM variables appeared in the CHS regression model, their correlations with CF variables suggest </a:t>
            </a:r>
            <a:r>
              <a:rPr lang="en-AU" dirty="0" smtClean="0">
                <a:solidFill>
                  <a:srgbClr val="FFFF00"/>
                </a:solidFill>
              </a:rPr>
              <a:t>specific joint flexibility is important for golf</a:t>
            </a:r>
          </a:p>
          <a:p>
            <a:endParaRPr lang="en-AU" dirty="0" smtClean="0"/>
          </a:p>
          <a:p>
            <a:endParaRPr lang="en-AU" dirty="0"/>
          </a:p>
        </p:txBody>
      </p:sp>
    </p:spTree>
    <p:extLst>
      <p:ext uri="{BB962C8B-B14F-4D97-AF65-F5344CB8AC3E}">
        <p14:creationId xmlns:p14="http://schemas.microsoft.com/office/powerpoint/2010/main" val="22849673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Conclusion</a:t>
            </a:r>
            <a:endParaRPr lang="en-AU" dirty="0"/>
          </a:p>
        </p:txBody>
      </p:sp>
      <p:sp>
        <p:nvSpPr>
          <p:cNvPr id="3" name="Content Placeholder 2"/>
          <p:cNvSpPr>
            <a:spLocks noGrp="1"/>
          </p:cNvSpPr>
          <p:nvPr>
            <p:ph idx="1"/>
          </p:nvPr>
        </p:nvSpPr>
        <p:spPr>
          <a:xfrm>
            <a:off x="810907" y="1838504"/>
            <a:ext cx="10233800" cy="4351338"/>
          </a:xfrm>
        </p:spPr>
        <p:txBody>
          <a:bodyPr>
            <a:normAutofit fontScale="92500" lnSpcReduction="20000"/>
          </a:bodyPr>
          <a:lstStyle/>
          <a:p>
            <a:r>
              <a:rPr lang="en-AU" dirty="0" smtClean="0"/>
              <a:t>As mentioned, </a:t>
            </a:r>
            <a:r>
              <a:rPr lang="en-AU" dirty="0" smtClean="0">
                <a:solidFill>
                  <a:srgbClr val="FFFF00"/>
                </a:solidFill>
              </a:rPr>
              <a:t>reduced axial rotation in the lower trunk is a key factor in the modern golf swing</a:t>
            </a:r>
            <a:r>
              <a:rPr lang="en-AU" dirty="0" smtClean="0"/>
              <a:t>. The modern golf swing however, increases CF at ball impact</a:t>
            </a:r>
          </a:p>
          <a:p>
            <a:r>
              <a:rPr lang="en-AU" dirty="0" smtClean="0"/>
              <a:t>A limitation of this study may be that although the golfers in this study </a:t>
            </a:r>
            <a:r>
              <a:rPr lang="en-AU" dirty="0" smtClean="0">
                <a:solidFill>
                  <a:srgbClr val="FFFF00"/>
                </a:solidFill>
              </a:rPr>
              <a:t>were flexible for left axial rotation of the lower trunk, it was not utilised due to the use of the modern golf swing</a:t>
            </a:r>
          </a:p>
          <a:p>
            <a:r>
              <a:rPr lang="en-AU" dirty="0" smtClean="0">
                <a:solidFill>
                  <a:srgbClr val="FFFF00"/>
                </a:solidFill>
              </a:rPr>
              <a:t>Also, golfers in this study were relatively young and had no history of LBP, comparison of a LBP group may explain kinematic differences</a:t>
            </a:r>
          </a:p>
          <a:p>
            <a:r>
              <a:rPr lang="en-AU" dirty="0" smtClean="0">
                <a:solidFill>
                  <a:srgbClr val="FFFF00"/>
                </a:solidFill>
              </a:rPr>
              <a:t>EMG was not measured which also relates to LBP in golf swings</a:t>
            </a:r>
          </a:p>
          <a:p>
            <a:r>
              <a:rPr lang="en-AU" dirty="0" smtClean="0"/>
              <a:t>However, the majority of </a:t>
            </a:r>
            <a:r>
              <a:rPr lang="en-AU" dirty="0" smtClean="0">
                <a:solidFill>
                  <a:srgbClr val="FFFF00"/>
                </a:solidFill>
              </a:rPr>
              <a:t>research agrees that excessive spinal loading associated with increased CF should be managed through exercise intervention</a:t>
            </a:r>
            <a:endParaRPr lang="en-AU" dirty="0">
              <a:solidFill>
                <a:srgbClr val="FFFF00"/>
              </a:solidFill>
            </a:endParaRPr>
          </a:p>
        </p:txBody>
      </p:sp>
    </p:spTree>
    <p:extLst>
      <p:ext uri="{BB962C8B-B14F-4D97-AF65-F5344CB8AC3E}">
        <p14:creationId xmlns:p14="http://schemas.microsoft.com/office/powerpoint/2010/main" val="22142682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Depth">
  <a:themeElements>
    <a:clrScheme name="Depth">
      <a:dk1>
        <a:sysClr val="windowText" lastClr="000000"/>
      </a:dk1>
      <a:lt1>
        <a:sysClr val="window" lastClr="FFFFFF"/>
      </a:lt1>
      <a:dk2>
        <a:srgbClr val="455F51"/>
      </a:dk2>
      <a:lt2>
        <a:srgbClr val="94D7E4"/>
      </a:lt2>
      <a:accent1>
        <a:srgbClr val="41AEBD"/>
      </a:accent1>
      <a:accent2>
        <a:srgbClr val="97E9D5"/>
      </a:accent2>
      <a:accent3>
        <a:srgbClr val="A2CF49"/>
      </a:accent3>
      <a:accent4>
        <a:srgbClr val="608F3D"/>
      </a:accent4>
      <a:accent5>
        <a:srgbClr val="F4DE3A"/>
      </a:accent5>
      <a:accent6>
        <a:srgbClr val="FCB11C"/>
      </a:accent6>
      <a:hlink>
        <a:srgbClr val="FBCA98"/>
      </a:hlink>
      <a:folHlink>
        <a:srgbClr val="D3B86D"/>
      </a:folHlink>
    </a:clrScheme>
    <a:fontScheme name="Depth">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epth">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epth" id="{7BEAFC2A-325C-49C4-AC08-2B765DA903F9}" vid="{1735E755-43E6-43AA-ABA2-C989ECC79AF5}"/>
    </a:ext>
  </a:extLst>
</a:theme>
</file>

<file path=docProps/app.xml><?xml version="1.0" encoding="utf-8"?>
<Properties xmlns="http://schemas.openxmlformats.org/officeDocument/2006/extended-properties" xmlns:vt="http://schemas.openxmlformats.org/officeDocument/2006/docPropsVTypes">
  <Template>Depth</Template>
  <TotalTime>4354</TotalTime>
  <Words>819</Words>
  <Application>Microsoft Office PowerPoint</Application>
  <PresentationFormat>Widescreen</PresentationFormat>
  <Paragraphs>64</Paragraphs>
  <Slides>10</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10</vt:i4>
      </vt:variant>
    </vt:vector>
  </HeadingPairs>
  <TitlesOfParts>
    <vt:vector size="13" baseType="lpstr">
      <vt:lpstr>Arial</vt:lpstr>
      <vt:lpstr>Corbel</vt:lpstr>
      <vt:lpstr>Depth</vt:lpstr>
      <vt:lpstr>Does flexibility correlate with  crunch factor in golf and produce  faster clubhead speed?</vt:lpstr>
      <vt:lpstr>Background</vt:lpstr>
      <vt:lpstr>Aims</vt:lpstr>
      <vt:lpstr>Methods</vt:lpstr>
      <vt:lpstr>Methods</vt:lpstr>
      <vt:lpstr>PowerPoint Presentation</vt:lpstr>
      <vt:lpstr>Results</vt:lpstr>
      <vt:lpstr>Discussion</vt:lpstr>
      <vt:lpstr>Conclusion</vt:lpstr>
      <vt:lpstr>References</vt:lpstr>
    </vt:vector>
  </TitlesOfParts>
  <Company>University of Notre Dame Australia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HPE 341 ADVANCED BIOMECHANICS</dc:title>
  <dc:creator>Chris Joyce</dc:creator>
  <cp:lastModifiedBy>Chris Joyce</cp:lastModifiedBy>
  <cp:revision>341</cp:revision>
  <dcterms:created xsi:type="dcterms:W3CDTF">2015-02-02T01:49:12Z</dcterms:created>
  <dcterms:modified xsi:type="dcterms:W3CDTF">2015-10-29T02:33:36Z</dcterms:modified>
</cp:coreProperties>
</file>