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4" r:id="rId1"/>
  </p:sldMasterIdLst>
  <p:notesMasterIdLst>
    <p:notesMasterId r:id="rId31"/>
  </p:notesMasterIdLst>
  <p:sldIdLst>
    <p:sldId id="256" r:id="rId2"/>
    <p:sldId id="296" r:id="rId3"/>
    <p:sldId id="258" r:id="rId4"/>
    <p:sldId id="275" r:id="rId5"/>
    <p:sldId id="259" r:id="rId6"/>
    <p:sldId id="260" r:id="rId7"/>
    <p:sldId id="261" r:id="rId8"/>
    <p:sldId id="262" r:id="rId9"/>
    <p:sldId id="276" r:id="rId10"/>
    <p:sldId id="286" r:id="rId11"/>
    <p:sldId id="287" r:id="rId12"/>
    <p:sldId id="288" r:id="rId13"/>
    <p:sldId id="290" r:id="rId14"/>
    <p:sldId id="291" r:id="rId15"/>
    <p:sldId id="292" r:id="rId16"/>
    <p:sldId id="293" r:id="rId17"/>
    <p:sldId id="294" r:id="rId18"/>
    <p:sldId id="295" r:id="rId19"/>
    <p:sldId id="279" r:id="rId20"/>
    <p:sldId id="267" r:id="rId21"/>
    <p:sldId id="266" r:id="rId22"/>
    <p:sldId id="270" r:id="rId23"/>
    <p:sldId id="271" r:id="rId24"/>
    <p:sldId id="272" r:id="rId25"/>
    <p:sldId id="263" r:id="rId26"/>
    <p:sldId id="277" r:id="rId27"/>
    <p:sldId id="273" r:id="rId28"/>
    <p:sldId id="274" r:id="rId29"/>
    <p:sldId id="298"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432F"/>
    <a:srgbClr val="99864B"/>
    <a:srgbClr val="022B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961" autoAdjust="0"/>
    <p:restoredTop sz="79678" autoAdjust="0"/>
  </p:normalViewPr>
  <p:slideViewPr>
    <p:cSldViewPr snapToObjects="1">
      <p:cViewPr>
        <p:scale>
          <a:sx n="150" d="100"/>
          <a:sy n="150" d="100"/>
        </p:scale>
        <p:origin x="2232" y="5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04DEDD-7877-E940-AB8B-15B09A17130A}" type="datetimeFigureOut">
              <a:rPr lang="en-US" smtClean="0"/>
              <a:t>5/15/11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B1BFFC-9A74-7341-89B0-444E4B885CE7}" type="slidenum">
              <a:rPr lang="en-US" smtClean="0"/>
              <a:t>‹#›</a:t>
            </a:fld>
            <a:endParaRPr lang="en-US"/>
          </a:p>
        </p:txBody>
      </p:sp>
    </p:spTree>
    <p:extLst>
      <p:ext uri="{BB962C8B-B14F-4D97-AF65-F5344CB8AC3E}">
        <p14:creationId xmlns:p14="http://schemas.microsoft.com/office/powerpoint/2010/main" val="1955159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a:t>
            </a:fld>
            <a:endParaRPr lang="en-US"/>
          </a:p>
        </p:txBody>
      </p:sp>
    </p:spTree>
    <p:extLst>
      <p:ext uri="{BB962C8B-B14F-4D97-AF65-F5344CB8AC3E}">
        <p14:creationId xmlns:p14="http://schemas.microsoft.com/office/powerpoint/2010/main" val="1865683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10</a:t>
            </a:fld>
            <a:endParaRPr lang="en-US"/>
          </a:p>
        </p:txBody>
      </p:sp>
    </p:spTree>
    <p:extLst>
      <p:ext uri="{BB962C8B-B14F-4D97-AF65-F5344CB8AC3E}">
        <p14:creationId xmlns:p14="http://schemas.microsoft.com/office/powerpoint/2010/main" val="1392171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11</a:t>
            </a:fld>
            <a:endParaRPr lang="en-US"/>
          </a:p>
        </p:txBody>
      </p:sp>
    </p:spTree>
    <p:extLst>
      <p:ext uri="{BB962C8B-B14F-4D97-AF65-F5344CB8AC3E}">
        <p14:creationId xmlns:p14="http://schemas.microsoft.com/office/powerpoint/2010/main" val="3055878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12</a:t>
            </a:fld>
            <a:endParaRPr lang="en-US"/>
          </a:p>
        </p:txBody>
      </p:sp>
    </p:spTree>
    <p:extLst>
      <p:ext uri="{BB962C8B-B14F-4D97-AF65-F5344CB8AC3E}">
        <p14:creationId xmlns:p14="http://schemas.microsoft.com/office/powerpoint/2010/main" val="1386683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13</a:t>
            </a:fld>
            <a:endParaRPr lang="en-US"/>
          </a:p>
        </p:txBody>
      </p:sp>
    </p:spTree>
    <p:extLst>
      <p:ext uri="{BB962C8B-B14F-4D97-AF65-F5344CB8AC3E}">
        <p14:creationId xmlns:p14="http://schemas.microsoft.com/office/powerpoint/2010/main" val="2478646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14</a:t>
            </a:fld>
            <a:endParaRPr lang="en-US"/>
          </a:p>
        </p:txBody>
      </p:sp>
    </p:spTree>
    <p:extLst>
      <p:ext uri="{BB962C8B-B14F-4D97-AF65-F5344CB8AC3E}">
        <p14:creationId xmlns:p14="http://schemas.microsoft.com/office/powerpoint/2010/main" val="2194879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15</a:t>
            </a:fld>
            <a:endParaRPr lang="en-US"/>
          </a:p>
        </p:txBody>
      </p:sp>
    </p:spTree>
    <p:extLst>
      <p:ext uri="{BB962C8B-B14F-4D97-AF65-F5344CB8AC3E}">
        <p14:creationId xmlns:p14="http://schemas.microsoft.com/office/powerpoint/2010/main" val="2916356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16</a:t>
            </a:fld>
            <a:endParaRPr lang="en-US"/>
          </a:p>
        </p:txBody>
      </p:sp>
    </p:spTree>
    <p:extLst>
      <p:ext uri="{BB962C8B-B14F-4D97-AF65-F5344CB8AC3E}">
        <p14:creationId xmlns:p14="http://schemas.microsoft.com/office/powerpoint/2010/main" val="1893618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18</a:t>
            </a:fld>
            <a:endParaRPr lang="en-US"/>
          </a:p>
        </p:txBody>
      </p:sp>
    </p:spTree>
    <p:extLst>
      <p:ext uri="{BB962C8B-B14F-4D97-AF65-F5344CB8AC3E}">
        <p14:creationId xmlns:p14="http://schemas.microsoft.com/office/powerpoint/2010/main" val="30282244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19</a:t>
            </a:fld>
            <a:endParaRPr lang="en-US"/>
          </a:p>
        </p:txBody>
      </p:sp>
    </p:spTree>
    <p:extLst>
      <p:ext uri="{BB962C8B-B14F-4D97-AF65-F5344CB8AC3E}">
        <p14:creationId xmlns:p14="http://schemas.microsoft.com/office/powerpoint/2010/main" val="2153186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a:t>
            </a:fld>
            <a:endParaRPr lang="en-US"/>
          </a:p>
        </p:txBody>
      </p:sp>
    </p:spTree>
    <p:extLst>
      <p:ext uri="{BB962C8B-B14F-4D97-AF65-F5344CB8AC3E}">
        <p14:creationId xmlns:p14="http://schemas.microsoft.com/office/powerpoint/2010/main" val="3481008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20</a:t>
            </a:fld>
            <a:endParaRPr lang="en-US"/>
          </a:p>
        </p:txBody>
      </p:sp>
    </p:spTree>
    <p:extLst>
      <p:ext uri="{BB962C8B-B14F-4D97-AF65-F5344CB8AC3E}">
        <p14:creationId xmlns:p14="http://schemas.microsoft.com/office/powerpoint/2010/main" val="1644813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21</a:t>
            </a:fld>
            <a:endParaRPr lang="en-US"/>
          </a:p>
        </p:txBody>
      </p:sp>
    </p:spTree>
    <p:extLst>
      <p:ext uri="{BB962C8B-B14F-4D97-AF65-F5344CB8AC3E}">
        <p14:creationId xmlns:p14="http://schemas.microsoft.com/office/powerpoint/2010/main" val="2430156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22</a:t>
            </a:fld>
            <a:endParaRPr lang="en-US"/>
          </a:p>
        </p:txBody>
      </p:sp>
    </p:spTree>
    <p:extLst>
      <p:ext uri="{BB962C8B-B14F-4D97-AF65-F5344CB8AC3E}">
        <p14:creationId xmlns:p14="http://schemas.microsoft.com/office/powerpoint/2010/main" val="4066725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23</a:t>
            </a:fld>
            <a:endParaRPr lang="en-US"/>
          </a:p>
        </p:txBody>
      </p:sp>
    </p:spTree>
    <p:extLst>
      <p:ext uri="{BB962C8B-B14F-4D97-AF65-F5344CB8AC3E}">
        <p14:creationId xmlns:p14="http://schemas.microsoft.com/office/powerpoint/2010/main" val="11341068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24</a:t>
            </a:fld>
            <a:endParaRPr lang="en-US"/>
          </a:p>
        </p:txBody>
      </p:sp>
    </p:spTree>
    <p:extLst>
      <p:ext uri="{BB962C8B-B14F-4D97-AF65-F5344CB8AC3E}">
        <p14:creationId xmlns:p14="http://schemas.microsoft.com/office/powerpoint/2010/main" val="2674709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25</a:t>
            </a:fld>
            <a:endParaRPr lang="en-US"/>
          </a:p>
        </p:txBody>
      </p:sp>
    </p:spTree>
    <p:extLst>
      <p:ext uri="{BB962C8B-B14F-4D97-AF65-F5344CB8AC3E}">
        <p14:creationId xmlns:p14="http://schemas.microsoft.com/office/powerpoint/2010/main" val="31792197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26</a:t>
            </a:fld>
            <a:endParaRPr lang="en-US"/>
          </a:p>
        </p:txBody>
      </p:sp>
    </p:spTree>
    <p:extLst>
      <p:ext uri="{BB962C8B-B14F-4D97-AF65-F5344CB8AC3E}">
        <p14:creationId xmlns:p14="http://schemas.microsoft.com/office/powerpoint/2010/main" val="38515584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27</a:t>
            </a:fld>
            <a:endParaRPr lang="en-US"/>
          </a:p>
        </p:txBody>
      </p:sp>
    </p:spTree>
    <p:extLst>
      <p:ext uri="{BB962C8B-B14F-4D97-AF65-F5344CB8AC3E}">
        <p14:creationId xmlns:p14="http://schemas.microsoft.com/office/powerpoint/2010/main" val="25346815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28</a:t>
            </a:fld>
            <a:endParaRPr lang="en-US"/>
          </a:p>
        </p:txBody>
      </p:sp>
    </p:spTree>
    <p:extLst>
      <p:ext uri="{BB962C8B-B14F-4D97-AF65-F5344CB8AC3E}">
        <p14:creationId xmlns:p14="http://schemas.microsoft.com/office/powerpoint/2010/main" val="25271233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29</a:t>
            </a:fld>
            <a:endParaRPr lang="en-US"/>
          </a:p>
        </p:txBody>
      </p:sp>
    </p:spTree>
    <p:extLst>
      <p:ext uri="{BB962C8B-B14F-4D97-AF65-F5344CB8AC3E}">
        <p14:creationId xmlns:p14="http://schemas.microsoft.com/office/powerpoint/2010/main" val="3969349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3</a:t>
            </a:fld>
            <a:endParaRPr lang="en-US"/>
          </a:p>
        </p:txBody>
      </p:sp>
    </p:spTree>
    <p:extLst>
      <p:ext uri="{BB962C8B-B14F-4D97-AF65-F5344CB8AC3E}">
        <p14:creationId xmlns:p14="http://schemas.microsoft.com/office/powerpoint/2010/main" val="132443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4</a:t>
            </a:fld>
            <a:endParaRPr lang="en-US"/>
          </a:p>
        </p:txBody>
      </p:sp>
    </p:spTree>
    <p:extLst>
      <p:ext uri="{BB962C8B-B14F-4D97-AF65-F5344CB8AC3E}">
        <p14:creationId xmlns:p14="http://schemas.microsoft.com/office/powerpoint/2010/main" val="1056142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8B1BFFC-9A74-7341-89B0-444E4B885CE7}" type="slidenum">
              <a:rPr lang="en-US" smtClean="0"/>
              <a:t>5</a:t>
            </a:fld>
            <a:endParaRPr lang="en-US"/>
          </a:p>
        </p:txBody>
      </p:sp>
    </p:spTree>
    <p:extLst>
      <p:ext uri="{BB962C8B-B14F-4D97-AF65-F5344CB8AC3E}">
        <p14:creationId xmlns:p14="http://schemas.microsoft.com/office/powerpoint/2010/main" val="932172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6</a:t>
            </a:fld>
            <a:endParaRPr lang="en-US"/>
          </a:p>
        </p:txBody>
      </p:sp>
    </p:spTree>
    <p:extLst>
      <p:ext uri="{BB962C8B-B14F-4D97-AF65-F5344CB8AC3E}">
        <p14:creationId xmlns:p14="http://schemas.microsoft.com/office/powerpoint/2010/main" val="658448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7</a:t>
            </a:fld>
            <a:endParaRPr lang="en-US"/>
          </a:p>
        </p:txBody>
      </p:sp>
    </p:spTree>
    <p:extLst>
      <p:ext uri="{BB962C8B-B14F-4D97-AF65-F5344CB8AC3E}">
        <p14:creationId xmlns:p14="http://schemas.microsoft.com/office/powerpoint/2010/main" val="4091891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8</a:t>
            </a:fld>
            <a:endParaRPr lang="en-US"/>
          </a:p>
        </p:txBody>
      </p:sp>
    </p:spTree>
    <p:extLst>
      <p:ext uri="{BB962C8B-B14F-4D97-AF65-F5344CB8AC3E}">
        <p14:creationId xmlns:p14="http://schemas.microsoft.com/office/powerpoint/2010/main" val="2224797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1BFFC-9A74-7341-89B0-444E4B885CE7}" type="slidenum">
              <a:rPr lang="en-US" smtClean="0"/>
              <a:t>9</a:t>
            </a:fld>
            <a:endParaRPr lang="en-US"/>
          </a:p>
        </p:txBody>
      </p:sp>
    </p:spTree>
    <p:extLst>
      <p:ext uri="{BB962C8B-B14F-4D97-AF65-F5344CB8AC3E}">
        <p14:creationId xmlns:p14="http://schemas.microsoft.com/office/powerpoint/2010/main" val="10554160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emf"/><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5708" y="4343400"/>
            <a:ext cx="8593492" cy="933450"/>
          </a:xfrm>
        </p:spPr>
        <p:txBody>
          <a:bodyPr>
            <a:normAutofit/>
          </a:bodyPr>
          <a:lstStyle>
            <a:lvl1pPr>
              <a:defRPr sz="3600">
                <a:solidFill>
                  <a:srgbClr val="022B68"/>
                </a:solidFill>
              </a:defRPr>
            </a:lvl1pPr>
          </a:lstStyle>
          <a:p>
            <a:r>
              <a:rPr lang="en-US" dirty="0" smtClean="0"/>
              <a:t>Click to edit Master title style</a:t>
            </a:r>
            <a:endParaRPr dirty="0"/>
          </a:p>
        </p:txBody>
      </p:sp>
      <p:sp>
        <p:nvSpPr>
          <p:cNvPr id="3" name="Subtitle 2"/>
          <p:cNvSpPr>
            <a:spLocks noGrp="1"/>
          </p:cNvSpPr>
          <p:nvPr>
            <p:ph type="subTitle" idx="1"/>
          </p:nvPr>
        </p:nvSpPr>
        <p:spPr>
          <a:xfrm>
            <a:off x="245708" y="5029200"/>
            <a:ext cx="8593492" cy="748553"/>
          </a:xfrm>
        </p:spPr>
        <p:txBody>
          <a:bodyPr>
            <a:normAutofit/>
          </a:bodyPr>
          <a:lstStyle>
            <a:lvl1pPr marL="0" indent="0" algn="l">
              <a:spcBef>
                <a:spcPts val="300"/>
              </a:spcBef>
              <a:buNone/>
              <a:defRPr sz="2000">
                <a:solidFill>
                  <a:srgbClr val="54432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8" name="Rectangle 7"/>
          <p:cNvSpPr/>
          <p:nvPr/>
        </p:nvSpPr>
        <p:spPr>
          <a:xfrm>
            <a:off x="6802438" y="228600"/>
            <a:ext cx="2057400" cy="1892725"/>
          </a:xfrm>
          <a:prstGeom prst="rect">
            <a:avLst/>
          </a:prstGeom>
          <a:solidFill>
            <a:srgbClr val="99864B">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43438" y="2235200"/>
            <a:ext cx="2057400" cy="1879601"/>
          </a:xfrm>
          <a:prstGeom prst="rect">
            <a:avLst/>
          </a:prstGeom>
          <a:solidFill>
            <a:srgbClr val="99864B">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643438" y="228600"/>
            <a:ext cx="2057400" cy="1892725"/>
          </a:xfrm>
          <a:prstGeom prst="rect">
            <a:avLst/>
          </a:prstGeom>
          <a:solidFill>
            <a:srgbClr val="022B68">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235200"/>
            <a:ext cx="2057400" cy="1879601"/>
          </a:xfrm>
          <a:prstGeom prst="rect">
            <a:avLst/>
          </a:prstGeom>
          <a:solidFill>
            <a:srgbClr val="022B68">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pic>
        <p:nvPicPr>
          <p:cNvPr id="13" name="Picture 12" descr="OldMainSummerVert.jpg"/>
          <p:cNvPicPr>
            <a:picLocks noChangeAspect="1"/>
          </p:cNvPicPr>
          <p:nvPr userDrawn="1"/>
        </p:nvPicPr>
        <p:blipFill>
          <a:blip r:embed="rId2"/>
          <a:srcRect t="9375" b="23437"/>
          <a:stretch>
            <a:fillRect/>
          </a:stretch>
        </p:blipFill>
        <p:spPr>
          <a:xfrm>
            <a:off x="245708" y="228599"/>
            <a:ext cx="4288192" cy="3886201"/>
          </a:xfrm>
          <a:prstGeom prst="rect">
            <a:avLst/>
          </a:prstGeom>
          <a:blipFill rotWithShape="1">
            <a:blip r:embed="rId3"/>
            <a:stretch>
              <a:fillRect/>
            </a:stretch>
          </a:blipFill>
        </p:spPr>
      </p:pic>
      <p:pic>
        <p:nvPicPr>
          <p:cNvPr id="19" name="Picture 18" descr="oldmain.jpg"/>
          <p:cNvPicPr>
            <a:picLocks noChangeAspect="1"/>
          </p:cNvPicPr>
          <p:nvPr userDrawn="1"/>
        </p:nvPicPr>
        <p:blipFill>
          <a:blip r:embed="rId3"/>
          <a:srcRect t="8431"/>
          <a:stretch>
            <a:fillRect/>
          </a:stretch>
        </p:blipFill>
        <p:spPr>
          <a:xfrm>
            <a:off x="245708" y="228600"/>
            <a:ext cx="4288192" cy="3886201"/>
          </a:xfrm>
          <a:prstGeom prst="rect">
            <a:avLst/>
          </a:prstGeom>
        </p:spPr>
      </p:pic>
      <p:pic>
        <p:nvPicPr>
          <p:cNvPr id="14" name="Picture 13" descr="stackedlogo.eps"/>
          <p:cNvPicPr>
            <a:picLocks noChangeAspect="1"/>
          </p:cNvPicPr>
          <p:nvPr userDrawn="1"/>
        </p:nvPicPr>
        <p:blipFill>
          <a:blip r:embed="rId4"/>
          <a:stretch>
            <a:fillRect/>
          </a:stretch>
        </p:blipFill>
        <p:spPr>
          <a:xfrm>
            <a:off x="6109447" y="5549900"/>
            <a:ext cx="2667000" cy="10033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rgbClr val="022B68">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solidFill>
                  <a:srgbClr val="022B68"/>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solidFill>
                  <a:srgbClr val="022B68"/>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solidFill>
                  <a:srgbClr val="022B68"/>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rgbClr val="022B68">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631A070-80AB-B544-9A8C-1802EBBBD33F}" type="datetimeFigureOut">
              <a:rPr lang="en-US" smtClean="0"/>
              <a:pPr/>
              <a:t>5/15/11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rgbClr val="022B68">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631A070-80AB-B544-9A8C-1802EBBBD33F}" type="datetimeFigureOut">
              <a:rPr lang="en-US" smtClean="0"/>
              <a:pPr/>
              <a:t>5/15/11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rgbClr val="022B68">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rgbClr val="022B68">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8" name="Rectangle 7"/>
          <p:cNvSpPr/>
          <p:nvPr/>
        </p:nvSpPr>
        <p:spPr>
          <a:xfrm>
            <a:off x="6802438" y="228600"/>
            <a:ext cx="2057400" cy="2039112"/>
          </a:xfrm>
          <a:prstGeom prst="rect">
            <a:avLst/>
          </a:prstGeom>
          <a:solidFill>
            <a:srgbClr val="99864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rgbClr val="022B68">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rgbClr val="022B68">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10" name="Rectangle 9"/>
          <p:cNvSpPr/>
          <p:nvPr/>
        </p:nvSpPr>
        <p:spPr>
          <a:xfrm>
            <a:off x="6802438" y="228600"/>
            <a:ext cx="2057400" cy="2039112"/>
          </a:xfrm>
          <a:prstGeom prst="rect">
            <a:avLst/>
          </a:prstGeom>
          <a:solidFill>
            <a:srgbClr val="99864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rgbClr val="022B68">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10" name="Rectangle 9"/>
          <p:cNvSpPr/>
          <p:nvPr/>
        </p:nvSpPr>
        <p:spPr>
          <a:xfrm>
            <a:off x="6802438" y="228600"/>
            <a:ext cx="2057400" cy="2039112"/>
          </a:xfrm>
          <a:prstGeom prst="rect">
            <a:avLst/>
          </a:prstGeom>
          <a:solidFill>
            <a:srgbClr val="99864B">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rgbClr val="022B68">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rgbClr val="022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rgbClr val="022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rgbClr val="022B6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solidFill>
                  <a:srgbClr val="022B68"/>
                </a:solidFill>
              </a:defRPr>
            </a:lvl1pPr>
          </a:lstStyle>
          <a:p>
            <a:r>
              <a:rPr lang="en-US" dirty="0" smtClean="0"/>
              <a:t>Click to edit Master title style</a:t>
            </a:r>
            <a:endParaRPr dirty="0"/>
          </a:p>
        </p:txBody>
      </p:sp>
      <p:sp>
        <p:nvSpPr>
          <p:cNvPr id="3" name="Content Placeholder 2"/>
          <p:cNvSpPr>
            <a:spLocks noGrp="1"/>
          </p:cNvSpPr>
          <p:nvPr>
            <p:ph idx="1"/>
          </p:nvPr>
        </p:nvSpPr>
        <p:spPr/>
        <p:txBody>
          <a:bodyPr/>
          <a:lstStyle>
            <a:lvl1pPr>
              <a:defRPr>
                <a:solidFill>
                  <a:srgbClr val="54432F"/>
                </a:solidFill>
              </a:defRPr>
            </a:lvl1pPr>
            <a:lvl2pPr>
              <a:defRPr>
                <a:solidFill>
                  <a:srgbClr val="54432F"/>
                </a:solidFill>
              </a:defRPr>
            </a:lvl2pPr>
            <a:lvl3pPr>
              <a:defRPr>
                <a:solidFill>
                  <a:srgbClr val="54432F"/>
                </a:solidFill>
              </a:defRPr>
            </a:lvl3pPr>
            <a:lvl4pPr>
              <a:defRPr>
                <a:solidFill>
                  <a:srgbClr val="54432F"/>
                </a:solidFill>
              </a:defRPr>
            </a:lvl4pPr>
            <a:lvl5pPr>
              <a:defRPr>
                <a:solidFill>
                  <a:srgbClr val="54432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2132D-A370-6F42-A312-F08685D74F7B}" type="slidenum">
              <a:rPr lang="en-US" smtClean="0"/>
              <a:pPr/>
              <a:t>‹#›</a:t>
            </a:fld>
            <a:endParaRPr lang="en-US"/>
          </a:p>
        </p:txBody>
      </p:sp>
      <p:sp>
        <p:nvSpPr>
          <p:cNvPr id="10" name="Rectangle 9"/>
          <p:cNvSpPr/>
          <p:nvPr/>
        </p:nvSpPr>
        <p:spPr>
          <a:xfrm>
            <a:off x="8068235" y="282574"/>
            <a:ext cx="91440" cy="1600200"/>
          </a:xfrm>
          <a:prstGeom prst="rect">
            <a:avLst/>
          </a:prstGeom>
          <a:solidFill>
            <a:srgbClr val="022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userDrawn="1"/>
        </p:nvSpPr>
        <p:spPr>
          <a:xfrm>
            <a:off x="8166847" y="282573"/>
            <a:ext cx="685800" cy="302217"/>
          </a:xfrm>
          <a:prstGeom prst="rect">
            <a:avLst/>
          </a:prstGeom>
          <a:solidFill>
            <a:srgbClr val="022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rgbClr val="022B68">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lvl1pPr>
              <a:defRPr>
                <a:solidFill>
                  <a:srgbClr val="022B68"/>
                </a:solidFill>
              </a:defRPr>
            </a:lvl1pPr>
          </a:lstStyle>
          <a:p>
            <a:r>
              <a:rPr lang="en-US" dirty="0" smtClean="0"/>
              <a:t>Click to edit Master title style</a:t>
            </a:r>
            <a:endParaRPr dirty="0"/>
          </a:p>
        </p:txBody>
      </p:sp>
      <p:sp>
        <p:nvSpPr>
          <p:cNvPr id="3" name="Content Placeholder 2"/>
          <p:cNvSpPr>
            <a:spLocks noGrp="1"/>
          </p:cNvSpPr>
          <p:nvPr>
            <p:ph idx="1"/>
          </p:nvPr>
        </p:nvSpPr>
        <p:spPr/>
        <p:txBody>
          <a:bodyPr/>
          <a:lstStyle>
            <a:lvl1pPr>
              <a:defRPr>
                <a:solidFill>
                  <a:srgbClr val="54432F"/>
                </a:solidFill>
              </a:defRPr>
            </a:lvl1pPr>
            <a:lvl2pPr>
              <a:defRPr>
                <a:solidFill>
                  <a:srgbClr val="54432F"/>
                </a:solidFill>
              </a:defRPr>
            </a:lvl2pPr>
            <a:lvl3pPr>
              <a:defRPr>
                <a:solidFill>
                  <a:srgbClr val="54432F"/>
                </a:solidFill>
              </a:defRPr>
            </a:lvl3pPr>
            <a:lvl4pPr>
              <a:defRPr>
                <a:solidFill>
                  <a:srgbClr val="54432F"/>
                </a:solidFill>
              </a:defRPr>
            </a:lvl4pPr>
            <a:lvl5pPr>
              <a:defRPr>
                <a:solidFill>
                  <a:srgbClr val="54432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2132D-A370-6F42-A312-F08685D74F7B}" type="slidenum">
              <a:rPr lang="en-US" smtClean="0"/>
              <a:pPr/>
              <a:t>‹#›</a:t>
            </a:fld>
            <a:endParaRPr lang="en-US"/>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rgbClr val="99864B"/>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solidFill>
                  <a:srgbClr val="022B68"/>
                </a:solidFill>
              </a:defRPr>
            </a:lvl1pPr>
          </a:lstStyle>
          <a:p>
            <a:r>
              <a:rPr lang="en-US" dirty="0" smtClean="0"/>
              <a:t>Click to edit Master title style</a:t>
            </a:r>
            <a:endParaRPr dirty="0"/>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rgbClr val="99864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631A070-80AB-B544-9A8C-1802EBBBD33F}" type="datetimeFigureOut">
              <a:rPr lang="en-US" smtClean="0"/>
              <a:pPr/>
              <a:t>5/15/11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rgbClr val="022B68">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rgbClr val="99864B">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rgbClr val="99864B">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dirty="0" smtClean="0"/>
              <a:t>Click icon to add picture</a:t>
            </a:r>
            <a:endParaRPr dirty="0"/>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066800"/>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rgbClr val="022B68">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72AAB499-F5DE-4BE5-BB26-90CC428051F7}" type="datetime1">
              <a:rPr lang="en-US" smtClean="0"/>
              <a:pPr/>
              <a:t>5/15/11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EBF5CD18-686B-47A9-AFD5-66CE5FA52A66}" type="slidenum">
              <a:rPr lang="en-US" smtClean="0"/>
              <a:pPr/>
              <a:t>‹#›</a:t>
            </a:fld>
            <a:endParaRPr lang="en-US"/>
          </a:p>
        </p:txBody>
      </p:sp>
      <p:sp>
        <p:nvSpPr>
          <p:cNvPr id="9" name="Rectangle 8"/>
          <p:cNvSpPr/>
          <p:nvPr/>
        </p:nvSpPr>
        <p:spPr>
          <a:xfrm>
            <a:off x="285750" y="228600"/>
            <a:ext cx="212725" cy="6345238"/>
          </a:xfrm>
          <a:prstGeom prst="rect">
            <a:avLst/>
          </a:prstGeom>
          <a:solidFill>
            <a:srgbClr val="99864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rgbClr val="022B68">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rgbClr val="022B68">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rgbClr val="022B68">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631A070-80AB-B544-9A8C-1802EBBBD33F}" type="datetimeFigureOut">
              <a:rPr lang="en-US" smtClean="0"/>
              <a:pPr/>
              <a:t>5/15/11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2132D-A370-6F42-A312-F08685D74F7B}"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rgbClr val="022B68">
              <a:alpha val="72000"/>
            </a:srgb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rgbClr val="022B68">
              <a:alpha val="72000"/>
            </a:srgb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rgbClr val="022B68">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9B52132D-A370-6F42-A312-F08685D74F7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rgbClr val="022B68">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631A070-80AB-B544-9A8C-1802EBBBD33F}"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2132D-A370-6F42-A312-F08685D74F7B}"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emf"/><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dirty="0" smtClean="0"/>
              <a:t>Click to edit Master title style</a:t>
            </a:r>
            <a:endParaRPr dirty="0"/>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631A070-80AB-B544-9A8C-1802EBBBD33F}" type="datetimeFigureOut">
              <a:rPr lang="en-US" smtClean="0"/>
              <a:pPr/>
              <a:t>5/15/11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9B52132D-A370-6F42-A312-F08685D74F7B}" type="slidenum">
              <a:rPr lang="en-US" smtClean="0"/>
              <a:pPr/>
              <a:t>‹#›</a:t>
            </a:fld>
            <a:endParaRPr lang="en-US"/>
          </a:p>
        </p:txBody>
      </p:sp>
      <p:pic>
        <p:nvPicPr>
          <p:cNvPr id="8" name="Picture 7" descr="stackedlogo.eps"/>
          <p:cNvPicPr>
            <a:picLocks noChangeAspect="1"/>
          </p:cNvPicPr>
          <p:nvPr userDrawn="1"/>
        </p:nvPicPr>
        <p:blipFill>
          <a:blip r:embed="rId22"/>
          <a:stretch>
            <a:fillRect/>
          </a:stretch>
        </p:blipFill>
        <p:spPr>
          <a:xfrm>
            <a:off x="6476999" y="5688170"/>
            <a:ext cx="2299447" cy="865030"/>
          </a:xfrm>
          <a:prstGeom prst="rect">
            <a:avLst/>
          </a:prstGeom>
        </p:spPr>
      </p:pic>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 id="2147483882" r:id="rId18"/>
    <p:sldLayoutId id="2147483883" r:id="rId19"/>
    <p:sldLayoutId id="2147483884" r:id="rId20"/>
  </p:sldLayoutIdLst>
  <p:txStyles>
    <p:titleStyle>
      <a:lvl1pPr algn="l" defTabSz="914400" rtl="0" eaLnBrk="1" latinLnBrk="0" hangingPunct="1">
        <a:spcBef>
          <a:spcPct val="0"/>
        </a:spcBef>
        <a:buNone/>
        <a:defRPr sz="3600" b="0" kern="1200">
          <a:solidFill>
            <a:srgbClr val="022B68"/>
          </a:solidFill>
          <a:latin typeface="+mj-lt"/>
          <a:ea typeface="+mj-ea"/>
          <a:cs typeface="+mj-cs"/>
        </a:defRPr>
      </a:lvl1pPr>
    </p:titleStyle>
    <p:bodyStyle>
      <a:lvl1pPr marL="228600" indent="-228600" algn="l" defTabSz="914400" rtl="0" eaLnBrk="1" latinLnBrk="0" hangingPunct="1">
        <a:spcBef>
          <a:spcPts val="2000"/>
        </a:spcBef>
        <a:buClr>
          <a:srgbClr val="99864B"/>
        </a:buClr>
        <a:buSzPct val="75000"/>
        <a:buFont typeface="Wingdings" pitchFamily="2" charset="2"/>
        <a:buChar char="n"/>
        <a:defRPr sz="2000" kern="1200">
          <a:solidFill>
            <a:srgbClr val="022B68"/>
          </a:solidFill>
          <a:latin typeface="+mn-lt"/>
          <a:ea typeface="+mn-ea"/>
          <a:cs typeface="+mn-cs"/>
        </a:defRPr>
      </a:lvl1pPr>
      <a:lvl2pPr marL="457200" indent="-228600" algn="l" defTabSz="914400" rtl="0" eaLnBrk="1" latinLnBrk="0" hangingPunct="1">
        <a:spcBef>
          <a:spcPts val="600"/>
        </a:spcBef>
        <a:buClr>
          <a:srgbClr val="99864B"/>
        </a:buClr>
        <a:buSzPct val="75000"/>
        <a:buFont typeface="Wingdings" pitchFamily="2" charset="2"/>
        <a:buChar char="n"/>
        <a:defRPr sz="1800" kern="1200">
          <a:solidFill>
            <a:srgbClr val="54432F"/>
          </a:solidFill>
          <a:latin typeface="+mn-lt"/>
          <a:ea typeface="+mn-ea"/>
          <a:cs typeface="+mn-cs"/>
        </a:defRPr>
      </a:lvl2pPr>
      <a:lvl3pPr marL="685800" indent="-228600" algn="l" defTabSz="914400" rtl="0" eaLnBrk="1" latinLnBrk="0" hangingPunct="1">
        <a:spcBef>
          <a:spcPts val="600"/>
        </a:spcBef>
        <a:buClr>
          <a:srgbClr val="99864B"/>
        </a:buClr>
        <a:buSzPct val="75000"/>
        <a:buFont typeface="Wingdings" pitchFamily="2" charset="2"/>
        <a:buChar char="n"/>
        <a:defRPr sz="1800" kern="1200">
          <a:solidFill>
            <a:srgbClr val="54432F"/>
          </a:solidFill>
          <a:latin typeface="+mn-lt"/>
          <a:ea typeface="+mn-ea"/>
          <a:cs typeface="+mn-cs"/>
        </a:defRPr>
      </a:lvl3pPr>
      <a:lvl4pPr marL="914400" indent="-228600" algn="l" defTabSz="914400" rtl="0" eaLnBrk="1" latinLnBrk="0" hangingPunct="1">
        <a:spcBef>
          <a:spcPts val="600"/>
        </a:spcBef>
        <a:buClr>
          <a:srgbClr val="99864B"/>
        </a:buClr>
        <a:buSzPct val="75000"/>
        <a:buFont typeface="Wingdings" pitchFamily="2" charset="2"/>
        <a:buChar char="n"/>
        <a:defRPr sz="1800" kern="1200">
          <a:solidFill>
            <a:srgbClr val="54432F"/>
          </a:solidFill>
          <a:latin typeface="+mn-lt"/>
          <a:ea typeface="+mn-ea"/>
          <a:cs typeface="+mn-cs"/>
        </a:defRPr>
      </a:lvl4pPr>
      <a:lvl5pPr marL="1143000" indent="-228600" algn="l" defTabSz="914400" rtl="0" eaLnBrk="1" latinLnBrk="0" hangingPunct="1">
        <a:spcBef>
          <a:spcPts val="600"/>
        </a:spcBef>
        <a:buClr>
          <a:srgbClr val="99864B"/>
        </a:buClr>
        <a:buSzPct val="75000"/>
        <a:buFont typeface="Wingdings" pitchFamily="2" charset="2"/>
        <a:buChar char="n"/>
        <a:defRPr sz="1800" kern="1200">
          <a:solidFill>
            <a:srgbClr val="54432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5" Type="http://schemas.openxmlformats.org/officeDocument/2006/relationships/image" Target="../media/image6.JPG"/><Relationship Id="rId6" Type="http://schemas.openxmlformats.org/officeDocument/2006/relationships/image" Target="../media/image7.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100" dirty="0"/>
              <a:t>Blended</a:t>
            </a:r>
            <a:r>
              <a:rPr lang="en-US" dirty="0"/>
              <a:t> Libraries:  Becoming One Family </a:t>
            </a:r>
          </a:p>
        </p:txBody>
      </p:sp>
      <p:sp>
        <p:nvSpPr>
          <p:cNvPr id="3" name="Subtitle 2"/>
          <p:cNvSpPr>
            <a:spLocks noGrp="1"/>
          </p:cNvSpPr>
          <p:nvPr>
            <p:ph type="subTitle" idx="1"/>
          </p:nvPr>
        </p:nvSpPr>
        <p:spPr/>
        <p:txBody>
          <a:bodyPr>
            <a:normAutofit fontScale="55000" lnSpcReduction="20000"/>
          </a:bodyPr>
          <a:lstStyle/>
          <a:p>
            <a:r>
              <a:rPr lang="en-US" dirty="0" smtClean="0"/>
              <a:t>Cheryl Adams</a:t>
            </a:r>
          </a:p>
          <a:p>
            <a:r>
              <a:rPr lang="en-US" dirty="0" smtClean="0"/>
              <a:t>Lori </a:t>
            </a:r>
            <a:r>
              <a:rPr lang="en-US" dirty="0" err="1" smtClean="0"/>
              <a:t>Brassaw</a:t>
            </a:r>
            <a:endParaRPr lang="en-US" dirty="0" smtClean="0"/>
          </a:p>
          <a:p>
            <a:r>
              <a:rPr lang="en-US" dirty="0" smtClean="0"/>
              <a:t>Angela </a:t>
            </a:r>
            <a:r>
              <a:rPr lang="en-US" dirty="0" err="1" smtClean="0"/>
              <a:t>Dresselhaus</a:t>
            </a:r>
            <a:endParaRPr lang="en-US" dirty="0" smtClean="0"/>
          </a:p>
          <a:p>
            <a:r>
              <a:rPr lang="en-US" dirty="0" smtClean="0"/>
              <a:t>Betty Rozum</a:t>
            </a:r>
          </a:p>
          <a:p>
            <a:endParaRPr lang="en-US" dirty="0"/>
          </a:p>
        </p:txBody>
      </p:sp>
      <p:pic>
        <p:nvPicPr>
          <p:cNvPr id="4" name="Picture 3" descr="USU Eastern Librar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228600"/>
            <a:ext cx="2057400" cy="1905000"/>
          </a:xfrm>
          <a:prstGeom prst="rect">
            <a:avLst/>
          </a:prstGeom>
        </p:spPr>
      </p:pic>
      <p:pic>
        <p:nvPicPr>
          <p:cNvPr id="6" name="Picture 5"/>
          <p:cNvPicPr>
            <a:picLocks noChangeAspect="1"/>
          </p:cNvPicPr>
          <p:nvPr/>
        </p:nvPicPr>
        <p:blipFill>
          <a:blip r:embed="rId4"/>
          <a:stretch>
            <a:fillRect/>
          </a:stretch>
        </p:blipFill>
        <p:spPr>
          <a:xfrm>
            <a:off x="4648201" y="2209800"/>
            <a:ext cx="2057399" cy="1905000"/>
          </a:xfrm>
          <a:prstGeom prst="rect">
            <a:avLst/>
          </a:prstGeom>
        </p:spPr>
      </p:pic>
      <p:pic>
        <p:nvPicPr>
          <p:cNvPr id="7" name="Picture 6" descr="DSC00378.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7201" y="228600"/>
            <a:ext cx="2032000" cy="1905000"/>
          </a:xfrm>
          <a:prstGeom prst="rect">
            <a:avLst/>
          </a:prstGeom>
        </p:spPr>
      </p:pic>
      <p:pic>
        <p:nvPicPr>
          <p:cNvPr id="9" name="Picture 8" descr="Univerity Libraries_PAIRED-04.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4801" y="2819400"/>
            <a:ext cx="2336799" cy="602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Access: the Catalog</a:t>
            </a:r>
            <a:endParaRPr lang="en-US" dirty="0"/>
          </a:p>
        </p:txBody>
      </p:sp>
      <p:sp>
        <p:nvSpPr>
          <p:cNvPr id="3" name="Content Placeholder 2"/>
          <p:cNvSpPr>
            <a:spLocks noGrp="1"/>
          </p:cNvSpPr>
          <p:nvPr>
            <p:ph idx="1"/>
          </p:nvPr>
        </p:nvSpPr>
        <p:spPr>
          <a:xfrm>
            <a:off x="498474" y="1651000"/>
            <a:ext cx="7556313" cy="4144963"/>
          </a:xfrm>
        </p:spPr>
        <p:txBody>
          <a:bodyPr/>
          <a:lstStyle/>
          <a:p>
            <a:r>
              <a:rPr lang="en-US" dirty="0" smtClean="0"/>
              <a:t>Decisions made</a:t>
            </a:r>
          </a:p>
          <a:p>
            <a:pPr lvl="1"/>
            <a:r>
              <a:rPr lang="en-US" dirty="0" smtClean="0"/>
              <a:t>Cataloging centralized</a:t>
            </a:r>
          </a:p>
          <a:p>
            <a:pPr lvl="1"/>
            <a:r>
              <a:rPr lang="en-US" dirty="0" smtClean="0"/>
              <a:t>Separate bib records</a:t>
            </a:r>
          </a:p>
          <a:p>
            <a:r>
              <a:rPr lang="en-US" dirty="0" smtClean="0"/>
              <a:t>Post-migration, pre-merger challenges</a:t>
            </a:r>
          </a:p>
          <a:p>
            <a:pPr lvl="1"/>
            <a:r>
              <a:rPr lang="en-US" dirty="0" smtClean="0"/>
              <a:t>Couldn’t set holdings in OCLC</a:t>
            </a:r>
          </a:p>
          <a:p>
            <a:pPr lvl="1"/>
            <a:r>
              <a:rPr lang="en-US" dirty="0" smtClean="0"/>
              <a:t>No collection development discussions yet taking place</a:t>
            </a:r>
          </a:p>
          <a:p>
            <a:r>
              <a:rPr lang="en-US" dirty="0" smtClean="0"/>
              <a:t>Cataloging at a distance</a:t>
            </a:r>
          </a:p>
          <a:p>
            <a:pPr lvl="1"/>
            <a:r>
              <a:rPr lang="en-US" dirty="0" smtClean="0"/>
              <a:t>From photocopies to electronic files</a:t>
            </a:r>
          </a:p>
          <a:p>
            <a:pPr lvl="1"/>
            <a:r>
              <a:rPr lang="en-US" dirty="0" smtClean="0"/>
              <a:t>Shipping books via FedEx</a:t>
            </a:r>
          </a:p>
          <a:p>
            <a:pPr lvl="1"/>
            <a:r>
              <a:rPr lang="en-US" dirty="0" smtClean="0"/>
              <a:t>Not-so-secret agents (OCLC agent authorization)</a:t>
            </a:r>
          </a:p>
        </p:txBody>
      </p:sp>
    </p:spTree>
    <p:extLst>
      <p:ext uri="{BB962C8B-B14F-4D97-AF65-F5344CB8AC3E}">
        <p14:creationId xmlns:p14="http://schemas.microsoft.com/office/powerpoint/2010/main" val="8020538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Catalog: to share or not to share (e-books)</a:t>
            </a:r>
            <a:endParaRPr lang="en-US" dirty="0"/>
          </a:p>
        </p:txBody>
      </p:sp>
      <p:sp>
        <p:nvSpPr>
          <p:cNvPr id="3" name="Content Placeholder 2"/>
          <p:cNvSpPr>
            <a:spLocks noGrp="1"/>
          </p:cNvSpPr>
          <p:nvPr>
            <p:ph idx="1"/>
          </p:nvPr>
        </p:nvSpPr>
        <p:spPr>
          <a:xfrm>
            <a:off x="463548" y="1981200"/>
            <a:ext cx="7556313" cy="4144963"/>
          </a:xfrm>
        </p:spPr>
        <p:txBody>
          <a:bodyPr/>
          <a:lstStyle/>
          <a:p>
            <a:r>
              <a:rPr lang="en-US" dirty="0" smtClean="0"/>
              <a:t>Some </a:t>
            </a:r>
            <a:r>
              <a:rPr lang="en-US" dirty="0" err="1" smtClean="0"/>
              <a:t>ebook</a:t>
            </a:r>
            <a:r>
              <a:rPr lang="en-US" dirty="0" smtClean="0"/>
              <a:t> collections were licensed only for USU Eastern, some only for USU Logan, some for both campuses</a:t>
            </a:r>
          </a:p>
          <a:p>
            <a:r>
              <a:rPr lang="en-US" dirty="0" smtClean="0"/>
              <a:t>A challenge, but a beautiful solution!</a:t>
            </a:r>
          </a:p>
          <a:p>
            <a:pPr lvl="1"/>
            <a:r>
              <a:rPr lang="en-US" dirty="0" smtClean="0"/>
              <a:t>Created a new library (location) in our ILS which houses the records accessible to both USU Eastern and USU Logan</a:t>
            </a:r>
          </a:p>
          <a:p>
            <a:pPr lvl="1"/>
            <a:r>
              <a:rPr lang="en-US" dirty="0" smtClean="0"/>
              <a:t>Batch edited records to the shared location</a:t>
            </a:r>
          </a:p>
          <a:p>
            <a:pPr lvl="1"/>
            <a:r>
              <a:rPr lang="en-US" dirty="0" smtClean="0"/>
              <a:t>Left unshared records in the original online library location</a:t>
            </a:r>
          </a:p>
          <a:p>
            <a:pPr lvl="1"/>
            <a:r>
              <a:rPr lang="en-US" dirty="0" smtClean="0"/>
              <a:t>Set default OPAC search to query shared online library with the home library</a:t>
            </a:r>
            <a:endParaRPr lang="en-US" dirty="0"/>
          </a:p>
        </p:txBody>
      </p:sp>
    </p:spTree>
    <p:extLst>
      <p:ext uri="{BB962C8B-B14F-4D97-AF65-F5344CB8AC3E}">
        <p14:creationId xmlns:p14="http://schemas.microsoft.com/office/powerpoint/2010/main" val="379149656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Access:  Communication and the Catalog</a:t>
            </a:r>
            <a:endParaRPr lang="en-US" dirty="0"/>
          </a:p>
        </p:txBody>
      </p:sp>
      <p:sp>
        <p:nvSpPr>
          <p:cNvPr id="3" name="Content Placeholder 2"/>
          <p:cNvSpPr>
            <a:spLocks noGrp="1"/>
          </p:cNvSpPr>
          <p:nvPr>
            <p:ph idx="1"/>
          </p:nvPr>
        </p:nvSpPr>
        <p:spPr>
          <a:xfrm>
            <a:off x="511174" y="2362200"/>
            <a:ext cx="7556313" cy="4144963"/>
          </a:xfrm>
        </p:spPr>
        <p:txBody>
          <a:bodyPr/>
          <a:lstStyle/>
          <a:p>
            <a:r>
              <a:rPr lang="en-US" dirty="0" smtClean="0"/>
              <a:t>Communication and flexibility are essential!</a:t>
            </a:r>
          </a:p>
          <a:p>
            <a:pPr lvl="1"/>
            <a:r>
              <a:rPr lang="en-US" dirty="0" smtClean="0"/>
              <a:t>Examples:</a:t>
            </a:r>
          </a:p>
          <a:p>
            <a:pPr lvl="2"/>
            <a:r>
              <a:rPr lang="en-US" dirty="0" smtClean="0"/>
              <a:t>Book jackets</a:t>
            </a:r>
          </a:p>
          <a:p>
            <a:pPr lvl="2"/>
            <a:r>
              <a:rPr lang="en-US" dirty="0" smtClean="0"/>
              <a:t>Theatre collection</a:t>
            </a:r>
          </a:p>
          <a:p>
            <a:endParaRPr lang="en-US" dirty="0"/>
          </a:p>
        </p:txBody>
      </p:sp>
      <p:pic>
        <p:nvPicPr>
          <p:cNvPr id="4" name="Picture 3" descr="slide 12 photo.jpg"/>
          <p:cNvPicPr>
            <a:picLocks noChangeAspect="1"/>
          </p:cNvPicPr>
          <p:nvPr/>
        </p:nvPicPr>
        <p:blipFill rotWithShape="1">
          <a:blip r:embed="rId3">
            <a:alphaModFix/>
            <a:extLst>
              <a:ext uri="{BEBA8EAE-BF5A-486C-A8C5-ECC9F3942E4B}">
                <a14:imgProps xmlns:a14="http://schemas.microsoft.com/office/drawing/2010/main">
                  <a14:imgLayer r:embed="rId4">
                    <a14:imgEffect>
                      <a14:saturation sat="165000"/>
                    </a14:imgEffect>
                  </a14:imgLayer>
                </a14:imgProps>
              </a:ext>
              <a:ext uri="{28A0092B-C50C-407E-A947-70E740481C1C}">
                <a14:useLocalDpi xmlns:a14="http://schemas.microsoft.com/office/drawing/2010/main" val="0"/>
              </a:ext>
            </a:extLst>
          </a:blip>
          <a:srcRect t="16665" r="2500" b="3334"/>
          <a:stretch/>
        </p:blipFill>
        <p:spPr>
          <a:xfrm>
            <a:off x="3581400" y="3124200"/>
            <a:ext cx="3566160" cy="2194560"/>
          </a:xfrm>
          <a:prstGeom prst="rect">
            <a:avLst/>
          </a:prstGeom>
        </p:spPr>
      </p:pic>
    </p:spTree>
    <p:extLst>
      <p:ext uri="{BB962C8B-B14F-4D97-AF65-F5344CB8AC3E}">
        <p14:creationId xmlns:p14="http://schemas.microsoft.com/office/powerpoint/2010/main" val="40275268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Access:  Electronic Resources	</a:t>
            </a:r>
            <a:endParaRPr lang="en-US" dirty="0"/>
          </a:p>
        </p:txBody>
      </p:sp>
      <p:sp>
        <p:nvSpPr>
          <p:cNvPr id="3" name="Content Placeholder 2"/>
          <p:cNvSpPr>
            <a:spLocks noGrp="1"/>
          </p:cNvSpPr>
          <p:nvPr>
            <p:ph idx="1"/>
          </p:nvPr>
        </p:nvSpPr>
        <p:spPr/>
        <p:txBody>
          <a:bodyPr/>
          <a:lstStyle/>
          <a:p>
            <a:r>
              <a:rPr lang="en-US" dirty="0" smtClean="0"/>
              <a:t>Early on, before the merger was official</a:t>
            </a:r>
          </a:p>
          <a:p>
            <a:pPr lvl="1"/>
            <a:r>
              <a:rPr lang="en-US" dirty="0" smtClean="0"/>
              <a:t>Incredible pressure to provide a figure for what it would cost to bring USU Eastern in under the licenses for all of our electronic resources – but without informing vendors of a merger</a:t>
            </a:r>
          </a:p>
          <a:p>
            <a:pPr lvl="1"/>
            <a:r>
              <a:rPr lang="en-US" dirty="0" smtClean="0"/>
              <a:t>For safety’s sake, we provided very high estimates to central administration</a:t>
            </a:r>
          </a:p>
          <a:p>
            <a:pPr marL="0" indent="0">
              <a:buNone/>
            </a:pPr>
            <a:endParaRPr lang="en-US" dirty="0"/>
          </a:p>
        </p:txBody>
      </p:sp>
    </p:spTree>
    <p:extLst>
      <p:ext uri="{BB962C8B-B14F-4D97-AF65-F5344CB8AC3E}">
        <p14:creationId xmlns:p14="http://schemas.microsoft.com/office/powerpoint/2010/main" val="20272147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eResources</a:t>
            </a:r>
            <a:r>
              <a:rPr lang="en-US" dirty="0" smtClean="0"/>
              <a:t>:  the process</a:t>
            </a:r>
            <a:endParaRPr lang="en-US" dirty="0"/>
          </a:p>
        </p:txBody>
      </p:sp>
      <p:sp>
        <p:nvSpPr>
          <p:cNvPr id="3" name="Content Placeholder 2"/>
          <p:cNvSpPr>
            <a:spLocks noGrp="1"/>
          </p:cNvSpPr>
          <p:nvPr>
            <p:ph idx="1"/>
          </p:nvPr>
        </p:nvSpPr>
        <p:spPr/>
        <p:txBody>
          <a:bodyPr/>
          <a:lstStyle/>
          <a:p>
            <a:r>
              <a:rPr lang="en-US" dirty="0" smtClean="0"/>
              <a:t>License Review</a:t>
            </a:r>
          </a:p>
          <a:p>
            <a:r>
              <a:rPr lang="en-US" dirty="0" smtClean="0"/>
              <a:t>Prioritize the most useful resources for USU Eastern</a:t>
            </a:r>
          </a:p>
          <a:p>
            <a:r>
              <a:rPr lang="en-US" dirty="0" smtClean="0"/>
              <a:t>Ask permission to add USU Eastern</a:t>
            </a:r>
          </a:p>
          <a:p>
            <a:r>
              <a:rPr lang="en-US" dirty="0" smtClean="0"/>
              <a:t>Send IP ranges to vendor &amp; check access issues</a:t>
            </a:r>
          </a:p>
          <a:p>
            <a:pPr lvl="1"/>
            <a:endParaRPr lang="en-US" dirty="0" smtClean="0"/>
          </a:p>
        </p:txBody>
      </p:sp>
    </p:spTree>
    <p:extLst>
      <p:ext uri="{BB962C8B-B14F-4D97-AF65-F5344CB8AC3E}">
        <p14:creationId xmlns:p14="http://schemas.microsoft.com/office/powerpoint/2010/main" val="7230600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eResources</a:t>
            </a:r>
            <a:r>
              <a:rPr lang="en-US" dirty="0" smtClean="0"/>
              <a:t>: License Review</a:t>
            </a:r>
            <a:br>
              <a:rPr lang="en-US" dirty="0" smtClean="0"/>
            </a:br>
            <a:endParaRPr lang="en-US" dirty="0"/>
          </a:p>
        </p:txBody>
      </p:sp>
      <p:sp>
        <p:nvSpPr>
          <p:cNvPr id="3" name="Content Placeholder 2"/>
          <p:cNvSpPr>
            <a:spLocks noGrp="1"/>
          </p:cNvSpPr>
          <p:nvPr>
            <p:ph idx="1"/>
          </p:nvPr>
        </p:nvSpPr>
        <p:spPr/>
        <p:txBody>
          <a:bodyPr/>
          <a:lstStyle/>
          <a:p>
            <a:pPr lvl="1"/>
            <a:r>
              <a:rPr lang="en-US" dirty="0" smtClean="0"/>
              <a:t>Identify journals and databases provided through a state wide deal</a:t>
            </a:r>
          </a:p>
          <a:p>
            <a:pPr lvl="1"/>
            <a:r>
              <a:rPr lang="en-US" dirty="0" smtClean="0"/>
              <a:t>Identify resources with agreements that were likely to allow us to add USU Eastern at no additional charge:</a:t>
            </a:r>
          </a:p>
          <a:p>
            <a:pPr lvl="2"/>
            <a:r>
              <a:rPr lang="en-US" dirty="0" smtClean="0"/>
              <a:t>FTE based models where our combined FTE did not bump us into a higher pricing tier</a:t>
            </a:r>
          </a:p>
          <a:p>
            <a:pPr lvl="2"/>
            <a:r>
              <a:rPr lang="en-US" dirty="0" smtClean="0"/>
              <a:t>Concurrent user model</a:t>
            </a:r>
          </a:p>
          <a:p>
            <a:pPr lvl="2"/>
            <a:r>
              <a:rPr lang="en-US" dirty="0" smtClean="0"/>
              <a:t>One time purchases with small maintenance fee</a:t>
            </a:r>
          </a:p>
          <a:p>
            <a:pPr lvl="1"/>
            <a:r>
              <a:rPr lang="en-US" dirty="0" smtClean="0"/>
              <a:t>Usually not the following language:</a:t>
            </a:r>
          </a:p>
          <a:p>
            <a:pPr lvl="2"/>
            <a:r>
              <a:rPr lang="en-US" dirty="0" smtClean="0"/>
              <a:t>Contiguous geographic area</a:t>
            </a:r>
          </a:p>
          <a:p>
            <a:pPr lvl="2"/>
            <a:r>
              <a:rPr lang="en-US" dirty="0" smtClean="0"/>
              <a:t>Single site</a:t>
            </a:r>
          </a:p>
          <a:p>
            <a:endParaRPr lang="en-US" dirty="0"/>
          </a:p>
        </p:txBody>
      </p:sp>
    </p:spTree>
    <p:extLst>
      <p:ext uri="{BB962C8B-B14F-4D97-AF65-F5344CB8AC3E}">
        <p14:creationId xmlns:p14="http://schemas.microsoft.com/office/powerpoint/2010/main" val="28745942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eResources</a:t>
            </a:r>
            <a:r>
              <a:rPr lang="en-US" dirty="0" smtClean="0"/>
              <a:t>: Prioritizing </a:t>
            </a:r>
            <a:endParaRPr lang="en-US" dirty="0"/>
          </a:p>
        </p:txBody>
      </p:sp>
      <p:sp>
        <p:nvSpPr>
          <p:cNvPr id="3" name="Content Placeholder 2"/>
          <p:cNvSpPr>
            <a:spLocks noGrp="1"/>
          </p:cNvSpPr>
          <p:nvPr>
            <p:ph idx="1"/>
          </p:nvPr>
        </p:nvSpPr>
        <p:spPr/>
        <p:txBody>
          <a:bodyPr/>
          <a:lstStyle/>
          <a:p>
            <a:r>
              <a:rPr lang="en-US" dirty="0" smtClean="0"/>
              <a:t>Large journal deals</a:t>
            </a:r>
          </a:p>
          <a:p>
            <a:r>
              <a:rPr lang="en-US" dirty="0" err="1" smtClean="0"/>
              <a:t>eReference</a:t>
            </a:r>
            <a:r>
              <a:rPr lang="en-US" dirty="0" smtClean="0"/>
              <a:t> book collections</a:t>
            </a:r>
          </a:p>
          <a:p>
            <a:r>
              <a:rPr lang="en-US" dirty="0" smtClean="0"/>
              <a:t>Databases and journals that enhanced USU Eastern’s collection according to curriculum needs</a:t>
            </a:r>
          </a:p>
          <a:p>
            <a:r>
              <a:rPr lang="en-US" dirty="0" smtClean="0"/>
              <a:t>Special </a:t>
            </a:r>
            <a:r>
              <a:rPr lang="en-US" dirty="0" smtClean="0"/>
              <a:t>requests</a:t>
            </a:r>
            <a:endParaRPr lang="en-US" dirty="0" smtClean="0"/>
          </a:p>
          <a:p>
            <a:pPr lvl="1"/>
            <a:r>
              <a:rPr lang="en-US" dirty="0" err="1" smtClean="0"/>
              <a:t>ArtStor</a:t>
            </a:r>
            <a:endParaRPr lang="en-US" dirty="0" smtClean="0"/>
          </a:p>
          <a:p>
            <a:pPr lvl="1"/>
            <a:r>
              <a:rPr lang="en-US" dirty="0" smtClean="0"/>
              <a:t>Sage</a:t>
            </a:r>
            <a:endParaRPr lang="en-US" dirty="0"/>
          </a:p>
        </p:txBody>
      </p:sp>
    </p:spTree>
    <p:extLst>
      <p:ext uri="{BB962C8B-B14F-4D97-AF65-F5344CB8AC3E}">
        <p14:creationId xmlns:p14="http://schemas.microsoft.com/office/powerpoint/2010/main" val="37017258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eResources</a:t>
            </a:r>
            <a:r>
              <a:rPr lang="en-US" dirty="0" smtClean="0"/>
              <a:t>: Mother May I?</a:t>
            </a:r>
            <a:endParaRPr lang="en-US" dirty="0"/>
          </a:p>
        </p:txBody>
      </p:sp>
      <p:sp>
        <p:nvSpPr>
          <p:cNvPr id="3" name="Content Placeholder 2"/>
          <p:cNvSpPr>
            <a:spLocks noGrp="1"/>
          </p:cNvSpPr>
          <p:nvPr>
            <p:ph idx="1"/>
          </p:nvPr>
        </p:nvSpPr>
        <p:spPr/>
        <p:txBody>
          <a:bodyPr/>
          <a:lstStyle/>
          <a:p>
            <a:r>
              <a:rPr lang="en-US" dirty="0" smtClean="0"/>
              <a:t>A detailed letter was drafted carefully outlining the merger</a:t>
            </a:r>
          </a:p>
          <a:p>
            <a:pPr lvl="1"/>
            <a:r>
              <a:rPr lang="en-US" dirty="0" smtClean="0"/>
              <a:t>Described the legislative mandate</a:t>
            </a:r>
          </a:p>
          <a:p>
            <a:pPr lvl="1"/>
            <a:r>
              <a:rPr lang="en-US" dirty="0" smtClean="0"/>
              <a:t>Indicated that USU Logan will be the sole point of contact for troubleshooting, payment, and other administrative tasks</a:t>
            </a:r>
          </a:p>
          <a:p>
            <a:pPr lvl="1"/>
            <a:r>
              <a:rPr lang="en-US" dirty="0" smtClean="0"/>
              <a:t>Described the nature of the college</a:t>
            </a:r>
          </a:p>
          <a:p>
            <a:pPr lvl="2"/>
            <a:r>
              <a:rPr lang="en-US" dirty="0" smtClean="0"/>
              <a:t>FTE</a:t>
            </a:r>
          </a:p>
          <a:p>
            <a:pPr lvl="2"/>
            <a:r>
              <a:rPr lang="en-US" dirty="0" smtClean="0"/>
              <a:t>Curriculum </a:t>
            </a:r>
          </a:p>
          <a:p>
            <a:pPr lvl="2"/>
            <a:r>
              <a:rPr lang="en-US" dirty="0" smtClean="0"/>
              <a:t>2 yr degree programs</a:t>
            </a:r>
          </a:p>
          <a:p>
            <a:pPr lvl="2"/>
            <a:r>
              <a:rPr lang="en-US" dirty="0" smtClean="0"/>
              <a:t>IP </a:t>
            </a:r>
            <a:r>
              <a:rPr lang="en-US" dirty="0" smtClean="0"/>
              <a:t>ranges</a:t>
            </a:r>
            <a:endParaRPr lang="en-US" dirty="0" smtClean="0"/>
          </a:p>
        </p:txBody>
      </p:sp>
    </p:spTree>
    <p:extLst>
      <p:ext uri="{BB962C8B-B14F-4D97-AF65-F5344CB8AC3E}">
        <p14:creationId xmlns:p14="http://schemas.microsoft.com/office/powerpoint/2010/main" val="28432472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eResources</a:t>
            </a:r>
            <a:r>
              <a:rPr lang="en-US" dirty="0" smtClean="0"/>
              <a:t>: Sharing  </a:t>
            </a:r>
            <a:endParaRPr lang="en-US" dirty="0"/>
          </a:p>
        </p:txBody>
      </p:sp>
      <p:sp>
        <p:nvSpPr>
          <p:cNvPr id="3" name="Content Placeholder 2"/>
          <p:cNvSpPr>
            <a:spLocks noGrp="1"/>
          </p:cNvSpPr>
          <p:nvPr>
            <p:ph idx="1"/>
          </p:nvPr>
        </p:nvSpPr>
        <p:spPr/>
        <p:txBody>
          <a:bodyPr>
            <a:normAutofit/>
          </a:bodyPr>
          <a:lstStyle/>
          <a:p>
            <a:r>
              <a:rPr lang="en-US" dirty="0" smtClean="0"/>
              <a:t>USU Eastern’s IP range was added to our accounts</a:t>
            </a:r>
          </a:p>
          <a:p>
            <a:r>
              <a:rPr lang="en-US" dirty="0" smtClean="0"/>
              <a:t>Many journals and databases were seamless</a:t>
            </a:r>
          </a:p>
          <a:p>
            <a:r>
              <a:rPr lang="en-US" dirty="0" smtClean="0"/>
              <a:t>Some ongoing access issues with a handful of databases</a:t>
            </a:r>
          </a:p>
          <a:p>
            <a:r>
              <a:rPr lang="en-US" dirty="0" smtClean="0"/>
              <a:t>Off campus access via EZproxy</a:t>
            </a:r>
          </a:p>
          <a:p>
            <a:r>
              <a:rPr lang="en-US" dirty="0" smtClean="0"/>
              <a:t>Troubleshooting is difficult from Logan</a:t>
            </a:r>
          </a:p>
          <a:p>
            <a:r>
              <a:rPr lang="en-US" dirty="0" smtClean="0"/>
              <a:t>Journals not available to USU Eastern have a note placed in Serials Solutions that directs the patron to ILL</a:t>
            </a:r>
            <a:endParaRPr lang="en-US" dirty="0"/>
          </a:p>
        </p:txBody>
      </p:sp>
    </p:spTree>
    <p:extLst>
      <p:ext uri="{BB962C8B-B14F-4D97-AF65-F5344CB8AC3E}">
        <p14:creationId xmlns:p14="http://schemas.microsoft.com/office/powerpoint/2010/main" val="42044600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 Development:  The Big Picture</a:t>
            </a:r>
            <a:endParaRPr lang="en-US" dirty="0"/>
          </a:p>
        </p:txBody>
      </p:sp>
      <p:sp>
        <p:nvSpPr>
          <p:cNvPr id="3" name="Content Placeholder 2"/>
          <p:cNvSpPr>
            <a:spLocks noGrp="1"/>
          </p:cNvSpPr>
          <p:nvPr>
            <p:ph idx="1"/>
          </p:nvPr>
        </p:nvSpPr>
        <p:spPr/>
        <p:txBody>
          <a:bodyPr/>
          <a:lstStyle/>
          <a:p>
            <a:r>
              <a:rPr lang="en-US" dirty="0" smtClean="0"/>
              <a:t>Existing collection and collection policies at time of the merger were not in sync between the libraries</a:t>
            </a:r>
          </a:p>
          <a:p>
            <a:pPr lvl="1"/>
            <a:r>
              <a:rPr lang="en-US" dirty="0" smtClean="0"/>
              <a:t>USU Eastern’s collection did not support its academic mission</a:t>
            </a:r>
          </a:p>
          <a:p>
            <a:pPr lvl="2"/>
            <a:r>
              <a:rPr lang="en-US" dirty="0" smtClean="0"/>
              <a:t>Popular reading</a:t>
            </a:r>
          </a:p>
          <a:p>
            <a:pPr lvl="2"/>
            <a:r>
              <a:rPr lang="en-US" dirty="0" smtClean="0"/>
              <a:t>Popular DVD’s (TV series, popular movies)</a:t>
            </a:r>
          </a:p>
          <a:p>
            <a:r>
              <a:rPr lang="en-US" dirty="0" smtClean="0"/>
              <a:t>USU Eastern’s collections would need to support proposed four-year degree programs</a:t>
            </a:r>
          </a:p>
          <a:p>
            <a:endParaRPr lang="en-US" dirty="0" smtClean="0"/>
          </a:p>
        </p:txBody>
      </p:sp>
    </p:spTree>
    <p:extLst>
      <p:ext uri="{BB962C8B-B14F-4D97-AF65-F5344CB8AC3E}">
        <p14:creationId xmlns:p14="http://schemas.microsoft.com/office/powerpoint/2010/main" val="8263356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98474" y="1143000"/>
            <a:ext cx="7556313" cy="4983163"/>
          </a:xfrm>
        </p:spPr>
        <p:txBody>
          <a:bodyPr/>
          <a:lstStyle/>
          <a:p>
            <a:r>
              <a:rPr lang="en-US" dirty="0" smtClean="0"/>
              <a:t>Two institutions, geographically distant, each with their own mission, identity, culture, were legislatively mandated to merge.</a:t>
            </a:r>
          </a:p>
          <a:p>
            <a:endParaRPr lang="en-US" dirty="0" smtClean="0"/>
          </a:p>
        </p:txBody>
      </p:sp>
      <p:pic>
        <p:nvPicPr>
          <p:cNvPr id="5" name="Picture 4" descr="utah-county-map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981845"/>
            <a:ext cx="4178227" cy="5104755"/>
          </a:xfrm>
          <a:prstGeom prst="rect">
            <a:avLst/>
          </a:prstGeom>
        </p:spPr>
      </p:pic>
    </p:spTree>
    <p:extLst>
      <p:ext uri="{BB962C8B-B14F-4D97-AF65-F5344CB8AC3E}">
        <p14:creationId xmlns:p14="http://schemas.microsoft.com/office/powerpoint/2010/main" val="29028603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Access:  Coordinating Collection Development	</a:t>
            </a:r>
            <a:endParaRPr lang="en-US" dirty="0"/>
          </a:p>
        </p:txBody>
      </p:sp>
      <p:sp>
        <p:nvSpPr>
          <p:cNvPr id="3" name="Content Placeholder 2"/>
          <p:cNvSpPr>
            <a:spLocks noGrp="1"/>
          </p:cNvSpPr>
          <p:nvPr>
            <p:ph idx="1"/>
          </p:nvPr>
        </p:nvSpPr>
        <p:spPr/>
        <p:txBody>
          <a:bodyPr/>
          <a:lstStyle/>
          <a:p>
            <a:r>
              <a:rPr lang="en-US" dirty="0" smtClean="0"/>
              <a:t>Nuts and Bolts</a:t>
            </a:r>
          </a:p>
          <a:p>
            <a:pPr lvl="1"/>
            <a:r>
              <a:rPr lang="en-US" dirty="0" smtClean="0"/>
              <a:t>Logan staff runs reports for collection analysis</a:t>
            </a:r>
          </a:p>
          <a:p>
            <a:pPr lvl="1"/>
            <a:r>
              <a:rPr lang="en-US" dirty="0" smtClean="0"/>
              <a:t>Head of Collections at Logan reviews all orders </a:t>
            </a:r>
          </a:p>
          <a:p>
            <a:pPr lvl="1"/>
            <a:r>
              <a:rPr lang="en-US" dirty="0" smtClean="0"/>
              <a:t>Logan staff can rush order items and have them to USU Eastern within a week </a:t>
            </a:r>
          </a:p>
          <a:p>
            <a:pPr lvl="1"/>
            <a:r>
              <a:rPr lang="en-US" dirty="0" smtClean="0"/>
              <a:t>Subject </a:t>
            </a:r>
            <a:r>
              <a:rPr lang="en-US" dirty="0"/>
              <a:t>librarians at the Logan campus are encouraged to purchase in e-format whenever </a:t>
            </a:r>
            <a:r>
              <a:rPr lang="en-US" dirty="0" smtClean="0"/>
              <a:t>possible</a:t>
            </a:r>
          </a:p>
          <a:p>
            <a:pPr lvl="1"/>
            <a:endParaRPr lang="en-US" dirty="0" smtClean="0"/>
          </a:p>
        </p:txBody>
      </p:sp>
    </p:spTree>
    <p:extLst>
      <p:ext uri="{BB962C8B-B14F-4D97-AF65-F5344CB8AC3E}">
        <p14:creationId xmlns:p14="http://schemas.microsoft.com/office/powerpoint/2010/main" val="51340142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Access: Coordinating Collection Development</a:t>
            </a:r>
            <a:endParaRPr lang="en-US" dirty="0"/>
          </a:p>
        </p:txBody>
      </p:sp>
      <p:sp>
        <p:nvSpPr>
          <p:cNvPr id="3" name="Content Placeholder 2"/>
          <p:cNvSpPr>
            <a:spLocks noGrp="1"/>
          </p:cNvSpPr>
          <p:nvPr>
            <p:ph idx="1"/>
          </p:nvPr>
        </p:nvSpPr>
        <p:spPr/>
        <p:txBody>
          <a:bodyPr>
            <a:normAutofit/>
          </a:bodyPr>
          <a:lstStyle/>
          <a:p>
            <a:r>
              <a:rPr lang="en-US" dirty="0" smtClean="0"/>
              <a:t>USU Logan aggressively purchases in electronic format in order to support our distance education students and encouraged the Price and </a:t>
            </a:r>
            <a:r>
              <a:rPr lang="en-US" dirty="0" smtClean="0"/>
              <a:t>Blanding</a:t>
            </a:r>
            <a:r>
              <a:rPr lang="en-US" dirty="0" smtClean="0"/>
              <a:t> </a:t>
            </a:r>
            <a:r>
              <a:rPr lang="en-US" dirty="0" smtClean="0"/>
              <a:t>Libraries to follow suit to facilitate sharing</a:t>
            </a:r>
          </a:p>
          <a:p>
            <a:pPr lvl="1"/>
            <a:r>
              <a:rPr lang="en-US" dirty="0" smtClean="0"/>
              <a:t>Blanding</a:t>
            </a:r>
            <a:r>
              <a:rPr lang="en-US" dirty="0" smtClean="0"/>
              <a:t> </a:t>
            </a:r>
            <a:r>
              <a:rPr lang="en-US" dirty="0"/>
              <a:t>c</a:t>
            </a:r>
            <a:r>
              <a:rPr lang="en-US" dirty="0" smtClean="0"/>
              <a:t>oncerns</a:t>
            </a:r>
            <a:endParaRPr lang="en-US" dirty="0" smtClean="0"/>
          </a:p>
          <a:p>
            <a:pPr lvl="2"/>
            <a:r>
              <a:rPr lang="en-US" dirty="0" smtClean="0"/>
              <a:t>Many patrons live in remote areas of the Navajo Reservation which lack electricity in homes</a:t>
            </a:r>
          </a:p>
          <a:p>
            <a:pPr lvl="2"/>
            <a:r>
              <a:rPr lang="en-US" dirty="0" smtClean="0"/>
              <a:t>Educational centers are located throughout and are equipped with high speed internet</a:t>
            </a:r>
          </a:p>
          <a:p>
            <a:pPr lvl="2"/>
            <a:r>
              <a:rPr lang="en-US" dirty="0" smtClean="0"/>
              <a:t>Still investigating impact, but it appears that e-format is accepted and that students view using educational centers as routine</a:t>
            </a:r>
          </a:p>
        </p:txBody>
      </p:sp>
    </p:spTree>
    <p:extLst>
      <p:ext uri="{BB962C8B-B14F-4D97-AF65-F5344CB8AC3E}">
        <p14:creationId xmlns:p14="http://schemas.microsoft.com/office/powerpoint/2010/main" val="310743363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from 65k to 1.7M “overnight…”</a:t>
            </a:r>
            <a:endParaRPr lang="en-US" dirty="0"/>
          </a:p>
        </p:txBody>
      </p:sp>
      <p:sp>
        <p:nvSpPr>
          <p:cNvPr id="3" name="Content Placeholder 2"/>
          <p:cNvSpPr>
            <a:spLocks noGrp="1"/>
          </p:cNvSpPr>
          <p:nvPr>
            <p:ph idx="1"/>
          </p:nvPr>
        </p:nvSpPr>
        <p:spPr/>
        <p:txBody>
          <a:bodyPr/>
          <a:lstStyle/>
          <a:p>
            <a:r>
              <a:rPr lang="en-US" dirty="0" smtClean="0"/>
              <a:t>Information explosion for USU Eastern</a:t>
            </a:r>
          </a:p>
          <a:p>
            <a:r>
              <a:rPr lang="en-US" dirty="0" smtClean="0"/>
              <a:t>How do we increase awareness of new resources?</a:t>
            </a:r>
          </a:p>
          <a:p>
            <a:pPr lvl="1"/>
            <a:r>
              <a:rPr lang="en-US" dirty="0" smtClean="0"/>
              <a:t>Fall presentations at USU Eastern campuses, </a:t>
            </a:r>
          </a:p>
          <a:p>
            <a:pPr lvl="1"/>
            <a:r>
              <a:rPr lang="en-US" dirty="0" smtClean="0"/>
              <a:t>Distributed a survey</a:t>
            </a:r>
          </a:p>
          <a:p>
            <a:pPr lvl="2"/>
            <a:r>
              <a:rPr lang="en-US" dirty="0" smtClean="0"/>
              <a:t>Small sample size</a:t>
            </a:r>
          </a:p>
          <a:p>
            <a:pPr lvl="2"/>
            <a:r>
              <a:rPr lang="en-US" dirty="0"/>
              <a:t>M</a:t>
            </a:r>
            <a:r>
              <a:rPr lang="en-US" dirty="0" smtClean="0"/>
              <a:t>ost people were unaware of the newly available resources </a:t>
            </a:r>
          </a:p>
          <a:p>
            <a:pPr lvl="2"/>
            <a:r>
              <a:rPr lang="en-US" dirty="0" smtClean="0"/>
              <a:t>Respondents expressed concerns about how to use the resources</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624667" y="5257800"/>
            <a:ext cx="1902460" cy="1348740"/>
          </a:xfrm>
          <a:prstGeom prst="rect">
            <a:avLst/>
          </a:prstGeom>
          <a:noFill/>
          <a:ln>
            <a:noFill/>
          </a:ln>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21733"/>
            <a:ext cx="1625600" cy="1625600"/>
          </a:xfrm>
          <a:prstGeom prst="rect">
            <a:avLst/>
          </a:prstGeom>
          <a:noFill/>
          <a:ln>
            <a:noFill/>
          </a:ln>
        </p:spPr>
      </p:pic>
    </p:spTree>
    <p:extLst>
      <p:ext uri="{BB962C8B-B14F-4D97-AF65-F5344CB8AC3E}">
        <p14:creationId xmlns:p14="http://schemas.microsoft.com/office/powerpoint/2010/main" val="1294757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Overload?</a:t>
            </a:r>
            <a:endParaRPr lang="en-US" dirty="0"/>
          </a:p>
        </p:txBody>
      </p:sp>
      <p:sp>
        <p:nvSpPr>
          <p:cNvPr id="3" name="Content Placeholder 2"/>
          <p:cNvSpPr>
            <a:spLocks noGrp="1"/>
          </p:cNvSpPr>
          <p:nvPr>
            <p:ph idx="1"/>
          </p:nvPr>
        </p:nvSpPr>
        <p:spPr>
          <a:xfrm>
            <a:off x="498474" y="1676400"/>
            <a:ext cx="7556313" cy="4449763"/>
          </a:xfrm>
        </p:spPr>
        <p:txBody>
          <a:bodyPr>
            <a:normAutofit/>
          </a:bodyPr>
          <a:lstStyle/>
          <a:p>
            <a:r>
              <a:rPr lang="en-US" dirty="0" smtClean="0"/>
              <a:t>Spring </a:t>
            </a:r>
            <a:r>
              <a:rPr lang="en-US" dirty="0" smtClean="0"/>
              <a:t>Survey</a:t>
            </a:r>
            <a:endParaRPr lang="en-US" dirty="0" smtClean="0"/>
          </a:p>
          <a:p>
            <a:pPr lvl="1"/>
            <a:r>
              <a:rPr lang="en-US" dirty="0" smtClean="0"/>
              <a:t>Survey posted on the web sites of both USU Eastern Price </a:t>
            </a:r>
            <a:r>
              <a:rPr lang="en-US" dirty="0" smtClean="0"/>
              <a:t>and Blanding </a:t>
            </a:r>
            <a:r>
              <a:rPr lang="en-US" dirty="0" smtClean="0"/>
              <a:t>Libraries</a:t>
            </a:r>
          </a:p>
          <a:p>
            <a:pPr lvl="1"/>
            <a:r>
              <a:rPr lang="en-US" dirty="0" smtClean="0"/>
              <a:t>Slightly larger response rate, fairly evenly split between sites, and among students, staff, faculty:</a:t>
            </a:r>
          </a:p>
          <a:p>
            <a:pPr lvl="2"/>
            <a:r>
              <a:rPr lang="en-US" dirty="0" smtClean="0"/>
              <a:t>Only half of the respondents have accessed resources remotely</a:t>
            </a:r>
          </a:p>
          <a:p>
            <a:pPr lvl="2"/>
            <a:r>
              <a:rPr lang="en-US" dirty="0" smtClean="0"/>
              <a:t>60% discovered new resources since the start of  </a:t>
            </a:r>
            <a:r>
              <a:rPr lang="en-US" dirty="0" smtClean="0"/>
              <a:t>fall </a:t>
            </a:r>
            <a:r>
              <a:rPr lang="en-US" dirty="0" smtClean="0"/>
              <a:t>semester</a:t>
            </a:r>
          </a:p>
          <a:p>
            <a:pPr lvl="2"/>
            <a:r>
              <a:rPr lang="en-US" dirty="0" smtClean="0"/>
              <a:t>Very few take advantage of requesting material from USU Logan or ILL</a:t>
            </a:r>
          </a:p>
          <a:p>
            <a:pPr lvl="2"/>
            <a:r>
              <a:rPr lang="en-US" dirty="0" smtClean="0"/>
              <a:t>66% feel they are “confident” or “very confident” in their ability to effectively utilize library resources</a:t>
            </a:r>
          </a:p>
          <a:p>
            <a:pPr lvl="2"/>
            <a:r>
              <a:rPr lang="en-US" dirty="0" smtClean="0"/>
              <a:t>40% say their use of e-journals has increased significantly</a:t>
            </a:r>
          </a:p>
          <a:p>
            <a:pPr lvl="2"/>
            <a:endParaRPr lang="en-US" dirty="0" smtClean="0"/>
          </a:p>
        </p:txBody>
      </p:sp>
    </p:spTree>
    <p:extLst>
      <p:ext uri="{BB962C8B-B14F-4D97-AF65-F5344CB8AC3E}">
        <p14:creationId xmlns:p14="http://schemas.microsoft.com/office/powerpoint/2010/main" val="37789260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Mood at USU Eastern Price</a:t>
            </a:r>
            <a:endParaRPr lang="en-US" dirty="0"/>
          </a:p>
        </p:txBody>
      </p:sp>
      <p:sp>
        <p:nvSpPr>
          <p:cNvPr id="3" name="Content Placeholder 2"/>
          <p:cNvSpPr>
            <a:spLocks noGrp="1"/>
          </p:cNvSpPr>
          <p:nvPr>
            <p:ph idx="1"/>
          </p:nvPr>
        </p:nvSpPr>
        <p:spPr/>
        <p:txBody>
          <a:bodyPr>
            <a:normAutofit/>
          </a:bodyPr>
          <a:lstStyle/>
          <a:p>
            <a:pPr lvl="0"/>
            <a:r>
              <a:rPr lang="en-US" dirty="0"/>
              <a:t>Most of the campus community was supportive of the </a:t>
            </a:r>
            <a:r>
              <a:rPr lang="en-US" dirty="0" smtClean="0"/>
              <a:t>merger</a:t>
            </a:r>
          </a:p>
          <a:p>
            <a:pPr lvl="0"/>
            <a:r>
              <a:rPr lang="en-US" dirty="0" smtClean="0"/>
              <a:t>BIG </a:t>
            </a:r>
            <a:r>
              <a:rPr lang="en-US" dirty="0" smtClean="0"/>
              <a:t>changes in the </a:t>
            </a:r>
            <a:r>
              <a:rPr lang="en-US" dirty="0" smtClean="0"/>
              <a:t>library </a:t>
            </a:r>
            <a:r>
              <a:rPr lang="en-US" dirty="0" smtClean="0"/>
              <a:t>– not just from the merger</a:t>
            </a:r>
          </a:p>
          <a:p>
            <a:pPr lvl="2"/>
            <a:r>
              <a:rPr lang="en-US" sz="1500" dirty="0" smtClean="0"/>
              <a:t>Library </a:t>
            </a:r>
            <a:r>
              <a:rPr lang="en-US" sz="1500" dirty="0" smtClean="0"/>
              <a:t>le</a:t>
            </a:r>
            <a:r>
              <a:rPr lang="en-US" sz="1500" dirty="0" smtClean="0"/>
              <a:t>adership </a:t>
            </a:r>
            <a:r>
              <a:rPr lang="en-US" sz="1500" dirty="0"/>
              <a:t>c</a:t>
            </a:r>
            <a:r>
              <a:rPr lang="en-US" sz="1500" dirty="0" smtClean="0"/>
              <a:t>hanged</a:t>
            </a:r>
            <a:endParaRPr lang="en-US" sz="1500" dirty="0" smtClean="0"/>
          </a:p>
          <a:p>
            <a:pPr lvl="2"/>
            <a:r>
              <a:rPr lang="en-US" sz="1500" dirty="0" smtClean="0"/>
              <a:t>Library policies </a:t>
            </a:r>
            <a:r>
              <a:rPr lang="en-US" sz="1500" dirty="0" smtClean="0"/>
              <a:t>changed</a:t>
            </a:r>
            <a:endParaRPr lang="en-US" sz="1500" dirty="0" smtClean="0"/>
          </a:p>
          <a:p>
            <a:endParaRPr lang="en-US" dirty="0" smtClean="0"/>
          </a:p>
        </p:txBody>
      </p:sp>
    </p:spTree>
    <p:extLst>
      <p:ext uri="{BB962C8B-B14F-4D97-AF65-F5344CB8AC3E}">
        <p14:creationId xmlns:p14="http://schemas.microsoft.com/office/powerpoint/2010/main" val="284605378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a:t>
            </a:r>
            <a:endParaRPr lang="en-US" dirty="0"/>
          </a:p>
        </p:txBody>
      </p:sp>
      <p:sp>
        <p:nvSpPr>
          <p:cNvPr id="3" name="Content Placeholder 2"/>
          <p:cNvSpPr>
            <a:spLocks noGrp="1"/>
          </p:cNvSpPr>
          <p:nvPr>
            <p:ph idx="1"/>
          </p:nvPr>
        </p:nvSpPr>
        <p:spPr/>
        <p:txBody>
          <a:bodyPr>
            <a:normAutofit/>
          </a:bodyPr>
          <a:lstStyle/>
          <a:p>
            <a:r>
              <a:rPr lang="en-US" dirty="0" smtClean="0"/>
              <a:t>State Legislature gave USU Logan one time funds to help with the merger</a:t>
            </a:r>
          </a:p>
          <a:p>
            <a:pPr lvl="1"/>
            <a:r>
              <a:rPr lang="en-US" dirty="0" smtClean="0"/>
              <a:t>Library received a portion – cover some costs such as ILS system, computers, supplementary materials</a:t>
            </a:r>
          </a:p>
          <a:p>
            <a:r>
              <a:rPr lang="en-US" dirty="0" smtClean="0"/>
              <a:t>Costs in staff time have been huge and not taken into consideration in any of the cost tracking we report</a:t>
            </a:r>
            <a:endParaRPr lang="en-US" dirty="0"/>
          </a:p>
        </p:txBody>
      </p:sp>
    </p:spTree>
    <p:extLst>
      <p:ext uri="{BB962C8B-B14F-4D97-AF65-F5344CB8AC3E}">
        <p14:creationId xmlns:p14="http://schemas.microsoft.com/office/powerpoint/2010/main" val="185884985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to the Libraries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USU Logan</a:t>
            </a:r>
          </a:p>
          <a:p>
            <a:pPr lvl="1"/>
            <a:r>
              <a:rPr lang="en-US" dirty="0" smtClean="0"/>
              <a:t>Library is seen as a leader in the merger efforts</a:t>
            </a:r>
          </a:p>
          <a:p>
            <a:pPr lvl="2"/>
            <a:r>
              <a:rPr lang="en-US" dirty="0" smtClean="0"/>
              <a:t>Has garnered us political good will with campus administration</a:t>
            </a:r>
          </a:p>
          <a:p>
            <a:pPr lvl="1"/>
            <a:r>
              <a:rPr lang="en-US" dirty="0" smtClean="0"/>
              <a:t>Library can better serve its Land Grant Mission</a:t>
            </a:r>
          </a:p>
          <a:p>
            <a:pPr lvl="1"/>
            <a:r>
              <a:rPr lang="en-US" dirty="0" smtClean="0"/>
              <a:t>We are able to offer advanced education to underserved portions of the state</a:t>
            </a:r>
          </a:p>
          <a:p>
            <a:r>
              <a:rPr lang="en-US" dirty="0" smtClean="0"/>
              <a:t>USU Eastern</a:t>
            </a:r>
          </a:p>
          <a:p>
            <a:pPr lvl="1"/>
            <a:r>
              <a:rPr lang="en-US" dirty="0" smtClean="0"/>
              <a:t>Huge expansion to </a:t>
            </a:r>
            <a:r>
              <a:rPr lang="en-US" dirty="0" smtClean="0"/>
              <a:t>resources</a:t>
            </a:r>
            <a:endParaRPr lang="en-US" dirty="0" smtClean="0"/>
          </a:p>
          <a:p>
            <a:r>
              <a:rPr lang="en-US" dirty="0" smtClean="0"/>
              <a:t>Both</a:t>
            </a:r>
          </a:p>
          <a:p>
            <a:pPr lvl="1"/>
            <a:r>
              <a:rPr lang="en-US" dirty="0" smtClean="0"/>
              <a:t>Opportunity to develop new skills</a:t>
            </a:r>
          </a:p>
          <a:p>
            <a:pPr lvl="1"/>
            <a:r>
              <a:rPr lang="en-US" dirty="0" smtClean="0"/>
              <a:t>Opportunity to “think outside the box” and be creative</a:t>
            </a:r>
          </a:p>
          <a:p>
            <a:pPr lvl="1"/>
            <a:r>
              <a:rPr lang="en-US" dirty="0" smtClean="0"/>
              <a:t>Opportunity to re-examine workflows	</a:t>
            </a:r>
            <a:endParaRPr lang="en-US" dirty="0"/>
          </a:p>
        </p:txBody>
      </p:sp>
    </p:spTree>
    <p:extLst>
      <p:ext uri="{BB962C8B-B14F-4D97-AF65-F5344CB8AC3E}">
        <p14:creationId xmlns:p14="http://schemas.microsoft.com/office/powerpoint/2010/main" val="344311989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lstStyle/>
          <a:p>
            <a:r>
              <a:rPr lang="en-US" dirty="0" smtClean="0"/>
              <a:t>Take a lesson from home remodeling – whatever budget you set for time and money, double or triple </a:t>
            </a:r>
            <a:r>
              <a:rPr lang="en-US" dirty="0" smtClean="0"/>
              <a:t>it</a:t>
            </a:r>
            <a:endParaRPr lang="en-US" dirty="0" smtClean="0"/>
          </a:p>
          <a:p>
            <a:r>
              <a:rPr lang="en-US" dirty="0" smtClean="0"/>
              <a:t>Communication is essential.  We do fairly well, but could do better.  Logan staff plan on at least four visits to the USU Eastern campuses this next year, from various members of the Logan staff, and have a staff exchange </a:t>
            </a:r>
            <a:r>
              <a:rPr lang="en-US" dirty="0" smtClean="0"/>
              <a:t>planned</a:t>
            </a:r>
            <a:endParaRPr lang="en-US" dirty="0" smtClean="0"/>
          </a:p>
          <a:p>
            <a:r>
              <a:rPr lang="en-US" dirty="0" smtClean="0"/>
              <a:t>The more training, the better, all </a:t>
            </a:r>
            <a:r>
              <a:rPr lang="en-US" dirty="0" smtClean="0"/>
              <a:t>around</a:t>
            </a:r>
            <a:endParaRPr lang="en-US" dirty="0"/>
          </a:p>
          <a:p>
            <a:r>
              <a:rPr lang="en-US" dirty="0" smtClean="0"/>
              <a:t>Be sensitive to each other's needs and practices. Keep an open mind. We each have our unique </a:t>
            </a:r>
            <a:r>
              <a:rPr lang="en-US" dirty="0" smtClean="0"/>
              <a:t>culture</a:t>
            </a:r>
          </a:p>
          <a:p>
            <a:endParaRPr lang="en-US" dirty="0" smtClean="0"/>
          </a:p>
          <a:p>
            <a:endParaRPr lang="en-US" dirty="0" smtClean="0"/>
          </a:p>
        </p:txBody>
      </p:sp>
    </p:spTree>
    <p:extLst>
      <p:ext uri="{BB962C8B-B14F-4D97-AF65-F5344CB8AC3E}">
        <p14:creationId xmlns:p14="http://schemas.microsoft.com/office/powerpoint/2010/main" val="124130415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Lies </a:t>
            </a:r>
            <a:r>
              <a:rPr lang="en-US" dirty="0"/>
              <a:t>A</a:t>
            </a:r>
            <a:r>
              <a:rPr lang="en-US" dirty="0" smtClean="0"/>
              <a:t>head</a:t>
            </a:r>
            <a:endParaRPr lang="en-US" dirty="0"/>
          </a:p>
        </p:txBody>
      </p:sp>
      <p:sp>
        <p:nvSpPr>
          <p:cNvPr id="3" name="Content Placeholder 2"/>
          <p:cNvSpPr>
            <a:spLocks noGrp="1"/>
          </p:cNvSpPr>
          <p:nvPr>
            <p:ph idx="1"/>
          </p:nvPr>
        </p:nvSpPr>
        <p:spPr/>
        <p:txBody>
          <a:bodyPr>
            <a:normAutofit/>
          </a:bodyPr>
          <a:lstStyle/>
          <a:p>
            <a:pPr lvl="1"/>
            <a:r>
              <a:rPr lang="en-US" dirty="0" smtClean="0"/>
              <a:t>Delivery of resources</a:t>
            </a:r>
          </a:p>
          <a:p>
            <a:pPr lvl="2"/>
            <a:r>
              <a:rPr lang="en-US" dirty="0" smtClean="0"/>
              <a:t>Redesign of USU Eastern Price and </a:t>
            </a:r>
            <a:r>
              <a:rPr lang="en-US" dirty="0" smtClean="0"/>
              <a:t> Blanding Library Home </a:t>
            </a:r>
            <a:r>
              <a:rPr lang="en-US" dirty="0" smtClean="0"/>
              <a:t>Pages</a:t>
            </a:r>
          </a:p>
          <a:p>
            <a:pPr lvl="2"/>
            <a:r>
              <a:rPr lang="en-US" dirty="0" smtClean="0"/>
              <a:t>Implementation of E-reserves</a:t>
            </a:r>
          </a:p>
          <a:p>
            <a:pPr lvl="1"/>
            <a:r>
              <a:rPr lang="en-US" dirty="0" smtClean="0"/>
              <a:t>Collection Development and Assessment</a:t>
            </a:r>
          </a:p>
          <a:p>
            <a:pPr lvl="2"/>
            <a:r>
              <a:rPr lang="en-US" dirty="0" smtClean="0"/>
              <a:t>As new Bachelor’s programs are identified, we need to assess and develop collections (physical and virtual) </a:t>
            </a:r>
          </a:p>
          <a:p>
            <a:pPr lvl="2"/>
            <a:r>
              <a:rPr lang="en-US" dirty="0"/>
              <a:t>USU Eastern Price </a:t>
            </a:r>
            <a:r>
              <a:rPr lang="en-US" dirty="0" smtClean="0"/>
              <a:t>and Blanding </a:t>
            </a:r>
            <a:r>
              <a:rPr lang="en-US" dirty="0"/>
              <a:t>have special collections materials that require </a:t>
            </a:r>
            <a:r>
              <a:rPr lang="en-US" dirty="0" smtClean="0"/>
              <a:t>assessment</a:t>
            </a:r>
          </a:p>
          <a:p>
            <a:endParaRPr lang="en-US" dirty="0"/>
          </a:p>
        </p:txBody>
      </p:sp>
    </p:spTree>
    <p:extLst>
      <p:ext uri="{BB962C8B-B14F-4D97-AF65-F5344CB8AC3E}">
        <p14:creationId xmlns:p14="http://schemas.microsoft.com/office/powerpoint/2010/main" val="2214378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Lies Ahead</a:t>
            </a:r>
            <a:endParaRPr lang="en-US" dirty="0"/>
          </a:p>
        </p:txBody>
      </p:sp>
      <p:sp>
        <p:nvSpPr>
          <p:cNvPr id="3" name="Content Placeholder 2"/>
          <p:cNvSpPr>
            <a:spLocks noGrp="1"/>
          </p:cNvSpPr>
          <p:nvPr>
            <p:ph idx="1"/>
          </p:nvPr>
        </p:nvSpPr>
        <p:spPr/>
        <p:txBody>
          <a:bodyPr>
            <a:normAutofit/>
          </a:bodyPr>
          <a:lstStyle/>
          <a:p>
            <a:pPr lvl="1"/>
            <a:r>
              <a:rPr lang="en-US" dirty="0"/>
              <a:t>Library Instruction</a:t>
            </a:r>
          </a:p>
          <a:p>
            <a:pPr lvl="2"/>
            <a:r>
              <a:rPr lang="en-US" dirty="0"/>
              <a:t>Now that there are all these great resources, we need to focus on making sure faculty incorporate them into their courses and students know how to use </a:t>
            </a:r>
            <a:r>
              <a:rPr lang="en-US" dirty="0" smtClean="0"/>
              <a:t>them</a:t>
            </a:r>
            <a:endParaRPr lang="en-US" dirty="0"/>
          </a:p>
          <a:p>
            <a:pPr lvl="2"/>
            <a:r>
              <a:rPr lang="en-US" dirty="0"/>
              <a:t>How to deliver a robust program with only one professional librarian in Price and none at </a:t>
            </a:r>
            <a:r>
              <a:rPr lang="en-US" dirty="0" smtClean="0"/>
              <a:t>Blanding</a:t>
            </a:r>
            <a:r>
              <a:rPr lang="en-US" dirty="0" smtClean="0"/>
              <a:t>?</a:t>
            </a:r>
            <a:endParaRPr lang="en-US" dirty="0" smtClean="0"/>
          </a:p>
          <a:p>
            <a:pPr lvl="1"/>
            <a:r>
              <a:rPr lang="en-US" dirty="0" smtClean="0"/>
              <a:t>Other</a:t>
            </a:r>
            <a:endParaRPr lang="en-US" dirty="0"/>
          </a:p>
          <a:p>
            <a:pPr lvl="2"/>
            <a:r>
              <a:rPr lang="en-US" dirty="0"/>
              <a:t>Technical services workflows are still evolving</a:t>
            </a:r>
          </a:p>
          <a:p>
            <a:pPr lvl="2"/>
            <a:r>
              <a:rPr lang="en-US" dirty="0"/>
              <a:t>Additional surveys at the Eastern campuses to assess how well integrated the library resources are </a:t>
            </a:r>
            <a:r>
              <a:rPr lang="en-US" dirty="0" smtClean="0"/>
              <a:t>becoming</a:t>
            </a:r>
            <a:endParaRPr lang="en-US" dirty="0"/>
          </a:p>
          <a:p>
            <a:pPr lvl="2"/>
            <a:r>
              <a:rPr lang="en-US" dirty="0"/>
              <a:t>Involved additional USU Logan library staff in USU Eastern library functions as </a:t>
            </a:r>
            <a:r>
              <a:rPr lang="en-US" dirty="0" smtClean="0"/>
              <a:t>appropriate</a:t>
            </a:r>
            <a:endParaRPr lang="en-US" dirty="0"/>
          </a:p>
          <a:p>
            <a:pPr lvl="1"/>
            <a:endParaRPr lang="en-US" dirty="0"/>
          </a:p>
          <a:p>
            <a:endParaRPr lang="en-US" dirty="0"/>
          </a:p>
        </p:txBody>
      </p:sp>
    </p:spTree>
    <p:extLst>
      <p:ext uri="{BB962C8B-B14F-4D97-AF65-F5344CB8AC3E}">
        <p14:creationId xmlns:p14="http://schemas.microsoft.com/office/powerpoint/2010/main" val="1583785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Institutions</a:t>
            </a:r>
            <a:endParaRPr lang="en-US" dirty="0"/>
          </a:p>
        </p:txBody>
      </p:sp>
      <p:sp>
        <p:nvSpPr>
          <p:cNvPr id="3" name="Content Placeholder 2"/>
          <p:cNvSpPr>
            <a:spLocks noGrp="1"/>
          </p:cNvSpPr>
          <p:nvPr>
            <p:ph idx="1"/>
          </p:nvPr>
        </p:nvSpPr>
        <p:spPr/>
        <p:txBody>
          <a:bodyPr>
            <a:normAutofit/>
          </a:bodyPr>
          <a:lstStyle/>
          <a:p>
            <a:pPr lvl="1"/>
            <a:r>
              <a:rPr lang="en-US" sz="2400" dirty="0" smtClean="0"/>
              <a:t>Utah State University Eastern (the institution formerly known as College of Eastern Utah)</a:t>
            </a:r>
            <a:endParaRPr lang="en-US" sz="2400" dirty="0"/>
          </a:p>
          <a:p>
            <a:pPr lvl="3"/>
            <a:r>
              <a:rPr lang="en-US" sz="2400" dirty="0" smtClean="0"/>
              <a:t>Campuses and libraries </a:t>
            </a:r>
            <a:r>
              <a:rPr lang="en-US" sz="2400" dirty="0"/>
              <a:t>in Price and </a:t>
            </a:r>
            <a:r>
              <a:rPr lang="en-US" sz="2400" dirty="0" smtClean="0"/>
              <a:t>Blanding</a:t>
            </a:r>
            <a:endParaRPr lang="en-US" sz="2400" dirty="0"/>
          </a:p>
          <a:p>
            <a:pPr lvl="3"/>
            <a:r>
              <a:rPr lang="en-US" sz="2400" dirty="0" smtClean="0"/>
              <a:t>Comprehensive two</a:t>
            </a:r>
            <a:r>
              <a:rPr lang="en-US" sz="2400" dirty="0"/>
              <a:t>-year community college</a:t>
            </a:r>
          </a:p>
          <a:p>
            <a:pPr lvl="3"/>
            <a:r>
              <a:rPr lang="en-US" sz="2400" dirty="0"/>
              <a:t>V</a:t>
            </a:r>
            <a:r>
              <a:rPr lang="en-US" sz="2400" dirty="0" smtClean="0"/>
              <a:t>ital </a:t>
            </a:r>
            <a:r>
              <a:rPr lang="en-US" sz="2400" dirty="0"/>
              <a:t>vocational technology education mission </a:t>
            </a:r>
          </a:p>
          <a:p>
            <a:pPr lvl="3"/>
            <a:r>
              <a:rPr lang="en-US" sz="2400" dirty="0" smtClean="0"/>
              <a:t>Total library </a:t>
            </a:r>
            <a:r>
              <a:rPr lang="en-US" sz="2400" dirty="0"/>
              <a:t>staff of 6</a:t>
            </a:r>
            <a:r>
              <a:rPr lang="en-US" sz="2400" dirty="0" smtClean="0"/>
              <a:t> FTE </a:t>
            </a:r>
          </a:p>
          <a:p>
            <a:pPr lvl="3"/>
            <a:r>
              <a:rPr lang="en-US" sz="2400" dirty="0" smtClean="0"/>
              <a:t>FTE 1,605</a:t>
            </a:r>
          </a:p>
          <a:p>
            <a:pPr marL="457200" lvl="2" indent="0">
              <a:buNone/>
            </a:pPr>
            <a:endParaRPr lang="en-US" sz="2400" dirty="0" smtClean="0"/>
          </a:p>
          <a:p>
            <a:endParaRPr lang="en-US" sz="2400" dirty="0"/>
          </a:p>
        </p:txBody>
      </p:sp>
    </p:spTree>
    <p:extLst>
      <p:ext uri="{BB962C8B-B14F-4D97-AF65-F5344CB8AC3E}">
        <p14:creationId xmlns:p14="http://schemas.microsoft.com/office/powerpoint/2010/main" val="15190657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Institutions</a:t>
            </a:r>
          </a:p>
        </p:txBody>
      </p:sp>
      <p:sp>
        <p:nvSpPr>
          <p:cNvPr id="3" name="Content Placeholder 2"/>
          <p:cNvSpPr>
            <a:spLocks noGrp="1"/>
          </p:cNvSpPr>
          <p:nvPr>
            <p:ph idx="1"/>
          </p:nvPr>
        </p:nvSpPr>
        <p:spPr/>
        <p:txBody>
          <a:bodyPr/>
          <a:lstStyle/>
          <a:p>
            <a:pPr lvl="2"/>
            <a:r>
              <a:rPr lang="en-US" sz="2400" dirty="0"/>
              <a:t>Utah State University</a:t>
            </a:r>
          </a:p>
          <a:p>
            <a:pPr lvl="3"/>
            <a:r>
              <a:rPr lang="en-US" sz="2400" dirty="0"/>
              <a:t>Main campus in Logan with small satellite campuses in Brigham City, </a:t>
            </a:r>
            <a:r>
              <a:rPr lang="en-US" sz="2400" dirty="0" smtClean="0"/>
              <a:t>Tooele</a:t>
            </a:r>
            <a:r>
              <a:rPr lang="en-US" sz="2400" dirty="0"/>
              <a:t>, and the Uintah Basin</a:t>
            </a:r>
          </a:p>
          <a:p>
            <a:pPr lvl="3"/>
            <a:r>
              <a:rPr lang="en-US" sz="2400" dirty="0"/>
              <a:t>Large, research intensive, doctoral granting institution</a:t>
            </a:r>
          </a:p>
          <a:p>
            <a:pPr lvl="3"/>
            <a:r>
              <a:rPr lang="en-US" sz="2400" dirty="0"/>
              <a:t>Library staff of 65 FTE</a:t>
            </a:r>
          </a:p>
          <a:p>
            <a:pPr lvl="3"/>
            <a:r>
              <a:rPr lang="en-US" sz="2400" dirty="0"/>
              <a:t>FTE 16,314 </a:t>
            </a:r>
          </a:p>
          <a:p>
            <a:endParaRPr lang="en-US" dirty="0"/>
          </a:p>
        </p:txBody>
      </p:sp>
    </p:spTree>
    <p:extLst>
      <p:ext uri="{BB962C8B-B14F-4D97-AF65-F5344CB8AC3E}">
        <p14:creationId xmlns:p14="http://schemas.microsoft.com/office/powerpoint/2010/main" val="9532951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Merger	Basics</a:t>
            </a:r>
            <a:endParaRPr lang="en-US" dirty="0"/>
          </a:p>
        </p:txBody>
      </p:sp>
      <p:sp>
        <p:nvSpPr>
          <p:cNvPr id="3" name="Content Placeholder 2"/>
          <p:cNvSpPr>
            <a:spLocks noGrp="1"/>
          </p:cNvSpPr>
          <p:nvPr>
            <p:ph idx="1"/>
          </p:nvPr>
        </p:nvSpPr>
        <p:spPr/>
        <p:txBody>
          <a:bodyPr>
            <a:normAutofit/>
          </a:bodyPr>
          <a:lstStyle/>
          <a:p>
            <a:r>
              <a:rPr lang="en-US" dirty="0" smtClean="0"/>
              <a:t>Legislatively mandated effective July 2010</a:t>
            </a:r>
          </a:p>
          <a:p>
            <a:r>
              <a:rPr lang="en-US" dirty="0" smtClean="0"/>
              <a:t>One Dean, but each </a:t>
            </a:r>
            <a:r>
              <a:rPr lang="en-US" dirty="0"/>
              <a:t>library manages their own staff and </a:t>
            </a:r>
            <a:r>
              <a:rPr lang="en-US" dirty="0" smtClean="0"/>
              <a:t>budgets</a:t>
            </a:r>
          </a:p>
          <a:p>
            <a:r>
              <a:rPr lang="en-US" dirty="0" smtClean="0"/>
              <a:t>USU Logan Campus Library charged with</a:t>
            </a:r>
          </a:p>
          <a:p>
            <a:pPr lvl="3"/>
            <a:r>
              <a:rPr lang="en-US" dirty="0"/>
              <a:t>Extending access to all existing resources, both print and electronic </a:t>
            </a:r>
            <a:endParaRPr lang="en-US" dirty="0" smtClean="0"/>
          </a:p>
          <a:p>
            <a:pPr lvl="3"/>
            <a:r>
              <a:rPr lang="en-US" dirty="0"/>
              <a:t>Facilitating and promoting the use of </a:t>
            </a:r>
            <a:r>
              <a:rPr lang="en-US" dirty="0" smtClean="0"/>
              <a:t>resources to the USU Eastern campuses</a:t>
            </a:r>
            <a:endParaRPr lang="en-US" dirty="0"/>
          </a:p>
          <a:p>
            <a:pPr lvl="3"/>
            <a:r>
              <a:rPr lang="en-US" dirty="0" smtClean="0"/>
              <a:t>Streamlining </a:t>
            </a:r>
            <a:r>
              <a:rPr lang="en-US" dirty="0"/>
              <a:t>operations to maximize staffing efficiencies</a:t>
            </a:r>
          </a:p>
          <a:p>
            <a:r>
              <a:rPr lang="en-US" i="1" dirty="0" smtClean="0"/>
              <a:t>No </a:t>
            </a:r>
            <a:r>
              <a:rPr lang="en-US" i="1" dirty="0"/>
              <a:t>new </a:t>
            </a:r>
            <a:r>
              <a:rPr lang="en-US" i="1" dirty="0" smtClean="0"/>
              <a:t>ongoing funding</a:t>
            </a:r>
            <a:endParaRPr lang="en-US" i="1" dirty="0"/>
          </a:p>
          <a:p>
            <a:endParaRPr lang="en-US" dirty="0"/>
          </a:p>
          <a:p>
            <a:pPr lvl="1"/>
            <a:endParaRPr lang="en-US" dirty="0"/>
          </a:p>
        </p:txBody>
      </p:sp>
    </p:spTree>
    <p:extLst>
      <p:ext uri="{BB962C8B-B14F-4D97-AF65-F5344CB8AC3E}">
        <p14:creationId xmlns:p14="http://schemas.microsoft.com/office/powerpoint/2010/main" val="42554566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
            </a:r>
            <a:r>
              <a:rPr lang="fr-FR" dirty="0" smtClean="0"/>
              <a:t>’</a:t>
            </a:r>
            <a:r>
              <a:rPr lang="en-US" dirty="0" smtClean="0"/>
              <a:t>m sure that sounded so easy to those in charge…</a:t>
            </a:r>
            <a:endParaRPr lang="en-US" dirty="0"/>
          </a:p>
        </p:txBody>
      </p:sp>
      <p:sp>
        <p:nvSpPr>
          <p:cNvPr id="3" name="Content Placeholder 2"/>
          <p:cNvSpPr>
            <a:spLocks noGrp="1"/>
          </p:cNvSpPr>
          <p:nvPr>
            <p:ph idx="1"/>
          </p:nvPr>
        </p:nvSpPr>
        <p:spPr/>
        <p:txBody>
          <a:bodyPr/>
          <a:lstStyle/>
          <a:p>
            <a:r>
              <a:rPr lang="en-US" dirty="0" smtClean="0"/>
              <a:t>What this really meant for the Libraries</a:t>
            </a:r>
          </a:p>
          <a:p>
            <a:pPr lvl="1"/>
            <a:r>
              <a:rPr lang="en-US" dirty="0" smtClean="0"/>
              <a:t>Migrate the USU Eastern catalog into the USU Logan catalog</a:t>
            </a:r>
          </a:p>
          <a:p>
            <a:pPr lvl="1"/>
            <a:r>
              <a:rPr lang="en-US" dirty="0" smtClean="0"/>
              <a:t>Consolidate technical services functions (perform acquisitions, cataloging, electronic resource management, and ILL at the Logan campus)</a:t>
            </a:r>
          </a:p>
          <a:p>
            <a:r>
              <a:rPr lang="en-US" dirty="0" smtClean="0"/>
              <a:t>Still sounds relatively simple…</a:t>
            </a:r>
          </a:p>
        </p:txBody>
      </p:sp>
    </p:spTree>
    <p:extLst>
      <p:ext uri="{BB962C8B-B14F-4D97-AF65-F5344CB8AC3E}">
        <p14:creationId xmlns:p14="http://schemas.microsoft.com/office/powerpoint/2010/main" val="9044767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Catalog Migration	</a:t>
            </a:r>
            <a:endParaRPr lang="en-US" dirty="0"/>
          </a:p>
        </p:txBody>
      </p:sp>
      <p:sp>
        <p:nvSpPr>
          <p:cNvPr id="3" name="Content Placeholder 2"/>
          <p:cNvSpPr>
            <a:spLocks noGrp="1"/>
          </p:cNvSpPr>
          <p:nvPr>
            <p:ph idx="1"/>
          </p:nvPr>
        </p:nvSpPr>
        <p:spPr/>
        <p:txBody>
          <a:bodyPr>
            <a:normAutofit lnSpcReduction="10000"/>
          </a:bodyPr>
          <a:lstStyle/>
          <a:p>
            <a:r>
              <a:rPr lang="en-US" dirty="0" smtClean="0"/>
              <a:t>USU Eastern’s catalog was hosted by the University of Utah in Salt Lake City</a:t>
            </a:r>
            <a:endParaRPr lang="en-US" dirty="0"/>
          </a:p>
          <a:p>
            <a:pPr lvl="1"/>
            <a:r>
              <a:rPr lang="en-US" dirty="0" smtClean="0"/>
              <a:t>Prior to the merger, U of U was preparing to migrate USU Eastern to their new Aleph system</a:t>
            </a:r>
          </a:p>
          <a:p>
            <a:r>
              <a:rPr lang="en-US" dirty="0" smtClean="0"/>
              <a:t>Decided to take a leap of faith that the merger would happen, and USU paid to migrate USU Eastern to their Symphony catalog</a:t>
            </a:r>
          </a:p>
          <a:p>
            <a:pPr lvl="1"/>
            <a:r>
              <a:rPr lang="en-US" dirty="0" smtClean="0"/>
              <a:t>USU Eastern was extremely accommodating, allowed us to use our existing codes and conventions for their items and collections, which made things much easier</a:t>
            </a:r>
          </a:p>
          <a:p>
            <a:pPr lvl="1"/>
            <a:r>
              <a:rPr lang="en-US" dirty="0" smtClean="0"/>
              <a:t>Migration took about two months</a:t>
            </a:r>
          </a:p>
          <a:p>
            <a:pPr lvl="1"/>
            <a:r>
              <a:rPr lang="en-US" dirty="0" smtClean="0"/>
              <a:t>Price and </a:t>
            </a:r>
            <a:r>
              <a:rPr lang="en-US" dirty="0" smtClean="0"/>
              <a:t>Blanding </a:t>
            </a:r>
            <a:r>
              <a:rPr lang="en-US" dirty="0" smtClean="0"/>
              <a:t>campuses have collections in separate “libraries” in system</a:t>
            </a:r>
            <a:endParaRPr lang="en-US" dirty="0"/>
          </a:p>
        </p:txBody>
      </p:sp>
    </p:spTree>
    <p:extLst>
      <p:ext uri="{BB962C8B-B14F-4D97-AF65-F5344CB8AC3E}">
        <p14:creationId xmlns:p14="http://schemas.microsoft.com/office/powerpoint/2010/main" val="14797630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Migration – growing pains and bonding	</a:t>
            </a:r>
            <a:endParaRPr lang="en-US" dirty="0"/>
          </a:p>
        </p:txBody>
      </p:sp>
      <p:sp>
        <p:nvSpPr>
          <p:cNvPr id="3" name="Content Placeholder 2"/>
          <p:cNvSpPr>
            <a:spLocks noGrp="1"/>
          </p:cNvSpPr>
          <p:nvPr>
            <p:ph idx="1"/>
          </p:nvPr>
        </p:nvSpPr>
        <p:spPr/>
        <p:txBody>
          <a:bodyPr>
            <a:normAutofit/>
          </a:bodyPr>
          <a:lstStyle/>
          <a:p>
            <a:r>
              <a:rPr lang="en-US" dirty="0" smtClean="0"/>
              <a:t>Growing Pains</a:t>
            </a:r>
          </a:p>
          <a:p>
            <a:pPr lvl="1"/>
            <a:r>
              <a:rPr lang="en-US" dirty="0" smtClean="0"/>
              <a:t>USU Logan was unfamiliar with the USU Eastern’s item types, collection codes, circulation policies, etc.</a:t>
            </a:r>
          </a:p>
          <a:p>
            <a:pPr lvl="2"/>
            <a:r>
              <a:rPr lang="en-US" dirty="0" smtClean="0"/>
              <a:t>Data was housed on a third institution’s server</a:t>
            </a:r>
          </a:p>
          <a:p>
            <a:pPr lvl="2"/>
            <a:r>
              <a:rPr lang="en-US" dirty="0" smtClean="0"/>
              <a:t>Limited access to server</a:t>
            </a:r>
          </a:p>
          <a:p>
            <a:pPr lvl="1"/>
            <a:r>
              <a:rPr lang="en-US" dirty="0" smtClean="0"/>
              <a:t>USU Eastern had a new ILS thrust upon them</a:t>
            </a:r>
          </a:p>
          <a:p>
            <a:pPr lvl="2"/>
            <a:r>
              <a:rPr lang="en-US" dirty="0" smtClean="0"/>
              <a:t>Training has been difficult due to distance</a:t>
            </a:r>
          </a:p>
          <a:p>
            <a:pPr lvl="1"/>
            <a:r>
              <a:rPr lang="en-US" dirty="0" smtClean="0"/>
              <a:t>USU Eastern was asked to make many decisions in a very short time about their collections and mission</a:t>
            </a:r>
          </a:p>
          <a:p>
            <a:pPr lvl="1"/>
            <a:endParaRPr lang="en-US" dirty="0"/>
          </a:p>
        </p:txBody>
      </p:sp>
    </p:spTree>
    <p:extLst>
      <p:ext uri="{BB962C8B-B14F-4D97-AF65-F5344CB8AC3E}">
        <p14:creationId xmlns:p14="http://schemas.microsoft.com/office/powerpoint/2010/main" val="25594997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Migration – growing pains and bonding	</a:t>
            </a:r>
          </a:p>
        </p:txBody>
      </p:sp>
      <p:sp>
        <p:nvSpPr>
          <p:cNvPr id="3" name="Content Placeholder 2"/>
          <p:cNvSpPr>
            <a:spLocks noGrp="1"/>
          </p:cNvSpPr>
          <p:nvPr>
            <p:ph idx="1"/>
          </p:nvPr>
        </p:nvSpPr>
        <p:spPr/>
        <p:txBody>
          <a:bodyPr/>
          <a:lstStyle/>
          <a:p>
            <a:r>
              <a:rPr lang="en-US" dirty="0"/>
              <a:t>Bonding	</a:t>
            </a:r>
          </a:p>
          <a:p>
            <a:pPr lvl="1"/>
            <a:r>
              <a:rPr lang="en-US" dirty="0"/>
              <a:t>USU Logan gained in depth knowledge of USU Eastern's collections</a:t>
            </a:r>
          </a:p>
          <a:p>
            <a:pPr lvl="1"/>
            <a:r>
              <a:rPr lang="en-US" dirty="0"/>
              <a:t>A</a:t>
            </a:r>
            <a:r>
              <a:rPr lang="en-US" dirty="0" smtClean="0"/>
              <a:t>ll </a:t>
            </a:r>
            <a:r>
              <a:rPr lang="en-US" dirty="0"/>
              <a:t>the records are in one shared catalog</a:t>
            </a:r>
          </a:p>
          <a:p>
            <a:pPr lvl="1"/>
            <a:r>
              <a:rPr lang="en-US" dirty="0"/>
              <a:t>There’s nothing like a migration to bring you closer together</a:t>
            </a:r>
          </a:p>
          <a:p>
            <a:endParaRPr lang="en-US" dirty="0"/>
          </a:p>
        </p:txBody>
      </p:sp>
    </p:spTree>
    <p:extLst>
      <p:ext uri="{BB962C8B-B14F-4D97-AF65-F5344CB8AC3E}">
        <p14:creationId xmlns:p14="http://schemas.microsoft.com/office/powerpoint/2010/main" val="15759909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5262</TotalTime>
  <Words>1652</Words>
  <Application>Microsoft Macintosh PowerPoint</Application>
  <PresentationFormat>On-screen Show (4:3)</PresentationFormat>
  <Paragraphs>222</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Advantage</vt:lpstr>
      <vt:lpstr>Blended Libraries:  Becoming One Family </vt:lpstr>
      <vt:lpstr>Overview</vt:lpstr>
      <vt:lpstr>The Institutions</vt:lpstr>
      <vt:lpstr>The Institutions</vt:lpstr>
      <vt:lpstr>Merger Basics</vt:lpstr>
      <vt:lpstr>I’m sure that sounded so easy to those in charge…</vt:lpstr>
      <vt:lpstr>Catalog Migration </vt:lpstr>
      <vt:lpstr>Migration – growing pains and bonding </vt:lpstr>
      <vt:lpstr>Migration – growing pains and bonding </vt:lpstr>
      <vt:lpstr>Providing Access: the Catalog</vt:lpstr>
      <vt:lpstr>The Catalog: to share or not to share (e-books)</vt:lpstr>
      <vt:lpstr>Providing Access:  Communication and the Catalog</vt:lpstr>
      <vt:lpstr>Providing Access:  Electronic Resources </vt:lpstr>
      <vt:lpstr>eResources:  the process</vt:lpstr>
      <vt:lpstr>eResources: License Review </vt:lpstr>
      <vt:lpstr>eResources: Prioritizing </vt:lpstr>
      <vt:lpstr>eResources: Mother May I?</vt:lpstr>
      <vt:lpstr>eResources: Sharing  </vt:lpstr>
      <vt:lpstr>Collection Development:  The Big Picture</vt:lpstr>
      <vt:lpstr>Providing Access:  Coordinating Collection Development </vt:lpstr>
      <vt:lpstr>Providing Access: Coordinating Collection Development</vt:lpstr>
      <vt:lpstr>Going from 65k to 1.7M “overnight…”</vt:lpstr>
      <vt:lpstr>Information Overload?</vt:lpstr>
      <vt:lpstr>The Mood at USU Eastern Price</vt:lpstr>
      <vt:lpstr>Costs</vt:lpstr>
      <vt:lpstr>Benefits to the Libraries</vt:lpstr>
      <vt:lpstr>Lessons Learned</vt:lpstr>
      <vt:lpstr>What Lies Ahead</vt:lpstr>
      <vt:lpstr>What Lies Ahead</vt:lpstr>
    </vt:vector>
  </TitlesOfParts>
  <Company>Utah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Bell</dc:creator>
  <cp:lastModifiedBy>Betty Rozum</cp:lastModifiedBy>
  <cp:revision>121</cp:revision>
  <dcterms:created xsi:type="dcterms:W3CDTF">2008-10-17T17:41:21Z</dcterms:created>
  <dcterms:modified xsi:type="dcterms:W3CDTF">2011-05-16T04:52:12Z</dcterms:modified>
</cp:coreProperties>
</file>