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embeddedFontLst>
    <p:embeddedFont>
      <p:font typeface="Lora" panose="020B0604020202020204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Verdana" panose="020B060403050404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1.xml"/><Relationship Id="rId21" Type="http://schemas.openxmlformats.org/officeDocument/2006/relationships/font" Target="fonts/font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9.fntdata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f5616ab4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f5616ab4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9af9169b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9af9169b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From </a:t>
            </a:r>
            <a:r>
              <a:rPr lang="en" sz="1800" i="1">
                <a:solidFill>
                  <a:schemeClr val="dk1"/>
                </a:solidFill>
              </a:rPr>
              <a:t>Who Do We Choose to Be? Facing Reality, Claiming Leadership, Restoring Sanity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44fdf0ee4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44fdf0ee4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44fdf0ee4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44fdf0ee4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https://fineartamerica.com/featured/roosting-birds-susan-delain.html?product=poster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d791f4b04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d791f4b04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http://amandabauer.blogspot.com/2012/05/bravery.html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4231638342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4231638342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13eb33dbd_0_5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313eb33dbd_0_5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g313eb33dbd_0_58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9205a291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9205a291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423f78cae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423f78cae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231638342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4231638342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adrienne maree brown on Facebook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231638342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4231638342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Adapted from https://www.colorlines.com/articles/three-lessons-adrienne-maree-browns-emergent-strategy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4231638342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4231638342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Adapted from https://www.colorlines.com/articles/three-lessons-adrienne-maree-browns-emergent-strategy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722313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3"/>
          </p:nvPr>
        </p:nvSpPr>
        <p:spPr>
          <a:xfrm>
            <a:off x="4645025" y="1151335"/>
            <a:ext cx="40419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00" cy="4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874750" y="-1217400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463750" y="1371628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272750" y="-609572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>
            <a:spLocks noGrp="1"/>
          </p:cNvSpPr>
          <p:nvPr>
            <p:ph type="ctrTitle"/>
          </p:nvPr>
        </p:nvSpPr>
        <p:spPr>
          <a:xfrm>
            <a:off x="311700" y="200025"/>
            <a:ext cx="8520600" cy="98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/>
              <a:t>Collapse &amp; Rebirth</a:t>
            </a:r>
            <a:br>
              <a:rPr lang="en" sz="2800" b="1"/>
            </a:br>
            <a:r>
              <a:rPr lang="en" sz="2800" b="1"/>
              <a:t>Librarians as Architects of a New Humanity</a:t>
            </a:r>
            <a:endParaRPr sz="2800" b="1"/>
          </a:p>
        </p:txBody>
      </p:sp>
      <p:sp>
        <p:nvSpPr>
          <p:cNvPr id="130" name="Google Shape;130;p25"/>
          <p:cNvSpPr txBox="1">
            <a:spLocks noGrp="1"/>
          </p:cNvSpPr>
          <p:nvPr>
            <p:ph type="subTitle" idx="1"/>
          </p:nvPr>
        </p:nvSpPr>
        <p:spPr>
          <a:xfrm>
            <a:off x="311700" y="3214700"/>
            <a:ext cx="8520600" cy="175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444444"/>
                </a:solidFill>
                <a:highlight>
                  <a:srgbClr val="F1F1F1"/>
                </a:highlight>
              </a:rPr>
              <a:t>Boston, 3 ft.sea level rise, estimated 2070</a:t>
            </a:r>
            <a:r>
              <a:rPr lang="en" sz="2400"/>
              <a:t/>
            </a:r>
            <a:br>
              <a:rPr lang="en" sz="2400"/>
            </a:br>
            <a:r>
              <a:rPr lang="en" sz="2400"/>
              <a:t>						</a:t>
            </a:r>
            <a:r>
              <a:rPr lang="en" sz="1800"/>
              <a:t>October 23, 2018</a:t>
            </a:r>
            <a:br>
              <a:rPr lang="en" sz="1800"/>
            </a:br>
            <a:r>
              <a:rPr lang="en" sz="1800"/>
              <a:t>                         New England Library Association conference 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                                            Madeleine Charney</a:t>
            </a:r>
            <a:endParaRPr sz="1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1" name="Google Shape;13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775" y="4503900"/>
            <a:ext cx="2842400" cy="46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649" y="1185825"/>
            <a:ext cx="3121424" cy="2020651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Fellow librarians, I ask you... </a:t>
            </a:r>
            <a:endParaRPr/>
          </a:p>
        </p:txBody>
      </p:sp>
      <p:sp>
        <p:nvSpPr>
          <p:cNvPr id="207" name="Google Shape;207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Who do you choose to be for this time? 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Are you willing to use whatever power and influence you have to create islands of sanity that evoke and rely on our best human qualities to create, relate, and persevere? 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Will you consciously and bravely choose to reclaim leadership as a noble profession that creates possibility and humaneness in the midst of increasing fear and turmoil?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0000"/>
                </a:solidFill>
              </a:rPr>
              <a:t>--Margaret Wheatley</a:t>
            </a:r>
            <a:endParaRPr i="1">
              <a:solidFill>
                <a:srgbClr val="000000"/>
              </a:solidFill>
            </a:endParaRPr>
          </a:p>
        </p:txBody>
      </p:sp>
      <p:pic>
        <p:nvPicPr>
          <p:cNvPr id="208" name="Google Shape;20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7475" y="4803250"/>
            <a:ext cx="1592500" cy="26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08549" y="3218874"/>
            <a:ext cx="1924625" cy="192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Invitation: Climate Change Conversations in Libraries</a:t>
            </a:r>
            <a:endParaRPr sz="2500"/>
          </a:p>
        </p:txBody>
      </p:sp>
      <p:sp>
        <p:nvSpPr>
          <p:cNvPr id="215" name="Google Shape;215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9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Char char="●"/>
            </a:pPr>
            <a:r>
              <a:rPr lang="en" sz="2500">
                <a:solidFill>
                  <a:schemeClr val="dk1"/>
                </a:solidFill>
              </a:rPr>
              <a:t>Online flock of New England librarians</a:t>
            </a:r>
            <a:endParaRPr sz="2500">
              <a:solidFill>
                <a:schemeClr val="dk1"/>
              </a:solidFill>
            </a:endParaRPr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Char char="●"/>
            </a:pPr>
            <a:r>
              <a:rPr lang="en" sz="2500">
                <a:solidFill>
                  <a:schemeClr val="dk1"/>
                </a:solidFill>
              </a:rPr>
              <a:t>Share ideas for climate change conversations</a:t>
            </a:r>
            <a:endParaRPr sz="2500">
              <a:solidFill>
                <a:schemeClr val="dk1"/>
              </a:solidFill>
            </a:endParaRPr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Char char="●"/>
            </a:pPr>
            <a:r>
              <a:rPr lang="en" sz="2500">
                <a:solidFill>
                  <a:schemeClr val="dk1"/>
                </a:solidFill>
              </a:rPr>
              <a:t>Solidarity</a:t>
            </a:r>
            <a:endParaRPr sz="2500">
              <a:solidFill>
                <a:schemeClr val="dk1"/>
              </a:solidFill>
            </a:endParaRPr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500">
                <a:solidFill>
                  <a:schemeClr val="dk1"/>
                </a:solidFill>
              </a:rPr>
              <a:t>Abundant resources</a:t>
            </a:r>
            <a:r>
              <a:rPr lang="en" sz="2800">
                <a:solidFill>
                  <a:schemeClr val="dk1"/>
                </a:solidFill>
              </a:rPr>
              <a:t/>
            </a:r>
            <a:br>
              <a:rPr lang="en" sz="2800">
                <a:solidFill>
                  <a:schemeClr val="dk1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0000"/>
                </a:solidFill>
              </a:rPr>
              <a:t>Want to join? </a:t>
            </a:r>
            <a:r>
              <a:rPr lang="en" b="1">
                <a:solidFill>
                  <a:srgbClr val="000000"/>
                </a:solidFill>
              </a:rPr>
              <a:t>mcharney@library.umass.edu</a:t>
            </a:r>
            <a:endParaRPr b="1">
              <a:solidFill>
                <a:srgbClr val="000000"/>
              </a:solidFill>
            </a:endParaRPr>
          </a:p>
        </p:txBody>
      </p:sp>
      <p:pic>
        <p:nvPicPr>
          <p:cNvPr id="216" name="Google Shape;21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5650" y="2767350"/>
            <a:ext cx="3536649" cy="227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4526550"/>
            <a:ext cx="2161149" cy="35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Invitation: May retreat in Amherst, Massachusetts</a:t>
            </a:r>
            <a:endParaRPr/>
          </a:p>
        </p:txBody>
      </p:sp>
      <p:sp>
        <p:nvSpPr>
          <p:cNvPr id="223" name="Google Shape;223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Spend the day with a small flock of librarians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Dive deep into climate change reality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Solo &amp; group work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Nature &amp; mindfulness practices</a:t>
            </a:r>
            <a:endParaRPr sz="2400">
              <a:solidFill>
                <a:srgbClr val="000000"/>
              </a:solidFill>
            </a:endParaRPr>
          </a:p>
          <a:p>
            <a:pPr marL="4572000" lvl="0" indent="45720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0000"/>
                </a:solidFill>
              </a:rPr>
              <a:t>Want to come? </a:t>
            </a:r>
            <a:br>
              <a:rPr lang="en">
                <a:solidFill>
                  <a:srgbClr val="000000"/>
                </a:solidFill>
              </a:rPr>
            </a:br>
            <a:r>
              <a:rPr lang="en">
                <a:solidFill>
                  <a:srgbClr val="000000"/>
                </a:solidFill>
              </a:rPr>
              <a:t>       </a:t>
            </a:r>
            <a:r>
              <a:rPr lang="en" b="1">
                <a:solidFill>
                  <a:srgbClr val="000000"/>
                </a:solidFill>
              </a:rPr>
              <a:t>mcharney@library.umass.edu</a:t>
            </a:r>
            <a:endParaRPr b="1">
              <a:solidFill>
                <a:srgbClr val="000000"/>
              </a:solidFill>
            </a:endParaRPr>
          </a:p>
        </p:txBody>
      </p:sp>
      <p:pic>
        <p:nvPicPr>
          <p:cNvPr id="224" name="Google Shape;22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4975" y="4526550"/>
            <a:ext cx="2295126" cy="37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9350" y="2930550"/>
            <a:ext cx="2663389" cy="211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6"/>
          <p:cNvSpPr txBox="1">
            <a:spLocks noGrp="1"/>
          </p:cNvSpPr>
          <p:nvPr>
            <p:ph type="body" idx="1"/>
          </p:nvPr>
        </p:nvSpPr>
        <p:spPr>
          <a:xfrm>
            <a:off x="174525" y="632075"/>
            <a:ext cx="2879700" cy="235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“Not everything that is faced can be changed, but nothing can be changed until it is faced.”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- James Baldwin</a:t>
            </a:r>
            <a:endParaRPr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38" name="Google Shape;13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8500" y="808850"/>
            <a:ext cx="5330875" cy="359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17000" y="4715900"/>
            <a:ext cx="1915925" cy="3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2675" y="304800"/>
            <a:ext cx="4590579" cy="3925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43250" y="4587075"/>
            <a:ext cx="1872501" cy="30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8"/>
          <p:cNvSpPr txBox="1">
            <a:spLocks noGrp="1"/>
          </p:cNvSpPr>
          <p:nvPr>
            <p:ph type="title"/>
          </p:nvPr>
        </p:nvSpPr>
        <p:spPr>
          <a:xfrm>
            <a:off x="457200" y="76203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69"/>
              <a:buFont typeface="Calibri"/>
              <a:buNone/>
            </a:pPr>
            <a:r>
              <a:rPr lang="en" sz="1800"/>
              <a:t>Talking Truth: </a:t>
            </a:r>
            <a:br>
              <a:rPr lang="en" sz="1800"/>
            </a:br>
            <a:r>
              <a:rPr lang="en" sz="1800"/>
              <a:t>Finding Your Voice Around the Climate Change Crisis</a:t>
            </a:r>
            <a:br>
              <a:rPr lang="en" sz="1800"/>
            </a:br>
            <a:r>
              <a:rPr lang="en" sz="1800"/>
              <a:t>(at UMass Amherst)</a:t>
            </a:r>
            <a:endParaRPr sz="1800"/>
          </a:p>
        </p:txBody>
      </p:sp>
      <p:sp>
        <p:nvSpPr>
          <p:cNvPr id="152" name="Google Shape;152;p28"/>
          <p:cNvSpPr txBox="1">
            <a:spLocks noGrp="1"/>
          </p:cNvSpPr>
          <p:nvPr>
            <p:ph type="body" idx="1"/>
          </p:nvPr>
        </p:nvSpPr>
        <p:spPr>
          <a:xfrm>
            <a:off x="4404100" y="1376525"/>
            <a:ext cx="4550400" cy="35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Story telling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/>
              <a:t>Reflective writing</a:t>
            </a:r>
            <a:endParaRPr sz="1800"/>
          </a:p>
          <a:p>
            <a:pPr marL="342900" marR="0" lvl="0" indent="-317500" algn="l" rtl="0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 making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17500" algn="l" rtl="0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Film</a:t>
            </a:r>
            <a:r>
              <a:rPr lang="en" sz="1800"/>
              <a:t>s and discussions</a:t>
            </a:r>
            <a:endParaRPr sz="1800"/>
          </a:p>
          <a:p>
            <a:pPr marL="342900" marR="0" lvl="0" indent="-317500" algn="l" rtl="0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/>
              <a:t>Author r</a:t>
            </a: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eadings 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17500" algn="l" rtl="0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Meaning making</a:t>
            </a:r>
            <a:endParaRPr sz="1800"/>
          </a:p>
          <a:p>
            <a:pPr marL="342900" marR="0" lvl="0" indent="-317500" algn="l" rtl="0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Career exploration</a:t>
            </a:r>
            <a:endParaRPr sz="1800"/>
          </a:p>
          <a:p>
            <a:pPr marL="342900" marR="0" lvl="0" indent="-317500" algn="l" rtl="0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Contemplative exercises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03200" algn="l" rtl="0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1950" y="76200"/>
            <a:ext cx="1693075" cy="2257426"/>
          </a:xfrm>
          <a:prstGeom prst="rect">
            <a:avLst/>
          </a:prstGeom>
          <a:noFill/>
          <a:ln w="9525" cap="flat" cmpd="sng">
            <a:solidFill>
              <a:srgbClr val="375517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54" name="Google Shape;154;p2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191625" y="2595950"/>
            <a:ext cx="4038600" cy="217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10125" y="4605525"/>
            <a:ext cx="1976679" cy="32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World Cafe</a:t>
            </a:r>
            <a:r>
              <a:rPr lang="en" sz="1800"/>
              <a:t> </a:t>
            </a:r>
            <a:endParaRPr sz="1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106 New England librarians trained this spring</a:t>
            </a:r>
            <a:endParaRPr sz="1800"/>
          </a:p>
        </p:txBody>
      </p:sp>
      <p:sp>
        <p:nvSpPr>
          <p:cNvPr id="161" name="Google Shape;161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670000" cy="367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What tools (inner and/or outer) would you activate in a climate change crisis -- to support yourself and others in your community?</a:t>
            </a:r>
            <a:b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To whom would you turn in your community in a climate change crisis?</a:t>
            </a:r>
            <a:b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What do you feel called to do re: climate change?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62" name="Google Shape;162;p29"/>
          <p:cNvPicPr preferRelativeResize="0"/>
          <p:nvPr/>
        </p:nvPicPr>
        <p:blipFill rotWithShape="1">
          <a:blip r:embed="rId3">
            <a:alphaModFix/>
          </a:blip>
          <a:srcRect l="-95065" t="-89696" r="-11418" b="-16787"/>
          <a:stretch/>
        </p:blipFill>
        <p:spPr>
          <a:xfrm>
            <a:off x="0" y="116611"/>
            <a:ext cx="9144000" cy="5138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5675" y="4232450"/>
            <a:ext cx="2311475" cy="38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30"/>
          <p:cNvPicPr preferRelativeResize="0"/>
          <p:nvPr/>
        </p:nvPicPr>
        <p:blipFill rotWithShape="1">
          <a:blip r:embed="rId3">
            <a:alphaModFix/>
          </a:blip>
          <a:srcRect t="-39801" r="-39801"/>
          <a:stretch/>
        </p:blipFill>
        <p:spPr>
          <a:xfrm>
            <a:off x="2560100" y="1695350"/>
            <a:ext cx="1887475" cy="302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6400" y="3119300"/>
            <a:ext cx="1511200" cy="152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8075" y="165200"/>
            <a:ext cx="2382025" cy="191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41700" y="378451"/>
            <a:ext cx="2129425" cy="22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0"/>
          <p:cNvSpPr txBox="1"/>
          <p:nvPr/>
        </p:nvSpPr>
        <p:spPr>
          <a:xfrm>
            <a:off x="425288" y="2083100"/>
            <a:ext cx="1887600" cy="5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Grace Lee Boggs</a:t>
            </a:r>
            <a:endParaRPr/>
          </a:p>
        </p:txBody>
      </p:sp>
      <p:sp>
        <p:nvSpPr>
          <p:cNvPr id="173" name="Google Shape;173;p30"/>
          <p:cNvSpPr txBox="1"/>
          <p:nvPr/>
        </p:nvSpPr>
        <p:spPr>
          <a:xfrm>
            <a:off x="5581050" y="2616625"/>
            <a:ext cx="1349100" cy="3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Octavia Butler</a:t>
            </a:r>
            <a:endParaRPr/>
          </a:p>
        </p:txBody>
      </p:sp>
      <p:sp>
        <p:nvSpPr>
          <p:cNvPr id="174" name="Google Shape;174;p30"/>
          <p:cNvSpPr txBox="1"/>
          <p:nvPr/>
        </p:nvSpPr>
        <p:spPr>
          <a:xfrm>
            <a:off x="3262625" y="4641000"/>
            <a:ext cx="2129400" cy="5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adrienne maree brown</a:t>
            </a:r>
            <a:endParaRPr/>
          </a:p>
        </p:txBody>
      </p:sp>
      <p:sp>
        <p:nvSpPr>
          <p:cNvPr id="175" name="Google Shape;175;p30"/>
          <p:cNvSpPr txBox="1"/>
          <p:nvPr/>
        </p:nvSpPr>
        <p:spPr>
          <a:xfrm>
            <a:off x="7431925" y="620775"/>
            <a:ext cx="1409700" cy="19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50" i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All that you touch</a:t>
            </a:r>
            <a:endParaRPr sz="1350" i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50" i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You Change.</a:t>
            </a:r>
            <a:endParaRPr sz="1350" i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50" i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All that you Change</a:t>
            </a:r>
            <a:endParaRPr sz="1350" i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50" i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Changes you.</a:t>
            </a:r>
            <a:endParaRPr sz="1350" i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50" i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The only lasting truth</a:t>
            </a:r>
            <a:endParaRPr sz="1350" i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 i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Is Change.</a:t>
            </a:r>
            <a:endParaRPr/>
          </a:p>
        </p:txBody>
      </p:sp>
      <p:sp>
        <p:nvSpPr>
          <p:cNvPr id="176" name="Google Shape;176;p30"/>
          <p:cNvSpPr txBox="1"/>
          <p:nvPr/>
        </p:nvSpPr>
        <p:spPr>
          <a:xfrm>
            <a:off x="2703450" y="620775"/>
            <a:ext cx="1511100" cy="11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>
                <a:latin typeface="Lora"/>
                <a:ea typeface="Lora"/>
                <a:cs typeface="Lora"/>
                <a:sym typeface="Lora"/>
              </a:rPr>
              <a:t>We have to change ourselves in order to change the world. </a:t>
            </a:r>
            <a:endParaRPr sz="1300" i="1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77" name="Google Shape;177;p30"/>
          <p:cNvSpPr txBox="1"/>
          <p:nvPr/>
        </p:nvSpPr>
        <p:spPr>
          <a:xfrm>
            <a:off x="5581050" y="3800625"/>
            <a:ext cx="1675800" cy="9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Lora"/>
                <a:ea typeface="Lora"/>
                <a:cs typeface="Lora"/>
                <a:sym typeface="Lora"/>
              </a:rPr>
              <a:t>Emergent Strategy:</a:t>
            </a:r>
            <a:r>
              <a:rPr lang="en" sz="1300"/>
              <a:t> </a:t>
            </a:r>
            <a:r>
              <a:rPr lang="en" sz="1300">
                <a:latin typeface="Lora"/>
                <a:ea typeface="Lora"/>
                <a:cs typeface="Lora"/>
                <a:sym typeface="Lora"/>
              </a:rPr>
              <a:t>Shaping Change, Changing Worlds</a:t>
            </a:r>
            <a:endParaRPr sz="1300"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178" name="Google Shape;178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8075" y="4742475"/>
            <a:ext cx="1819651" cy="299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>
                <a:solidFill>
                  <a:schemeClr val="accent2"/>
                </a:solidFill>
              </a:rPr>
              <a:t>“We are living in impossible times...</a:t>
            </a:r>
            <a:endParaRPr sz="2400" b="1"/>
          </a:p>
        </p:txBody>
      </p:sp>
      <p:sp>
        <p:nvSpPr>
          <p:cNvPr id="184" name="Google Shape;184;p31"/>
          <p:cNvSpPr txBox="1">
            <a:spLocks noGrp="1"/>
          </p:cNvSpPr>
          <p:nvPr>
            <p:ph type="body" idx="1"/>
          </p:nvPr>
        </p:nvSpPr>
        <p:spPr>
          <a:xfrm>
            <a:off x="240275" y="1123900"/>
            <a:ext cx="8520600" cy="385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However...</a:t>
            </a:r>
            <a:endParaRPr>
              <a:solidFill>
                <a:schemeClr val="accent2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accent2"/>
                </a:solidFill>
              </a:rPr>
              <a:t>Our visions are ropes through the devastation. Look further ahead, like our ancestors did, look further. Extend, hold on, pull, evolve.”  -- amb</a:t>
            </a:r>
            <a:endParaRPr>
              <a:solidFill>
                <a:schemeClr val="accent2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solidFill>
                <a:schemeClr val="accent2"/>
              </a:solidFill>
            </a:endParaRPr>
          </a:p>
        </p:txBody>
      </p:sp>
      <p:pic>
        <p:nvPicPr>
          <p:cNvPr id="185" name="Google Shape;18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2350" y="4446875"/>
            <a:ext cx="2199949" cy="36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915873" y="2928625"/>
            <a:ext cx="4011600" cy="188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>
            <a:spLocks noGrp="1"/>
          </p:cNvSpPr>
          <p:nvPr>
            <p:ph type="body" idx="1"/>
          </p:nvPr>
        </p:nvSpPr>
        <p:spPr>
          <a:xfrm>
            <a:off x="311700" y="267775"/>
            <a:ext cx="8520600" cy="48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333333"/>
                </a:solidFill>
              </a:rPr>
              <a:t>Adapt</a:t>
            </a:r>
            <a:endParaRPr sz="3000" b="1">
              <a:solidFill>
                <a:srgbClr val="333333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</a:rPr>
              <a:t>“Change is definitely going to happen… We will adapt to that change, or we will become irrelevant.” - amb</a:t>
            </a:r>
            <a:endParaRPr>
              <a:solidFill>
                <a:srgbClr val="333333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333333"/>
                </a:solidFill>
              </a:rPr>
              <a:t>Think of a time when you felt empowered by a change in your life.</a:t>
            </a:r>
            <a:endParaRPr b="1">
              <a:solidFill>
                <a:srgbClr val="333333"/>
              </a:solidFill>
            </a:endParaRPr>
          </a:p>
          <a:p>
            <a:pPr marL="0" lvl="0" indent="0" algn="l" rtl="0">
              <a:lnSpc>
                <a:spcPct val="204545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24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92" name="Google Shape;19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2100" y="4645075"/>
            <a:ext cx="2404525" cy="39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9820" y="2615145"/>
            <a:ext cx="4423826" cy="242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Flock</a:t>
            </a:r>
            <a:endParaRPr/>
          </a:p>
        </p:txBody>
      </p:sp>
      <p:sp>
        <p:nvSpPr>
          <p:cNvPr id="199" name="Google Shape;199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9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</a:rPr>
              <a:t>“There is an art to flocking: staying separate enough not to crowd each other, aligned enough to maintain a shared direction...” - amb</a:t>
            </a:r>
            <a:endParaRPr>
              <a:solidFill>
                <a:srgbClr val="333333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b="1">
                <a:solidFill>
                  <a:srgbClr val="333333"/>
                </a:solidFill>
              </a:rPr>
              <a:t>Think of a successful and satisfying collaboration (e.g. with a friend, partner, co-worker). What made it work so well?</a:t>
            </a:r>
            <a:endParaRPr b="1">
              <a:solidFill>
                <a:srgbClr val="333333"/>
              </a:solidFill>
            </a:endParaRPr>
          </a:p>
        </p:txBody>
      </p:sp>
      <p:pic>
        <p:nvPicPr>
          <p:cNvPr id="200" name="Google Shape;20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2100" y="4568875"/>
            <a:ext cx="2067408" cy="34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0300" y="2814969"/>
            <a:ext cx="3134050" cy="209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448</Words>
  <Application>Microsoft Office PowerPoint</Application>
  <PresentationFormat>On-screen Show (16:9)</PresentationFormat>
  <Paragraphs>64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Lora</vt:lpstr>
      <vt:lpstr>Calibri</vt:lpstr>
      <vt:lpstr>Verdana</vt:lpstr>
      <vt:lpstr>Simple Light</vt:lpstr>
      <vt:lpstr>Office Theme</vt:lpstr>
      <vt:lpstr>Collapse &amp; Rebirth Librarians as Architects of a New Humanity</vt:lpstr>
      <vt:lpstr>PowerPoint Presentation</vt:lpstr>
      <vt:lpstr>PowerPoint Presentation</vt:lpstr>
      <vt:lpstr>Talking Truth:  Finding Your Voice Around the Climate Change Crisis (at UMass Amherst)</vt:lpstr>
      <vt:lpstr>World Cafe  106 New England librarians trained this spring</vt:lpstr>
      <vt:lpstr>PowerPoint Presentation</vt:lpstr>
      <vt:lpstr>“We are living in impossible times...</vt:lpstr>
      <vt:lpstr>PowerPoint Presentation</vt:lpstr>
      <vt:lpstr>Flock</vt:lpstr>
      <vt:lpstr>Fellow librarians, I ask you... </vt:lpstr>
      <vt:lpstr>Invitation: Climate Change Conversations in Libraries</vt:lpstr>
      <vt:lpstr>Invitation: May retreat in Amherst, Massachusetts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Collapse &amp; Rebirth Librarians as Architects of a New Humanity</dc:title>
  <dc:creator>Madeleine Charney</dc:creator>
  <cp:lastModifiedBy>Madeleine Charney</cp:lastModifiedBy>
  <cp:revision>1</cp:revision>
  <dcterms:modified xsi:type="dcterms:W3CDTF">2018-10-16T04:15:30Z</dcterms:modified>
</cp:coreProperties>
</file>