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.fntdata"/><Relationship Id="rId6" Type="http://schemas.openxmlformats.org/officeDocument/2006/relationships/slide" Target="slides/slide1.xml"/><Relationship Id="rId18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c507af1b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c507af1b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Despair and Empowerment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93e322355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93e322355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39834f2f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39834f2f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9d973ef74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9d973ef74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539834f2f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539834f2f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7002212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7002212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39834f2fe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39834f2f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39834f2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39834f2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9d973ef7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9d973ef7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93e322355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93e32235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93e322355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93e322355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93e322355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93e322355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CFE2F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hyperlink" Target="https://workthatreconnects.org/spiral/" TargetMode="External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37775"/>
            <a:ext cx="8520600" cy="10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Work That Reconnects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September 30, 2020 </a:t>
            </a:r>
            <a:br>
              <a:rPr i="1" lang="en"/>
            </a:br>
            <a:endParaRPr sz="23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000" y="1200075"/>
            <a:ext cx="2814199" cy="34442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636000" y="4756000"/>
            <a:ext cx="52077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https://workthatreconnects.org/spiral/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09200" y="3615750"/>
            <a:ext cx="3968124" cy="70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Forth</a:t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My commitment to being a changemaker </a:t>
            </a:r>
            <a:br>
              <a:rPr lang="en" sz="2400"/>
            </a:br>
            <a:r>
              <a:rPr lang="en" sz="2400"/>
              <a:t>takes the form of...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Stepping into new ground…	</a:t>
            </a:r>
            <a:endParaRPr/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...i</a:t>
            </a:r>
            <a:r>
              <a:rPr lang="en" sz="3000"/>
              <a:t>nvolves frequent encounters with not knowing. 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We need to make friends with this feeling. 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It will be a companion on our journey.</a:t>
            </a:r>
            <a:r>
              <a:rPr lang="en" sz="3400"/>
              <a:t> </a:t>
            </a:r>
            <a:endParaRPr sz="3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500"/>
              <a:t>                                                            </a:t>
            </a:r>
            <a:endParaRPr sz="2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500"/>
              <a:t>                                                                 </a:t>
            </a:r>
            <a:r>
              <a:rPr lang="en" sz="2500"/>
              <a:t>--Joanna Macy</a:t>
            </a:r>
            <a:endParaRPr sz="2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 would like to linger…	</a:t>
            </a:r>
            <a:endParaRPr/>
          </a:p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For informal conversation...</a:t>
            </a:r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388" y="1755000"/>
            <a:ext cx="4562475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chemeClr val="dk2"/>
                </a:solidFill>
              </a:rPr>
              <a:t>Climate Preparedness Week in Massachusetts</a:t>
            </a:r>
            <a:endParaRPr sz="3300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187175" y="1152475"/>
            <a:ext cx="8829600" cy="36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collaboration of: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CREW (Communities Responding to Extreme Weather)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Massachusetts Library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Blue Marble Librarians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Today’s facilitators: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Madeleine Charney, UMass Amherst Libraries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Rebecca Schmidt, Library &amp; Information Science graduate student, SImmons College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Joanna Macy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Buddhist scholar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Systems thinker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Deep ecologist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/>
              <a:t>Active Hope: How to Face the Mess We’re In</a:t>
            </a:r>
            <a:br>
              <a:rPr lang="en" u="sng"/>
            </a:br>
            <a:r>
              <a:rPr lang="en" u="sng"/>
              <a:t>Without Going Crazy</a:t>
            </a:r>
            <a:r>
              <a:rPr lang="en"/>
              <a:t> (with Chris Johnstone)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https://www.joannamacy.net/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50">
                <a:solidFill>
                  <a:srgbClr val="1D1D1D"/>
                </a:solidFill>
                <a:highlight>
                  <a:srgbClr val="F0E3D1"/>
                </a:highlight>
              </a:rPr>
              <a:t>.</a:t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0700" y="1388350"/>
            <a:ext cx="2944650" cy="294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Spiral and “Open Sentences”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7775" y="1138525"/>
            <a:ext cx="2814199" cy="344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1.</a:t>
            </a:r>
            <a:r>
              <a:rPr lang="en" sz="700">
                <a:solidFill>
                  <a:schemeClr val="dk1"/>
                </a:solidFill>
              </a:rPr>
              <a:t>   </a:t>
            </a:r>
            <a:r>
              <a:rPr lang="en">
                <a:solidFill>
                  <a:schemeClr val="dk1"/>
                </a:solidFill>
              </a:rPr>
              <a:t>Share your responses with spontaneity &amp; an open heart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2. Listen with an open heart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3. Rather than commenting on what others share -- </a:t>
            </a:r>
            <a:r>
              <a:rPr b="1" lang="en">
                <a:solidFill>
                  <a:schemeClr val="dk1"/>
                </a:solidFill>
              </a:rPr>
              <a:t>listening </a:t>
            </a:r>
            <a:r>
              <a:rPr lang="en">
                <a:solidFill>
                  <a:schemeClr val="dk1"/>
                </a:solidFill>
              </a:rPr>
              <a:t>is what’s called for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4.</a:t>
            </a:r>
            <a:r>
              <a:rPr lang="en" sz="700">
                <a:solidFill>
                  <a:schemeClr val="dk1"/>
                </a:solidFill>
              </a:rPr>
              <a:t>  </a:t>
            </a:r>
            <a:r>
              <a:rPr lang="en">
                <a:solidFill>
                  <a:schemeClr val="dk1"/>
                </a:solidFill>
              </a:rPr>
              <a:t>Stick to your allotted sharing time (there will be a message to prompt you all)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</a:rPr>
              <a:t>………………………………………..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You can leave a breakout room (and return to the Main Room) at any time.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Agreements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Trusting the Spiral (p.35)</a:t>
            </a:r>
            <a:endParaRPr/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7775" y="1138525"/>
            <a:ext cx="2814199" cy="3444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Gratitude </a:t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Someone who helped me believe in myself is/was…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Honoring Our Pain for the World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When I see what is happening to the natural world, what breaks my heart is…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Seeing with New/Ancient Eyes</a:t>
            </a:r>
            <a:endParaRPr/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/>
              <a:t>Healing the world means…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