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omments/comment1.xml" ContentType="application/vnd.openxmlformats-officedocument.presentationml.comment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0" r:id="rId1"/>
  </p:sldMasterIdLst>
  <p:notesMasterIdLst>
    <p:notesMasterId r:id="rId4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Lst>
  <p:sldSz cx="9144000" cy="5143500" type="screen16x9"/>
  <p:notesSz cx="6858000" cy="9144000"/>
  <p:embeddedFontLst>
    <p:embeddedFont>
      <p:font typeface="Playfair Display" panose="020B0604020202020204" charset="0"/>
      <p:regular r:id="rId47"/>
      <p:bold r:id="rId48"/>
      <p:italic r:id="rId49"/>
      <p:boldItalic r:id="rId50"/>
    </p:embeddedFont>
    <p:embeddedFont>
      <p:font typeface="Source Sans Pro" panose="020B0604020202020204" charset="0"/>
      <p:regular r:id="rId51"/>
      <p:bold r:id="rId52"/>
      <p:italic r:id="rId53"/>
      <p:boldItalic r:id="rId54"/>
    </p:embeddedFont>
    <p:embeddedFont>
      <p:font typeface="Cambria" panose="02040503050406030204" pitchFamily="18" charset="0"/>
      <p:regular r:id="rId55"/>
      <p:bold r:id="rId56"/>
      <p:italic r:id="rId57"/>
      <p:boldItalic r:id="rId58"/>
    </p:embeddedFont>
    <p:embeddedFont>
      <p:font typeface="Calibri" panose="020F0502020204030204" pitchFamily="34" charset="0"/>
      <p:regular r:id="rId59"/>
      <p:bold r:id="rId60"/>
      <p:italic r:id="rId61"/>
      <p:boldItalic r:id="rId62"/>
    </p:embeddedFont>
    <p:embeddedFont>
      <p:font typeface="Verdana" panose="020B0604030504040204" pitchFamily="34" charset="0"/>
      <p:regular r:id="rId63"/>
      <p:bold r:id="rId64"/>
      <p:italic r:id="rId65"/>
      <p:boldItalic r:id="rId66"/>
    </p:embeddedFont>
    <p:embeddedFont>
      <p:font typeface="Comfortaa" panose="020B0604020202020204" charset="0"/>
      <p:regular r:id="rId67"/>
      <p:bold r:id="rId68"/>
    </p:embeddedFont>
    <p:embeddedFont>
      <p:font typeface="Berkshire Swash" panose="020B0604020202020204" charset="0"/>
      <p:regular r:id="rId6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pril Da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658"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font" Target="fonts/font1.fntdata"/><Relationship Id="rId63" Type="http://schemas.openxmlformats.org/officeDocument/2006/relationships/font" Target="fonts/font17.fntdata"/><Relationship Id="rId68" Type="http://schemas.openxmlformats.org/officeDocument/2006/relationships/font" Target="fonts/font22.fntdata"/><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7.fntdata"/><Relationship Id="rId58" Type="http://schemas.openxmlformats.org/officeDocument/2006/relationships/font" Target="fonts/font12.fntdata"/><Relationship Id="rId66" Type="http://schemas.openxmlformats.org/officeDocument/2006/relationships/font" Target="fonts/font20.fntdata"/><Relationship Id="rId74"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font" Target="fonts/font15.fntdata"/><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2.fntdata"/><Relationship Id="rId56" Type="http://schemas.openxmlformats.org/officeDocument/2006/relationships/font" Target="fonts/font10.fntdata"/><Relationship Id="rId64" Type="http://schemas.openxmlformats.org/officeDocument/2006/relationships/font" Target="fonts/font18.fntdata"/><Relationship Id="rId69" Type="http://schemas.openxmlformats.org/officeDocument/2006/relationships/font" Target="fonts/font23.fntdata"/><Relationship Id="rId8" Type="http://schemas.openxmlformats.org/officeDocument/2006/relationships/slide" Target="slides/slide7.xml"/><Relationship Id="rId51" Type="http://schemas.openxmlformats.org/officeDocument/2006/relationships/font" Target="fonts/font5.fntdata"/><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59" Type="http://schemas.openxmlformats.org/officeDocument/2006/relationships/font" Target="fonts/font13.fntdata"/><Relationship Id="rId67" Type="http://schemas.openxmlformats.org/officeDocument/2006/relationships/font" Target="fonts/font21.fnt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8.fntdata"/><Relationship Id="rId62" Type="http://schemas.openxmlformats.org/officeDocument/2006/relationships/font" Target="fonts/font16.fntdata"/><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3.fntdata"/><Relationship Id="rId57" Type="http://schemas.openxmlformats.org/officeDocument/2006/relationships/font" Target="fonts/font11.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6.fntdata"/><Relationship Id="rId60" Type="http://schemas.openxmlformats.org/officeDocument/2006/relationships/font" Target="fonts/font14.fntdata"/><Relationship Id="rId65" Type="http://schemas.openxmlformats.org/officeDocument/2006/relationships/font" Target="fonts/font19.fntdata"/><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font" Target="fonts/font4.fntdata"/><Relationship Id="rId55" Type="http://schemas.openxmlformats.org/officeDocument/2006/relationships/font" Target="fonts/font9.fntdata"/><Relationship Id="rId7" Type="http://schemas.openxmlformats.org/officeDocument/2006/relationships/slide" Target="slides/slide6.xml"/><Relationship Id="rId71"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6-15T17:48:56.393" idx="1">
    <p:pos x="167" y="758"/>
    <p:text>Hey, so I finished the formatting of the slides and added animations. Let me know if you want anything removed or changed. It took approximately 2 1/2 hours. Happy to help.</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www.weadapt.org/knowledge-base/using-climate-information/climate-psychology" TargetMode="External"/><Relationship Id="rId2" Type="http://schemas.openxmlformats.org/officeDocument/2006/relationships/slide" Target="../slides/slide16.xml"/><Relationship Id="rId1" Type="http://schemas.openxmlformats.org/officeDocument/2006/relationships/notesMaster" Target="../notesMasters/notesMaster1.xml"/><Relationship Id="rId4" Type="http://schemas.openxmlformats.org/officeDocument/2006/relationships/hyperlink" Target="https://www.bi.edu/research/business-review/articles/2015/12/five-ways-to-climate-action/"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Google Shape;57;g3f5616ab48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 name="Google Shape;58;g3f5616ab4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7"/>
        <p:cNvGrpSpPr/>
        <p:nvPr/>
      </p:nvGrpSpPr>
      <p:grpSpPr>
        <a:xfrm>
          <a:off x="0" y="0"/>
          <a:ext cx="0" cy="0"/>
          <a:chOff x="0" y="0"/>
          <a:chExt cx="0" cy="0"/>
        </a:xfrm>
      </p:grpSpPr>
      <p:sp>
        <p:nvSpPr>
          <p:cNvPr id="118" name="Google Shape;118;g598a58efe6_0_3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9" name="Google Shape;119;g598a58efe6_0_3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g599461e520_0_4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 name="Google Shape;126;g599461e520_0_4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5998cfdafa_0_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5998cfdafa_0_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adrienne maree brown on Facebook</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Google Shape;137;g598a58efe6_0_5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8" name="Google Shape;138;g598a58efe6_0_5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just" rtl="0">
              <a:lnSpc>
                <a:spcPct val="115000"/>
              </a:lnSpc>
              <a:spcBef>
                <a:spcPts val="0"/>
              </a:spcBef>
              <a:spcAft>
                <a:spcPts val="0"/>
              </a:spcAft>
              <a:buNone/>
            </a:pPr>
            <a:r>
              <a:rPr lang="en"/>
              <a:t>CREW’s model equips community-based teams of volunteers with the training, local&amp;regional organizational structures,&amp;technological support needed to build climate resilience. Each CREW will engage in three main types of activities to build resilience: education, service,&amp;planning.</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g599461e520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3" name="Google Shape;143;g599461e520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59912ac30b_0_12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59912ac30b_0_1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g1d56879ab2_0_9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4" name="Google Shape;154;g1d56879ab2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FF0000"/>
                </a:solidFill>
              </a:rPr>
              <a:t>Concentric circles for a reason - the innermost layer (iDentity) being the most stubborn one, and “distance” being the weakest.. </a:t>
            </a:r>
            <a:endParaRPr>
              <a:solidFill>
                <a:srgbClr val="FF0000"/>
              </a:solidFill>
            </a:endParaRPr>
          </a:p>
          <a:p>
            <a:pPr marL="0" lvl="0" indent="0" algn="l" rtl="0">
              <a:spcBef>
                <a:spcPts val="0"/>
              </a:spcBef>
              <a:spcAft>
                <a:spcPts val="0"/>
              </a:spcAft>
              <a:buNone/>
            </a:pPr>
            <a:r>
              <a:rPr lang="en"/>
              <a:t>Norwegian Scholar: Per Epsen Stoknes </a:t>
            </a:r>
            <a:r>
              <a:rPr lang="en" u="sng">
                <a:solidFill>
                  <a:schemeClr val="hlink"/>
                </a:solidFill>
                <a:hlinkClick r:id="rId3"/>
              </a:rPr>
              <a:t>https://www.weadapt.org/knowledge-base/using-climate-information/climate-psychology</a:t>
            </a:r>
            <a:r>
              <a:rPr lang="en"/>
              <a:t/>
            </a:r>
            <a:br>
              <a:rPr lang="en"/>
            </a:br>
            <a:r>
              <a:rPr lang="en"/>
              <a:t>He is also the author of </a:t>
            </a:r>
            <a:r>
              <a:rPr lang="en" u="sng"/>
              <a:t>What We Think About When We Try Not to Think About Global Warming</a:t>
            </a:r>
            <a:r>
              <a:rPr lang="en"/>
              <a:t> (Chelsea Green, 2015)</a:t>
            </a:r>
            <a:endParaRPr/>
          </a:p>
          <a:p>
            <a:pPr marL="0" lvl="0" indent="0" algn="l" rtl="0">
              <a:spcBef>
                <a:spcPts val="0"/>
              </a:spcBef>
              <a:spcAft>
                <a:spcPts val="0"/>
              </a:spcAft>
              <a:buNone/>
            </a:pPr>
            <a:r>
              <a:rPr lang="en" u="sng">
                <a:solidFill>
                  <a:schemeClr val="hlink"/>
                </a:solidFill>
                <a:hlinkClick r:id="rId4"/>
              </a:rPr>
              <a:t>https://www.bi.edu/research/business-review/articles/2015/12/five-ways-to-climate-action/</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598a58efe6_0_110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1" name="Google Shape;161;g598a58efe6_0_110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g598a58efe6_0_3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8" name="Google Shape;168;g598a58efe6_0_3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598a58efe6_0_42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5" name="Google Shape;175;g598a58efe6_0_42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598a58efe6_0_31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 name="Google Shape;66;g598a58efe6_0_3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g423f78cae8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0" name="Google Shape;180;g423f78cae8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g5998cfdafa_0_1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4" name="Google Shape;194;g5998cfdafa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Adapted from https://www.colorlines.com/articles/three-lessons-adrienne-maree-browns-emergent-strategy</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9"/>
        <p:cNvGrpSpPr/>
        <p:nvPr/>
      </p:nvGrpSpPr>
      <p:grpSpPr>
        <a:xfrm>
          <a:off x="0" y="0"/>
          <a:ext cx="0" cy="0"/>
          <a:chOff x="0" y="0"/>
          <a:chExt cx="0" cy="0"/>
        </a:xfrm>
      </p:grpSpPr>
      <p:sp>
        <p:nvSpPr>
          <p:cNvPr id="200" name="Google Shape;200;g598a58efe6_0_4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1" name="Google Shape;201;g598a58efe6_0_4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g598a58efe6_0_59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8" name="Google Shape;208;g598a58efe6_0_5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Google Shape;217;g599fab26c7_0_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8" name="Google Shape;218;g599fab26c7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g598a58efe6_0_69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4" name="Google Shape;224;g598a58efe6_0_6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598a58efe6_0_74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598a58efe6_0_7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g598a58efe6_0_7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9" name="Google Shape;239;g598a58efe6_0_7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g598a58efe6_0_8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5" name="Google Shape;245;g598a58efe6_0_8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598a58efe6_0_89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1" name="Google Shape;251;g598a58efe6_0_89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59912ac30b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59912ac30b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59990cfd80_5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59990cfd80_5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598a58efe6_0_9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598a58efe6_0_9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598a58efe6_0_10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598a58efe6_0_10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g5998cfdafa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2" name="Google Shape;282;g5998cfdafa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Adapted from https://www.colorlines.com/articles/three-lessons-adrienne-maree-browns-emergent-strategy</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g1db891b424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9" name="Google Shape;289;g1db891b424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g1d56879ab2_0_2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5" name="Google Shape;295;g1d56879ab2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9"/>
        <p:cNvGrpSpPr/>
        <p:nvPr/>
      </p:nvGrpSpPr>
      <p:grpSpPr>
        <a:xfrm>
          <a:off x="0" y="0"/>
          <a:ext cx="0" cy="0"/>
          <a:chOff x="0" y="0"/>
          <a:chExt cx="0" cy="0"/>
        </a:xfrm>
      </p:grpSpPr>
      <p:sp>
        <p:nvSpPr>
          <p:cNvPr id="300" name="Google Shape;300;g436dd29e5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1" name="Google Shape;301;g436dd29e5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3f5616ab48_0_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6" name="Google Shape;306;g3f5616ab48_0_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From Emergent Strategy</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0"/>
        <p:cNvGrpSpPr/>
        <p:nvPr/>
      </p:nvGrpSpPr>
      <p:grpSpPr>
        <a:xfrm>
          <a:off x="0" y="0"/>
          <a:ext cx="0" cy="0"/>
          <a:chOff x="0" y="0"/>
          <a:chExt cx="0" cy="0"/>
        </a:xfrm>
      </p:grpSpPr>
      <p:sp>
        <p:nvSpPr>
          <p:cNvPr id="311" name="Google Shape;311;g4231638342_0_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2" name="Google Shape;312;g4231638342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g353af2f174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8" name="Google Shape;318;g353af2f17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
        <p:cNvGrpSpPr/>
        <p:nvPr/>
      </p:nvGrpSpPr>
      <p:grpSpPr>
        <a:xfrm>
          <a:off x="0" y="0"/>
          <a:ext cx="0" cy="0"/>
          <a:chOff x="0" y="0"/>
          <a:chExt cx="0" cy="0"/>
        </a:xfrm>
      </p:grpSpPr>
      <p:sp>
        <p:nvSpPr>
          <p:cNvPr id="77" name="Google Shape;77;g59912ac30b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 name="Google Shape;78;g59912ac30b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g599461e520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6" name="Google Shape;326;g599461e520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4231638342_0_5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4231638342_0_5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9"/>
        <p:cNvGrpSpPr/>
        <p:nvPr/>
      </p:nvGrpSpPr>
      <p:grpSpPr>
        <a:xfrm>
          <a:off x="0" y="0"/>
          <a:ext cx="0" cy="0"/>
          <a:chOff x="0" y="0"/>
          <a:chExt cx="0" cy="0"/>
        </a:xfrm>
      </p:grpSpPr>
      <p:sp>
        <p:nvSpPr>
          <p:cNvPr id="340" name="Google Shape;340;g598a58efe6_0_2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1" name="Google Shape;341;g598a58efe6_0_2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From </a:t>
            </a:r>
            <a:r>
              <a:rPr lang="en" sz="1800" i="1">
                <a:solidFill>
                  <a:schemeClr val="dk1"/>
                </a:solidFill>
              </a:rPr>
              <a:t>Who Do We Choose to Be? Facing Reality, Claiming Leadership, Restoring Sanity</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6"/>
        <p:cNvGrpSpPr/>
        <p:nvPr/>
      </p:nvGrpSpPr>
      <p:grpSpPr>
        <a:xfrm>
          <a:off x="0" y="0"/>
          <a:ext cx="0" cy="0"/>
          <a:chOff x="0" y="0"/>
          <a:chExt cx="0" cy="0"/>
        </a:xfrm>
      </p:grpSpPr>
      <p:sp>
        <p:nvSpPr>
          <p:cNvPr id="347" name="Google Shape;347;g599461e520_0_3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8" name="Google Shape;348;g599461e520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g5998cfdafa_0_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4" name="Google Shape;354;g5998cfdafa_0_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g598a58efe6_0_3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 name="Google Shape;84;g598a58efe6_0_3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598a58efe6_0_5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1" name="Google Shape;91;g598a58efe6_0_5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d791f4b04_1_7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d791f4b04_1_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http://amandabauer.blogspot.com/2012/05/bravery.html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4231638342_0_4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4231638342_0_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g599461e520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8" name="Google Shape;108;g599461e520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solidFill>
          <a:srgbClr val="D9E3DA"/>
        </a:solidFill>
        <a:effectLst/>
      </p:bgPr>
    </p:bg>
    <p:spTree>
      <p:nvGrpSpPr>
        <p:cNvPr id="1" name="Shape 10"/>
        <p:cNvGrpSpPr/>
        <p:nvPr/>
      </p:nvGrpSpPr>
      <p:grpSpPr>
        <a:xfrm>
          <a:off x="0" y="0"/>
          <a:ext cx="0" cy="0"/>
          <a:chOff x="0" y="0"/>
          <a:chExt cx="0" cy="0"/>
        </a:xfrm>
      </p:grpSpPr>
      <p:sp>
        <p:nvSpPr>
          <p:cNvPr id="11" name="Google Shape;11;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2" name="Google Shape;12;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8" name="Google Shape;48;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lstStyle>
            <a:lvl1pPr marL="457200" lvl="0" indent="-342900" algn="ctr">
              <a:spcBef>
                <a:spcPts val="0"/>
              </a:spcBef>
              <a:spcAft>
                <a:spcPts val="0"/>
              </a:spcAft>
              <a:buSzPts val="1800"/>
              <a:buChar char="●"/>
              <a:defRPr/>
            </a:lvl1pPr>
            <a:lvl2pPr marL="914400" lvl="1" indent="-317500" algn="ctr">
              <a:spcBef>
                <a:spcPts val="1600"/>
              </a:spcBef>
              <a:spcAft>
                <a:spcPts val="0"/>
              </a:spcAft>
              <a:buSzPts val="1400"/>
              <a:buChar char="○"/>
              <a:defRPr/>
            </a:lvl2pPr>
            <a:lvl3pPr marL="1371600" lvl="2" indent="-317500" algn="ctr">
              <a:spcBef>
                <a:spcPts val="1600"/>
              </a:spcBef>
              <a:spcAft>
                <a:spcPts val="0"/>
              </a:spcAft>
              <a:buSzPts val="1400"/>
              <a:buChar char="■"/>
              <a:defRPr/>
            </a:lvl3pPr>
            <a:lvl4pPr marL="1828800" lvl="3" indent="-317500" algn="ctr">
              <a:spcBef>
                <a:spcPts val="1600"/>
              </a:spcBef>
              <a:spcAft>
                <a:spcPts val="0"/>
              </a:spcAft>
              <a:buSzPts val="1400"/>
              <a:buChar char="●"/>
              <a:defRPr/>
            </a:lvl4pPr>
            <a:lvl5pPr marL="2286000" lvl="4" indent="-317500" algn="ctr">
              <a:spcBef>
                <a:spcPts val="1600"/>
              </a:spcBef>
              <a:spcAft>
                <a:spcPts val="0"/>
              </a:spcAft>
              <a:buSzPts val="1400"/>
              <a:buChar char="○"/>
              <a:defRPr/>
            </a:lvl5pPr>
            <a:lvl6pPr marL="2743200" lvl="5" indent="-317500" algn="ctr">
              <a:spcBef>
                <a:spcPts val="1600"/>
              </a:spcBef>
              <a:spcAft>
                <a:spcPts val="0"/>
              </a:spcAft>
              <a:buSzPts val="1400"/>
              <a:buChar char="■"/>
              <a:defRPr/>
            </a:lvl6pPr>
            <a:lvl7pPr marL="3200400" lvl="6" indent="-317500" algn="ctr">
              <a:spcBef>
                <a:spcPts val="1600"/>
              </a:spcBef>
              <a:spcAft>
                <a:spcPts val="0"/>
              </a:spcAft>
              <a:buSzPts val="1400"/>
              <a:buChar char="●"/>
              <a:defRPr/>
            </a:lvl7pPr>
            <a:lvl8pPr marL="3657600" lvl="7" indent="-317500" algn="ctr">
              <a:spcBef>
                <a:spcPts val="1600"/>
              </a:spcBef>
              <a:spcAft>
                <a:spcPts val="0"/>
              </a:spcAft>
              <a:buSzPts val="1400"/>
              <a:buChar char="○"/>
              <a:defRPr/>
            </a:lvl8pPr>
            <a:lvl9pPr marL="4114800" lvl="8" indent="-317500" algn="ctr">
              <a:spcBef>
                <a:spcPts val="1600"/>
              </a:spcBef>
              <a:spcAft>
                <a:spcPts val="160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52"/>
        <p:cNvGrpSpPr/>
        <p:nvPr/>
      </p:nvGrpSpPr>
      <p:grpSpPr>
        <a:xfrm>
          <a:off x="0" y="0"/>
          <a:ext cx="0" cy="0"/>
          <a:chOff x="0" y="0"/>
          <a:chExt cx="0" cy="0"/>
        </a:xfrm>
      </p:grpSpPr>
      <p:sp>
        <p:nvSpPr>
          <p:cNvPr id="53" name="Google Shape;53;p13"/>
          <p:cNvSpPr txBox="1">
            <a:spLocks noGrp="1"/>
          </p:cNvSpPr>
          <p:nvPr>
            <p:ph type="sldNum" idx="12"/>
          </p:nvPr>
        </p:nvSpPr>
        <p:spPr>
          <a:xfrm>
            <a:off x="6553200" y="4767263"/>
            <a:ext cx="2133600" cy="273900"/>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t>‹#›</a:t>
            </a:fld>
            <a:endParaRPr/>
          </a:p>
        </p:txBody>
      </p:sp>
      <p:sp>
        <p:nvSpPr>
          <p:cNvPr id="54" name="Google Shape;54;p13"/>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55" name="Google Shape;55;p1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lstStyle>
            <a:lvl1pPr marL="457200" lvl="0" indent="-317500">
              <a:spcBef>
                <a:spcPts val="0"/>
              </a:spcBef>
              <a:spcAft>
                <a:spcPts val="0"/>
              </a:spcAft>
              <a:buSzPts val="1400"/>
              <a:buChar char="●"/>
              <a:defRPr sz="14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lstStyle>
            <a:lvl1pPr marL="457200" lvl="0" indent="-304800">
              <a:spcBef>
                <a:spcPts val="0"/>
              </a:spcBef>
              <a:spcAft>
                <a:spcPts val="0"/>
              </a:spcAft>
              <a:buSzPts val="1200"/>
              <a:buChar char="●"/>
              <a:defRPr sz="1200"/>
            </a:lvl1pPr>
            <a:lvl2pPr marL="914400" lvl="1" indent="-304800">
              <a:spcBef>
                <a:spcPts val="1600"/>
              </a:spcBef>
              <a:spcAft>
                <a:spcPts val="0"/>
              </a:spcAft>
              <a:buSzPts val="1200"/>
              <a:buChar char="○"/>
              <a:defRPr sz="1200"/>
            </a:lvl2pPr>
            <a:lvl3pPr marL="1371600" lvl="2" indent="-304800">
              <a:spcBef>
                <a:spcPts val="1600"/>
              </a:spcBef>
              <a:spcAft>
                <a:spcPts val="0"/>
              </a:spcAft>
              <a:buSzPts val="1200"/>
              <a:buChar char="■"/>
              <a:defRPr sz="1200"/>
            </a:lvl3pPr>
            <a:lvl4pPr marL="1828800" lvl="3" indent="-304800">
              <a:spcBef>
                <a:spcPts val="1600"/>
              </a:spcBef>
              <a:spcAft>
                <a:spcPts val="0"/>
              </a:spcAft>
              <a:buSzPts val="1200"/>
              <a:buChar char="●"/>
              <a:defRPr sz="1200"/>
            </a:lvl4pPr>
            <a:lvl5pPr marL="2286000" lvl="4" indent="-304800">
              <a:spcBef>
                <a:spcPts val="1600"/>
              </a:spcBef>
              <a:spcAft>
                <a:spcPts val="0"/>
              </a:spcAft>
              <a:buSzPts val="1200"/>
              <a:buChar char="○"/>
              <a:defRPr sz="1200"/>
            </a:lvl5pPr>
            <a:lvl6pPr marL="2743200" lvl="5" indent="-304800">
              <a:spcBef>
                <a:spcPts val="1600"/>
              </a:spcBef>
              <a:spcAft>
                <a:spcPts val="0"/>
              </a:spcAft>
              <a:buSzPts val="1200"/>
              <a:buChar char="■"/>
              <a:defRPr sz="1200"/>
            </a:lvl6pPr>
            <a:lvl7pPr marL="3200400" lvl="6" indent="-304800">
              <a:spcBef>
                <a:spcPts val="1600"/>
              </a:spcBef>
              <a:spcAft>
                <a:spcPts val="0"/>
              </a:spcAft>
              <a:buSzPts val="1200"/>
              <a:buChar char="●"/>
              <a:defRPr sz="1200"/>
            </a:lvl7pPr>
            <a:lvl8pPr marL="3657600" lvl="7" indent="-304800">
              <a:spcBef>
                <a:spcPts val="1600"/>
              </a:spcBef>
              <a:spcAft>
                <a:spcPts val="0"/>
              </a:spcAft>
              <a:buSzPts val="1200"/>
              <a:buChar char="○"/>
              <a:defRPr sz="1200"/>
            </a:lvl8pPr>
            <a:lvl9pPr marL="4114800" lvl="8" indent="-304800">
              <a:spcBef>
                <a:spcPts val="1600"/>
              </a:spcBef>
              <a:spcAft>
                <a:spcPts val="160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8" name="Google Shape;38;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9" name="Google Shape;39;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40" name="Google Shape;40;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lstStyle>
            <a:lvl1pPr marL="457200" lvl="0" indent="-342900">
              <a:spcBef>
                <a:spcPts val="0"/>
              </a:spcBef>
              <a:spcAft>
                <a:spcPts val="0"/>
              </a:spcAft>
              <a:buSzPts val="1800"/>
              <a:buChar char="●"/>
              <a:defRPr/>
            </a:lvl1pPr>
            <a:lvl2pPr marL="914400" lvl="1" indent="-317500">
              <a:spcBef>
                <a:spcPts val="1600"/>
              </a:spcBef>
              <a:spcAft>
                <a:spcPts val="0"/>
              </a:spcAft>
              <a:buSzPts val="1400"/>
              <a:buChar char="○"/>
              <a:defRPr/>
            </a:lvl2pPr>
            <a:lvl3pPr marL="1371600" lvl="2" indent="-317500">
              <a:spcBef>
                <a:spcPts val="1600"/>
              </a:spcBef>
              <a:spcAft>
                <a:spcPts val="0"/>
              </a:spcAft>
              <a:buSzPts val="1400"/>
              <a:buChar char="■"/>
              <a:defRPr/>
            </a:lvl3pPr>
            <a:lvl4pPr marL="1828800" lvl="3" indent="-317500">
              <a:spcBef>
                <a:spcPts val="1600"/>
              </a:spcBef>
              <a:spcAft>
                <a:spcPts val="0"/>
              </a:spcAft>
              <a:buSzPts val="1400"/>
              <a:buChar char="●"/>
              <a:defRPr/>
            </a:lvl4pPr>
            <a:lvl5pPr marL="2286000" lvl="4" indent="-317500">
              <a:spcBef>
                <a:spcPts val="1600"/>
              </a:spcBef>
              <a:spcAft>
                <a:spcPts val="0"/>
              </a:spcAft>
              <a:buSzPts val="1400"/>
              <a:buChar char="○"/>
              <a:defRPr/>
            </a:lvl5pPr>
            <a:lvl6pPr marL="2743200" lvl="5" indent="-317500">
              <a:spcBef>
                <a:spcPts val="1600"/>
              </a:spcBef>
              <a:spcAft>
                <a:spcPts val="0"/>
              </a:spcAft>
              <a:buSzPts val="1400"/>
              <a:buChar char="■"/>
              <a:defRPr/>
            </a:lvl6pPr>
            <a:lvl7pPr marL="3200400" lvl="6" indent="-317500">
              <a:spcBef>
                <a:spcPts val="1600"/>
              </a:spcBef>
              <a:spcAft>
                <a:spcPts val="0"/>
              </a:spcAft>
              <a:buSzPts val="1400"/>
              <a:buChar char="●"/>
              <a:defRPr/>
            </a:lvl7pPr>
            <a:lvl8pPr marL="3657600" lvl="7" indent="-317500">
              <a:spcBef>
                <a:spcPts val="1600"/>
              </a:spcBef>
              <a:spcAft>
                <a:spcPts val="0"/>
              </a:spcAft>
              <a:buSzPts val="1400"/>
              <a:buChar char="○"/>
              <a:defRPr/>
            </a:lvl8pPr>
            <a:lvl9pPr marL="4114800" lvl="8" indent="-317500">
              <a:spcBef>
                <a:spcPts val="1600"/>
              </a:spcBef>
              <a:spcAft>
                <a:spcPts val="1600"/>
              </a:spcAft>
              <a:buSzPts val="1400"/>
              <a:buChar char="■"/>
              <a:defRPr/>
            </a:lvl9pPr>
          </a:lstStyle>
          <a:p>
            <a:endParaRPr/>
          </a:p>
        </p:txBody>
      </p:sp>
      <p:sp>
        <p:nvSpPr>
          <p:cNvPr id="41" name="Google Shape;4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pic>
        <p:nvPicPr>
          <p:cNvPr id="42" name="Google Shape;42;p9"/>
          <p:cNvPicPr preferRelativeResize="0"/>
          <p:nvPr/>
        </p:nvPicPr>
        <p:blipFill rotWithShape="1">
          <a:blip r:embed="rId2">
            <a:alphaModFix/>
          </a:blip>
          <a:srcRect t="7475" b="7475"/>
          <a:stretch/>
        </p:blipFill>
        <p:spPr>
          <a:xfrm>
            <a:off x="7237900" y="4759000"/>
            <a:ext cx="1594400" cy="262450"/>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lstStyle>
            <a:lvl1pPr marL="457200" lvl="0" indent="-228600">
              <a:lnSpc>
                <a:spcPct val="100000"/>
              </a:lnSpc>
              <a:spcBef>
                <a:spcPts val="0"/>
              </a:spcBef>
              <a:spcAft>
                <a:spcPts val="0"/>
              </a:spcAft>
              <a:buSzPts val="1800"/>
              <a:buN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rgbClr val="D9E3DA"/>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lstStyle>
            <a:lvl1pPr lvl="0">
              <a:spcBef>
                <a:spcPts val="0"/>
              </a:spcBef>
              <a:spcAft>
                <a:spcPts val="0"/>
              </a:spcAft>
              <a:buClr>
                <a:schemeClr val="dk1"/>
              </a:buClr>
              <a:buSzPts val="2800"/>
              <a:buFont typeface="Playfair Display"/>
              <a:buNone/>
              <a:defRPr sz="2800">
                <a:solidFill>
                  <a:schemeClr val="dk1"/>
                </a:solidFill>
                <a:latin typeface="Playfair Display"/>
                <a:ea typeface="Playfair Display"/>
                <a:cs typeface="Playfair Display"/>
                <a:sym typeface="Playfair Display"/>
              </a:defRPr>
            </a:lvl1pPr>
            <a:lvl2pPr lvl="1">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2pPr>
            <a:lvl3pPr lvl="2">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3pPr>
            <a:lvl4pPr lvl="3">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4pPr>
            <a:lvl5pPr lvl="4">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5pPr>
            <a:lvl6pPr lvl="5">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6pPr>
            <a:lvl7pPr lvl="6">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7pPr>
            <a:lvl8pPr lvl="7">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8pPr>
            <a:lvl9pPr lvl="8">
              <a:spcBef>
                <a:spcPts val="0"/>
              </a:spcBef>
              <a:spcAft>
                <a:spcPts val="0"/>
              </a:spcAft>
              <a:buClr>
                <a:schemeClr val="dk1"/>
              </a:buClr>
              <a:buSzPts val="2800"/>
              <a:buFont typeface="Berkshire Swash"/>
              <a:buNone/>
              <a:defRPr sz="2800">
                <a:solidFill>
                  <a:schemeClr val="dk1"/>
                </a:solidFill>
                <a:latin typeface="Berkshire Swash"/>
                <a:ea typeface="Berkshire Swash"/>
                <a:cs typeface="Berkshire Swash"/>
                <a:sym typeface="Berkshire Swash"/>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lstStyle>
            <a:lvl1pPr marL="457200" lvl="0" indent="-342900">
              <a:lnSpc>
                <a:spcPct val="115000"/>
              </a:lnSpc>
              <a:spcBef>
                <a:spcPts val="0"/>
              </a:spcBef>
              <a:spcAft>
                <a:spcPts val="0"/>
              </a:spcAft>
              <a:buSzPts val="1800"/>
              <a:buFont typeface="Source Sans Pro"/>
              <a:buChar char="●"/>
              <a:defRPr sz="1800">
                <a:latin typeface="Source Sans Pro"/>
                <a:ea typeface="Source Sans Pro"/>
                <a:cs typeface="Source Sans Pro"/>
                <a:sym typeface="Source Sans Pro"/>
              </a:defRPr>
            </a:lvl1pPr>
            <a:lvl2pPr marL="914400" lvl="1" indent="-317500">
              <a:lnSpc>
                <a:spcPct val="115000"/>
              </a:lnSpc>
              <a:spcBef>
                <a:spcPts val="1600"/>
              </a:spcBef>
              <a:spcAft>
                <a:spcPts val="0"/>
              </a:spcAft>
              <a:buSzPts val="1400"/>
              <a:buFont typeface="Source Sans Pro"/>
              <a:buChar char="○"/>
              <a:defRPr>
                <a:latin typeface="Source Sans Pro"/>
                <a:ea typeface="Source Sans Pro"/>
                <a:cs typeface="Source Sans Pro"/>
                <a:sym typeface="Source Sans Pro"/>
              </a:defRPr>
            </a:lvl2pPr>
            <a:lvl3pPr marL="1371600" lvl="2" indent="-317500">
              <a:lnSpc>
                <a:spcPct val="115000"/>
              </a:lnSpc>
              <a:spcBef>
                <a:spcPts val="1600"/>
              </a:spcBef>
              <a:spcAft>
                <a:spcPts val="0"/>
              </a:spcAft>
              <a:buSzPts val="1400"/>
              <a:buFont typeface="Source Sans Pro"/>
              <a:buChar char="■"/>
              <a:defRPr>
                <a:latin typeface="Source Sans Pro"/>
                <a:ea typeface="Source Sans Pro"/>
                <a:cs typeface="Source Sans Pro"/>
                <a:sym typeface="Source Sans Pro"/>
              </a:defRPr>
            </a:lvl3pPr>
            <a:lvl4pPr marL="1828800" lvl="3" indent="-317500">
              <a:lnSpc>
                <a:spcPct val="115000"/>
              </a:lnSpc>
              <a:spcBef>
                <a:spcPts val="1600"/>
              </a:spcBef>
              <a:spcAft>
                <a:spcPts val="0"/>
              </a:spcAft>
              <a:buSzPts val="1400"/>
              <a:buFont typeface="Source Sans Pro"/>
              <a:buChar char="●"/>
              <a:defRPr>
                <a:latin typeface="Source Sans Pro"/>
                <a:ea typeface="Source Sans Pro"/>
                <a:cs typeface="Source Sans Pro"/>
                <a:sym typeface="Source Sans Pro"/>
              </a:defRPr>
            </a:lvl4pPr>
            <a:lvl5pPr marL="2286000" lvl="4" indent="-317500">
              <a:lnSpc>
                <a:spcPct val="115000"/>
              </a:lnSpc>
              <a:spcBef>
                <a:spcPts val="1600"/>
              </a:spcBef>
              <a:spcAft>
                <a:spcPts val="0"/>
              </a:spcAft>
              <a:buSzPts val="1400"/>
              <a:buFont typeface="Source Sans Pro"/>
              <a:buChar char="○"/>
              <a:defRPr>
                <a:latin typeface="Source Sans Pro"/>
                <a:ea typeface="Source Sans Pro"/>
                <a:cs typeface="Source Sans Pro"/>
                <a:sym typeface="Source Sans Pro"/>
              </a:defRPr>
            </a:lvl5pPr>
            <a:lvl6pPr marL="2743200" lvl="5" indent="-317500">
              <a:lnSpc>
                <a:spcPct val="115000"/>
              </a:lnSpc>
              <a:spcBef>
                <a:spcPts val="1600"/>
              </a:spcBef>
              <a:spcAft>
                <a:spcPts val="0"/>
              </a:spcAft>
              <a:buSzPts val="1400"/>
              <a:buFont typeface="Source Sans Pro"/>
              <a:buChar char="■"/>
              <a:defRPr>
                <a:latin typeface="Source Sans Pro"/>
                <a:ea typeface="Source Sans Pro"/>
                <a:cs typeface="Source Sans Pro"/>
                <a:sym typeface="Source Sans Pro"/>
              </a:defRPr>
            </a:lvl6pPr>
            <a:lvl7pPr marL="3200400" lvl="6" indent="-317500">
              <a:lnSpc>
                <a:spcPct val="115000"/>
              </a:lnSpc>
              <a:spcBef>
                <a:spcPts val="1600"/>
              </a:spcBef>
              <a:spcAft>
                <a:spcPts val="0"/>
              </a:spcAft>
              <a:buSzPts val="1400"/>
              <a:buFont typeface="Source Sans Pro"/>
              <a:buChar char="●"/>
              <a:defRPr>
                <a:latin typeface="Source Sans Pro"/>
                <a:ea typeface="Source Sans Pro"/>
                <a:cs typeface="Source Sans Pro"/>
                <a:sym typeface="Source Sans Pro"/>
              </a:defRPr>
            </a:lvl7pPr>
            <a:lvl8pPr marL="3657600" lvl="7" indent="-317500">
              <a:lnSpc>
                <a:spcPct val="115000"/>
              </a:lnSpc>
              <a:spcBef>
                <a:spcPts val="1600"/>
              </a:spcBef>
              <a:spcAft>
                <a:spcPts val="0"/>
              </a:spcAft>
              <a:buSzPts val="1400"/>
              <a:buFont typeface="Source Sans Pro"/>
              <a:buChar char="○"/>
              <a:defRPr>
                <a:latin typeface="Source Sans Pro"/>
                <a:ea typeface="Source Sans Pro"/>
                <a:cs typeface="Source Sans Pro"/>
                <a:sym typeface="Source Sans Pro"/>
              </a:defRPr>
            </a:lvl8pPr>
            <a:lvl9pPr marL="4114800" lvl="8" indent="-317500">
              <a:lnSpc>
                <a:spcPct val="115000"/>
              </a:lnSpc>
              <a:spcBef>
                <a:spcPts val="1600"/>
              </a:spcBef>
              <a:spcAft>
                <a:spcPts val="1600"/>
              </a:spcAft>
              <a:buSzPts val="1400"/>
              <a:buFont typeface="Source Sans Pro"/>
              <a:buChar char="■"/>
              <a:defRPr>
                <a:latin typeface="Source Sans Pro"/>
                <a:ea typeface="Source Sans Pro"/>
                <a:cs typeface="Source Sans Pro"/>
                <a:sym typeface="Source Sans Pr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pic>
        <p:nvPicPr>
          <p:cNvPr id="9" name="Google Shape;9;p1"/>
          <p:cNvPicPr preferRelativeResize="0"/>
          <p:nvPr/>
        </p:nvPicPr>
        <p:blipFill rotWithShape="1">
          <a:blip r:embed="rId14">
            <a:alphaModFix/>
          </a:blip>
          <a:srcRect t="7475" b="7475"/>
          <a:stretch/>
        </p:blipFill>
        <p:spPr>
          <a:xfrm>
            <a:off x="7237900" y="4759000"/>
            <a:ext cx="1594400" cy="262450"/>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push dir="r"/>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comments" Target="../comments/commen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notesSlide" Target="../notesSlides/notesSlide23.xml"/><Relationship Id="rId1" Type="http://schemas.openxmlformats.org/officeDocument/2006/relationships/slideLayout" Target="../slideLayouts/slideLayout1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4.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3.jp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hyperlink" Target="https://wall.alphacoders.com/big.php?i=864719&amp;lang=Russian"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6.xml"/><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hyperlink" Target="https://climatechangeconversationsinlibraries.umasscreate.net/" TargetMode="External"/><Relationship Id="rId2" Type="http://schemas.openxmlformats.org/officeDocument/2006/relationships/notesSlide" Target="../notesSlides/notesSlide43.xml"/><Relationship Id="rId1" Type="http://schemas.openxmlformats.org/officeDocument/2006/relationships/slideLayout" Target="../slideLayouts/slideLayout11.xml"/><Relationship Id="rId4" Type="http://schemas.openxmlformats.org/officeDocument/2006/relationships/image" Target="../media/image52.png"/></Relationships>
</file>

<file path=ppt/slides/_rels/slide44.xml.rels><?xml version="1.0" encoding="UTF-8" standalone="yes"?>
<Relationships xmlns="http://schemas.openxmlformats.org/package/2006/relationships"><Relationship Id="rId8" Type="http://schemas.openxmlformats.org/officeDocument/2006/relationships/hyperlink" Target="https://cosmosmagazine.com/climate/why-do-clouds-float" TargetMode="External"/><Relationship Id="rId13" Type="http://schemas.openxmlformats.org/officeDocument/2006/relationships/hyperlink" Target="http://www.theworldcafe.com/tools-store/hosting-tool-kit/" TargetMode="External"/><Relationship Id="rId3" Type="http://schemas.openxmlformats.org/officeDocument/2006/relationships/hyperlink" Target="http://earth-chronicles.com/natural-catastrophe/in-india-a-heat-wave-killed-500-people.html" TargetMode="External"/><Relationship Id="rId7" Type="http://schemas.openxmlformats.org/officeDocument/2006/relationships/hyperlink" Target="https://greekmythology1o1.wordpress.com/2015/05/02/who-are-some-famous-heroes-in-greek-mythology/" TargetMode="External"/><Relationship Id="rId12" Type="http://schemas.openxmlformats.org/officeDocument/2006/relationships/hyperlink" Target="https://www.moody.af.mil/News/Article-Display/Article/210648/families-learn-to-overcome-challenges-of-military-life/" TargetMode="External"/><Relationship Id="rId17" Type="http://schemas.openxmlformats.org/officeDocument/2006/relationships/hyperlink" Target="http://www.jessalmlie.com/wiseleader/" TargetMode="External"/><Relationship Id="rId2" Type="http://schemas.openxmlformats.org/officeDocument/2006/relationships/notesSlide" Target="../notesSlides/notesSlide44.xml"/><Relationship Id="rId16" Type="http://schemas.openxmlformats.org/officeDocument/2006/relationships/hyperlink" Target="http://www.ala.org/tools/librariestransform/libraries-transforming-communities/ltc-models-for-change" TargetMode="External"/><Relationship Id="rId1" Type="http://schemas.openxmlformats.org/officeDocument/2006/relationships/slideLayout" Target="../slideLayouts/slideLayout3.xml"/><Relationship Id="rId6" Type="http://schemas.openxmlformats.org/officeDocument/2006/relationships/hyperlink" Target="https://www.climatecrew.org/resilience_hubs" TargetMode="External"/><Relationship Id="rId11" Type="http://schemas.openxmlformats.org/officeDocument/2006/relationships/hyperlink" Target="https://actionnetwork.org/event_campaigns/town-halls-for-a-green-new-deal/" TargetMode="External"/><Relationship Id="rId5" Type="http://schemas.openxmlformats.org/officeDocument/2006/relationships/hyperlink" Target="https://www.miamiherald.com/opinion/editorials/article224405100.html" TargetMode="External"/><Relationship Id="rId15" Type="http://schemas.openxmlformats.org/officeDocument/2006/relationships/hyperlink" Target="http://d-demaree.blogspot.com/2011/12/agent-of-change.html" TargetMode="External"/><Relationship Id="rId10" Type="http://schemas.openxmlformats.org/officeDocument/2006/relationships/hyperlink" Target="https://queerecoproject.wixsite.com/qollective/fire-and-flood-film-project" TargetMode="External"/><Relationship Id="rId4" Type="http://schemas.openxmlformats.org/officeDocument/2006/relationships/hyperlink" Target="https://www.danchurchaid.org/articles/drought-emergency-in-central-america-s-dry-corridor" TargetMode="External"/><Relationship Id="rId9" Type="http://schemas.openxmlformats.org/officeDocument/2006/relationships/hyperlink" Target="https://making-the-web.com/cartoon-shower" TargetMode="External"/><Relationship Id="rId14" Type="http://schemas.openxmlformats.org/officeDocument/2006/relationships/hyperlink" Target="https://www.af.mil/News/Features/Display/Article/142593/charlie-the-guy-with-the-backpack/"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Google Shape;60;p14"/>
          <p:cNvSpPr txBox="1">
            <a:spLocks noGrp="1"/>
          </p:cNvSpPr>
          <p:nvPr>
            <p:ph type="title"/>
          </p:nvPr>
        </p:nvSpPr>
        <p:spPr>
          <a:xfrm>
            <a:off x="265500" y="1204525"/>
            <a:ext cx="4045200" cy="27342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3000">
                <a:solidFill>
                  <a:srgbClr val="000000"/>
                </a:solidFill>
              </a:rPr>
              <a:t>Climate Change Conversations in Libraries:</a:t>
            </a:r>
            <a:endParaRPr sz="3000">
              <a:solidFill>
                <a:srgbClr val="000000"/>
              </a:solidFill>
            </a:endParaRPr>
          </a:p>
          <a:p>
            <a:pPr marL="0" lvl="0" indent="0" algn="ctr" rtl="0">
              <a:spcBef>
                <a:spcPts val="0"/>
              </a:spcBef>
              <a:spcAft>
                <a:spcPts val="0"/>
              </a:spcAft>
              <a:buNone/>
            </a:pPr>
            <a:r>
              <a:rPr lang="en" sz="3000">
                <a:solidFill>
                  <a:srgbClr val="000000"/>
                </a:solidFill>
              </a:rPr>
              <a:t>Stabilizing Ourselves &amp; Our Communities</a:t>
            </a:r>
            <a:endParaRPr sz="3000">
              <a:solidFill>
                <a:srgbClr val="000000"/>
              </a:solidFill>
            </a:endParaRPr>
          </a:p>
        </p:txBody>
      </p:sp>
      <p:sp>
        <p:nvSpPr>
          <p:cNvPr id="61" name="Google Shape;61;p14"/>
          <p:cNvSpPr txBox="1">
            <a:spLocks noGrp="1"/>
          </p:cNvSpPr>
          <p:nvPr>
            <p:ph type="subTitle" idx="1"/>
          </p:nvPr>
        </p:nvSpPr>
        <p:spPr>
          <a:xfrm>
            <a:off x="265500" y="3871599"/>
            <a:ext cx="4045200" cy="1271901"/>
          </a:xfrm>
          <a:prstGeom prst="rect">
            <a:avLst/>
          </a:prstGeom>
        </p:spPr>
        <p:txBody>
          <a:bodyPr spcFirstLastPara="1" wrap="square" lIns="91425" tIns="91425" rIns="91425" bIns="91425" anchor="t" anchorCtr="0">
            <a:noAutofit/>
          </a:bodyPr>
          <a:lstStyle/>
          <a:p>
            <a:pPr marL="0" indent="0"/>
            <a:r>
              <a:rPr lang="en-US" sz="1400" dirty="0"/>
              <a:t>Madeleine Charney with Kristen </a:t>
            </a:r>
            <a:r>
              <a:rPr lang="en-US" sz="1400" dirty="0" err="1"/>
              <a:t>Mastel</a:t>
            </a:r>
            <a:r>
              <a:rPr lang="en-US" sz="1400" dirty="0"/>
              <a:t/>
            </a:r>
            <a:br>
              <a:rPr lang="en-US" sz="1400" dirty="0"/>
            </a:br>
            <a:r>
              <a:rPr lang="en-US" sz="1400" i="1" dirty="0"/>
              <a:t>Sustainability Round Table</a:t>
            </a:r>
          </a:p>
          <a:p>
            <a:pPr marL="0" lvl="0" indent="0" algn="ctr" rtl="0">
              <a:spcBef>
                <a:spcPts val="0"/>
              </a:spcBef>
              <a:spcAft>
                <a:spcPts val="0"/>
              </a:spcAft>
              <a:buNone/>
            </a:pPr>
            <a:endParaRPr lang="en" sz="1400" dirty="0"/>
          </a:p>
          <a:p>
            <a:pPr marL="0" lvl="0" indent="0" algn="ctr" rtl="0">
              <a:spcBef>
                <a:spcPts val="0"/>
              </a:spcBef>
              <a:spcAft>
                <a:spcPts val="0"/>
              </a:spcAft>
              <a:buNone/>
            </a:pPr>
            <a:r>
              <a:rPr lang="en" sz="1400" dirty="0" smtClean="0">
                <a:latin typeface="Source Sans Pro"/>
                <a:ea typeface="Source Sans Pro"/>
                <a:cs typeface="Source Sans Pro"/>
                <a:sym typeface="Source Sans Pro"/>
              </a:rPr>
              <a:t>June </a:t>
            </a:r>
            <a:r>
              <a:rPr lang="en" sz="1400" dirty="0">
                <a:latin typeface="Source Sans Pro"/>
                <a:ea typeface="Source Sans Pro"/>
                <a:cs typeface="Source Sans Pro"/>
                <a:sym typeface="Source Sans Pro"/>
              </a:rPr>
              <a:t>22, </a:t>
            </a:r>
            <a:r>
              <a:rPr lang="en" sz="1400" dirty="0" smtClean="0">
                <a:latin typeface="Source Sans Pro"/>
                <a:ea typeface="Source Sans Pro"/>
                <a:cs typeface="Source Sans Pro"/>
                <a:sym typeface="Source Sans Pro"/>
              </a:rPr>
              <a:t>2019 – Washington, D.C.</a:t>
            </a:r>
          </a:p>
          <a:p>
            <a:pPr marL="0" lvl="0" indent="0" algn="ctr" rtl="0">
              <a:spcBef>
                <a:spcPts val="0"/>
              </a:spcBef>
              <a:spcAft>
                <a:spcPts val="0"/>
              </a:spcAft>
              <a:buNone/>
            </a:pPr>
            <a:r>
              <a:rPr lang="en" sz="1400" dirty="0" smtClean="0"/>
              <a:t>American Library Association, Annual Conference</a:t>
            </a:r>
            <a:r>
              <a:rPr lang="en" sz="1400" dirty="0" smtClean="0">
                <a:latin typeface="Source Sans Pro"/>
                <a:ea typeface="Source Sans Pro"/>
                <a:cs typeface="Source Sans Pro"/>
                <a:sym typeface="Source Sans Pro"/>
              </a:rPr>
              <a:t/>
            </a:r>
            <a:br>
              <a:rPr lang="en" sz="1400" dirty="0" smtClean="0">
                <a:latin typeface="Source Sans Pro"/>
                <a:ea typeface="Source Sans Pro"/>
                <a:cs typeface="Source Sans Pro"/>
                <a:sym typeface="Source Sans Pro"/>
              </a:rPr>
            </a:br>
            <a:endParaRPr sz="1400" dirty="0">
              <a:latin typeface="Source Sans Pro"/>
              <a:ea typeface="Source Sans Pro"/>
              <a:cs typeface="Source Sans Pro"/>
              <a:sym typeface="Source Sans Pro"/>
            </a:endParaRPr>
          </a:p>
          <a:p>
            <a:pPr marL="0" lvl="0" indent="0" algn="ctr" rtl="0">
              <a:spcBef>
                <a:spcPts val="0"/>
              </a:spcBef>
              <a:spcAft>
                <a:spcPts val="0"/>
              </a:spcAft>
              <a:buNone/>
            </a:pPr>
            <a:endParaRPr sz="2400" dirty="0"/>
          </a:p>
          <a:p>
            <a:pPr marL="0" lvl="0" indent="0" algn="ctr" rtl="0">
              <a:spcBef>
                <a:spcPts val="0"/>
              </a:spcBef>
              <a:spcAft>
                <a:spcPts val="0"/>
              </a:spcAft>
              <a:buNone/>
            </a:pPr>
            <a:endParaRPr dirty="0"/>
          </a:p>
          <a:p>
            <a:pPr marL="0" lvl="0" indent="0" algn="ctr" rtl="0">
              <a:spcBef>
                <a:spcPts val="0"/>
              </a:spcBef>
              <a:spcAft>
                <a:spcPts val="0"/>
              </a:spcAft>
              <a:buNone/>
            </a:pPr>
            <a:endParaRPr dirty="0"/>
          </a:p>
        </p:txBody>
      </p:sp>
      <p:pic>
        <p:nvPicPr>
          <p:cNvPr id="62" name="Google Shape;62;p14"/>
          <p:cNvPicPr preferRelativeResize="0"/>
          <p:nvPr/>
        </p:nvPicPr>
        <p:blipFill>
          <a:blip r:embed="rId3">
            <a:alphaModFix/>
          </a:blip>
          <a:stretch>
            <a:fillRect/>
          </a:stretch>
        </p:blipFill>
        <p:spPr>
          <a:xfrm>
            <a:off x="4939500" y="1329811"/>
            <a:ext cx="3837001" cy="2483876"/>
          </a:xfrm>
          <a:prstGeom prst="rect">
            <a:avLst/>
          </a:prstGeom>
          <a:noFill/>
          <a:ln>
            <a:noFill/>
          </a:ln>
        </p:spPr>
      </p:pic>
      <p:sp>
        <p:nvSpPr>
          <p:cNvPr id="63" name="Google Shape;63;p14"/>
          <p:cNvSpPr txBox="1"/>
          <p:nvPr/>
        </p:nvSpPr>
        <p:spPr>
          <a:xfrm>
            <a:off x="4915950" y="3813675"/>
            <a:ext cx="3837000" cy="19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1000" i="1">
                <a:latin typeface="Source Sans Pro"/>
                <a:ea typeface="Source Sans Pro"/>
                <a:cs typeface="Source Sans Pro"/>
                <a:sym typeface="Source Sans Pro"/>
              </a:rPr>
              <a:t>Boston, 3 ft.sea level rise, estimated 2070</a:t>
            </a:r>
            <a:r>
              <a:rPr lang="en" sz="2400">
                <a:solidFill>
                  <a:schemeClr val="dk2"/>
                </a:solidFill>
              </a:rPr>
              <a:t/>
            </a:r>
            <a:br>
              <a:rPr lang="en" sz="2400">
                <a:solidFill>
                  <a:schemeClr val="dk2"/>
                </a:solidFill>
              </a:rPr>
            </a:br>
            <a:r>
              <a:rPr lang="en" sz="2400">
                <a:solidFill>
                  <a:schemeClr val="dk2"/>
                </a:solidFill>
              </a:rPr>
              <a:t>	</a:t>
            </a:r>
            <a:endParaRPr>
              <a:latin typeface="Source Sans Pro"/>
              <a:ea typeface="Source Sans Pro"/>
              <a:cs typeface="Source Sans Pro"/>
              <a:sym typeface="Source Sans Pro"/>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120"/>
        <p:cNvGrpSpPr/>
        <p:nvPr/>
      </p:nvGrpSpPr>
      <p:grpSpPr>
        <a:xfrm>
          <a:off x="0" y="0"/>
          <a:ext cx="0" cy="0"/>
          <a:chOff x="0" y="0"/>
          <a:chExt cx="0" cy="0"/>
        </a:xfrm>
      </p:grpSpPr>
      <p:sp>
        <p:nvSpPr>
          <p:cNvPr id="121" name="Google Shape;121;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Ourselves, our communities &amp; the effects of climate change</a:t>
            </a:r>
            <a:endParaRPr sz="2400"/>
          </a:p>
        </p:txBody>
      </p:sp>
      <p:sp>
        <p:nvSpPr>
          <p:cNvPr id="122" name="Google Shape;122;p23"/>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317500" algn="l" rtl="0">
              <a:lnSpc>
                <a:spcPct val="100000"/>
              </a:lnSpc>
              <a:spcBef>
                <a:spcPts val="0"/>
              </a:spcBef>
              <a:spcAft>
                <a:spcPts val="0"/>
              </a:spcAft>
              <a:buClr>
                <a:schemeClr val="dk1"/>
              </a:buClr>
              <a:buSzPts val="1400"/>
              <a:buChar char="●"/>
            </a:pPr>
            <a:r>
              <a:rPr lang="en" sz="1400">
                <a:solidFill>
                  <a:schemeClr val="dk1"/>
                </a:solidFill>
              </a:rPr>
              <a:t>Loss of place, community, culture and natural environment</a:t>
            </a: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 sz="1400">
                <a:solidFill>
                  <a:schemeClr val="dk1"/>
                </a:solidFill>
              </a:rPr>
              <a:t>Disruption of close family and friend social support networks</a:t>
            </a: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 sz="1400">
                <a:solidFill>
                  <a:schemeClr val="dk1"/>
                </a:solidFill>
              </a:rPr>
              <a:t>Involuntary migration</a:t>
            </a: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 sz="1400">
                <a:solidFill>
                  <a:schemeClr val="dk1"/>
                </a:solidFill>
              </a:rPr>
              <a:t>Water, food and other resource shortages</a:t>
            </a: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 sz="1400">
                <a:solidFill>
                  <a:schemeClr val="dk1"/>
                </a:solidFill>
              </a:rPr>
              <a:t>Economic disruption and job loss</a:t>
            </a: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 sz="1400">
                <a:solidFill>
                  <a:schemeClr val="dk1"/>
                </a:solidFill>
              </a:rPr>
              <a:t>New illnesses and diseases</a:t>
            </a: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 sz="1400">
                <a:solidFill>
                  <a:schemeClr val="dk1"/>
                </a:solidFill>
              </a:rPr>
              <a:t>Disaster-triggered crime and violence</a:t>
            </a:r>
            <a:endParaRPr sz="1400">
              <a:solidFill>
                <a:schemeClr val="dk1"/>
              </a:solidFill>
            </a:endParaRPr>
          </a:p>
          <a:p>
            <a:pPr marL="457200" lvl="0" indent="-317500" algn="l" rtl="0">
              <a:lnSpc>
                <a:spcPct val="100000"/>
              </a:lnSpc>
              <a:spcBef>
                <a:spcPts val="0"/>
              </a:spcBef>
              <a:spcAft>
                <a:spcPts val="0"/>
              </a:spcAft>
              <a:buClr>
                <a:schemeClr val="dk1"/>
              </a:buClr>
              <a:buSzPts val="1400"/>
              <a:buChar char="●"/>
            </a:pPr>
            <a:r>
              <a:rPr lang="en" sz="1400">
                <a:solidFill>
                  <a:schemeClr val="dk1"/>
                </a:solidFill>
              </a:rPr>
              <a:t>Intensified racism, sexism, and other systemic oppressions</a:t>
            </a:r>
            <a:endParaRPr sz="1400">
              <a:solidFill>
                <a:schemeClr val="dk1"/>
              </a:solidFill>
            </a:endParaRPr>
          </a:p>
          <a:p>
            <a:pPr marL="0" lvl="0" indent="0" algn="l" rtl="0">
              <a:lnSpc>
                <a:spcPct val="115000"/>
              </a:lnSpc>
              <a:spcBef>
                <a:spcPts val="1600"/>
              </a:spcBef>
              <a:spcAft>
                <a:spcPts val="0"/>
              </a:spcAft>
              <a:buNone/>
            </a:pPr>
            <a:endParaRPr sz="1400">
              <a:solidFill>
                <a:schemeClr val="dk1"/>
              </a:solidFill>
              <a:latin typeface="Arial"/>
              <a:ea typeface="Arial"/>
              <a:cs typeface="Arial"/>
              <a:sym typeface="Arial"/>
            </a:endParaRPr>
          </a:p>
          <a:p>
            <a:pPr marL="0" lvl="0" indent="0" algn="l" rtl="0">
              <a:lnSpc>
                <a:spcPct val="115000"/>
              </a:lnSpc>
              <a:spcBef>
                <a:spcPts val="1600"/>
              </a:spcBef>
              <a:spcAft>
                <a:spcPts val="1600"/>
              </a:spcAft>
              <a:buClr>
                <a:schemeClr val="dk1"/>
              </a:buClr>
              <a:buSzPts val="1100"/>
              <a:buFont typeface="Arial"/>
              <a:buNone/>
            </a:pPr>
            <a:r>
              <a:rPr lang="en" sz="1000">
                <a:solidFill>
                  <a:schemeClr val="dk1"/>
                </a:solidFill>
                <a:latin typeface="Arial"/>
                <a:ea typeface="Arial"/>
                <a:cs typeface="Arial"/>
                <a:sym typeface="Arial"/>
              </a:rPr>
              <a:t>(Adapted from Bob Doppelt’s webinar slide)</a:t>
            </a:r>
            <a:endParaRPr sz="1000">
              <a:solidFill>
                <a:schemeClr val="dk1"/>
              </a:solidFill>
              <a:latin typeface="Arial"/>
              <a:ea typeface="Arial"/>
              <a:cs typeface="Arial"/>
              <a:sym typeface="Arial"/>
            </a:endParaRPr>
          </a:p>
        </p:txBody>
      </p:sp>
      <p:pic>
        <p:nvPicPr>
          <p:cNvPr id="123" name="Google Shape;123;p23"/>
          <p:cNvPicPr preferRelativeResize="0"/>
          <p:nvPr/>
        </p:nvPicPr>
        <p:blipFill>
          <a:blip r:embed="rId3">
            <a:alphaModFix/>
          </a:blip>
          <a:stretch>
            <a:fillRect/>
          </a:stretch>
        </p:blipFill>
        <p:spPr>
          <a:xfrm>
            <a:off x="4636150" y="1457599"/>
            <a:ext cx="4196150" cy="2806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3"/>
                                        </p:tgtEl>
                                        <p:attrNameLst>
                                          <p:attrName>style.visibility</p:attrName>
                                        </p:attrNameLst>
                                      </p:cBhvr>
                                      <p:to>
                                        <p:strVal val="visible"/>
                                      </p:to>
                                    </p:set>
                                    <p:animEffect transition="in" filter="fade">
                                      <p:cBhvr>
                                        <p:cTn id="7" dur="1000"/>
                                        <p:tgtEl>
                                          <p:spTgt spid="12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2">
                                            <p:txEl>
                                              <p:pRg st="0" end="0"/>
                                            </p:txEl>
                                          </p:spTgt>
                                        </p:tgtEl>
                                        <p:attrNameLst>
                                          <p:attrName>style.visibility</p:attrName>
                                        </p:attrNameLst>
                                      </p:cBhvr>
                                      <p:to>
                                        <p:strVal val="visible"/>
                                      </p:to>
                                    </p:set>
                                    <p:animEffect transition="in" filter="fade">
                                      <p:cBhvr>
                                        <p:cTn id="11" dur="1000"/>
                                        <p:tgtEl>
                                          <p:spTgt spid="122">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22">
                                            <p:txEl>
                                              <p:pRg st="1" end="1"/>
                                            </p:txEl>
                                          </p:spTgt>
                                        </p:tgtEl>
                                        <p:attrNameLst>
                                          <p:attrName>style.visibility</p:attrName>
                                        </p:attrNameLst>
                                      </p:cBhvr>
                                      <p:to>
                                        <p:strVal val="visible"/>
                                      </p:to>
                                    </p:set>
                                    <p:animEffect transition="in" filter="fade">
                                      <p:cBhvr>
                                        <p:cTn id="15" dur="1000"/>
                                        <p:tgtEl>
                                          <p:spTgt spid="122">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22">
                                            <p:txEl>
                                              <p:pRg st="2" end="2"/>
                                            </p:txEl>
                                          </p:spTgt>
                                        </p:tgtEl>
                                        <p:attrNameLst>
                                          <p:attrName>style.visibility</p:attrName>
                                        </p:attrNameLst>
                                      </p:cBhvr>
                                      <p:to>
                                        <p:strVal val="visible"/>
                                      </p:to>
                                    </p:set>
                                    <p:animEffect transition="in" filter="fade">
                                      <p:cBhvr>
                                        <p:cTn id="19" dur="1000"/>
                                        <p:tgtEl>
                                          <p:spTgt spid="122">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22">
                                            <p:txEl>
                                              <p:pRg st="3" end="3"/>
                                            </p:txEl>
                                          </p:spTgt>
                                        </p:tgtEl>
                                        <p:attrNameLst>
                                          <p:attrName>style.visibility</p:attrName>
                                        </p:attrNameLst>
                                      </p:cBhvr>
                                      <p:to>
                                        <p:strVal val="visible"/>
                                      </p:to>
                                    </p:set>
                                    <p:animEffect transition="in" filter="fade">
                                      <p:cBhvr>
                                        <p:cTn id="23" dur="1000"/>
                                        <p:tgtEl>
                                          <p:spTgt spid="122">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22">
                                            <p:txEl>
                                              <p:pRg st="4" end="4"/>
                                            </p:txEl>
                                          </p:spTgt>
                                        </p:tgtEl>
                                        <p:attrNameLst>
                                          <p:attrName>style.visibility</p:attrName>
                                        </p:attrNameLst>
                                      </p:cBhvr>
                                      <p:to>
                                        <p:strVal val="visible"/>
                                      </p:to>
                                    </p:set>
                                    <p:animEffect transition="in" filter="fade">
                                      <p:cBhvr>
                                        <p:cTn id="27" dur="1000"/>
                                        <p:tgtEl>
                                          <p:spTgt spid="122">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22">
                                            <p:txEl>
                                              <p:pRg st="5" end="5"/>
                                            </p:txEl>
                                          </p:spTgt>
                                        </p:tgtEl>
                                        <p:attrNameLst>
                                          <p:attrName>style.visibility</p:attrName>
                                        </p:attrNameLst>
                                      </p:cBhvr>
                                      <p:to>
                                        <p:strVal val="visible"/>
                                      </p:to>
                                    </p:set>
                                    <p:animEffect transition="in" filter="fade">
                                      <p:cBhvr>
                                        <p:cTn id="31" dur="1000"/>
                                        <p:tgtEl>
                                          <p:spTgt spid="122">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22">
                                            <p:txEl>
                                              <p:pRg st="6" end="6"/>
                                            </p:txEl>
                                          </p:spTgt>
                                        </p:tgtEl>
                                        <p:attrNameLst>
                                          <p:attrName>style.visibility</p:attrName>
                                        </p:attrNameLst>
                                      </p:cBhvr>
                                      <p:to>
                                        <p:strVal val="visible"/>
                                      </p:to>
                                    </p:set>
                                    <p:animEffect transition="in" filter="fade">
                                      <p:cBhvr>
                                        <p:cTn id="35" dur="1000"/>
                                        <p:tgtEl>
                                          <p:spTgt spid="122">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22">
                                            <p:txEl>
                                              <p:pRg st="7" end="7"/>
                                            </p:txEl>
                                          </p:spTgt>
                                        </p:tgtEl>
                                        <p:attrNameLst>
                                          <p:attrName>style.visibility</p:attrName>
                                        </p:attrNameLst>
                                      </p:cBhvr>
                                      <p:to>
                                        <p:strVal val="visible"/>
                                      </p:to>
                                    </p:set>
                                    <p:animEffect transition="in" filter="fade">
                                      <p:cBhvr>
                                        <p:cTn id="39" dur="1000"/>
                                        <p:tgtEl>
                                          <p:spTgt spid="122">
                                            <p:txEl>
                                              <p:pRg st="7" end="7"/>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122">
                                            <p:txEl>
                                              <p:pRg st="8" end="8"/>
                                            </p:txEl>
                                          </p:spTgt>
                                        </p:tgtEl>
                                        <p:attrNameLst>
                                          <p:attrName>style.visibility</p:attrName>
                                        </p:attrNameLst>
                                      </p:cBhvr>
                                      <p:to>
                                        <p:strVal val="visible"/>
                                      </p:to>
                                    </p:set>
                                    <p:animEffect transition="in" filter="fade">
                                      <p:cBhvr>
                                        <p:cTn id="43" dur="1000"/>
                                        <p:tgtEl>
                                          <p:spTgt spid="122">
                                            <p:txEl>
                                              <p:pRg st="8" end="8"/>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122">
                                            <p:txEl>
                                              <p:pRg st="9" end="9"/>
                                            </p:txEl>
                                          </p:spTgt>
                                        </p:tgtEl>
                                        <p:attrNameLst>
                                          <p:attrName>style.visibility</p:attrName>
                                        </p:attrNameLst>
                                      </p:cBhvr>
                                      <p:to>
                                        <p:strVal val="visible"/>
                                      </p:to>
                                    </p:set>
                                    <p:animEffect transition="in" filter="fade">
                                      <p:cBhvr>
                                        <p:cTn id="47" dur="1000"/>
                                        <p:tgtEl>
                                          <p:spTgt spid="12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127"/>
        <p:cNvGrpSpPr/>
        <p:nvPr/>
      </p:nvGrpSpPr>
      <p:grpSpPr>
        <a:xfrm>
          <a:off x="0" y="0"/>
          <a:ext cx="0" cy="0"/>
          <a:chOff x="0" y="0"/>
          <a:chExt cx="0" cy="0"/>
        </a:xfrm>
      </p:grpSpPr>
      <p:pic>
        <p:nvPicPr>
          <p:cNvPr id="128" name="Google Shape;128;p24"/>
          <p:cNvPicPr preferRelativeResize="0"/>
          <p:nvPr/>
        </p:nvPicPr>
        <p:blipFill>
          <a:blip r:embed="rId3">
            <a:alphaModFix/>
          </a:blip>
          <a:stretch>
            <a:fillRect/>
          </a:stretch>
        </p:blipFill>
        <p:spPr>
          <a:xfrm>
            <a:off x="1907025" y="0"/>
            <a:ext cx="5329951" cy="4707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8"/>
                                        </p:tgtEl>
                                        <p:attrNameLst>
                                          <p:attrName>style.visibility</p:attrName>
                                        </p:attrNameLst>
                                      </p:cBhvr>
                                      <p:to>
                                        <p:strVal val="visible"/>
                                      </p:to>
                                    </p:set>
                                    <p:animEffect transition="in" filter="fade">
                                      <p:cBhvr>
                                        <p:cTn id="7" dur="10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132"/>
        <p:cNvGrpSpPr/>
        <p:nvPr/>
      </p:nvGrpSpPr>
      <p:grpSpPr>
        <a:xfrm>
          <a:off x="0" y="0"/>
          <a:ext cx="0" cy="0"/>
          <a:chOff x="0" y="0"/>
          <a:chExt cx="0" cy="0"/>
        </a:xfrm>
      </p:grpSpPr>
      <p:sp>
        <p:nvSpPr>
          <p:cNvPr id="133" name="Google Shape;133;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1600"/>
              </a:spcAft>
              <a:buClr>
                <a:schemeClr val="dk1"/>
              </a:buClr>
              <a:buSzPts val="1100"/>
              <a:buFont typeface="Arial"/>
              <a:buNone/>
            </a:pPr>
            <a:r>
              <a:rPr lang="en" sz="2400" b="1">
                <a:solidFill>
                  <a:schemeClr val="accent2"/>
                </a:solidFill>
              </a:rPr>
              <a:t>“We are living in impossible times...</a:t>
            </a:r>
            <a:endParaRPr sz="2400" b="1"/>
          </a:p>
        </p:txBody>
      </p:sp>
      <p:sp>
        <p:nvSpPr>
          <p:cNvPr id="134" name="Google Shape;134;p2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solidFill>
                  <a:schemeClr val="accent2"/>
                </a:solidFill>
              </a:rPr>
              <a:t>If it were fiction it would be critiqued as hyperbolic. </a:t>
            </a:r>
            <a:endParaRPr>
              <a:solidFill>
                <a:schemeClr val="accent2"/>
              </a:solidFill>
            </a:endParaRPr>
          </a:p>
          <a:p>
            <a:pPr marL="0" lvl="0" indent="0" algn="l" rtl="0">
              <a:lnSpc>
                <a:spcPct val="100000"/>
              </a:lnSpc>
              <a:spcBef>
                <a:spcPts val="1600"/>
              </a:spcBef>
              <a:spcAft>
                <a:spcPts val="0"/>
              </a:spcAft>
              <a:buNone/>
            </a:pPr>
            <a:r>
              <a:rPr lang="en">
                <a:solidFill>
                  <a:schemeClr val="accent2"/>
                </a:solidFill>
              </a:rPr>
              <a:t>If it were nightmares we would never sleep. </a:t>
            </a:r>
            <a:endParaRPr>
              <a:solidFill>
                <a:schemeClr val="accent2"/>
              </a:solidFill>
            </a:endParaRPr>
          </a:p>
          <a:p>
            <a:pPr marL="0" lvl="0" indent="0" algn="l" rtl="0">
              <a:lnSpc>
                <a:spcPct val="100000"/>
              </a:lnSpc>
              <a:spcBef>
                <a:spcPts val="1600"/>
              </a:spcBef>
              <a:spcAft>
                <a:spcPts val="0"/>
              </a:spcAft>
              <a:buNone/>
            </a:pPr>
            <a:r>
              <a:rPr lang="en">
                <a:solidFill>
                  <a:schemeClr val="accent2"/>
                </a:solidFill>
              </a:rPr>
              <a:t>We are living in times created by our own species.</a:t>
            </a:r>
            <a:endParaRPr>
              <a:solidFill>
                <a:schemeClr val="accent2"/>
              </a:solidFill>
            </a:endParaRPr>
          </a:p>
          <a:p>
            <a:pPr marL="0" lvl="0" indent="0" algn="l" rtl="0">
              <a:lnSpc>
                <a:spcPct val="100000"/>
              </a:lnSpc>
              <a:spcBef>
                <a:spcPts val="1600"/>
              </a:spcBef>
              <a:spcAft>
                <a:spcPts val="0"/>
              </a:spcAft>
              <a:buClr>
                <a:schemeClr val="dk1"/>
              </a:buClr>
              <a:buSzPts val="1100"/>
              <a:buFont typeface="Arial"/>
              <a:buNone/>
            </a:pPr>
            <a:r>
              <a:rPr lang="en">
                <a:solidFill>
                  <a:schemeClr val="accent2"/>
                </a:solidFill>
              </a:rPr>
              <a:t>Our visions are ropes through the devastation. </a:t>
            </a:r>
            <a:endParaRPr>
              <a:solidFill>
                <a:schemeClr val="accent2"/>
              </a:solidFill>
            </a:endParaRPr>
          </a:p>
          <a:p>
            <a:pPr marL="0" lvl="0" indent="0" algn="l" rtl="0">
              <a:lnSpc>
                <a:spcPct val="100000"/>
              </a:lnSpc>
              <a:spcBef>
                <a:spcPts val="1600"/>
              </a:spcBef>
              <a:spcAft>
                <a:spcPts val="0"/>
              </a:spcAft>
              <a:buClr>
                <a:schemeClr val="dk1"/>
              </a:buClr>
              <a:buSzPts val="1100"/>
              <a:buFont typeface="Arial"/>
              <a:buNone/>
            </a:pPr>
            <a:r>
              <a:rPr lang="en">
                <a:solidFill>
                  <a:schemeClr val="accent2"/>
                </a:solidFill>
              </a:rPr>
              <a:t>Look further ahead, like our ancestors did, look further. </a:t>
            </a:r>
            <a:endParaRPr>
              <a:solidFill>
                <a:schemeClr val="accent2"/>
              </a:solidFill>
            </a:endParaRPr>
          </a:p>
          <a:p>
            <a:pPr marL="0" lvl="0" indent="0" algn="l" rtl="0">
              <a:lnSpc>
                <a:spcPct val="100000"/>
              </a:lnSpc>
              <a:spcBef>
                <a:spcPts val="1600"/>
              </a:spcBef>
              <a:spcAft>
                <a:spcPts val="0"/>
              </a:spcAft>
              <a:buClr>
                <a:schemeClr val="dk1"/>
              </a:buClr>
              <a:buSzPts val="1100"/>
              <a:buFont typeface="Arial"/>
              <a:buNone/>
            </a:pPr>
            <a:r>
              <a:rPr lang="en">
                <a:solidFill>
                  <a:schemeClr val="accent2"/>
                </a:solidFill>
              </a:rPr>
              <a:t>Extend, hold on, pull, evolve.”</a:t>
            </a:r>
            <a:endParaRPr>
              <a:solidFill>
                <a:schemeClr val="accent2"/>
              </a:solidFill>
            </a:endParaRPr>
          </a:p>
          <a:p>
            <a:pPr marL="0" lvl="0" indent="0" algn="r" rtl="0">
              <a:spcBef>
                <a:spcPts val="1600"/>
              </a:spcBef>
              <a:spcAft>
                <a:spcPts val="1600"/>
              </a:spcAft>
              <a:buNone/>
            </a:pPr>
            <a:r>
              <a:rPr lang="en">
                <a:solidFill>
                  <a:schemeClr val="accent2"/>
                </a:solidFill>
              </a:rPr>
              <a:t>— adrienne maree brown</a:t>
            </a:r>
            <a:endParaRPr/>
          </a:p>
        </p:txBody>
      </p:sp>
      <p:pic>
        <p:nvPicPr>
          <p:cNvPr id="135" name="Google Shape;135;p25"/>
          <p:cNvPicPr preferRelativeResize="0"/>
          <p:nvPr/>
        </p:nvPicPr>
        <p:blipFill>
          <a:blip r:embed="rId3">
            <a:alphaModFix/>
          </a:blip>
          <a:stretch>
            <a:fillRect/>
          </a:stretch>
        </p:blipFill>
        <p:spPr>
          <a:xfrm>
            <a:off x="4832400" y="1321777"/>
            <a:ext cx="3999898" cy="24999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3">
                                            <p:txEl>
                                              <p:pRg st="0" end="0"/>
                                            </p:txEl>
                                          </p:spTgt>
                                        </p:tgtEl>
                                        <p:attrNameLst>
                                          <p:attrName>style.visibility</p:attrName>
                                        </p:attrNameLst>
                                      </p:cBhvr>
                                      <p:to>
                                        <p:strVal val="visible"/>
                                      </p:to>
                                    </p:set>
                                    <p:animEffect transition="in" filter="fade">
                                      <p:cBhvr>
                                        <p:cTn id="7" dur="1000"/>
                                        <p:tgtEl>
                                          <p:spTgt spid="13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34">
                                            <p:txEl>
                                              <p:pRg st="0" end="0"/>
                                            </p:txEl>
                                          </p:spTgt>
                                        </p:tgtEl>
                                        <p:attrNameLst>
                                          <p:attrName>style.visibility</p:attrName>
                                        </p:attrNameLst>
                                      </p:cBhvr>
                                      <p:to>
                                        <p:strVal val="visible"/>
                                      </p:to>
                                    </p:set>
                                    <p:animEffect transition="in" filter="fade">
                                      <p:cBhvr>
                                        <p:cTn id="11" dur="1000"/>
                                        <p:tgtEl>
                                          <p:spTgt spid="134">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34">
                                            <p:txEl>
                                              <p:pRg st="1" end="1"/>
                                            </p:txEl>
                                          </p:spTgt>
                                        </p:tgtEl>
                                        <p:attrNameLst>
                                          <p:attrName>style.visibility</p:attrName>
                                        </p:attrNameLst>
                                      </p:cBhvr>
                                      <p:to>
                                        <p:strVal val="visible"/>
                                      </p:to>
                                    </p:set>
                                    <p:animEffect transition="in" filter="fade">
                                      <p:cBhvr>
                                        <p:cTn id="15" dur="1000"/>
                                        <p:tgtEl>
                                          <p:spTgt spid="134">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34">
                                            <p:txEl>
                                              <p:pRg st="2" end="2"/>
                                            </p:txEl>
                                          </p:spTgt>
                                        </p:tgtEl>
                                        <p:attrNameLst>
                                          <p:attrName>style.visibility</p:attrName>
                                        </p:attrNameLst>
                                      </p:cBhvr>
                                      <p:to>
                                        <p:strVal val="visible"/>
                                      </p:to>
                                    </p:set>
                                    <p:animEffect transition="in" filter="fade">
                                      <p:cBhvr>
                                        <p:cTn id="19" dur="1000"/>
                                        <p:tgtEl>
                                          <p:spTgt spid="134">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34">
                                            <p:txEl>
                                              <p:pRg st="3" end="3"/>
                                            </p:txEl>
                                          </p:spTgt>
                                        </p:tgtEl>
                                        <p:attrNameLst>
                                          <p:attrName>style.visibility</p:attrName>
                                        </p:attrNameLst>
                                      </p:cBhvr>
                                      <p:to>
                                        <p:strVal val="visible"/>
                                      </p:to>
                                    </p:set>
                                    <p:animEffect transition="in" filter="fade">
                                      <p:cBhvr>
                                        <p:cTn id="23" dur="1000"/>
                                        <p:tgtEl>
                                          <p:spTgt spid="134">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34">
                                            <p:txEl>
                                              <p:pRg st="4" end="4"/>
                                            </p:txEl>
                                          </p:spTgt>
                                        </p:tgtEl>
                                        <p:attrNameLst>
                                          <p:attrName>style.visibility</p:attrName>
                                        </p:attrNameLst>
                                      </p:cBhvr>
                                      <p:to>
                                        <p:strVal val="visible"/>
                                      </p:to>
                                    </p:set>
                                    <p:animEffect transition="in" filter="fade">
                                      <p:cBhvr>
                                        <p:cTn id="27" dur="1000"/>
                                        <p:tgtEl>
                                          <p:spTgt spid="134">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34">
                                            <p:txEl>
                                              <p:pRg st="5" end="5"/>
                                            </p:txEl>
                                          </p:spTgt>
                                        </p:tgtEl>
                                        <p:attrNameLst>
                                          <p:attrName>style.visibility</p:attrName>
                                        </p:attrNameLst>
                                      </p:cBhvr>
                                      <p:to>
                                        <p:strVal val="visible"/>
                                      </p:to>
                                    </p:set>
                                    <p:animEffect transition="in" filter="fade">
                                      <p:cBhvr>
                                        <p:cTn id="31" dur="1000"/>
                                        <p:tgtEl>
                                          <p:spTgt spid="134">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34">
                                            <p:txEl>
                                              <p:pRg st="6" end="6"/>
                                            </p:txEl>
                                          </p:spTgt>
                                        </p:tgtEl>
                                        <p:attrNameLst>
                                          <p:attrName>style.visibility</p:attrName>
                                        </p:attrNameLst>
                                      </p:cBhvr>
                                      <p:to>
                                        <p:strVal val="visible"/>
                                      </p:to>
                                    </p:set>
                                    <p:animEffect transition="in" filter="fade">
                                      <p:cBhvr>
                                        <p:cTn id="35" dur="1000"/>
                                        <p:tgtEl>
                                          <p:spTgt spid="134">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35"/>
                                        </p:tgtEl>
                                        <p:attrNameLst>
                                          <p:attrName>style.visibility</p:attrName>
                                        </p:attrNameLst>
                                      </p:cBhvr>
                                      <p:to>
                                        <p:strVal val="visible"/>
                                      </p:to>
                                    </p:set>
                                    <p:animEffect transition="in" filter="fade">
                                      <p:cBhvr>
                                        <p:cTn id="39" dur="1000"/>
                                        <p:tgtEl>
                                          <p:spTgt spid="1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pic>
        <p:nvPicPr>
          <p:cNvPr id="140" name="Google Shape;140;p26"/>
          <p:cNvPicPr preferRelativeResize="0"/>
          <p:nvPr/>
        </p:nvPicPr>
        <p:blipFill rotWithShape="1">
          <a:blip r:embed="rId3">
            <a:alphaModFix/>
          </a:blip>
          <a:srcRect r="1671"/>
          <a:stretch/>
        </p:blipFill>
        <p:spPr>
          <a:xfrm>
            <a:off x="2446800" y="1794525"/>
            <a:ext cx="4250401" cy="17628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0"/>
                                        </p:tgtEl>
                                        <p:attrNameLst>
                                          <p:attrName>style.visibility</p:attrName>
                                        </p:attrNameLst>
                                      </p:cBhvr>
                                      <p:to>
                                        <p:strVal val="visible"/>
                                      </p:to>
                                    </p:set>
                                    <p:animEffect transition="in" filter="fade">
                                      <p:cBhvr>
                                        <p:cTn id="7" dur="1000"/>
                                        <p:tgtEl>
                                          <p:spTgt spid="1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2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Green Gulch Farm</a:t>
            </a:r>
            <a:endParaRPr/>
          </a:p>
        </p:txBody>
      </p:sp>
      <p:sp>
        <p:nvSpPr>
          <p:cNvPr id="146" name="Google Shape;146;p2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0" lvl="0" indent="0" algn="l" rtl="0">
              <a:lnSpc>
                <a:spcPct val="171429"/>
              </a:lnSpc>
              <a:spcBef>
                <a:spcPts val="0"/>
              </a:spcBef>
              <a:spcAft>
                <a:spcPts val="0"/>
              </a:spcAft>
              <a:buClr>
                <a:schemeClr val="dk1"/>
              </a:buClr>
              <a:buSzPts val="1100"/>
              <a:buFont typeface="Arial"/>
              <a:buNone/>
            </a:pPr>
            <a:r>
              <a:rPr lang="en" sz="1100">
                <a:solidFill>
                  <a:srgbClr val="444444"/>
                </a:solidFill>
              </a:rPr>
              <a:t>We live by the sun, We feel by the moon, We move by the stars,</a:t>
            </a:r>
            <a:endParaRPr sz="1100">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b="1">
                <a:solidFill>
                  <a:srgbClr val="444444"/>
                </a:solidFill>
              </a:rPr>
              <a:t>We live in all things, All things live in us,</a:t>
            </a:r>
            <a:endParaRPr sz="1100" b="1">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a:solidFill>
                  <a:srgbClr val="444444"/>
                </a:solidFill>
              </a:rPr>
              <a:t>We eat from the earth, We drink from the rain, We breathe of the air,</a:t>
            </a:r>
            <a:endParaRPr sz="1100">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b="1">
                <a:solidFill>
                  <a:srgbClr val="444444"/>
                </a:solidFill>
              </a:rPr>
              <a:t>We live in all things, All things live in us,</a:t>
            </a:r>
            <a:endParaRPr sz="1100" b="1">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a:solidFill>
                  <a:srgbClr val="444444"/>
                </a:solidFill>
              </a:rPr>
              <a:t>We call to each other, We listen to each other, Our hearts deepen with love and compassion,</a:t>
            </a:r>
            <a:endParaRPr sz="1100">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b="1">
                <a:solidFill>
                  <a:srgbClr val="444444"/>
                </a:solidFill>
              </a:rPr>
              <a:t>We live in all things, All things live in us,</a:t>
            </a:r>
            <a:endParaRPr sz="1100" b="1">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a:solidFill>
                  <a:srgbClr val="444444"/>
                </a:solidFill>
              </a:rPr>
              <a:t>We depend on the trees and animals, We depend on the earth, Our minds open with wisdom and insight,</a:t>
            </a:r>
            <a:endParaRPr sz="1100">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b="1">
                <a:solidFill>
                  <a:srgbClr val="444444"/>
                </a:solidFill>
              </a:rPr>
              <a:t>We live in all things, All things live in us,</a:t>
            </a:r>
            <a:endParaRPr sz="1100" b="1">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a:solidFill>
                  <a:srgbClr val="444444"/>
                </a:solidFill>
              </a:rPr>
              <a:t>We dedicated our practice to others, We include all forms of life, We celebrate the joy of living-dying,</a:t>
            </a:r>
            <a:endParaRPr sz="1100">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b="1">
                <a:solidFill>
                  <a:srgbClr val="444444"/>
                </a:solidFill>
              </a:rPr>
              <a:t>We live in all things, All things live in us,</a:t>
            </a:r>
            <a:endParaRPr sz="1100" b="1">
              <a:solidFill>
                <a:srgbClr val="444444"/>
              </a:solidFill>
            </a:endParaRPr>
          </a:p>
          <a:p>
            <a:pPr marL="0" lvl="0" indent="0" algn="l" rtl="0">
              <a:lnSpc>
                <a:spcPct val="171429"/>
              </a:lnSpc>
              <a:spcBef>
                <a:spcPts val="0"/>
              </a:spcBef>
              <a:spcAft>
                <a:spcPts val="0"/>
              </a:spcAft>
              <a:buClr>
                <a:schemeClr val="dk1"/>
              </a:buClr>
              <a:buSzPts val="1100"/>
              <a:buFont typeface="Arial"/>
              <a:buNone/>
            </a:pPr>
            <a:r>
              <a:rPr lang="en" sz="1100">
                <a:solidFill>
                  <a:srgbClr val="444444"/>
                </a:solidFill>
              </a:rPr>
              <a:t>We are full of life, We are full of death, We are grateful for all beings and companions.</a:t>
            </a:r>
            <a:endParaRPr sz="1100">
              <a:solidFill>
                <a:srgbClr val="444444"/>
              </a:solidFill>
            </a:endParaRPr>
          </a:p>
          <a:p>
            <a:pPr marL="0" lvl="0" indent="0" algn="r" rtl="0">
              <a:lnSpc>
                <a:spcPct val="171429"/>
              </a:lnSpc>
              <a:spcBef>
                <a:spcPts val="0"/>
              </a:spcBef>
              <a:spcAft>
                <a:spcPts val="0"/>
              </a:spcAft>
              <a:buClr>
                <a:schemeClr val="dk1"/>
              </a:buClr>
              <a:buSzPts val="1100"/>
              <a:buFont typeface="Arial"/>
              <a:buNone/>
            </a:pPr>
            <a:r>
              <a:rPr lang="en" sz="1100">
                <a:solidFill>
                  <a:srgbClr val="444444"/>
                </a:solidFill>
              </a:rPr>
              <a:t>— Stephanie Kaza</a:t>
            </a:r>
            <a:endParaRPr sz="11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5">
                                            <p:txEl>
                                              <p:pRg st="0" end="0"/>
                                            </p:txEl>
                                          </p:spTgt>
                                        </p:tgtEl>
                                        <p:attrNameLst>
                                          <p:attrName>style.visibility</p:attrName>
                                        </p:attrNameLst>
                                      </p:cBhvr>
                                      <p:to>
                                        <p:strVal val="visible"/>
                                      </p:to>
                                    </p:set>
                                    <p:animEffect transition="in" filter="fade">
                                      <p:cBhvr>
                                        <p:cTn id="7" dur="1000"/>
                                        <p:tgtEl>
                                          <p:spTgt spid="145">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46">
                                            <p:txEl>
                                              <p:pRg st="0" end="0"/>
                                            </p:txEl>
                                          </p:spTgt>
                                        </p:tgtEl>
                                        <p:attrNameLst>
                                          <p:attrName>style.visibility</p:attrName>
                                        </p:attrNameLst>
                                      </p:cBhvr>
                                      <p:to>
                                        <p:strVal val="visible"/>
                                      </p:to>
                                    </p:set>
                                    <p:animEffect transition="in" filter="fade">
                                      <p:cBhvr>
                                        <p:cTn id="11" dur="1000"/>
                                        <p:tgtEl>
                                          <p:spTgt spid="146">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46">
                                            <p:txEl>
                                              <p:pRg st="1" end="1"/>
                                            </p:txEl>
                                          </p:spTgt>
                                        </p:tgtEl>
                                        <p:attrNameLst>
                                          <p:attrName>style.visibility</p:attrName>
                                        </p:attrNameLst>
                                      </p:cBhvr>
                                      <p:to>
                                        <p:strVal val="visible"/>
                                      </p:to>
                                    </p:set>
                                    <p:animEffect transition="in" filter="fade">
                                      <p:cBhvr>
                                        <p:cTn id="15" dur="1000"/>
                                        <p:tgtEl>
                                          <p:spTgt spid="146">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46">
                                            <p:txEl>
                                              <p:pRg st="2" end="2"/>
                                            </p:txEl>
                                          </p:spTgt>
                                        </p:tgtEl>
                                        <p:attrNameLst>
                                          <p:attrName>style.visibility</p:attrName>
                                        </p:attrNameLst>
                                      </p:cBhvr>
                                      <p:to>
                                        <p:strVal val="visible"/>
                                      </p:to>
                                    </p:set>
                                    <p:animEffect transition="in" filter="fade">
                                      <p:cBhvr>
                                        <p:cTn id="19" dur="1000"/>
                                        <p:tgtEl>
                                          <p:spTgt spid="146">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46">
                                            <p:txEl>
                                              <p:pRg st="3" end="3"/>
                                            </p:txEl>
                                          </p:spTgt>
                                        </p:tgtEl>
                                        <p:attrNameLst>
                                          <p:attrName>style.visibility</p:attrName>
                                        </p:attrNameLst>
                                      </p:cBhvr>
                                      <p:to>
                                        <p:strVal val="visible"/>
                                      </p:to>
                                    </p:set>
                                    <p:animEffect transition="in" filter="fade">
                                      <p:cBhvr>
                                        <p:cTn id="23" dur="1000"/>
                                        <p:tgtEl>
                                          <p:spTgt spid="146">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46">
                                            <p:txEl>
                                              <p:pRg st="4" end="4"/>
                                            </p:txEl>
                                          </p:spTgt>
                                        </p:tgtEl>
                                        <p:attrNameLst>
                                          <p:attrName>style.visibility</p:attrName>
                                        </p:attrNameLst>
                                      </p:cBhvr>
                                      <p:to>
                                        <p:strVal val="visible"/>
                                      </p:to>
                                    </p:set>
                                    <p:animEffect transition="in" filter="fade">
                                      <p:cBhvr>
                                        <p:cTn id="27" dur="1000"/>
                                        <p:tgtEl>
                                          <p:spTgt spid="146">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46">
                                            <p:txEl>
                                              <p:pRg st="5" end="5"/>
                                            </p:txEl>
                                          </p:spTgt>
                                        </p:tgtEl>
                                        <p:attrNameLst>
                                          <p:attrName>style.visibility</p:attrName>
                                        </p:attrNameLst>
                                      </p:cBhvr>
                                      <p:to>
                                        <p:strVal val="visible"/>
                                      </p:to>
                                    </p:set>
                                    <p:animEffect transition="in" filter="fade">
                                      <p:cBhvr>
                                        <p:cTn id="31" dur="1000"/>
                                        <p:tgtEl>
                                          <p:spTgt spid="146">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46">
                                            <p:txEl>
                                              <p:pRg st="6" end="6"/>
                                            </p:txEl>
                                          </p:spTgt>
                                        </p:tgtEl>
                                        <p:attrNameLst>
                                          <p:attrName>style.visibility</p:attrName>
                                        </p:attrNameLst>
                                      </p:cBhvr>
                                      <p:to>
                                        <p:strVal val="visible"/>
                                      </p:to>
                                    </p:set>
                                    <p:animEffect transition="in" filter="fade">
                                      <p:cBhvr>
                                        <p:cTn id="35" dur="1000"/>
                                        <p:tgtEl>
                                          <p:spTgt spid="146">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46">
                                            <p:txEl>
                                              <p:pRg st="7" end="7"/>
                                            </p:txEl>
                                          </p:spTgt>
                                        </p:tgtEl>
                                        <p:attrNameLst>
                                          <p:attrName>style.visibility</p:attrName>
                                        </p:attrNameLst>
                                      </p:cBhvr>
                                      <p:to>
                                        <p:strVal val="visible"/>
                                      </p:to>
                                    </p:set>
                                    <p:animEffect transition="in" filter="fade">
                                      <p:cBhvr>
                                        <p:cTn id="39" dur="1000"/>
                                        <p:tgtEl>
                                          <p:spTgt spid="146">
                                            <p:txEl>
                                              <p:pRg st="7" end="7"/>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146">
                                            <p:txEl>
                                              <p:pRg st="8" end="8"/>
                                            </p:txEl>
                                          </p:spTgt>
                                        </p:tgtEl>
                                        <p:attrNameLst>
                                          <p:attrName>style.visibility</p:attrName>
                                        </p:attrNameLst>
                                      </p:cBhvr>
                                      <p:to>
                                        <p:strVal val="visible"/>
                                      </p:to>
                                    </p:set>
                                    <p:animEffect transition="in" filter="fade">
                                      <p:cBhvr>
                                        <p:cTn id="43" dur="1000"/>
                                        <p:tgtEl>
                                          <p:spTgt spid="146">
                                            <p:txEl>
                                              <p:pRg st="8" end="8"/>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146">
                                            <p:txEl>
                                              <p:pRg st="9" end="9"/>
                                            </p:txEl>
                                          </p:spTgt>
                                        </p:tgtEl>
                                        <p:attrNameLst>
                                          <p:attrName>style.visibility</p:attrName>
                                        </p:attrNameLst>
                                      </p:cBhvr>
                                      <p:to>
                                        <p:strVal val="visible"/>
                                      </p:to>
                                    </p:set>
                                    <p:animEffect transition="in" filter="fade">
                                      <p:cBhvr>
                                        <p:cTn id="47" dur="1000"/>
                                        <p:tgtEl>
                                          <p:spTgt spid="146">
                                            <p:txEl>
                                              <p:pRg st="9" end="9"/>
                                            </p:txEl>
                                          </p:spTgt>
                                        </p:tgtEl>
                                      </p:cBhvr>
                                    </p:animEffect>
                                  </p:childTnLst>
                                </p:cTn>
                              </p:par>
                            </p:childTnLst>
                          </p:cTn>
                        </p:par>
                        <p:par>
                          <p:cTn id="48" fill="hold">
                            <p:stCondLst>
                              <p:cond delay="11000"/>
                            </p:stCondLst>
                            <p:childTnLst>
                              <p:par>
                                <p:cTn id="49" presetID="10" presetClass="entr" presetSubtype="0" fill="hold" nodeType="afterEffect">
                                  <p:stCondLst>
                                    <p:cond delay="0"/>
                                  </p:stCondLst>
                                  <p:childTnLst>
                                    <p:set>
                                      <p:cBhvr>
                                        <p:cTn id="50" dur="1" fill="hold">
                                          <p:stCondLst>
                                            <p:cond delay="0"/>
                                          </p:stCondLst>
                                        </p:cTn>
                                        <p:tgtEl>
                                          <p:spTgt spid="146">
                                            <p:txEl>
                                              <p:pRg st="10" end="10"/>
                                            </p:txEl>
                                          </p:spTgt>
                                        </p:tgtEl>
                                        <p:attrNameLst>
                                          <p:attrName>style.visibility</p:attrName>
                                        </p:attrNameLst>
                                      </p:cBhvr>
                                      <p:to>
                                        <p:strVal val="visible"/>
                                      </p:to>
                                    </p:set>
                                    <p:animEffect transition="in" filter="fade">
                                      <p:cBhvr>
                                        <p:cTn id="51" dur="1000"/>
                                        <p:tgtEl>
                                          <p:spTgt spid="146">
                                            <p:txEl>
                                              <p:pRg st="10" end="10"/>
                                            </p:txEl>
                                          </p:spTgt>
                                        </p:tgtEl>
                                      </p:cBhvr>
                                    </p:animEffect>
                                  </p:childTnLst>
                                </p:cTn>
                              </p:par>
                            </p:childTnLst>
                          </p:cTn>
                        </p:par>
                        <p:par>
                          <p:cTn id="52" fill="hold">
                            <p:stCondLst>
                              <p:cond delay="12000"/>
                            </p:stCondLst>
                            <p:childTnLst>
                              <p:par>
                                <p:cTn id="53" presetID="10" presetClass="entr" presetSubtype="0" fill="hold" nodeType="afterEffect">
                                  <p:stCondLst>
                                    <p:cond delay="0"/>
                                  </p:stCondLst>
                                  <p:childTnLst>
                                    <p:set>
                                      <p:cBhvr>
                                        <p:cTn id="54" dur="1" fill="hold">
                                          <p:stCondLst>
                                            <p:cond delay="0"/>
                                          </p:stCondLst>
                                        </p:cTn>
                                        <p:tgtEl>
                                          <p:spTgt spid="146">
                                            <p:txEl>
                                              <p:pRg st="11" end="11"/>
                                            </p:txEl>
                                          </p:spTgt>
                                        </p:tgtEl>
                                        <p:attrNameLst>
                                          <p:attrName>style.visibility</p:attrName>
                                        </p:attrNameLst>
                                      </p:cBhvr>
                                      <p:to>
                                        <p:strVal val="visible"/>
                                      </p:to>
                                    </p:set>
                                    <p:animEffect transition="in" filter="fade">
                                      <p:cBhvr>
                                        <p:cTn id="55" dur="1000"/>
                                        <p:tgtEl>
                                          <p:spTgt spid="146">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150"/>
        <p:cNvGrpSpPr/>
        <p:nvPr/>
      </p:nvGrpSpPr>
      <p:grpSpPr>
        <a:xfrm>
          <a:off x="0" y="0"/>
          <a:ext cx="0" cy="0"/>
          <a:chOff x="0" y="0"/>
          <a:chExt cx="0" cy="0"/>
        </a:xfrm>
      </p:grpSpPr>
      <p:sp>
        <p:nvSpPr>
          <p:cNvPr id="151" name="Google Shape;151;p28"/>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Some time to breathe...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fade">
                                      <p:cBhvr>
                                        <p:cTn id="7" dur="10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155"/>
        <p:cNvGrpSpPr/>
        <p:nvPr/>
      </p:nvGrpSpPr>
      <p:grpSpPr>
        <a:xfrm>
          <a:off x="0" y="0"/>
          <a:ext cx="0" cy="0"/>
          <a:chOff x="0" y="0"/>
          <a:chExt cx="0" cy="0"/>
        </a:xfrm>
      </p:grpSpPr>
      <p:sp>
        <p:nvSpPr>
          <p:cNvPr id="156" name="Google Shape;156;p2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Barriers to talking about climate change</a:t>
            </a:r>
            <a:endParaRPr/>
          </a:p>
        </p:txBody>
      </p:sp>
      <p:sp>
        <p:nvSpPr>
          <p:cNvPr id="157" name="Google Shape;157;p29"/>
          <p:cNvSpPr txBox="1"/>
          <p:nvPr/>
        </p:nvSpPr>
        <p:spPr>
          <a:xfrm>
            <a:off x="0" y="4577000"/>
            <a:ext cx="9144000" cy="339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a:latin typeface="Source Sans Pro"/>
                <a:ea typeface="Source Sans Pro"/>
                <a:cs typeface="Source Sans Pro"/>
                <a:sym typeface="Source Sans Pro"/>
              </a:rPr>
              <a:t>The “Five D’s” - Per Epsen Stoknes</a:t>
            </a:r>
            <a:endParaRPr sz="1800">
              <a:latin typeface="Source Sans Pro"/>
              <a:ea typeface="Source Sans Pro"/>
              <a:cs typeface="Source Sans Pro"/>
              <a:sym typeface="Source Sans Pro"/>
            </a:endParaRPr>
          </a:p>
        </p:txBody>
      </p:sp>
      <p:pic>
        <p:nvPicPr>
          <p:cNvPr id="158" name="Google Shape;158;p29"/>
          <p:cNvPicPr preferRelativeResize="0"/>
          <p:nvPr/>
        </p:nvPicPr>
        <p:blipFill>
          <a:blip r:embed="rId3">
            <a:alphaModFix/>
          </a:blip>
          <a:stretch>
            <a:fillRect/>
          </a:stretch>
        </p:blipFill>
        <p:spPr>
          <a:xfrm>
            <a:off x="2688661" y="1212787"/>
            <a:ext cx="3766675" cy="3169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58"/>
                                        </p:tgtEl>
                                        <p:attrNameLst>
                                          <p:attrName>style.visibility</p:attrName>
                                        </p:attrNameLst>
                                      </p:cBhvr>
                                      <p:to>
                                        <p:strVal val="visible"/>
                                      </p:to>
                                    </p:set>
                                    <p:animEffect transition="in" filter="fade">
                                      <p:cBhvr>
                                        <p:cTn id="11" dur="1000"/>
                                        <p:tgtEl>
                                          <p:spTgt spid="158"/>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57">
                                            <p:txEl>
                                              <p:pRg st="0" end="0"/>
                                            </p:txEl>
                                          </p:spTgt>
                                        </p:tgtEl>
                                        <p:attrNameLst>
                                          <p:attrName>style.visibility</p:attrName>
                                        </p:attrNameLst>
                                      </p:cBhvr>
                                      <p:to>
                                        <p:strVal val="visible"/>
                                      </p:to>
                                    </p:set>
                                    <p:animEffect transition="in" filter="fade">
                                      <p:cBhvr>
                                        <p:cTn id="15" dur="1000"/>
                                        <p:tgtEl>
                                          <p:spTgt spid="15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30"/>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p>
            <a:pPr marL="0" lvl="0" indent="0" algn="r" rtl="0">
              <a:spcBef>
                <a:spcPts val="0"/>
              </a:spcBef>
              <a:spcAft>
                <a:spcPts val="1600"/>
              </a:spcAft>
              <a:buNone/>
            </a:pPr>
            <a:r>
              <a:rPr lang="en">
                <a:solidFill>
                  <a:srgbClr val="333333"/>
                </a:solidFill>
              </a:rPr>
              <a:t/>
            </a:r>
            <a:br>
              <a:rPr lang="en">
                <a:solidFill>
                  <a:srgbClr val="333333"/>
                </a:solidFill>
              </a:rPr>
            </a:br>
            <a:endParaRPr sz="1650">
              <a:solidFill>
                <a:srgbClr val="333333"/>
              </a:solidFill>
              <a:highlight>
                <a:srgbClr val="FFFFFF"/>
              </a:highlight>
              <a:latin typeface="Times New Roman"/>
              <a:ea typeface="Times New Roman"/>
              <a:cs typeface="Times New Roman"/>
              <a:sym typeface="Times New Roman"/>
            </a:endParaRPr>
          </a:p>
        </p:txBody>
      </p:sp>
      <p:pic>
        <p:nvPicPr>
          <p:cNvPr id="164" name="Google Shape;164;p30"/>
          <p:cNvPicPr preferRelativeResize="0"/>
          <p:nvPr/>
        </p:nvPicPr>
        <p:blipFill>
          <a:blip r:embed="rId3">
            <a:alphaModFix/>
          </a:blip>
          <a:stretch>
            <a:fillRect/>
          </a:stretch>
        </p:blipFill>
        <p:spPr>
          <a:xfrm>
            <a:off x="5313975" y="1394075"/>
            <a:ext cx="3088075" cy="2355100"/>
          </a:xfrm>
          <a:prstGeom prst="rect">
            <a:avLst/>
          </a:prstGeom>
          <a:noFill/>
          <a:ln>
            <a:noFill/>
          </a:ln>
        </p:spPr>
      </p:pic>
      <p:sp>
        <p:nvSpPr>
          <p:cNvPr id="165" name="Google Shape;165;p30"/>
          <p:cNvSpPr txBox="1">
            <a:spLocks noGrp="1"/>
          </p:cNvSpPr>
          <p:nvPr>
            <p:ph type="subTitle" idx="1"/>
          </p:nvPr>
        </p:nvSpPr>
        <p:spPr>
          <a:xfrm>
            <a:off x="256075" y="1365775"/>
            <a:ext cx="4045200" cy="24117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None/>
            </a:pPr>
            <a:r>
              <a:rPr lang="en" sz="1800">
                <a:solidFill>
                  <a:srgbClr val="333333"/>
                </a:solidFill>
              </a:rPr>
              <a:t>What is this reflective shield that can show us the danger without turning us to stone?</a:t>
            </a:r>
            <a:endParaRPr sz="1800">
              <a:solidFill>
                <a:schemeClr val="dk1"/>
              </a:solidFill>
            </a:endParaRPr>
          </a:p>
          <a:p>
            <a:pPr marL="0" lvl="0" indent="0" algn="l" rtl="0">
              <a:lnSpc>
                <a:spcPct val="115000"/>
              </a:lnSpc>
              <a:spcBef>
                <a:spcPts val="1600"/>
              </a:spcBef>
              <a:spcAft>
                <a:spcPts val="0"/>
              </a:spcAft>
              <a:buNone/>
            </a:pPr>
            <a:r>
              <a:rPr lang="en" sz="1800">
                <a:solidFill>
                  <a:srgbClr val="333333"/>
                </a:solidFill>
              </a:rPr>
              <a:t>The answer, of course, is art, this magic reflective shield. </a:t>
            </a:r>
            <a:endParaRPr sz="1800">
              <a:solidFill>
                <a:srgbClr val="333333"/>
              </a:solidFill>
            </a:endParaRPr>
          </a:p>
          <a:p>
            <a:pPr marL="0" lvl="0" indent="0" algn="r" rtl="0">
              <a:lnSpc>
                <a:spcPct val="115000"/>
              </a:lnSpc>
              <a:spcBef>
                <a:spcPts val="1600"/>
              </a:spcBef>
              <a:spcAft>
                <a:spcPts val="0"/>
              </a:spcAft>
              <a:buNone/>
            </a:pPr>
            <a:r>
              <a:rPr lang="en" sz="1800">
                <a:solidFill>
                  <a:srgbClr val="333333"/>
                </a:solidFill>
              </a:rPr>
              <a:t>— Kathleen Dean Moore</a:t>
            </a:r>
            <a:endParaRPr sz="1800">
              <a:solidFill>
                <a:srgbClr val="333333"/>
              </a:solidFill>
            </a:endParaRPr>
          </a:p>
          <a:p>
            <a:pPr marL="0" lvl="0" indent="0" algn="ctr" rtl="0">
              <a:spcBef>
                <a:spcPts val="160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5">
                                            <p:txEl>
                                              <p:pRg st="0" end="0"/>
                                            </p:txEl>
                                          </p:spTgt>
                                        </p:tgtEl>
                                        <p:attrNameLst>
                                          <p:attrName>style.visibility</p:attrName>
                                        </p:attrNameLst>
                                      </p:cBhvr>
                                      <p:to>
                                        <p:strVal val="visible"/>
                                      </p:to>
                                    </p:set>
                                    <p:animEffect transition="in" filter="fade">
                                      <p:cBhvr>
                                        <p:cTn id="7" dur="1000"/>
                                        <p:tgtEl>
                                          <p:spTgt spid="165">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65">
                                            <p:txEl>
                                              <p:pRg st="1" end="1"/>
                                            </p:txEl>
                                          </p:spTgt>
                                        </p:tgtEl>
                                        <p:attrNameLst>
                                          <p:attrName>style.visibility</p:attrName>
                                        </p:attrNameLst>
                                      </p:cBhvr>
                                      <p:to>
                                        <p:strVal val="visible"/>
                                      </p:to>
                                    </p:set>
                                    <p:animEffect transition="in" filter="fade">
                                      <p:cBhvr>
                                        <p:cTn id="11" dur="1000"/>
                                        <p:tgtEl>
                                          <p:spTgt spid="165">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65">
                                            <p:txEl>
                                              <p:pRg st="2" end="2"/>
                                            </p:txEl>
                                          </p:spTgt>
                                        </p:tgtEl>
                                        <p:attrNameLst>
                                          <p:attrName>style.visibility</p:attrName>
                                        </p:attrNameLst>
                                      </p:cBhvr>
                                      <p:to>
                                        <p:strVal val="visible"/>
                                      </p:to>
                                    </p:set>
                                    <p:animEffect transition="in" filter="fade">
                                      <p:cBhvr>
                                        <p:cTn id="15" dur="1000"/>
                                        <p:tgtEl>
                                          <p:spTgt spid="165">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65">
                                            <p:txEl>
                                              <p:pRg st="3" end="3"/>
                                            </p:txEl>
                                          </p:spTgt>
                                        </p:tgtEl>
                                        <p:attrNameLst>
                                          <p:attrName>style.visibility</p:attrName>
                                        </p:attrNameLst>
                                      </p:cBhvr>
                                      <p:to>
                                        <p:strVal val="visible"/>
                                      </p:to>
                                    </p:set>
                                    <p:animEffect transition="in" filter="fade">
                                      <p:cBhvr>
                                        <p:cTn id="19" dur="1000"/>
                                        <p:tgtEl>
                                          <p:spTgt spid="165">
                                            <p:txEl>
                                              <p:pRg st="3" end="3"/>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64"/>
                                        </p:tgtEl>
                                        <p:attrNameLst>
                                          <p:attrName>style.visibility</p:attrName>
                                        </p:attrNameLst>
                                      </p:cBhvr>
                                      <p:to>
                                        <p:strVal val="visible"/>
                                      </p:to>
                                    </p:set>
                                    <p:animEffect transition="in" filter="fade">
                                      <p:cBhvr>
                                        <p:cTn id="23" dur="1000"/>
                                        <p:tgtEl>
                                          <p:spTgt spid="1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3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Why libraries? Why us?</a:t>
            </a:r>
            <a:endParaRPr sz="3000"/>
          </a:p>
        </p:txBody>
      </p:sp>
      <p:sp>
        <p:nvSpPr>
          <p:cNvPr id="171" name="Google Shape;171;p31"/>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Culture of trust</a:t>
            </a:r>
            <a:endParaRPr/>
          </a:p>
          <a:p>
            <a:pPr marL="457200" lvl="0" indent="-342900" algn="l" rtl="0">
              <a:spcBef>
                <a:spcPts val="0"/>
              </a:spcBef>
              <a:spcAft>
                <a:spcPts val="0"/>
              </a:spcAft>
              <a:buSzPts val="1800"/>
              <a:buChar char="●"/>
            </a:pPr>
            <a:r>
              <a:rPr lang="en"/>
              <a:t>Accessible space / 3rd space</a:t>
            </a:r>
            <a:endParaRPr/>
          </a:p>
          <a:p>
            <a:pPr marL="457200" lvl="0" indent="-342900" algn="l" rtl="0">
              <a:spcBef>
                <a:spcPts val="0"/>
              </a:spcBef>
              <a:spcAft>
                <a:spcPts val="0"/>
              </a:spcAft>
              <a:buClr>
                <a:schemeClr val="dk1"/>
              </a:buClr>
              <a:buSzPts val="1800"/>
              <a:buChar char="●"/>
            </a:pPr>
            <a:r>
              <a:rPr lang="en">
                <a:solidFill>
                  <a:schemeClr val="dk1"/>
                </a:solidFill>
              </a:rPr>
              <a:t>Resources </a:t>
            </a:r>
            <a:endParaRPr/>
          </a:p>
          <a:p>
            <a:pPr marL="457200" lvl="0" indent="-342900" algn="l" rtl="0">
              <a:spcBef>
                <a:spcPts val="0"/>
              </a:spcBef>
              <a:spcAft>
                <a:spcPts val="0"/>
              </a:spcAft>
              <a:buSzPts val="1800"/>
              <a:buChar char="●"/>
            </a:pPr>
            <a:r>
              <a:rPr lang="en"/>
              <a:t>Connectors</a:t>
            </a:r>
            <a:endParaRPr/>
          </a:p>
          <a:p>
            <a:pPr marL="457200" lvl="0" indent="-342900" algn="l" rtl="0">
              <a:spcBef>
                <a:spcPts val="0"/>
              </a:spcBef>
              <a:spcAft>
                <a:spcPts val="0"/>
              </a:spcAft>
              <a:buSzPts val="1800"/>
              <a:buChar char="●"/>
            </a:pPr>
            <a:r>
              <a:rPr lang="en"/>
              <a:t>Amplify our partners’ work</a:t>
            </a: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pic>
        <p:nvPicPr>
          <p:cNvPr id="172" name="Google Shape;172;p31"/>
          <p:cNvPicPr preferRelativeResize="0"/>
          <p:nvPr/>
        </p:nvPicPr>
        <p:blipFill>
          <a:blip r:embed="rId3">
            <a:alphaModFix/>
          </a:blip>
          <a:stretch>
            <a:fillRect/>
          </a:stretch>
        </p:blipFill>
        <p:spPr>
          <a:xfrm>
            <a:off x="5821775" y="437975"/>
            <a:ext cx="2864126" cy="426755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0">
                                            <p:txEl>
                                              <p:pRg st="0" end="0"/>
                                            </p:txEl>
                                          </p:spTgt>
                                        </p:tgtEl>
                                        <p:attrNameLst>
                                          <p:attrName>style.visibility</p:attrName>
                                        </p:attrNameLst>
                                      </p:cBhvr>
                                      <p:to>
                                        <p:strVal val="visible"/>
                                      </p:to>
                                    </p:set>
                                    <p:animEffect transition="in" filter="fade">
                                      <p:cBhvr>
                                        <p:cTn id="7" dur="1000"/>
                                        <p:tgtEl>
                                          <p:spTgt spid="170">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71">
                                            <p:txEl>
                                              <p:pRg st="0" end="0"/>
                                            </p:txEl>
                                          </p:spTgt>
                                        </p:tgtEl>
                                        <p:attrNameLst>
                                          <p:attrName>style.visibility</p:attrName>
                                        </p:attrNameLst>
                                      </p:cBhvr>
                                      <p:to>
                                        <p:strVal val="visible"/>
                                      </p:to>
                                    </p:set>
                                    <p:animEffect transition="in" filter="fade">
                                      <p:cBhvr>
                                        <p:cTn id="11" dur="1000"/>
                                        <p:tgtEl>
                                          <p:spTgt spid="171">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71">
                                            <p:txEl>
                                              <p:pRg st="1" end="1"/>
                                            </p:txEl>
                                          </p:spTgt>
                                        </p:tgtEl>
                                        <p:attrNameLst>
                                          <p:attrName>style.visibility</p:attrName>
                                        </p:attrNameLst>
                                      </p:cBhvr>
                                      <p:to>
                                        <p:strVal val="visible"/>
                                      </p:to>
                                    </p:set>
                                    <p:animEffect transition="in" filter="fade">
                                      <p:cBhvr>
                                        <p:cTn id="15" dur="1000"/>
                                        <p:tgtEl>
                                          <p:spTgt spid="171">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71">
                                            <p:txEl>
                                              <p:pRg st="2" end="2"/>
                                            </p:txEl>
                                          </p:spTgt>
                                        </p:tgtEl>
                                        <p:attrNameLst>
                                          <p:attrName>style.visibility</p:attrName>
                                        </p:attrNameLst>
                                      </p:cBhvr>
                                      <p:to>
                                        <p:strVal val="visible"/>
                                      </p:to>
                                    </p:set>
                                    <p:animEffect transition="in" filter="fade">
                                      <p:cBhvr>
                                        <p:cTn id="19" dur="1000"/>
                                        <p:tgtEl>
                                          <p:spTgt spid="171">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71">
                                            <p:txEl>
                                              <p:pRg st="3" end="3"/>
                                            </p:txEl>
                                          </p:spTgt>
                                        </p:tgtEl>
                                        <p:attrNameLst>
                                          <p:attrName>style.visibility</p:attrName>
                                        </p:attrNameLst>
                                      </p:cBhvr>
                                      <p:to>
                                        <p:strVal val="visible"/>
                                      </p:to>
                                    </p:set>
                                    <p:animEffect transition="in" filter="fade">
                                      <p:cBhvr>
                                        <p:cTn id="23" dur="1000"/>
                                        <p:tgtEl>
                                          <p:spTgt spid="171">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71">
                                            <p:txEl>
                                              <p:pRg st="4" end="4"/>
                                            </p:txEl>
                                          </p:spTgt>
                                        </p:tgtEl>
                                        <p:attrNameLst>
                                          <p:attrName>style.visibility</p:attrName>
                                        </p:attrNameLst>
                                      </p:cBhvr>
                                      <p:to>
                                        <p:strVal val="visible"/>
                                      </p:to>
                                    </p:set>
                                    <p:animEffect transition="in" filter="fade">
                                      <p:cBhvr>
                                        <p:cTn id="27" dur="1000"/>
                                        <p:tgtEl>
                                          <p:spTgt spid="171">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71">
                                            <p:txEl>
                                              <p:pRg st="5" end="5"/>
                                            </p:txEl>
                                          </p:spTgt>
                                        </p:tgtEl>
                                        <p:attrNameLst>
                                          <p:attrName>style.visibility</p:attrName>
                                        </p:attrNameLst>
                                      </p:cBhvr>
                                      <p:to>
                                        <p:strVal val="visible"/>
                                      </p:to>
                                    </p:set>
                                    <p:animEffect transition="in" filter="fade">
                                      <p:cBhvr>
                                        <p:cTn id="31" dur="1000"/>
                                        <p:tgtEl>
                                          <p:spTgt spid="171">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71">
                                            <p:txEl>
                                              <p:pRg st="6" end="6"/>
                                            </p:txEl>
                                          </p:spTgt>
                                        </p:tgtEl>
                                        <p:attrNameLst>
                                          <p:attrName>style.visibility</p:attrName>
                                        </p:attrNameLst>
                                      </p:cBhvr>
                                      <p:to>
                                        <p:strVal val="visible"/>
                                      </p:to>
                                    </p:set>
                                    <p:animEffect transition="in" filter="fade">
                                      <p:cBhvr>
                                        <p:cTn id="35" dur="1000"/>
                                        <p:tgtEl>
                                          <p:spTgt spid="171">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72"/>
                                        </p:tgtEl>
                                        <p:attrNameLst>
                                          <p:attrName>style.visibility</p:attrName>
                                        </p:attrNameLst>
                                      </p:cBhvr>
                                      <p:to>
                                        <p:strVal val="visible"/>
                                      </p:to>
                                    </p:set>
                                    <p:animEffect transition="in" filter="fade">
                                      <p:cBhvr>
                                        <p:cTn id="39" dur="10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pic>
        <p:nvPicPr>
          <p:cNvPr id="177" name="Google Shape;177;p32"/>
          <p:cNvPicPr preferRelativeResize="0"/>
          <p:nvPr/>
        </p:nvPicPr>
        <p:blipFill>
          <a:blip r:embed="rId3">
            <a:alphaModFix/>
          </a:blip>
          <a:stretch>
            <a:fillRect/>
          </a:stretch>
        </p:blipFill>
        <p:spPr>
          <a:xfrm>
            <a:off x="2563725" y="152400"/>
            <a:ext cx="4016549" cy="48387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7"/>
                                        </p:tgtEl>
                                        <p:attrNameLst>
                                          <p:attrName>style.visibility</p:attrName>
                                        </p:attrNameLst>
                                      </p:cBhvr>
                                      <p:to>
                                        <p:strVal val="visible"/>
                                      </p:to>
                                    </p:set>
                                    <p:animEffect transition="in" filter="fade">
                                      <p:cBhvr>
                                        <p:cTn id="7" dur="1000"/>
                                        <p:tgtEl>
                                          <p:spTgt spid="1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p15"/>
          <p:cNvSpPr txBox="1">
            <a:spLocks noGrp="1"/>
          </p:cNvSpPr>
          <p:nvPr>
            <p:ph type="title"/>
          </p:nvPr>
        </p:nvSpPr>
        <p:spPr>
          <a:xfrm>
            <a:off x="311700" y="141800"/>
            <a:ext cx="8520600" cy="9540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a:t>Land acknowledgement</a:t>
            </a:r>
            <a:endParaRPr/>
          </a:p>
        </p:txBody>
      </p:sp>
      <p:sp>
        <p:nvSpPr>
          <p:cNvPr id="69" name="Google Shape;69;p15"/>
          <p:cNvSpPr txBox="1"/>
          <p:nvPr/>
        </p:nvSpPr>
        <p:spPr>
          <a:xfrm>
            <a:off x="902375" y="1095800"/>
            <a:ext cx="7137000" cy="3633300"/>
          </a:xfrm>
          <a:prstGeom prst="rect">
            <a:avLst/>
          </a:prstGeom>
          <a:noFill/>
          <a:ln>
            <a:noFill/>
          </a:ln>
        </p:spPr>
        <p:txBody>
          <a:bodyPr spcFirstLastPara="1" wrap="square" lIns="91425" tIns="91425" rIns="91425" bIns="91425" anchor="t" anchorCtr="0">
            <a:noAutofit/>
          </a:bodyPr>
          <a:lstStyle/>
          <a:p>
            <a:pPr marL="0" lvl="0" indent="0" algn="l" rtl="0">
              <a:lnSpc>
                <a:spcPct val="138000"/>
              </a:lnSpc>
              <a:spcBef>
                <a:spcPts val="0"/>
              </a:spcBef>
              <a:spcAft>
                <a:spcPts val="0"/>
              </a:spcAft>
              <a:buNone/>
            </a:pPr>
            <a:r>
              <a:rPr lang="en">
                <a:solidFill>
                  <a:schemeClr val="dk1"/>
                </a:solidFill>
                <a:latin typeface="Source Sans Pro"/>
                <a:ea typeface="Source Sans Pro"/>
                <a:cs typeface="Source Sans Pro"/>
                <a:sym typeface="Source Sans Pro"/>
              </a:rPr>
              <a:t>The land we are meeting on during this conference is built within the traditional homelands of the </a:t>
            </a:r>
            <a:r>
              <a:rPr lang="en">
                <a:solidFill>
                  <a:srgbClr val="111111"/>
                </a:solidFill>
                <a:latin typeface="Source Sans Pro"/>
                <a:ea typeface="Source Sans Pro"/>
                <a:cs typeface="Source Sans Pro"/>
                <a:sym typeface="Source Sans Pro"/>
              </a:rPr>
              <a:t>Anacostans, a tribe that lived on land that became the nation’s capital and from which the Anacostia River gets its name. The Anacostans’ name is a Latin version of their original name, the Nacotchtanks. The name came from the Indian word “anaquashatanik,” which means “a town of traders.” They were known for trading throughout the Chesapeake area, including trading fur with the Iroquois of New York. The Nacotchtank tribe had about 300 members in the early 1600s. They lived in villages along the eastern banks of what is now the Anacostia River, before merging with nearby tribes in the early 1700s including the Pamunkeys, Piscataways and Rappahannocks. </a:t>
            </a:r>
            <a:r>
              <a:rPr lang="en">
                <a:solidFill>
                  <a:schemeClr val="dk1"/>
                </a:solidFill>
                <a:latin typeface="Source Sans Pro"/>
                <a:ea typeface="Source Sans Pro"/>
                <a:cs typeface="Source Sans Pro"/>
                <a:sym typeface="Source Sans Pro"/>
              </a:rPr>
              <a:t>We recognize all these peoples and strive to make efforts to educate ourselves about their history and our use of this land.</a:t>
            </a:r>
            <a:endParaRPr>
              <a:latin typeface="Source Sans Pro"/>
              <a:ea typeface="Source Sans Pro"/>
              <a:cs typeface="Source Sans Pro"/>
              <a:sym typeface="Source Sans Pr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181"/>
        <p:cNvGrpSpPr/>
        <p:nvPr/>
      </p:nvGrpSpPr>
      <p:grpSpPr>
        <a:xfrm>
          <a:off x="0" y="0"/>
          <a:ext cx="0" cy="0"/>
          <a:chOff x="0" y="0"/>
          <a:chExt cx="0" cy="0"/>
        </a:xfrm>
      </p:grpSpPr>
      <p:pic>
        <p:nvPicPr>
          <p:cNvPr id="182" name="Google Shape;182;p33"/>
          <p:cNvPicPr preferRelativeResize="0"/>
          <p:nvPr/>
        </p:nvPicPr>
        <p:blipFill rotWithShape="1">
          <a:blip r:embed="rId3">
            <a:alphaModFix/>
          </a:blip>
          <a:srcRect r="69"/>
          <a:stretch/>
        </p:blipFill>
        <p:spPr>
          <a:xfrm>
            <a:off x="2139800" y="2579225"/>
            <a:ext cx="1349100" cy="2166075"/>
          </a:xfrm>
          <a:prstGeom prst="rect">
            <a:avLst/>
          </a:prstGeom>
          <a:noFill/>
          <a:ln>
            <a:noFill/>
          </a:ln>
        </p:spPr>
      </p:pic>
      <p:pic>
        <p:nvPicPr>
          <p:cNvPr id="183" name="Google Shape;183;p33"/>
          <p:cNvPicPr preferRelativeResize="0"/>
          <p:nvPr/>
        </p:nvPicPr>
        <p:blipFill rotWithShape="1">
          <a:blip r:embed="rId4">
            <a:alphaModFix/>
          </a:blip>
          <a:srcRect t="2444" r="4534" b="2435"/>
          <a:stretch/>
        </p:blipFill>
        <p:spPr>
          <a:xfrm>
            <a:off x="3599075" y="2938500"/>
            <a:ext cx="1442625" cy="1447500"/>
          </a:xfrm>
          <a:prstGeom prst="rect">
            <a:avLst/>
          </a:prstGeom>
          <a:noFill/>
          <a:ln>
            <a:noFill/>
          </a:ln>
        </p:spPr>
      </p:pic>
      <p:pic>
        <p:nvPicPr>
          <p:cNvPr id="184" name="Google Shape;184;p33"/>
          <p:cNvPicPr preferRelativeResize="0"/>
          <p:nvPr/>
        </p:nvPicPr>
        <p:blipFill>
          <a:blip r:embed="rId5">
            <a:alphaModFix/>
          </a:blip>
          <a:stretch>
            <a:fillRect/>
          </a:stretch>
        </p:blipFill>
        <p:spPr>
          <a:xfrm>
            <a:off x="178075" y="165200"/>
            <a:ext cx="2382025" cy="1917900"/>
          </a:xfrm>
          <a:prstGeom prst="rect">
            <a:avLst/>
          </a:prstGeom>
          <a:noFill/>
          <a:ln>
            <a:noFill/>
          </a:ln>
        </p:spPr>
      </p:pic>
      <p:pic>
        <p:nvPicPr>
          <p:cNvPr id="185" name="Google Shape;185;p33"/>
          <p:cNvPicPr preferRelativeResize="0"/>
          <p:nvPr/>
        </p:nvPicPr>
        <p:blipFill rotWithShape="1">
          <a:blip r:embed="rId6">
            <a:alphaModFix/>
          </a:blip>
          <a:srcRect t="1574"/>
          <a:stretch/>
        </p:blipFill>
        <p:spPr>
          <a:xfrm>
            <a:off x="5041700" y="413150"/>
            <a:ext cx="2129425" cy="2166075"/>
          </a:xfrm>
          <a:prstGeom prst="rect">
            <a:avLst/>
          </a:prstGeom>
          <a:noFill/>
          <a:ln>
            <a:noFill/>
          </a:ln>
        </p:spPr>
      </p:pic>
      <p:sp>
        <p:nvSpPr>
          <p:cNvPr id="186" name="Google Shape;186;p33"/>
          <p:cNvSpPr txBox="1"/>
          <p:nvPr/>
        </p:nvSpPr>
        <p:spPr>
          <a:xfrm>
            <a:off x="425288" y="2083100"/>
            <a:ext cx="1887600" cy="50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Source Sans Pro"/>
                <a:ea typeface="Source Sans Pro"/>
                <a:cs typeface="Source Sans Pro"/>
                <a:sym typeface="Source Sans Pro"/>
              </a:rPr>
              <a:t>Grace Lee Boggs</a:t>
            </a:r>
            <a:endParaRPr>
              <a:latin typeface="Source Sans Pro"/>
              <a:ea typeface="Source Sans Pro"/>
              <a:cs typeface="Source Sans Pro"/>
              <a:sym typeface="Source Sans Pro"/>
            </a:endParaRPr>
          </a:p>
        </p:txBody>
      </p:sp>
      <p:sp>
        <p:nvSpPr>
          <p:cNvPr id="187" name="Google Shape;187;p33"/>
          <p:cNvSpPr txBox="1"/>
          <p:nvPr/>
        </p:nvSpPr>
        <p:spPr>
          <a:xfrm>
            <a:off x="5581050" y="2616625"/>
            <a:ext cx="1349100" cy="37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t>Octavia Butler</a:t>
            </a:r>
            <a:endParaRPr/>
          </a:p>
        </p:txBody>
      </p:sp>
      <p:sp>
        <p:nvSpPr>
          <p:cNvPr id="188" name="Google Shape;188;p33"/>
          <p:cNvSpPr txBox="1"/>
          <p:nvPr/>
        </p:nvSpPr>
        <p:spPr>
          <a:xfrm>
            <a:off x="2912300" y="4641000"/>
            <a:ext cx="2129400" cy="502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Source Sans Pro"/>
                <a:ea typeface="Source Sans Pro"/>
                <a:cs typeface="Source Sans Pro"/>
                <a:sym typeface="Source Sans Pro"/>
              </a:rPr>
              <a:t>Adrienne Maree Brown</a:t>
            </a:r>
            <a:endParaRPr>
              <a:latin typeface="Source Sans Pro"/>
              <a:ea typeface="Source Sans Pro"/>
              <a:cs typeface="Source Sans Pro"/>
              <a:sym typeface="Source Sans Pro"/>
            </a:endParaRPr>
          </a:p>
        </p:txBody>
      </p:sp>
      <p:sp>
        <p:nvSpPr>
          <p:cNvPr id="189" name="Google Shape;189;p33"/>
          <p:cNvSpPr txBox="1"/>
          <p:nvPr/>
        </p:nvSpPr>
        <p:spPr>
          <a:xfrm>
            <a:off x="7318575" y="620775"/>
            <a:ext cx="1409700" cy="1995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sz="1350" i="1">
                <a:solidFill>
                  <a:schemeClr val="dk1"/>
                </a:solidFill>
                <a:latin typeface="Source Sans Pro"/>
                <a:ea typeface="Source Sans Pro"/>
                <a:cs typeface="Source Sans Pro"/>
                <a:sym typeface="Source Sans Pro"/>
              </a:rPr>
              <a:t>All that you touch</a:t>
            </a:r>
            <a:endParaRPr sz="1350" i="1">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sz="1350" i="1">
                <a:solidFill>
                  <a:schemeClr val="dk1"/>
                </a:solidFill>
                <a:latin typeface="Source Sans Pro"/>
                <a:ea typeface="Source Sans Pro"/>
                <a:cs typeface="Source Sans Pro"/>
                <a:sym typeface="Source Sans Pro"/>
              </a:rPr>
              <a:t>You Change.</a:t>
            </a:r>
            <a:endParaRPr sz="1350" i="1">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sz="1350" i="1">
                <a:solidFill>
                  <a:schemeClr val="dk1"/>
                </a:solidFill>
                <a:latin typeface="Source Sans Pro"/>
                <a:ea typeface="Source Sans Pro"/>
                <a:cs typeface="Source Sans Pro"/>
                <a:sym typeface="Source Sans Pro"/>
              </a:rPr>
              <a:t>All that you Change</a:t>
            </a:r>
            <a:endParaRPr sz="1350" i="1">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sz="1350" i="1">
                <a:solidFill>
                  <a:schemeClr val="dk1"/>
                </a:solidFill>
                <a:latin typeface="Source Sans Pro"/>
                <a:ea typeface="Source Sans Pro"/>
                <a:cs typeface="Source Sans Pro"/>
                <a:sym typeface="Source Sans Pro"/>
              </a:rPr>
              <a:t>Changes you.</a:t>
            </a:r>
            <a:endParaRPr sz="1350" i="1">
              <a:solidFill>
                <a:schemeClr val="dk1"/>
              </a:solidFill>
              <a:latin typeface="Source Sans Pro"/>
              <a:ea typeface="Source Sans Pro"/>
              <a:cs typeface="Source Sans Pro"/>
              <a:sym typeface="Source Sans Pro"/>
            </a:endParaRPr>
          </a:p>
          <a:p>
            <a:pPr marL="0" lvl="0" indent="0" algn="l" rtl="0">
              <a:spcBef>
                <a:spcPts val="0"/>
              </a:spcBef>
              <a:spcAft>
                <a:spcPts val="0"/>
              </a:spcAft>
              <a:buClr>
                <a:schemeClr val="dk1"/>
              </a:buClr>
              <a:buSzPts val="1100"/>
              <a:buFont typeface="Arial"/>
              <a:buNone/>
            </a:pPr>
            <a:r>
              <a:rPr lang="en" sz="1350" i="1">
                <a:solidFill>
                  <a:schemeClr val="dk1"/>
                </a:solidFill>
                <a:latin typeface="Source Sans Pro"/>
                <a:ea typeface="Source Sans Pro"/>
                <a:cs typeface="Source Sans Pro"/>
                <a:sym typeface="Source Sans Pro"/>
              </a:rPr>
              <a:t>The only lasting truth</a:t>
            </a:r>
            <a:endParaRPr sz="1350" i="1">
              <a:solidFill>
                <a:schemeClr val="dk1"/>
              </a:solidFill>
              <a:latin typeface="Source Sans Pro"/>
              <a:ea typeface="Source Sans Pro"/>
              <a:cs typeface="Source Sans Pro"/>
              <a:sym typeface="Source Sans Pro"/>
            </a:endParaRPr>
          </a:p>
          <a:p>
            <a:pPr marL="0" lvl="0" indent="0" algn="l" rtl="0">
              <a:spcBef>
                <a:spcPts val="0"/>
              </a:spcBef>
              <a:spcAft>
                <a:spcPts val="0"/>
              </a:spcAft>
              <a:buNone/>
            </a:pPr>
            <a:r>
              <a:rPr lang="en" sz="1350" i="1">
                <a:solidFill>
                  <a:schemeClr val="dk1"/>
                </a:solidFill>
                <a:latin typeface="Source Sans Pro"/>
                <a:ea typeface="Source Sans Pro"/>
                <a:cs typeface="Source Sans Pro"/>
                <a:sym typeface="Source Sans Pro"/>
              </a:rPr>
              <a:t>Is Change.</a:t>
            </a:r>
            <a:endParaRPr>
              <a:latin typeface="Source Sans Pro"/>
              <a:ea typeface="Source Sans Pro"/>
              <a:cs typeface="Source Sans Pro"/>
              <a:sym typeface="Source Sans Pro"/>
            </a:endParaRPr>
          </a:p>
        </p:txBody>
      </p:sp>
      <p:sp>
        <p:nvSpPr>
          <p:cNvPr id="190" name="Google Shape;190;p33"/>
          <p:cNvSpPr txBox="1"/>
          <p:nvPr/>
        </p:nvSpPr>
        <p:spPr>
          <a:xfrm>
            <a:off x="2642425" y="620775"/>
            <a:ext cx="1511100" cy="1176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i="1">
                <a:latin typeface="Source Sans Pro"/>
                <a:ea typeface="Source Sans Pro"/>
                <a:cs typeface="Source Sans Pro"/>
                <a:sym typeface="Source Sans Pro"/>
              </a:rPr>
              <a:t>Transform yourself to transform the world. </a:t>
            </a:r>
            <a:endParaRPr sz="1300" i="1">
              <a:latin typeface="Source Sans Pro"/>
              <a:ea typeface="Source Sans Pro"/>
              <a:cs typeface="Source Sans Pro"/>
              <a:sym typeface="Source Sans Pro"/>
            </a:endParaRPr>
          </a:p>
        </p:txBody>
      </p:sp>
      <p:sp>
        <p:nvSpPr>
          <p:cNvPr id="191" name="Google Shape;191;p33"/>
          <p:cNvSpPr txBox="1"/>
          <p:nvPr/>
        </p:nvSpPr>
        <p:spPr>
          <a:xfrm>
            <a:off x="5151875" y="3397800"/>
            <a:ext cx="1675800" cy="988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300">
                <a:latin typeface="Source Sans Pro"/>
                <a:ea typeface="Source Sans Pro"/>
                <a:cs typeface="Source Sans Pro"/>
                <a:sym typeface="Source Sans Pro"/>
              </a:rPr>
              <a:t>Emergent Strategy: Shaping Change, Changing Worlds</a:t>
            </a:r>
            <a:endParaRPr sz="1300">
              <a:latin typeface="Source Sans Pro"/>
              <a:ea typeface="Source Sans Pro"/>
              <a:cs typeface="Source Sans Pro"/>
              <a:sym typeface="Source Sans Pr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4"/>
                                        </p:tgtEl>
                                        <p:attrNameLst>
                                          <p:attrName>style.visibility</p:attrName>
                                        </p:attrNameLst>
                                      </p:cBhvr>
                                      <p:to>
                                        <p:strVal val="visible"/>
                                      </p:to>
                                    </p:set>
                                    <p:animEffect transition="in" filter="fade">
                                      <p:cBhvr>
                                        <p:cTn id="7" dur="1000"/>
                                        <p:tgtEl>
                                          <p:spTgt spid="184"/>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86"/>
                                        </p:tgtEl>
                                        <p:attrNameLst>
                                          <p:attrName>style.visibility</p:attrName>
                                        </p:attrNameLst>
                                      </p:cBhvr>
                                      <p:to>
                                        <p:strVal val="visible"/>
                                      </p:to>
                                    </p:set>
                                    <p:animEffect transition="in" filter="fade">
                                      <p:cBhvr>
                                        <p:cTn id="11" dur="1000"/>
                                        <p:tgtEl>
                                          <p:spTgt spid="186"/>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90">
                                            <p:txEl>
                                              <p:pRg st="0" end="0"/>
                                            </p:txEl>
                                          </p:spTgt>
                                        </p:tgtEl>
                                        <p:attrNameLst>
                                          <p:attrName>style.visibility</p:attrName>
                                        </p:attrNameLst>
                                      </p:cBhvr>
                                      <p:to>
                                        <p:strVal val="visible"/>
                                      </p:to>
                                    </p:set>
                                    <p:animEffect transition="in" filter="fade">
                                      <p:cBhvr>
                                        <p:cTn id="15" dur="1000"/>
                                        <p:tgtEl>
                                          <p:spTgt spid="190">
                                            <p:txEl>
                                              <p:pRg st="0" end="0"/>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85"/>
                                        </p:tgtEl>
                                        <p:attrNameLst>
                                          <p:attrName>style.visibility</p:attrName>
                                        </p:attrNameLst>
                                      </p:cBhvr>
                                      <p:to>
                                        <p:strVal val="visible"/>
                                      </p:to>
                                    </p:set>
                                    <p:animEffect transition="in" filter="fade">
                                      <p:cBhvr>
                                        <p:cTn id="19" dur="1000"/>
                                        <p:tgtEl>
                                          <p:spTgt spid="185"/>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87">
                                            <p:txEl>
                                              <p:pRg st="0" end="0"/>
                                            </p:txEl>
                                          </p:spTgt>
                                        </p:tgtEl>
                                        <p:attrNameLst>
                                          <p:attrName>style.visibility</p:attrName>
                                        </p:attrNameLst>
                                      </p:cBhvr>
                                      <p:to>
                                        <p:strVal val="visible"/>
                                      </p:to>
                                    </p:set>
                                    <p:animEffect transition="in" filter="fade">
                                      <p:cBhvr>
                                        <p:cTn id="23" dur="1000"/>
                                        <p:tgtEl>
                                          <p:spTgt spid="187">
                                            <p:txEl>
                                              <p:pRg st="0" end="0"/>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89">
                                            <p:txEl>
                                              <p:pRg st="0" end="0"/>
                                            </p:txEl>
                                          </p:spTgt>
                                        </p:tgtEl>
                                        <p:attrNameLst>
                                          <p:attrName>style.visibility</p:attrName>
                                        </p:attrNameLst>
                                      </p:cBhvr>
                                      <p:to>
                                        <p:strVal val="visible"/>
                                      </p:to>
                                    </p:set>
                                    <p:animEffect transition="in" filter="fade">
                                      <p:cBhvr>
                                        <p:cTn id="27" dur="1000"/>
                                        <p:tgtEl>
                                          <p:spTgt spid="189">
                                            <p:txEl>
                                              <p:pRg st="0" end="0"/>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89">
                                            <p:txEl>
                                              <p:pRg st="1" end="1"/>
                                            </p:txEl>
                                          </p:spTgt>
                                        </p:tgtEl>
                                        <p:attrNameLst>
                                          <p:attrName>style.visibility</p:attrName>
                                        </p:attrNameLst>
                                      </p:cBhvr>
                                      <p:to>
                                        <p:strVal val="visible"/>
                                      </p:to>
                                    </p:set>
                                    <p:animEffect transition="in" filter="fade">
                                      <p:cBhvr>
                                        <p:cTn id="31" dur="1000"/>
                                        <p:tgtEl>
                                          <p:spTgt spid="189">
                                            <p:txEl>
                                              <p:pRg st="1" end="1"/>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89">
                                            <p:txEl>
                                              <p:pRg st="2" end="2"/>
                                            </p:txEl>
                                          </p:spTgt>
                                        </p:tgtEl>
                                        <p:attrNameLst>
                                          <p:attrName>style.visibility</p:attrName>
                                        </p:attrNameLst>
                                      </p:cBhvr>
                                      <p:to>
                                        <p:strVal val="visible"/>
                                      </p:to>
                                    </p:set>
                                    <p:animEffect transition="in" filter="fade">
                                      <p:cBhvr>
                                        <p:cTn id="35" dur="1000"/>
                                        <p:tgtEl>
                                          <p:spTgt spid="189">
                                            <p:txEl>
                                              <p:pRg st="2" end="2"/>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189">
                                            <p:txEl>
                                              <p:pRg st="3" end="3"/>
                                            </p:txEl>
                                          </p:spTgt>
                                        </p:tgtEl>
                                        <p:attrNameLst>
                                          <p:attrName>style.visibility</p:attrName>
                                        </p:attrNameLst>
                                      </p:cBhvr>
                                      <p:to>
                                        <p:strVal val="visible"/>
                                      </p:to>
                                    </p:set>
                                    <p:animEffect transition="in" filter="fade">
                                      <p:cBhvr>
                                        <p:cTn id="39" dur="1000"/>
                                        <p:tgtEl>
                                          <p:spTgt spid="189">
                                            <p:txEl>
                                              <p:pRg st="3" end="3"/>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189">
                                            <p:txEl>
                                              <p:pRg st="4" end="4"/>
                                            </p:txEl>
                                          </p:spTgt>
                                        </p:tgtEl>
                                        <p:attrNameLst>
                                          <p:attrName>style.visibility</p:attrName>
                                        </p:attrNameLst>
                                      </p:cBhvr>
                                      <p:to>
                                        <p:strVal val="visible"/>
                                      </p:to>
                                    </p:set>
                                    <p:animEffect transition="in" filter="fade">
                                      <p:cBhvr>
                                        <p:cTn id="43" dur="1000"/>
                                        <p:tgtEl>
                                          <p:spTgt spid="189">
                                            <p:txEl>
                                              <p:pRg st="4" end="4"/>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189">
                                            <p:txEl>
                                              <p:pRg st="5" end="5"/>
                                            </p:txEl>
                                          </p:spTgt>
                                        </p:tgtEl>
                                        <p:attrNameLst>
                                          <p:attrName>style.visibility</p:attrName>
                                        </p:attrNameLst>
                                      </p:cBhvr>
                                      <p:to>
                                        <p:strVal val="visible"/>
                                      </p:to>
                                    </p:set>
                                    <p:animEffect transition="in" filter="fade">
                                      <p:cBhvr>
                                        <p:cTn id="47" dur="1000"/>
                                        <p:tgtEl>
                                          <p:spTgt spid="189">
                                            <p:txEl>
                                              <p:pRg st="5" end="5"/>
                                            </p:txEl>
                                          </p:spTgt>
                                        </p:tgtEl>
                                      </p:cBhvr>
                                    </p:animEffect>
                                  </p:childTnLst>
                                </p:cTn>
                              </p:par>
                            </p:childTnLst>
                          </p:cTn>
                        </p:par>
                        <p:par>
                          <p:cTn id="48" fill="hold">
                            <p:stCondLst>
                              <p:cond delay="11000"/>
                            </p:stCondLst>
                            <p:childTnLst>
                              <p:par>
                                <p:cTn id="49" presetID="10" presetClass="entr" presetSubtype="0" fill="hold" nodeType="afterEffect">
                                  <p:stCondLst>
                                    <p:cond delay="0"/>
                                  </p:stCondLst>
                                  <p:childTnLst>
                                    <p:set>
                                      <p:cBhvr>
                                        <p:cTn id="50" dur="1" fill="hold">
                                          <p:stCondLst>
                                            <p:cond delay="0"/>
                                          </p:stCondLst>
                                        </p:cTn>
                                        <p:tgtEl>
                                          <p:spTgt spid="183"/>
                                        </p:tgtEl>
                                        <p:attrNameLst>
                                          <p:attrName>style.visibility</p:attrName>
                                        </p:attrNameLst>
                                      </p:cBhvr>
                                      <p:to>
                                        <p:strVal val="visible"/>
                                      </p:to>
                                    </p:set>
                                    <p:animEffect transition="in" filter="fade">
                                      <p:cBhvr>
                                        <p:cTn id="51" dur="1000"/>
                                        <p:tgtEl>
                                          <p:spTgt spid="183"/>
                                        </p:tgtEl>
                                      </p:cBhvr>
                                    </p:animEffect>
                                  </p:childTnLst>
                                </p:cTn>
                              </p:par>
                            </p:childTnLst>
                          </p:cTn>
                        </p:par>
                        <p:par>
                          <p:cTn id="52" fill="hold">
                            <p:stCondLst>
                              <p:cond delay="12000"/>
                            </p:stCondLst>
                            <p:childTnLst>
                              <p:par>
                                <p:cTn id="53" presetID="10" presetClass="entr" presetSubtype="0" fill="hold" nodeType="afterEffect">
                                  <p:stCondLst>
                                    <p:cond delay="0"/>
                                  </p:stCondLst>
                                  <p:childTnLst>
                                    <p:set>
                                      <p:cBhvr>
                                        <p:cTn id="54" dur="1" fill="hold">
                                          <p:stCondLst>
                                            <p:cond delay="0"/>
                                          </p:stCondLst>
                                        </p:cTn>
                                        <p:tgtEl>
                                          <p:spTgt spid="182"/>
                                        </p:tgtEl>
                                        <p:attrNameLst>
                                          <p:attrName>style.visibility</p:attrName>
                                        </p:attrNameLst>
                                      </p:cBhvr>
                                      <p:to>
                                        <p:strVal val="visible"/>
                                      </p:to>
                                    </p:set>
                                    <p:animEffect transition="in" filter="fade">
                                      <p:cBhvr>
                                        <p:cTn id="55" dur="1000"/>
                                        <p:tgtEl>
                                          <p:spTgt spid="182"/>
                                        </p:tgtEl>
                                      </p:cBhvr>
                                    </p:animEffect>
                                  </p:childTnLst>
                                </p:cTn>
                              </p:par>
                            </p:childTnLst>
                          </p:cTn>
                        </p:par>
                        <p:par>
                          <p:cTn id="56" fill="hold">
                            <p:stCondLst>
                              <p:cond delay="13000"/>
                            </p:stCondLst>
                            <p:childTnLst>
                              <p:par>
                                <p:cTn id="57" presetID="10" presetClass="entr" presetSubtype="0" fill="hold" nodeType="afterEffect">
                                  <p:stCondLst>
                                    <p:cond delay="0"/>
                                  </p:stCondLst>
                                  <p:childTnLst>
                                    <p:set>
                                      <p:cBhvr>
                                        <p:cTn id="58" dur="1" fill="hold">
                                          <p:stCondLst>
                                            <p:cond delay="0"/>
                                          </p:stCondLst>
                                        </p:cTn>
                                        <p:tgtEl>
                                          <p:spTgt spid="188"/>
                                        </p:tgtEl>
                                        <p:attrNameLst>
                                          <p:attrName>style.visibility</p:attrName>
                                        </p:attrNameLst>
                                      </p:cBhvr>
                                      <p:to>
                                        <p:strVal val="visible"/>
                                      </p:to>
                                    </p:set>
                                    <p:animEffect transition="in" filter="fade">
                                      <p:cBhvr>
                                        <p:cTn id="59" dur="1000"/>
                                        <p:tgtEl>
                                          <p:spTgt spid="188"/>
                                        </p:tgtEl>
                                      </p:cBhvr>
                                    </p:animEffect>
                                  </p:childTnLst>
                                </p:cTn>
                              </p:par>
                            </p:childTnLst>
                          </p:cTn>
                        </p:par>
                        <p:par>
                          <p:cTn id="60" fill="hold">
                            <p:stCondLst>
                              <p:cond delay="14000"/>
                            </p:stCondLst>
                            <p:childTnLst>
                              <p:par>
                                <p:cTn id="61" presetID="10" presetClass="entr" presetSubtype="0" fill="hold" nodeType="afterEffect">
                                  <p:stCondLst>
                                    <p:cond delay="0"/>
                                  </p:stCondLst>
                                  <p:childTnLst>
                                    <p:set>
                                      <p:cBhvr>
                                        <p:cTn id="62" dur="1" fill="hold">
                                          <p:stCondLst>
                                            <p:cond delay="0"/>
                                          </p:stCondLst>
                                        </p:cTn>
                                        <p:tgtEl>
                                          <p:spTgt spid="191"/>
                                        </p:tgtEl>
                                        <p:attrNameLst>
                                          <p:attrName>style.visibility</p:attrName>
                                        </p:attrNameLst>
                                      </p:cBhvr>
                                      <p:to>
                                        <p:strVal val="visible"/>
                                      </p:to>
                                    </p:set>
                                    <p:animEffect transition="in" filter="fade">
                                      <p:cBhvr>
                                        <p:cTn id="63" dur="1000"/>
                                        <p:tgtEl>
                                          <p:spTgt spid="1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195"/>
        <p:cNvGrpSpPr/>
        <p:nvPr/>
      </p:nvGrpSpPr>
      <p:grpSpPr>
        <a:xfrm>
          <a:off x="0" y="0"/>
          <a:ext cx="0" cy="0"/>
          <a:chOff x="0" y="0"/>
          <a:chExt cx="0" cy="0"/>
        </a:xfrm>
      </p:grpSpPr>
      <p:sp>
        <p:nvSpPr>
          <p:cNvPr id="196" name="Google Shape;196;p34"/>
          <p:cNvSpPr txBox="1">
            <a:spLocks noGrp="1"/>
          </p:cNvSpPr>
          <p:nvPr>
            <p:ph type="body" idx="1"/>
          </p:nvPr>
        </p:nvSpPr>
        <p:spPr>
          <a:xfrm>
            <a:off x="311700" y="1152475"/>
            <a:ext cx="3999900" cy="38859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800">
                <a:solidFill>
                  <a:srgbClr val="333333"/>
                </a:solidFill>
              </a:rPr>
              <a:t>“Change is definitely going to happen, no matter what we plan or expect or hope for or set in place. We will adapt to that change, or we will become irrelevant.” </a:t>
            </a:r>
            <a:endParaRPr sz="1800">
              <a:solidFill>
                <a:srgbClr val="333333"/>
              </a:solidFill>
            </a:endParaRPr>
          </a:p>
          <a:p>
            <a:pPr marL="0" lvl="0" indent="0" algn="r" rtl="0">
              <a:lnSpc>
                <a:spcPct val="100000"/>
              </a:lnSpc>
              <a:spcBef>
                <a:spcPts val="2400"/>
              </a:spcBef>
              <a:spcAft>
                <a:spcPts val="0"/>
              </a:spcAft>
              <a:buNone/>
            </a:pPr>
            <a:r>
              <a:rPr lang="en" sz="1800">
                <a:solidFill>
                  <a:srgbClr val="333333"/>
                </a:solidFill>
              </a:rPr>
              <a:t>—adrienne maree brown</a:t>
            </a:r>
            <a:endParaRPr sz="1800">
              <a:solidFill>
                <a:srgbClr val="333333"/>
              </a:solidFill>
            </a:endParaRPr>
          </a:p>
          <a:p>
            <a:pPr marL="0" lvl="0" indent="0" algn="ctr" rtl="0">
              <a:lnSpc>
                <a:spcPct val="100000"/>
              </a:lnSpc>
              <a:spcBef>
                <a:spcPts val="2400"/>
              </a:spcBef>
              <a:spcAft>
                <a:spcPts val="0"/>
              </a:spcAft>
              <a:buNone/>
            </a:pPr>
            <a:r>
              <a:rPr lang="en" sz="1800" b="1">
                <a:solidFill>
                  <a:srgbClr val="333333"/>
                </a:solidFill>
              </a:rPr>
              <a:t>PAIR-SHARE</a:t>
            </a:r>
            <a:endParaRPr sz="1800" b="1">
              <a:solidFill>
                <a:srgbClr val="333333"/>
              </a:solidFill>
            </a:endParaRPr>
          </a:p>
          <a:p>
            <a:pPr marL="0" lvl="0" indent="0" algn="l" rtl="0">
              <a:lnSpc>
                <a:spcPct val="100000"/>
              </a:lnSpc>
              <a:spcBef>
                <a:spcPts val="2400"/>
              </a:spcBef>
              <a:spcAft>
                <a:spcPts val="0"/>
              </a:spcAft>
              <a:buNone/>
            </a:pPr>
            <a:r>
              <a:rPr lang="en" sz="1800" b="1">
                <a:solidFill>
                  <a:srgbClr val="333333"/>
                </a:solidFill>
              </a:rPr>
              <a:t>Think of a time when you felt empowered by a change in your life.</a:t>
            </a:r>
            <a:endParaRPr sz="1800" b="1">
              <a:solidFill>
                <a:srgbClr val="333333"/>
              </a:solidFill>
            </a:endParaRPr>
          </a:p>
          <a:p>
            <a:pPr marL="0" lvl="0" indent="0" algn="l" rtl="0">
              <a:lnSpc>
                <a:spcPct val="204545"/>
              </a:lnSpc>
              <a:spcBef>
                <a:spcPts val="2400"/>
              </a:spcBef>
              <a:spcAft>
                <a:spcPts val="0"/>
              </a:spcAft>
              <a:buClr>
                <a:schemeClr val="dk1"/>
              </a:buClr>
              <a:buSzPts val="1100"/>
              <a:buFont typeface="Arial"/>
              <a:buNone/>
            </a:pPr>
            <a:endParaRPr sz="1500">
              <a:solidFill>
                <a:srgbClr val="333333"/>
              </a:solidFill>
              <a:highlight>
                <a:srgbClr val="FFFFFF"/>
              </a:highlight>
            </a:endParaRPr>
          </a:p>
          <a:p>
            <a:pPr marL="0" lvl="0" indent="0" algn="l" rtl="0">
              <a:spcBef>
                <a:spcPts val="2400"/>
              </a:spcBef>
              <a:spcAft>
                <a:spcPts val="1600"/>
              </a:spcAft>
              <a:buNone/>
            </a:pPr>
            <a:endParaRPr/>
          </a:p>
        </p:txBody>
      </p:sp>
      <p:sp>
        <p:nvSpPr>
          <p:cNvPr id="197" name="Google Shape;197;p3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Adapt</a:t>
            </a:r>
            <a:endParaRPr/>
          </a:p>
        </p:txBody>
      </p:sp>
      <p:pic>
        <p:nvPicPr>
          <p:cNvPr id="198" name="Google Shape;198;p34"/>
          <p:cNvPicPr preferRelativeResize="0"/>
          <p:nvPr/>
        </p:nvPicPr>
        <p:blipFill>
          <a:blip r:embed="rId3">
            <a:alphaModFix/>
          </a:blip>
          <a:stretch>
            <a:fillRect/>
          </a:stretch>
        </p:blipFill>
        <p:spPr>
          <a:xfrm>
            <a:off x="4828200" y="1474675"/>
            <a:ext cx="4008300" cy="2194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97">
                                            <p:txEl>
                                              <p:pRg st="0" end="0"/>
                                            </p:txEl>
                                          </p:spTgt>
                                        </p:tgtEl>
                                        <p:attrNameLst>
                                          <p:attrName>style.visibility</p:attrName>
                                        </p:attrNameLst>
                                      </p:cBhvr>
                                      <p:to>
                                        <p:strVal val="visible"/>
                                      </p:to>
                                    </p:set>
                                    <p:animEffect transition="in" filter="fade">
                                      <p:cBhvr>
                                        <p:cTn id="7" dur="1000"/>
                                        <p:tgtEl>
                                          <p:spTgt spid="197">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96">
                                            <p:txEl>
                                              <p:pRg st="0" end="0"/>
                                            </p:txEl>
                                          </p:spTgt>
                                        </p:tgtEl>
                                        <p:attrNameLst>
                                          <p:attrName>style.visibility</p:attrName>
                                        </p:attrNameLst>
                                      </p:cBhvr>
                                      <p:to>
                                        <p:strVal val="visible"/>
                                      </p:to>
                                    </p:set>
                                    <p:animEffect transition="in" filter="fade">
                                      <p:cBhvr>
                                        <p:cTn id="11" dur="1000"/>
                                        <p:tgtEl>
                                          <p:spTgt spid="196">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96">
                                            <p:txEl>
                                              <p:pRg st="1" end="1"/>
                                            </p:txEl>
                                          </p:spTgt>
                                        </p:tgtEl>
                                        <p:attrNameLst>
                                          <p:attrName>style.visibility</p:attrName>
                                        </p:attrNameLst>
                                      </p:cBhvr>
                                      <p:to>
                                        <p:strVal val="visible"/>
                                      </p:to>
                                    </p:set>
                                    <p:animEffect transition="in" filter="fade">
                                      <p:cBhvr>
                                        <p:cTn id="15" dur="1000"/>
                                        <p:tgtEl>
                                          <p:spTgt spid="196">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96">
                                            <p:txEl>
                                              <p:pRg st="2" end="2"/>
                                            </p:txEl>
                                          </p:spTgt>
                                        </p:tgtEl>
                                        <p:attrNameLst>
                                          <p:attrName>style.visibility</p:attrName>
                                        </p:attrNameLst>
                                      </p:cBhvr>
                                      <p:to>
                                        <p:strVal val="visible"/>
                                      </p:to>
                                    </p:set>
                                    <p:animEffect transition="in" filter="fade">
                                      <p:cBhvr>
                                        <p:cTn id="19" dur="1000"/>
                                        <p:tgtEl>
                                          <p:spTgt spid="196">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96">
                                            <p:txEl>
                                              <p:pRg st="3" end="3"/>
                                            </p:txEl>
                                          </p:spTgt>
                                        </p:tgtEl>
                                        <p:attrNameLst>
                                          <p:attrName>style.visibility</p:attrName>
                                        </p:attrNameLst>
                                      </p:cBhvr>
                                      <p:to>
                                        <p:strVal val="visible"/>
                                      </p:to>
                                    </p:set>
                                    <p:animEffect transition="in" filter="fade">
                                      <p:cBhvr>
                                        <p:cTn id="23" dur="1000"/>
                                        <p:tgtEl>
                                          <p:spTgt spid="196">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96">
                                            <p:txEl>
                                              <p:pRg st="4" end="4"/>
                                            </p:txEl>
                                          </p:spTgt>
                                        </p:tgtEl>
                                        <p:attrNameLst>
                                          <p:attrName>style.visibility</p:attrName>
                                        </p:attrNameLst>
                                      </p:cBhvr>
                                      <p:to>
                                        <p:strVal val="visible"/>
                                      </p:to>
                                    </p:set>
                                    <p:animEffect transition="in" filter="fade">
                                      <p:cBhvr>
                                        <p:cTn id="27" dur="1000"/>
                                        <p:tgtEl>
                                          <p:spTgt spid="196">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96">
                                            <p:txEl>
                                              <p:pRg st="5" end="5"/>
                                            </p:txEl>
                                          </p:spTgt>
                                        </p:tgtEl>
                                        <p:attrNameLst>
                                          <p:attrName>style.visibility</p:attrName>
                                        </p:attrNameLst>
                                      </p:cBhvr>
                                      <p:to>
                                        <p:strVal val="visible"/>
                                      </p:to>
                                    </p:set>
                                    <p:animEffect transition="in" filter="fade">
                                      <p:cBhvr>
                                        <p:cTn id="31" dur="1000"/>
                                        <p:tgtEl>
                                          <p:spTgt spid="196">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198"/>
                                        </p:tgtEl>
                                        <p:attrNameLst>
                                          <p:attrName>style.visibility</p:attrName>
                                        </p:attrNameLst>
                                      </p:cBhvr>
                                      <p:to>
                                        <p:strVal val="visible"/>
                                      </p:to>
                                    </p:set>
                                    <p:animEffect transition="in" filter="fade">
                                      <p:cBhvr>
                                        <p:cTn id="35" dur="1000"/>
                                        <p:tgtEl>
                                          <p:spTgt spid="1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35"/>
          <p:cNvSpPr txBox="1">
            <a:spLocks noGrp="1"/>
          </p:cNvSpPr>
          <p:nvPr>
            <p:ph type="title"/>
          </p:nvPr>
        </p:nvSpPr>
        <p:spPr>
          <a:xfrm>
            <a:off x="311700" y="445025"/>
            <a:ext cx="8520600" cy="9759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t>Massachusetts Libraries Partner with Climate Prep Week</a:t>
            </a:r>
            <a:endParaRPr sz="2400"/>
          </a:p>
          <a:p>
            <a:pPr marL="0" lvl="0" indent="0" algn="ctr" rtl="0">
              <a:spcBef>
                <a:spcPts val="0"/>
              </a:spcBef>
              <a:spcAft>
                <a:spcPts val="0"/>
              </a:spcAft>
              <a:buNone/>
            </a:pPr>
            <a:r>
              <a:rPr lang="en" sz="2400"/>
              <a:t/>
            </a:r>
            <a:br>
              <a:rPr lang="en" sz="2400"/>
            </a:br>
            <a:r>
              <a:rPr lang="en" sz="2400"/>
              <a:t>A model for your state?</a:t>
            </a:r>
            <a:endParaRPr sz="2400"/>
          </a:p>
          <a:p>
            <a:pPr marL="0" lvl="0" indent="0" algn="l" rtl="0">
              <a:spcBef>
                <a:spcPts val="0"/>
              </a:spcBef>
              <a:spcAft>
                <a:spcPts val="0"/>
              </a:spcAft>
              <a:buNone/>
            </a:pPr>
            <a:endParaRPr sz="2400"/>
          </a:p>
        </p:txBody>
      </p:sp>
      <p:sp>
        <p:nvSpPr>
          <p:cNvPr id="204" name="Google Shape;204;p35"/>
          <p:cNvSpPr txBox="1">
            <a:spLocks noGrp="1"/>
          </p:cNvSpPr>
          <p:nvPr>
            <p:ph type="body" idx="1"/>
          </p:nvPr>
        </p:nvSpPr>
        <p:spPr>
          <a:xfrm>
            <a:off x="311700" y="1766075"/>
            <a:ext cx="3999900" cy="27678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SzPts val="1800"/>
              <a:buChar char="●"/>
            </a:pPr>
            <a:r>
              <a:rPr lang="en" sz="1800"/>
              <a:t>Coordinated by Communities Responding to Extreme Weather (CREW)</a:t>
            </a:r>
            <a:endParaRPr sz="1800"/>
          </a:p>
          <a:p>
            <a:pPr marL="457200" lvl="0" indent="-342900" algn="l" rtl="0">
              <a:lnSpc>
                <a:spcPct val="100000"/>
              </a:lnSpc>
              <a:spcBef>
                <a:spcPts val="0"/>
              </a:spcBef>
              <a:spcAft>
                <a:spcPts val="0"/>
              </a:spcAft>
              <a:buSzPts val="1800"/>
              <a:buChar char="●"/>
            </a:pPr>
            <a:r>
              <a:rPr lang="en" sz="1800"/>
              <a:t>Goal: 50 library events hosted the last week of Sept. 2019</a:t>
            </a:r>
            <a:endParaRPr sz="1800"/>
          </a:p>
          <a:p>
            <a:pPr marL="457200" lvl="0" indent="-342900" algn="l" rtl="0">
              <a:lnSpc>
                <a:spcPct val="100000"/>
              </a:lnSpc>
              <a:spcBef>
                <a:spcPts val="0"/>
              </a:spcBef>
              <a:spcAft>
                <a:spcPts val="0"/>
              </a:spcAft>
              <a:buSzPts val="1800"/>
              <a:buChar char="●"/>
            </a:pPr>
            <a:r>
              <a:rPr lang="en" sz="1800"/>
              <a:t>World Cafe &amp; other formats</a:t>
            </a:r>
            <a:endParaRPr sz="1800"/>
          </a:p>
          <a:p>
            <a:pPr marL="457200" lvl="0" indent="-342900" algn="l" rtl="0">
              <a:lnSpc>
                <a:spcPct val="100000"/>
              </a:lnSpc>
              <a:spcBef>
                <a:spcPts val="0"/>
              </a:spcBef>
              <a:spcAft>
                <a:spcPts val="0"/>
              </a:spcAft>
              <a:buSzPts val="1800"/>
              <a:buChar char="●"/>
            </a:pPr>
            <a:r>
              <a:rPr lang="en" sz="1800"/>
              <a:t>Partnerships key</a:t>
            </a:r>
            <a:endParaRPr sz="1800"/>
          </a:p>
          <a:p>
            <a:pPr marL="457200" lvl="0" indent="0" algn="l" rtl="0">
              <a:lnSpc>
                <a:spcPct val="100000"/>
              </a:lnSpc>
              <a:spcBef>
                <a:spcPts val="0"/>
              </a:spcBef>
              <a:spcAft>
                <a:spcPts val="0"/>
              </a:spcAft>
              <a:buNone/>
            </a:pPr>
            <a:r>
              <a:rPr lang="en">
                <a:solidFill>
                  <a:srgbClr val="222222"/>
                </a:solidFill>
                <a:latin typeface="Comfortaa"/>
                <a:ea typeface="Comfortaa"/>
                <a:cs typeface="Comfortaa"/>
                <a:sym typeface="Comfortaa"/>
              </a:rPr>
              <a:t/>
            </a:r>
            <a:br>
              <a:rPr lang="en">
                <a:solidFill>
                  <a:srgbClr val="222222"/>
                </a:solidFill>
                <a:latin typeface="Comfortaa"/>
                <a:ea typeface="Comfortaa"/>
                <a:cs typeface="Comfortaa"/>
                <a:sym typeface="Comfortaa"/>
              </a:rPr>
            </a:br>
            <a:endParaRPr/>
          </a:p>
        </p:txBody>
      </p:sp>
      <p:pic>
        <p:nvPicPr>
          <p:cNvPr id="205" name="Google Shape;205;p35" descr="Earth Planet Globe World Transparent PNG Image - PngPix"/>
          <p:cNvPicPr preferRelativeResize="0"/>
          <p:nvPr/>
        </p:nvPicPr>
        <p:blipFill>
          <a:blip r:embed="rId3">
            <a:alphaModFix/>
          </a:blip>
          <a:stretch>
            <a:fillRect/>
          </a:stretch>
        </p:blipFill>
        <p:spPr>
          <a:xfrm>
            <a:off x="4807225" y="1593338"/>
            <a:ext cx="3550175" cy="35501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3"/>
                                        </p:tgtEl>
                                        <p:attrNameLst>
                                          <p:attrName>style.visibility</p:attrName>
                                        </p:attrNameLst>
                                      </p:cBhvr>
                                      <p:to>
                                        <p:strVal val="visible"/>
                                      </p:to>
                                    </p:set>
                                    <p:animEffect transition="in" filter="fade">
                                      <p:cBhvr>
                                        <p:cTn id="7" dur="1000"/>
                                        <p:tgtEl>
                                          <p:spTgt spid="20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04">
                                            <p:txEl>
                                              <p:pRg st="0" end="0"/>
                                            </p:txEl>
                                          </p:spTgt>
                                        </p:tgtEl>
                                        <p:attrNameLst>
                                          <p:attrName>style.visibility</p:attrName>
                                        </p:attrNameLst>
                                      </p:cBhvr>
                                      <p:to>
                                        <p:strVal val="visible"/>
                                      </p:to>
                                    </p:set>
                                    <p:animEffect transition="in" filter="fade">
                                      <p:cBhvr>
                                        <p:cTn id="11" dur="1000"/>
                                        <p:tgtEl>
                                          <p:spTgt spid="204">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04">
                                            <p:txEl>
                                              <p:pRg st="1" end="1"/>
                                            </p:txEl>
                                          </p:spTgt>
                                        </p:tgtEl>
                                        <p:attrNameLst>
                                          <p:attrName>style.visibility</p:attrName>
                                        </p:attrNameLst>
                                      </p:cBhvr>
                                      <p:to>
                                        <p:strVal val="visible"/>
                                      </p:to>
                                    </p:set>
                                    <p:animEffect transition="in" filter="fade">
                                      <p:cBhvr>
                                        <p:cTn id="15" dur="1000"/>
                                        <p:tgtEl>
                                          <p:spTgt spid="204">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04">
                                            <p:txEl>
                                              <p:pRg st="2" end="2"/>
                                            </p:txEl>
                                          </p:spTgt>
                                        </p:tgtEl>
                                        <p:attrNameLst>
                                          <p:attrName>style.visibility</p:attrName>
                                        </p:attrNameLst>
                                      </p:cBhvr>
                                      <p:to>
                                        <p:strVal val="visible"/>
                                      </p:to>
                                    </p:set>
                                    <p:animEffect transition="in" filter="fade">
                                      <p:cBhvr>
                                        <p:cTn id="19" dur="1000"/>
                                        <p:tgtEl>
                                          <p:spTgt spid="204">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04">
                                            <p:txEl>
                                              <p:pRg st="3" end="3"/>
                                            </p:txEl>
                                          </p:spTgt>
                                        </p:tgtEl>
                                        <p:attrNameLst>
                                          <p:attrName>style.visibility</p:attrName>
                                        </p:attrNameLst>
                                      </p:cBhvr>
                                      <p:to>
                                        <p:strVal val="visible"/>
                                      </p:to>
                                    </p:set>
                                    <p:animEffect transition="in" filter="fade">
                                      <p:cBhvr>
                                        <p:cTn id="23" dur="1000"/>
                                        <p:tgtEl>
                                          <p:spTgt spid="204">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04">
                                            <p:txEl>
                                              <p:pRg st="4" end="4"/>
                                            </p:txEl>
                                          </p:spTgt>
                                        </p:tgtEl>
                                        <p:attrNameLst>
                                          <p:attrName>style.visibility</p:attrName>
                                        </p:attrNameLst>
                                      </p:cBhvr>
                                      <p:to>
                                        <p:strVal val="visible"/>
                                      </p:to>
                                    </p:set>
                                    <p:animEffect transition="in" filter="fade">
                                      <p:cBhvr>
                                        <p:cTn id="27" dur="1000"/>
                                        <p:tgtEl>
                                          <p:spTgt spid="204">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205"/>
                                        </p:tgtEl>
                                        <p:attrNameLst>
                                          <p:attrName>style.visibility</p:attrName>
                                        </p:attrNameLst>
                                      </p:cBhvr>
                                      <p:to>
                                        <p:strVal val="visible"/>
                                      </p:to>
                                    </p:set>
                                    <p:animEffect transition="in" filter="fade">
                                      <p:cBhvr>
                                        <p:cTn id="31" dur="1000"/>
                                        <p:tgtEl>
                                          <p:spTgt spid="2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pic>
        <p:nvPicPr>
          <p:cNvPr id="210" name="Google Shape;210;p36"/>
          <p:cNvPicPr preferRelativeResize="0"/>
          <p:nvPr/>
        </p:nvPicPr>
        <p:blipFill>
          <a:blip r:embed="rId3">
            <a:alphaModFix/>
          </a:blip>
          <a:stretch>
            <a:fillRect/>
          </a:stretch>
        </p:blipFill>
        <p:spPr>
          <a:xfrm>
            <a:off x="1010588" y="333324"/>
            <a:ext cx="2971975" cy="1381725"/>
          </a:xfrm>
          <a:prstGeom prst="rect">
            <a:avLst/>
          </a:prstGeom>
          <a:noFill/>
          <a:ln>
            <a:noFill/>
          </a:ln>
        </p:spPr>
      </p:pic>
      <p:pic>
        <p:nvPicPr>
          <p:cNvPr id="211" name="Google Shape;211;p36"/>
          <p:cNvPicPr preferRelativeResize="0"/>
          <p:nvPr/>
        </p:nvPicPr>
        <p:blipFill>
          <a:blip r:embed="rId4">
            <a:alphaModFix/>
          </a:blip>
          <a:stretch>
            <a:fillRect/>
          </a:stretch>
        </p:blipFill>
        <p:spPr>
          <a:xfrm>
            <a:off x="4765242" y="709925"/>
            <a:ext cx="3497484" cy="1381725"/>
          </a:xfrm>
          <a:prstGeom prst="rect">
            <a:avLst/>
          </a:prstGeom>
          <a:noFill/>
          <a:ln>
            <a:noFill/>
          </a:ln>
        </p:spPr>
      </p:pic>
      <p:pic>
        <p:nvPicPr>
          <p:cNvPr id="212" name="Google Shape;212;p36"/>
          <p:cNvPicPr preferRelativeResize="0"/>
          <p:nvPr/>
        </p:nvPicPr>
        <p:blipFill>
          <a:blip r:embed="rId5">
            <a:alphaModFix/>
          </a:blip>
          <a:stretch>
            <a:fillRect/>
          </a:stretch>
        </p:blipFill>
        <p:spPr>
          <a:xfrm>
            <a:off x="6253400" y="3114850"/>
            <a:ext cx="1720199" cy="896700"/>
          </a:xfrm>
          <a:prstGeom prst="rect">
            <a:avLst/>
          </a:prstGeom>
          <a:noFill/>
          <a:ln>
            <a:noFill/>
          </a:ln>
        </p:spPr>
      </p:pic>
      <p:pic>
        <p:nvPicPr>
          <p:cNvPr id="213" name="Google Shape;213;p36"/>
          <p:cNvPicPr preferRelativeResize="0"/>
          <p:nvPr/>
        </p:nvPicPr>
        <p:blipFill>
          <a:blip r:embed="rId6">
            <a:alphaModFix/>
          </a:blip>
          <a:stretch>
            <a:fillRect/>
          </a:stretch>
        </p:blipFill>
        <p:spPr>
          <a:xfrm>
            <a:off x="621100" y="3389450"/>
            <a:ext cx="2584075" cy="739700"/>
          </a:xfrm>
          <a:prstGeom prst="rect">
            <a:avLst/>
          </a:prstGeom>
          <a:noFill/>
          <a:ln>
            <a:noFill/>
          </a:ln>
        </p:spPr>
      </p:pic>
      <p:pic>
        <p:nvPicPr>
          <p:cNvPr id="214" name="Google Shape;214;p36"/>
          <p:cNvPicPr preferRelativeResize="0"/>
          <p:nvPr/>
        </p:nvPicPr>
        <p:blipFill>
          <a:blip r:embed="rId7">
            <a:alphaModFix/>
          </a:blip>
          <a:stretch>
            <a:fillRect/>
          </a:stretch>
        </p:blipFill>
        <p:spPr>
          <a:xfrm>
            <a:off x="4298150" y="3574823"/>
            <a:ext cx="1410700" cy="896700"/>
          </a:xfrm>
          <a:prstGeom prst="rect">
            <a:avLst/>
          </a:prstGeom>
          <a:noFill/>
          <a:ln>
            <a:noFill/>
          </a:ln>
        </p:spPr>
      </p:pic>
      <p:sp>
        <p:nvSpPr>
          <p:cNvPr id="215" name="Google Shape;215;p36"/>
          <p:cNvSpPr txBox="1"/>
          <p:nvPr/>
        </p:nvSpPr>
        <p:spPr>
          <a:xfrm>
            <a:off x="743000" y="2653500"/>
            <a:ext cx="10516200" cy="855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latin typeface="Source Sans Pro"/>
                <a:ea typeface="Source Sans Pro"/>
                <a:cs typeface="Source Sans Pro"/>
                <a:sym typeface="Source Sans Pro"/>
              </a:rPr>
              <a:t>                     …………………………….………………………………………………...</a:t>
            </a:r>
            <a:endParaRPr>
              <a:latin typeface="Source Sans Pro"/>
              <a:ea typeface="Source Sans Pro"/>
              <a:cs typeface="Source Sans Pro"/>
              <a:sym typeface="Source Sans Pr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12"/>
                                        </p:tgtEl>
                                        <p:attrNameLst>
                                          <p:attrName>style.visibility</p:attrName>
                                        </p:attrNameLst>
                                      </p:cBhvr>
                                      <p:to>
                                        <p:strVal val="visible"/>
                                      </p:to>
                                    </p:set>
                                    <p:animEffect transition="in" filter="fade">
                                      <p:cBhvr>
                                        <p:cTn id="7" dur="1000"/>
                                        <p:tgtEl>
                                          <p:spTgt spid="212"/>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10"/>
                                        </p:tgtEl>
                                        <p:attrNameLst>
                                          <p:attrName>style.visibility</p:attrName>
                                        </p:attrNameLst>
                                      </p:cBhvr>
                                      <p:to>
                                        <p:strVal val="visible"/>
                                      </p:to>
                                    </p:set>
                                    <p:animEffect transition="in" filter="fade">
                                      <p:cBhvr>
                                        <p:cTn id="11" dur="1000"/>
                                        <p:tgtEl>
                                          <p:spTgt spid="210"/>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14"/>
                                        </p:tgtEl>
                                        <p:attrNameLst>
                                          <p:attrName>style.visibility</p:attrName>
                                        </p:attrNameLst>
                                      </p:cBhvr>
                                      <p:to>
                                        <p:strVal val="visible"/>
                                      </p:to>
                                    </p:set>
                                    <p:animEffect transition="in" filter="fade">
                                      <p:cBhvr>
                                        <p:cTn id="15" dur="1000"/>
                                        <p:tgtEl>
                                          <p:spTgt spid="214"/>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fade">
                                      <p:cBhvr>
                                        <p:cTn id="19" dur="1000"/>
                                        <p:tgtEl>
                                          <p:spTgt spid="213"/>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11"/>
                                        </p:tgtEl>
                                        <p:attrNameLst>
                                          <p:attrName>style.visibility</p:attrName>
                                        </p:attrNameLst>
                                      </p:cBhvr>
                                      <p:to>
                                        <p:strVal val="visible"/>
                                      </p:to>
                                    </p:set>
                                    <p:animEffect transition="in" filter="fade">
                                      <p:cBhvr>
                                        <p:cTn id="23" dur="1000"/>
                                        <p:tgtEl>
                                          <p:spTgt spid="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37"/>
          <p:cNvPicPr preferRelativeResize="0"/>
          <p:nvPr/>
        </p:nvPicPr>
        <p:blipFill>
          <a:blip r:embed="rId3">
            <a:alphaModFix/>
          </a:blip>
          <a:stretch>
            <a:fillRect/>
          </a:stretch>
        </p:blipFill>
        <p:spPr>
          <a:xfrm>
            <a:off x="3104425" y="152400"/>
            <a:ext cx="3729260" cy="4838701"/>
          </a:xfrm>
          <a:prstGeom prst="rect">
            <a:avLst/>
          </a:prstGeom>
          <a:noFill/>
          <a:ln>
            <a:noFill/>
          </a:ln>
        </p:spPr>
      </p:pic>
      <p:sp>
        <p:nvSpPr>
          <p:cNvPr id="221" name="Google Shape;221;p37"/>
          <p:cNvSpPr txBox="1"/>
          <p:nvPr/>
        </p:nvSpPr>
        <p:spPr>
          <a:xfrm>
            <a:off x="0" y="410450"/>
            <a:ext cx="3000000" cy="25896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5D5D5D"/>
                </a:solidFill>
              </a:rPr>
              <a:t>The Art of Hosting offers a blend of powerful methods to create open and meaningful conversation that leads to commitment and good results.  </a:t>
            </a:r>
            <a:endParaRPr>
              <a:solidFill>
                <a:srgbClr val="5D5D5D"/>
              </a:solidFill>
            </a:endParaRPr>
          </a:p>
          <a:p>
            <a:pPr marL="0" lvl="0" indent="0" algn="l" rtl="0">
              <a:spcBef>
                <a:spcPts val="0"/>
              </a:spcBef>
              <a:spcAft>
                <a:spcPts val="0"/>
              </a:spcAft>
              <a:buNone/>
            </a:pPr>
            <a:endParaRPr>
              <a:solidFill>
                <a:srgbClr val="5D5D5D"/>
              </a:solidFill>
            </a:endParaRPr>
          </a:p>
          <a:p>
            <a:pPr marL="0" lvl="0" indent="0" algn="l" rtl="0">
              <a:spcBef>
                <a:spcPts val="0"/>
              </a:spcBef>
              <a:spcAft>
                <a:spcPts val="0"/>
              </a:spcAft>
              <a:buNone/>
            </a:pPr>
            <a:r>
              <a:rPr lang="en">
                <a:solidFill>
                  <a:srgbClr val="5D5D5D"/>
                </a:solidFill>
              </a:rPr>
              <a:t>Working with a range of collaborative methods – like Circle, World Café, Appreciative Inquiry, Open Space Technology, ProAction Café, storytelling and more – practitioners can tailor the approach to their context and purpose.</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Merrimack College Library: World Cafe</a:t>
            </a:r>
            <a:endParaRPr/>
          </a:p>
        </p:txBody>
      </p:sp>
      <p:pic>
        <p:nvPicPr>
          <p:cNvPr id="227" name="Google Shape;227;p38"/>
          <p:cNvPicPr preferRelativeResize="0"/>
          <p:nvPr/>
        </p:nvPicPr>
        <p:blipFill>
          <a:blip r:embed="rId3">
            <a:alphaModFix/>
          </a:blip>
          <a:stretch>
            <a:fillRect/>
          </a:stretch>
        </p:blipFill>
        <p:spPr>
          <a:xfrm>
            <a:off x="914600" y="1285250"/>
            <a:ext cx="4448748" cy="3336549"/>
          </a:xfrm>
          <a:prstGeom prst="rect">
            <a:avLst/>
          </a:prstGeom>
          <a:noFill/>
          <a:ln>
            <a:noFill/>
          </a:ln>
        </p:spPr>
      </p:pic>
      <p:sp>
        <p:nvSpPr>
          <p:cNvPr id="228" name="Google Shape;228;p38"/>
          <p:cNvSpPr txBox="1"/>
          <p:nvPr/>
        </p:nvSpPr>
        <p:spPr>
          <a:xfrm>
            <a:off x="5624325" y="1195550"/>
            <a:ext cx="3122700" cy="60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latin typeface="Cambria"/>
              <a:ea typeface="Cambria"/>
              <a:cs typeface="Cambria"/>
              <a:sym typeface="Cambria"/>
            </a:endParaRPr>
          </a:p>
        </p:txBody>
      </p:sp>
      <p:pic>
        <p:nvPicPr>
          <p:cNvPr id="229" name="Google Shape;229;p38"/>
          <p:cNvPicPr preferRelativeResize="0"/>
          <p:nvPr/>
        </p:nvPicPr>
        <p:blipFill rotWithShape="1">
          <a:blip r:embed="rId4">
            <a:alphaModFix/>
          </a:blip>
          <a:srcRect/>
          <a:stretch/>
        </p:blipFill>
        <p:spPr>
          <a:xfrm>
            <a:off x="5746762" y="1304525"/>
            <a:ext cx="2473524" cy="329800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26"/>
                                        </p:tgtEl>
                                        <p:attrNameLst>
                                          <p:attrName>style.visibility</p:attrName>
                                        </p:attrNameLst>
                                      </p:cBhvr>
                                      <p:to>
                                        <p:strVal val="visible"/>
                                      </p:to>
                                    </p:set>
                                    <p:animEffect transition="in" filter="fade">
                                      <p:cBhvr>
                                        <p:cTn id="7" dur="1000"/>
                                        <p:tgtEl>
                                          <p:spTgt spid="22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27"/>
                                        </p:tgtEl>
                                        <p:attrNameLst>
                                          <p:attrName>style.visibility</p:attrName>
                                        </p:attrNameLst>
                                      </p:cBhvr>
                                      <p:to>
                                        <p:strVal val="visible"/>
                                      </p:to>
                                    </p:set>
                                    <p:animEffect transition="in" filter="fade">
                                      <p:cBhvr>
                                        <p:cTn id="11" dur="1000"/>
                                        <p:tgtEl>
                                          <p:spTgt spid="22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29"/>
                                        </p:tgtEl>
                                        <p:attrNameLst>
                                          <p:attrName>style.visibility</p:attrName>
                                        </p:attrNameLst>
                                      </p:cBhvr>
                                      <p:to>
                                        <p:strVal val="visible"/>
                                      </p:to>
                                    </p:set>
                                    <p:animEffect transition="in" filter="fade">
                                      <p:cBhvr>
                                        <p:cTn id="15" dur="1000"/>
                                        <p:tgtEl>
                                          <p:spTgt spid="2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UMass Amherst Libraries: film screening/discussion</a:t>
            </a:r>
            <a:endParaRPr sz="2400"/>
          </a:p>
        </p:txBody>
      </p:sp>
      <p:pic>
        <p:nvPicPr>
          <p:cNvPr id="235" name="Google Shape;235;p39"/>
          <p:cNvPicPr preferRelativeResize="0"/>
          <p:nvPr/>
        </p:nvPicPr>
        <p:blipFill>
          <a:blip r:embed="rId3">
            <a:alphaModFix/>
          </a:blip>
          <a:stretch>
            <a:fillRect/>
          </a:stretch>
        </p:blipFill>
        <p:spPr>
          <a:xfrm>
            <a:off x="311700" y="1190225"/>
            <a:ext cx="5350426" cy="1850825"/>
          </a:xfrm>
          <a:prstGeom prst="rect">
            <a:avLst/>
          </a:prstGeom>
          <a:noFill/>
          <a:ln>
            <a:noFill/>
          </a:ln>
        </p:spPr>
      </p:pic>
      <p:pic>
        <p:nvPicPr>
          <p:cNvPr id="236" name="Google Shape;236;p39"/>
          <p:cNvPicPr preferRelativeResize="0"/>
          <p:nvPr/>
        </p:nvPicPr>
        <p:blipFill rotWithShape="1">
          <a:blip r:embed="rId4">
            <a:alphaModFix/>
          </a:blip>
          <a:srcRect l="1475" r="5127" b="3781"/>
          <a:stretch/>
        </p:blipFill>
        <p:spPr>
          <a:xfrm>
            <a:off x="4219400" y="2850400"/>
            <a:ext cx="3966598" cy="185082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34"/>
                                        </p:tgtEl>
                                        <p:attrNameLst>
                                          <p:attrName>style.visibility</p:attrName>
                                        </p:attrNameLst>
                                      </p:cBhvr>
                                      <p:to>
                                        <p:strVal val="visible"/>
                                      </p:to>
                                    </p:set>
                                    <p:animEffect transition="in" filter="fade">
                                      <p:cBhvr>
                                        <p:cTn id="7" dur="1000"/>
                                        <p:tgtEl>
                                          <p:spTgt spid="234"/>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35"/>
                                        </p:tgtEl>
                                        <p:attrNameLst>
                                          <p:attrName>style.visibility</p:attrName>
                                        </p:attrNameLst>
                                      </p:cBhvr>
                                      <p:to>
                                        <p:strVal val="visible"/>
                                      </p:to>
                                    </p:set>
                                    <p:animEffect transition="in" filter="fade">
                                      <p:cBhvr>
                                        <p:cTn id="11" dur="1000"/>
                                        <p:tgtEl>
                                          <p:spTgt spid="235"/>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36"/>
                                        </p:tgtEl>
                                        <p:attrNameLst>
                                          <p:attrName>style.visibility</p:attrName>
                                        </p:attrNameLst>
                                      </p:cBhvr>
                                      <p:to>
                                        <p:strVal val="visible"/>
                                      </p:to>
                                    </p:set>
                                    <p:animEffect transition="in" filter="fade">
                                      <p:cBhvr>
                                        <p:cTn id="15" dur="1000"/>
                                        <p:tgtEl>
                                          <p:spTgt spid="2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4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400"/>
              <a:t>Wellfleet Public Library: Green New Deal Town Hall</a:t>
            </a:r>
            <a:endParaRPr sz="2400"/>
          </a:p>
        </p:txBody>
      </p:sp>
      <p:pic>
        <p:nvPicPr>
          <p:cNvPr id="242" name="Google Shape;242;p40"/>
          <p:cNvPicPr preferRelativeResize="0"/>
          <p:nvPr/>
        </p:nvPicPr>
        <p:blipFill>
          <a:blip r:embed="rId3">
            <a:alphaModFix/>
          </a:blip>
          <a:stretch>
            <a:fillRect/>
          </a:stretch>
        </p:blipFill>
        <p:spPr>
          <a:xfrm>
            <a:off x="1790125" y="1017725"/>
            <a:ext cx="5563751" cy="37091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1"/>
                                        </p:tgtEl>
                                        <p:attrNameLst>
                                          <p:attrName>style.visibility</p:attrName>
                                        </p:attrNameLst>
                                      </p:cBhvr>
                                      <p:to>
                                        <p:strVal val="visible"/>
                                      </p:to>
                                    </p:set>
                                    <p:animEffect transition="in" filter="fade">
                                      <p:cBhvr>
                                        <p:cTn id="7" dur="1000"/>
                                        <p:tgtEl>
                                          <p:spTgt spid="24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42"/>
                                        </p:tgtEl>
                                        <p:attrNameLst>
                                          <p:attrName>style.visibility</p:attrName>
                                        </p:attrNameLst>
                                      </p:cBhvr>
                                      <p:to>
                                        <p:strVal val="visible"/>
                                      </p:to>
                                    </p:set>
                                    <p:animEffect transition="in" filter="fade">
                                      <p:cBhvr>
                                        <p:cTn id="11" dur="1000"/>
                                        <p:tgtEl>
                                          <p:spTgt spid="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4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Youth empowerment circle</a:t>
            </a:r>
            <a:endParaRPr/>
          </a:p>
        </p:txBody>
      </p:sp>
      <p:pic>
        <p:nvPicPr>
          <p:cNvPr id="248" name="Google Shape;248;p41"/>
          <p:cNvPicPr preferRelativeResize="0"/>
          <p:nvPr/>
        </p:nvPicPr>
        <p:blipFill>
          <a:blip r:embed="rId3">
            <a:alphaModFix/>
          </a:blip>
          <a:stretch>
            <a:fillRect/>
          </a:stretch>
        </p:blipFill>
        <p:spPr>
          <a:xfrm>
            <a:off x="1569025" y="1215937"/>
            <a:ext cx="6005949" cy="3426476"/>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47"/>
                                        </p:tgtEl>
                                        <p:attrNameLst>
                                          <p:attrName>style.visibility</p:attrName>
                                        </p:attrNameLst>
                                      </p:cBhvr>
                                      <p:to>
                                        <p:strVal val="visible"/>
                                      </p:to>
                                    </p:set>
                                    <p:animEffect transition="in" filter="fade">
                                      <p:cBhvr>
                                        <p:cTn id="7" dur="1000"/>
                                        <p:tgtEl>
                                          <p:spTgt spid="24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48"/>
                                        </p:tgtEl>
                                        <p:attrNameLst>
                                          <p:attrName>style.visibility</p:attrName>
                                        </p:attrNameLst>
                                      </p:cBhvr>
                                      <p:to>
                                        <p:strVal val="visible"/>
                                      </p:to>
                                    </p:set>
                                    <p:animEffect transition="in" filter="fade">
                                      <p:cBhvr>
                                        <p:cTn id="11" dur="1000"/>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42"/>
          <p:cNvSpPr txBox="1">
            <a:spLocks noGrp="1"/>
          </p:cNvSpPr>
          <p:nvPr>
            <p:ph type="title"/>
          </p:nvPr>
        </p:nvSpPr>
        <p:spPr>
          <a:xfrm>
            <a:off x="860575" y="368575"/>
            <a:ext cx="2808000" cy="755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  </a:t>
            </a:r>
            <a:r>
              <a:rPr lang="en" sz="1800"/>
              <a:t>Go Bag Workshop</a:t>
            </a:r>
            <a:endParaRPr sz="1800"/>
          </a:p>
          <a:p>
            <a:pPr marL="0" lvl="0" indent="0" algn="ctr" rtl="0">
              <a:spcBef>
                <a:spcPts val="0"/>
              </a:spcBef>
              <a:spcAft>
                <a:spcPts val="0"/>
              </a:spcAft>
              <a:buNone/>
            </a:pPr>
            <a:r>
              <a:rPr lang="en" sz="1800"/>
              <a:t>                                                    </a:t>
            </a:r>
            <a:endParaRPr sz="1800"/>
          </a:p>
        </p:txBody>
      </p:sp>
      <p:pic>
        <p:nvPicPr>
          <p:cNvPr id="254" name="Google Shape;254;p42"/>
          <p:cNvPicPr preferRelativeResize="0"/>
          <p:nvPr/>
        </p:nvPicPr>
        <p:blipFill>
          <a:blip r:embed="rId3">
            <a:alphaModFix/>
          </a:blip>
          <a:stretch>
            <a:fillRect/>
          </a:stretch>
        </p:blipFill>
        <p:spPr>
          <a:xfrm>
            <a:off x="1102525" y="1124275"/>
            <a:ext cx="2324111" cy="3472825"/>
          </a:xfrm>
          <a:prstGeom prst="rect">
            <a:avLst/>
          </a:prstGeom>
          <a:noFill/>
          <a:ln>
            <a:noFill/>
          </a:ln>
        </p:spPr>
      </p:pic>
      <p:pic>
        <p:nvPicPr>
          <p:cNvPr id="255" name="Google Shape;255;p42"/>
          <p:cNvPicPr preferRelativeResize="0"/>
          <p:nvPr/>
        </p:nvPicPr>
        <p:blipFill>
          <a:blip r:embed="rId4">
            <a:alphaModFix/>
          </a:blip>
          <a:stretch>
            <a:fillRect/>
          </a:stretch>
        </p:blipFill>
        <p:spPr>
          <a:xfrm>
            <a:off x="5689175" y="1124263"/>
            <a:ext cx="2286350" cy="3472825"/>
          </a:xfrm>
          <a:prstGeom prst="rect">
            <a:avLst/>
          </a:prstGeom>
          <a:noFill/>
          <a:ln>
            <a:noFill/>
          </a:ln>
        </p:spPr>
      </p:pic>
      <p:sp>
        <p:nvSpPr>
          <p:cNvPr id="256" name="Google Shape;256;p42"/>
          <p:cNvSpPr txBox="1">
            <a:spLocks noGrp="1"/>
          </p:cNvSpPr>
          <p:nvPr>
            <p:ph type="title"/>
          </p:nvPr>
        </p:nvSpPr>
        <p:spPr>
          <a:xfrm>
            <a:off x="5428350" y="368575"/>
            <a:ext cx="2808000" cy="7557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a:t>  </a:t>
            </a:r>
            <a:r>
              <a:rPr lang="en" sz="1800"/>
              <a:t>Learn about Energy Democracy                                                    </a:t>
            </a:r>
            <a:endParaRPr sz="1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53"/>
                                        </p:tgtEl>
                                        <p:attrNameLst>
                                          <p:attrName>style.visibility</p:attrName>
                                        </p:attrNameLst>
                                      </p:cBhvr>
                                      <p:to>
                                        <p:strVal val="visible"/>
                                      </p:to>
                                    </p:set>
                                    <p:animEffect transition="in" filter="fade">
                                      <p:cBhvr>
                                        <p:cTn id="7" dur="1000"/>
                                        <p:tgtEl>
                                          <p:spTgt spid="25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54"/>
                                        </p:tgtEl>
                                        <p:attrNameLst>
                                          <p:attrName>style.visibility</p:attrName>
                                        </p:attrNameLst>
                                      </p:cBhvr>
                                      <p:to>
                                        <p:strVal val="visible"/>
                                      </p:to>
                                    </p:set>
                                    <p:animEffect transition="in" filter="fade">
                                      <p:cBhvr>
                                        <p:cTn id="11" dur="1000"/>
                                        <p:tgtEl>
                                          <p:spTgt spid="254"/>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56"/>
                                        </p:tgtEl>
                                        <p:attrNameLst>
                                          <p:attrName>style.visibility</p:attrName>
                                        </p:attrNameLst>
                                      </p:cBhvr>
                                      <p:to>
                                        <p:strVal val="visible"/>
                                      </p:to>
                                    </p:set>
                                    <p:animEffect transition="in" filter="fade">
                                      <p:cBhvr>
                                        <p:cTn id="15" dur="1000"/>
                                        <p:tgtEl>
                                          <p:spTgt spid="256"/>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55"/>
                                        </p:tgtEl>
                                        <p:attrNameLst>
                                          <p:attrName>style.visibility</p:attrName>
                                        </p:attrNameLst>
                                      </p:cBhvr>
                                      <p:to>
                                        <p:strVal val="visible"/>
                                      </p:to>
                                    </p:set>
                                    <p:animEffect transition="in" filter="fade">
                                      <p:cBhvr>
                                        <p:cTn id="19" dur="1000"/>
                                        <p:tgtEl>
                                          <p:spTgt spid="2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Google Shape;74;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this workshop is NOT about:</a:t>
            </a:r>
            <a:endParaRPr/>
          </a:p>
          <a:p>
            <a:pPr marL="0" lvl="0" indent="0" algn="l" rtl="0">
              <a:spcBef>
                <a:spcPts val="0"/>
              </a:spcBef>
              <a:spcAft>
                <a:spcPts val="0"/>
              </a:spcAft>
              <a:buNone/>
            </a:pPr>
            <a:endParaRPr/>
          </a:p>
        </p:txBody>
      </p:sp>
      <p:sp>
        <p:nvSpPr>
          <p:cNvPr id="75" name="Google Shape;75;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Science of climate change </a:t>
            </a:r>
            <a:endParaRPr/>
          </a:p>
          <a:p>
            <a:pPr marL="457200" lvl="0" indent="-342900" algn="l" rtl="0">
              <a:spcBef>
                <a:spcPts val="0"/>
              </a:spcBef>
              <a:spcAft>
                <a:spcPts val="0"/>
              </a:spcAft>
              <a:buSzPts val="1800"/>
              <a:buChar char="●"/>
            </a:pPr>
            <a:r>
              <a:rPr lang="en"/>
              <a:t>Debating climate change</a:t>
            </a:r>
            <a:endParaRPr/>
          </a:p>
          <a:p>
            <a:pPr marL="457200" lvl="0" indent="-342900" algn="l" rtl="0">
              <a:spcBef>
                <a:spcPts val="0"/>
              </a:spcBef>
              <a:spcAft>
                <a:spcPts val="0"/>
              </a:spcAft>
              <a:buSzPts val="1800"/>
              <a:buChar char="●"/>
            </a:pPr>
            <a:r>
              <a:rPr lang="en"/>
              <a:t>Dealing with climate change skeptics</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4">
                                            <p:txEl>
                                              <p:pRg st="0" end="0"/>
                                            </p:txEl>
                                          </p:spTgt>
                                        </p:tgtEl>
                                        <p:attrNameLst>
                                          <p:attrName>style.visibility</p:attrName>
                                        </p:attrNameLst>
                                      </p:cBhvr>
                                      <p:to>
                                        <p:strVal val="visible"/>
                                      </p:to>
                                    </p:set>
                                    <p:animEffect transition="in" filter="fade">
                                      <p:cBhvr>
                                        <p:cTn id="7" dur="1000"/>
                                        <p:tgtEl>
                                          <p:spTgt spid="74">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74">
                                            <p:txEl>
                                              <p:pRg st="1" end="1"/>
                                            </p:txEl>
                                          </p:spTgt>
                                        </p:tgtEl>
                                        <p:attrNameLst>
                                          <p:attrName>style.visibility</p:attrName>
                                        </p:attrNameLst>
                                      </p:cBhvr>
                                      <p:to>
                                        <p:strVal val="visible"/>
                                      </p:to>
                                    </p:set>
                                    <p:animEffect transition="in" filter="fade">
                                      <p:cBhvr>
                                        <p:cTn id="11" dur="1000"/>
                                        <p:tgtEl>
                                          <p:spTgt spid="7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75">
                                            <p:txEl>
                                              <p:pRg st="0" end="0"/>
                                            </p:txEl>
                                          </p:spTgt>
                                        </p:tgtEl>
                                        <p:attrNameLst>
                                          <p:attrName>style.visibility</p:attrName>
                                        </p:attrNameLst>
                                      </p:cBhvr>
                                      <p:to>
                                        <p:strVal val="visible"/>
                                      </p:to>
                                    </p:set>
                                    <p:animEffect transition="in" filter="fade">
                                      <p:cBhvr>
                                        <p:cTn id="15" dur="1000"/>
                                        <p:tgtEl>
                                          <p:spTgt spid="75">
                                            <p:txEl>
                                              <p:pRg st="0" end="0"/>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75">
                                            <p:txEl>
                                              <p:pRg st="1" end="1"/>
                                            </p:txEl>
                                          </p:spTgt>
                                        </p:tgtEl>
                                        <p:attrNameLst>
                                          <p:attrName>style.visibility</p:attrName>
                                        </p:attrNameLst>
                                      </p:cBhvr>
                                      <p:to>
                                        <p:strVal val="visible"/>
                                      </p:to>
                                    </p:set>
                                    <p:animEffect transition="in" filter="fade">
                                      <p:cBhvr>
                                        <p:cTn id="19" dur="1000"/>
                                        <p:tgtEl>
                                          <p:spTgt spid="75">
                                            <p:txEl>
                                              <p:pRg st="1" end="1"/>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75">
                                            <p:txEl>
                                              <p:pRg st="2" end="2"/>
                                            </p:txEl>
                                          </p:spTgt>
                                        </p:tgtEl>
                                        <p:attrNameLst>
                                          <p:attrName>style.visibility</p:attrName>
                                        </p:attrNameLst>
                                      </p:cBhvr>
                                      <p:to>
                                        <p:strVal val="visible"/>
                                      </p:to>
                                    </p:set>
                                    <p:animEffect transition="in" filter="fade">
                                      <p:cBhvr>
                                        <p:cTn id="23" dur="1000"/>
                                        <p:tgtEl>
                                          <p:spTgt spid="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43"/>
          <p:cNvSpPr txBox="1">
            <a:spLocks noGrp="1"/>
          </p:cNvSpPr>
          <p:nvPr>
            <p:ph type="title"/>
          </p:nvPr>
        </p:nvSpPr>
        <p:spPr>
          <a:xfrm>
            <a:off x="311700" y="445025"/>
            <a:ext cx="8520600" cy="977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Meeting Our Ancestors: </a:t>
            </a:r>
            <a:endParaRPr/>
          </a:p>
          <a:p>
            <a:pPr marL="0" lvl="0" indent="0" algn="ctr" rtl="0">
              <a:spcBef>
                <a:spcPts val="0"/>
              </a:spcBef>
              <a:spcAft>
                <a:spcPts val="0"/>
              </a:spcAft>
              <a:buNone/>
            </a:pPr>
            <a:r>
              <a:rPr lang="en"/>
              <a:t>Explore the Future through the Present Moment</a:t>
            </a:r>
            <a:endParaRPr/>
          </a:p>
          <a:p>
            <a:pPr marL="0" lvl="0" indent="0" algn="l" rtl="0">
              <a:spcBef>
                <a:spcPts val="0"/>
              </a:spcBef>
              <a:spcAft>
                <a:spcPts val="0"/>
              </a:spcAft>
              <a:buClr>
                <a:schemeClr val="dk1"/>
              </a:buClr>
              <a:buSzPts val="1100"/>
              <a:buFont typeface="Arial"/>
              <a:buNone/>
            </a:pPr>
            <a:endParaRPr/>
          </a:p>
        </p:txBody>
      </p:sp>
      <p:pic>
        <p:nvPicPr>
          <p:cNvPr id="262" name="Google Shape;262;p43" descr="Обои ID:864719" title="Face to Face Фэнтези Ландшафт Фантастика Лицо Man Обои"/>
          <p:cNvPicPr preferRelativeResize="0"/>
          <p:nvPr/>
        </p:nvPicPr>
        <p:blipFill>
          <a:blip r:embed="rId3">
            <a:alphaModFix/>
          </a:blip>
          <a:stretch>
            <a:fillRect/>
          </a:stretch>
        </p:blipFill>
        <p:spPr>
          <a:xfrm>
            <a:off x="2624944" y="1547927"/>
            <a:ext cx="3894104" cy="2433800"/>
          </a:xfrm>
          <a:prstGeom prst="rect">
            <a:avLst/>
          </a:prstGeom>
          <a:noFill/>
          <a:ln>
            <a:noFill/>
          </a:ln>
        </p:spPr>
      </p:pic>
      <p:sp>
        <p:nvSpPr>
          <p:cNvPr id="263" name="Google Shape;263;p43"/>
          <p:cNvSpPr txBox="1">
            <a:spLocks noGrp="1"/>
          </p:cNvSpPr>
          <p:nvPr>
            <p:ph type="body" idx="1"/>
          </p:nvPr>
        </p:nvSpPr>
        <p:spPr>
          <a:xfrm>
            <a:off x="415325" y="4107250"/>
            <a:ext cx="8520600" cy="904200"/>
          </a:xfrm>
          <a:prstGeom prst="rect">
            <a:avLst/>
          </a:prstGeom>
        </p:spPr>
        <p:txBody>
          <a:bodyPr spcFirstLastPara="1" wrap="square" lIns="91425" tIns="91425" rIns="91425" bIns="91425" anchor="t" anchorCtr="0">
            <a:noAutofit/>
          </a:bodyPr>
          <a:lstStyle/>
          <a:p>
            <a:pPr marL="0" lvl="0" indent="0" algn="ctr" rtl="0">
              <a:lnSpc>
                <a:spcPct val="100000"/>
              </a:lnSpc>
              <a:spcBef>
                <a:spcPts val="0"/>
              </a:spcBef>
              <a:spcAft>
                <a:spcPts val="0"/>
              </a:spcAft>
              <a:buNone/>
            </a:pPr>
            <a:r>
              <a:rPr lang="en"/>
              <a:t>A sacred </a:t>
            </a:r>
            <a:r>
              <a:rPr lang="en" i="1"/>
              <a:t>deep time</a:t>
            </a:r>
            <a:r>
              <a:rPr lang="en"/>
              <a:t> practice</a:t>
            </a:r>
            <a:endParaRPr/>
          </a:p>
          <a:p>
            <a:pPr marL="0" lvl="0" indent="0" algn="ctr" rtl="0">
              <a:lnSpc>
                <a:spcPct val="100000"/>
              </a:lnSpc>
              <a:spcBef>
                <a:spcPts val="1600"/>
              </a:spcBef>
              <a:spcAft>
                <a:spcPts val="0"/>
              </a:spcAft>
              <a:buNone/>
            </a:pPr>
            <a:r>
              <a:rPr lang="en"/>
              <a:t>From Joanna Macy’s “Work That Reconnects”</a:t>
            </a:r>
            <a:endParaRPr/>
          </a:p>
          <a:p>
            <a:pPr marL="0" lvl="0" indent="0" algn="ctr" rtl="0">
              <a:lnSpc>
                <a:spcPct val="100000"/>
              </a:lnSpc>
              <a:spcBef>
                <a:spcPts val="1600"/>
              </a:spcBef>
              <a:spcAft>
                <a:spcPts val="1600"/>
              </a:spcAft>
              <a:buNone/>
            </a:pPr>
            <a:endParaRPr sz="600"/>
          </a:p>
        </p:txBody>
      </p:sp>
      <p:sp>
        <p:nvSpPr>
          <p:cNvPr id="264" name="Google Shape;264;p43"/>
          <p:cNvSpPr txBox="1"/>
          <p:nvPr/>
        </p:nvSpPr>
        <p:spPr>
          <a:xfrm>
            <a:off x="2624950" y="3981725"/>
            <a:ext cx="3894000" cy="235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1600"/>
              </a:spcAft>
              <a:buClr>
                <a:schemeClr val="dk1"/>
              </a:buClr>
              <a:buSzPts val="1100"/>
              <a:buFont typeface="Arial"/>
              <a:buNone/>
            </a:pPr>
            <a:r>
              <a:rPr lang="en" sz="600">
                <a:solidFill>
                  <a:schemeClr val="dk1"/>
                </a:solidFill>
                <a:latin typeface="Source Sans Pro"/>
                <a:ea typeface="Source Sans Pro"/>
                <a:cs typeface="Source Sans Pro"/>
                <a:sym typeface="Source Sans Pro"/>
              </a:rPr>
              <a:t>Image: </a:t>
            </a:r>
            <a:r>
              <a:rPr lang="en" sz="600" u="sng">
                <a:solidFill>
                  <a:schemeClr val="accent5"/>
                </a:solidFill>
                <a:latin typeface="Source Sans Pro"/>
                <a:ea typeface="Source Sans Pro"/>
                <a:cs typeface="Source Sans Pro"/>
                <a:sym typeface="Source Sans Pro"/>
                <a:hlinkClick r:id="rId4"/>
              </a:rPr>
              <a:t>https://wall.alphacoders.com/big.php?i=864719&amp;lang=Russian</a:t>
            </a:r>
            <a:endParaRPr>
              <a:latin typeface="Source Sans Pro"/>
              <a:ea typeface="Source Sans Pro"/>
              <a:cs typeface="Source Sans Pro"/>
              <a:sym typeface="Source Sans Pro"/>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1">
                                            <p:txEl>
                                              <p:pRg st="0" end="0"/>
                                            </p:txEl>
                                          </p:spTgt>
                                        </p:tgtEl>
                                        <p:attrNameLst>
                                          <p:attrName>style.visibility</p:attrName>
                                        </p:attrNameLst>
                                      </p:cBhvr>
                                      <p:to>
                                        <p:strVal val="visible"/>
                                      </p:to>
                                    </p:set>
                                    <p:animEffect transition="in" filter="fade">
                                      <p:cBhvr>
                                        <p:cTn id="7" dur="1000"/>
                                        <p:tgtEl>
                                          <p:spTgt spid="261">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61">
                                            <p:txEl>
                                              <p:pRg st="1" end="1"/>
                                            </p:txEl>
                                          </p:spTgt>
                                        </p:tgtEl>
                                        <p:attrNameLst>
                                          <p:attrName>style.visibility</p:attrName>
                                        </p:attrNameLst>
                                      </p:cBhvr>
                                      <p:to>
                                        <p:strVal val="visible"/>
                                      </p:to>
                                    </p:set>
                                    <p:animEffect transition="in" filter="fade">
                                      <p:cBhvr>
                                        <p:cTn id="11" dur="1000"/>
                                        <p:tgtEl>
                                          <p:spTgt spid="261">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61">
                                            <p:txEl>
                                              <p:pRg st="2" end="2"/>
                                            </p:txEl>
                                          </p:spTgt>
                                        </p:tgtEl>
                                        <p:attrNameLst>
                                          <p:attrName>style.visibility</p:attrName>
                                        </p:attrNameLst>
                                      </p:cBhvr>
                                      <p:to>
                                        <p:strVal val="visible"/>
                                      </p:to>
                                    </p:set>
                                    <p:animEffect transition="in" filter="fade">
                                      <p:cBhvr>
                                        <p:cTn id="15" dur="1000"/>
                                        <p:tgtEl>
                                          <p:spTgt spid="261">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62"/>
                                        </p:tgtEl>
                                        <p:attrNameLst>
                                          <p:attrName>style.visibility</p:attrName>
                                        </p:attrNameLst>
                                      </p:cBhvr>
                                      <p:to>
                                        <p:strVal val="visible"/>
                                      </p:to>
                                    </p:set>
                                    <p:animEffect transition="in" filter="fade">
                                      <p:cBhvr>
                                        <p:cTn id="19" dur="1000"/>
                                        <p:tgtEl>
                                          <p:spTgt spid="262"/>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63">
                                            <p:txEl>
                                              <p:pRg st="0" end="0"/>
                                            </p:txEl>
                                          </p:spTgt>
                                        </p:tgtEl>
                                        <p:attrNameLst>
                                          <p:attrName>style.visibility</p:attrName>
                                        </p:attrNameLst>
                                      </p:cBhvr>
                                      <p:to>
                                        <p:strVal val="visible"/>
                                      </p:to>
                                    </p:set>
                                    <p:animEffect transition="in" filter="fade">
                                      <p:cBhvr>
                                        <p:cTn id="23" dur="1000"/>
                                        <p:tgtEl>
                                          <p:spTgt spid="263">
                                            <p:txEl>
                                              <p:pRg st="0" end="0"/>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63">
                                            <p:txEl>
                                              <p:pRg st="1" end="1"/>
                                            </p:txEl>
                                          </p:spTgt>
                                        </p:tgtEl>
                                        <p:attrNameLst>
                                          <p:attrName>style.visibility</p:attrName>
                                        </p:attrNameLst>
                                      </p:cBhvr>
                                      <p:to>
                                        <p:strVal val="visible"/>
                                      </p:to>
                                    </p:set>
                                    <p:animEffect transition="in" filter="fade">
                                      <p:cBhvr>
                                        <p:cTn id="27" dur="1000"/>
                                        <p:tgtEl>
                                          <p:spTgt spid="263">
                                            <p:txEl>
                                              <p:pRg st="1" end="1"/>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263">
                                            <p:txEl>
                                              <p:pRg st="2" end="2"/>
                                            </p:txEl>
                                          </p:spTgt>
                                        </p:tgtEl>
                                        <p:attrNameLst>
                                          <p:attrName>style.visibility</p:attrName>
                                        </p:attrNameLst>
                                      </p:cBhvr>
                                      <p:to>
                                        <p:strVal val="visible"/>
                                      </p:to>
                                    </p:set>
                                    <p:animEffect transition="in" filter="fade">
                                      <p:cBhvr>
                                        <p:cTn id="31" dur="1000"/>
                                        <p:tgtEl>
                                          <p:spTgt spid="263">
                                            <p:txEl>
                                              <p:pRg st="2" end="2"/>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264">
                                            <p:txEl>
                                              <p:pRg st="0" end="0"/>
                                            </p:txEl>
                                          </p:spTgt>
                                        </p:tgtEl>
                                        <p:attrNameLst>
                                          <p:attrName>style.visibility</p:attrName>
                                        </p:attrNameLst>
                                      </p:cBhvr>
                                      <p:to>
                                        <p:strVal val="visible"/>
                                      </p:to>
                                    </p:set>
                                    <p:animEffect transition="in" filter="fade">
                                      <p:cBhvr>
                                        <p:cTn id="35" dur="1000"/>
                                        <p:tgtEl>
                                          <p:spTgt spid="2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4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 shower of other ideas</a:t>
            </a:r>
            <a:endParaRPr/>
          </a:p>
        </p:txBody>
      </p:sp>
      <p:sp>
        <p:nvSpPr>
          <p:cNvPr id="270" name="Google Shape;270;p4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Art exhibit; performance </a:t>
            </a:r>
            <a:endParaRPr/>
          </a:p>
          <a:p>
            <a:pPr marL="457200" lvl="0" indent="-342900" algn="l" rtl="0">
              <a:spcBef>
                <a:spcPts val="0"/>
              </a:spcBef>
              <a:spcAft>
                <a:spcPts val="0"/>
              </a:spcAft>
              <a:buSzPts val="1800"/>
              <a:buChar char="●"/>
            </a:pPr>
            <a:r>
              <a:rPr lang="en"/>
              <a:t>Resilience </a:t>
            </a:r>
            <a:r>
              <a:rPr lang="en">
                <a:solidFill>
                  <a:schemeClr val="dk1"/>
                </a:solidFill>
              </a:rPr>
              <a:t>reading group</a:t>
            </a:r>
            <a:endParaRPr/>
          </a:p>
          <a:p>
            <a:pPr marL="457200" lvl="0" indent="-342900" algn="l" rtl="0">
              <a:spcBef>
                <a:spcPts val="0"/>
              </a:spcBef>
              <a:spcAft>
                <a:spcPts val="0"/>
              </a:spcAft>
              <a:buSzPts val="1800"/>
              <a:buChar char="●"/>
            </a:pPr>
            <a:r>
              <a:rPr lang="en"/>
              <a:t>Information fair </a:t>
            </a:r>
            <a:endParaRPr/>
          </a:p>
          <a:p>
            <a:pPr marL="457200" lvl="0" indent="-342900" algn="l" rtl="0">
              <a:spcBef>
                <a:spcPts val="0"/>
              </a:spcBef>
              <a:spcAft>
                <a:spcPts val="0"/>
              </a:spcAft>
              <a:buSzPts val="1800"/>
              <a:buChar char="●"/>
            </a:pPr>
            <a:r>
              <a:rPr lang="en"/>
              <a:t>Tour of town/campus waste management facilities</a:t>
            </a:r>
            <a:endParaRPr/>
          </a:p>
          <a:p>
            <a:pPr marL="457200" lvl="0" indent="-342900" algn="l" rtl="0">
              <a:spcBef>
                <a:spcPts val="0"/>
              </a:spcBef>
              <a:spcAft>
                <a:spcPts val="0"/>
              </a:spcAft>
              <a:buSzPts val="1800"/>
              <a:buChar char="●"/>
            </a:pPr>
            <a:r>
              <a:rPr lang="en"/>
              <a:t>Mindfulness practices </a:t>
            </a:r>
            <a:endParaRPr/>
          </a:p>
          <a:p>
            <a:pPr marL="457200" lvl="0" indent="-342900" algn="l" rtl="0">
              <a:spcBef>
                <a:spcPts val="0"/>
              </a:spcBef>
              <a:spcAft>
                <a:spcPts val="0"/>
              </a:spcAft>
              <a:buSzPts val="1800"/>
              <a:buChar char="●"/>
            </a:pPr>
            <a:r>
              <a:rPr lang="en"/>
              <a:t>Human Library</a:t>
            </a:r>
            <a:endParaRPr/>
          </a:p>
          <a:p>
            <a:pPr marL="457200" lvl="0" indent="-342900" algn="l" rtl="0">
              <a:spcBef>
                <a:spcPts val="0"/>
              </a:spcBef>
              <a:spcAft>
                <a:spcPts val="0"/>
              </a:spcAft>
              <a:buSzPts val="1800"/>
              <a:buChar char="●"/>
            </a:pPr>
            <a:r>
              <a:rPr lang="en"/>
              <a:t>Community service activity (e.g. tree planting)</a:t>
            </a:r>
            <a:endParaRPr/>
          </a:p>
          <a:p>
            <a:pPr marL="457200" lvl="0" indent="-342900" algn="l" rtl="0">
              <a:spcBef>
                <a:spcPts val="0"/>
              </a:spcBef>
              <a:spcAft>
                <a:spcPts val="0"/>
              </a:spcAft>
              <a:buSzPts val="1800"/>
              <a:buChar char="●"/>
            </a:pPr>
            <a:r>
              <a:rPr lang="en"/>
              <a:t>Story slam</a:t>
            </a:r>
            <a:endParaRPr/>
          </a:p>
          <a:p>
            <a:pPr marL="457200" lvl="0" indent="-342900" algn="l" rtl="0">
              <a:spcBef>
                <a:spcPts val="0"/>
              </a:spcBef>
              <a:spcAft>
                <a:spcPts val="0"/>
              </a:spcAft>
              <a:buSzPts val="1800"/>
              <a:buChar char="●"/>
            </a:pPr>
            <a:r>
              <a:rPr lang="en"/>
              <a:t>Makerspace (e.g. composting toilet, solar oven)</a:t>
            </a:r>
            <a:endParaRPr/>
          </a:p>
          <a:p>
            <a:pPr marL="457200" lvl="0" indent="0" algn="l" rtl="0">
              <a:spcBef>
                <a:spcPts val="1600"/>
              </a:spcBef>
              <a:spcAft>
                <a:spcPts val="0"/>
              </a:spcAft>
              <a:buNone/>
            </a:pPr>
            <a:endParaRPr/>
          </a:p>
          <a:p>
            <a:pPr marL="457200" lvl="0" indent="0" algn="l" rtl="0">
              <a:spcBef>
                <a:spcPts val="1600"/>
              </a:spcBef>
              <a:spcAft>
                <a:spcPts val="1600"/>
              </a:spcAft>
              <a:buNone/>
            </a:pPr>
            <a:r>
              <a:rPr lang="en"/>
              <a:t/>
            </a:r>
            <a:br>
              <a:rPr lang="en"/>
            </a:br>
            <a:endParaRPr/>
          </a:p>
        </p:txBody>
      </p:sp>
      <p:pic>
        <p:nvPicPr>
          <p:cNvPr id="271" name="Google Shape;271;p44"/>
          <p:cNvPicPr preferRelativeResize="0"/>
          <p:nvPr/>
        </p:nvPicPr>
        <p:blipFill>
          <a:blip r:embed="rId3">
            <a:alphaModFix/>
          </a:blip>
          <a:stretch>
            <a:fillRect/>
          </a:stretch>
        </p:blipFill>
        <p:spPr>
          <a:xfrm flipH="1">
            <a:off x="6233225" y="445013"/>
            <a:ext cx="2457450" cy="258127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9"/>
                                        </p:tgtEl>
                                        <p:attrNameLst>
                                          <p:attrName>style.visibility</p:attrName>
                                        </p:attrNameLst>
                                      </p:cBhvr>
                                      <p:to>
                                        <p:strVal val="visible"/>
                                      </p:to>
                                    </p:set>
                                    <p:animEffect transition="in" filter="fade">
                                      <p:cBhvr>
                                        <p:cTn id="7" dur="1000"/>
                                        <p:tgtEl>
                                          <p:spTgt spid="26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70">
                                            <p:txEl>
                                              <p:pRg st="0" end="0"/>
                                            </p:txEl>
                                          </p:spTgt>
                                        </p:tgtEl>
                                        <p:attrNameLst>
                                          <p:attrName>style.visibility</p:attrName>
                                        </p:attrNameLst>
                                      </p:cBhvr>
                                      <p:to>
                                        <p:strVal val="visible"/>
                                      </p:to>
                                    </p:set>
                                    <p:animEffect transition="in" filter="fade">
                                      <p:cBhvr>
                                        <p:cTn id="11" dur="1000"/>
                                        <p:tgtEl>
                                          <p:spTgt spid="270">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70">
                                            <p:txEl>
                                              <p:pRg st="1" end="1"/>
                                            </p:txEl>
                                          </p:spTgt>
                                        </p:tgtEl>
                                        <p:attrNameLst>
                                          <p:attrName>style.visibility</p:attrName>
                                        </p:attrNameLst>
                                      </p:cBhvr>
                                      <p:to>
                                        <p:strVal val="visible"/>
                                      </p:to>
                                    </p:set>
                                    <p:animEffect transition="in" filter="fade">
                                      <p:cBhvr>
                                        <p:cTn id="15" dur="1000"/>
                                        <p:tgtEl>
                                          <p:spTgt spid="270">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70">
                                            <p:txEl>
                                              <p:pRg st="2" end="2"/>
                                            </p:txEl>
                                          </p:spTgt>
                                        </p:tgtEl>
                                        <p:attrNameLst>
                                          <p:attrName>style.visibility</p:attrName>
                                        </p:attrNameLst>
                                      </p:cBhvr>
                                      <p:to>
                                        <p:strVal val="visible"/>
                                      </p:to>
                                    </p:set>
                                    <p:animEffect transition="in" filter="fade">
                                      <p:cBhvr>
                                        <p:cTn id="19" dur="1000"/>
                                        <p:tgtEl>
                                          <p:spTgt spid="270">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70">
                                            <p:txEl>
                                              <p:pRg st="3" end="3"/>
                                            </p:txEl>
                                          </p:spTgt>
                                        </p:tgtEl>
                                        <p:attrNameLst>
                                          <p:attrName>style.visibility</p:attrName>
                                        </p:attrNameLst>
                                      </p:cBhvr>
                                      <p:to>
                                        <p:strVal val="visible"/>
                                      </p:to>
                                    </p:set>
                                    <p:animEffect transition="in" filter="fade">
                                      <p:cBhvr>
                                        <p:cTn id="23" dur="1000"/>
                                        <p:tgtEl>
                                          <p:spTgt spid="270">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70">
                                            <p:txEl>
                                              <p:pRg st="4" end="4"/>
                                            </p:txEl>
                                          </p:spTgt>
                                        </p:tgtEl>
                                        <p:attrNameLst>
                                          <p:attrName>style.visibility</p:attrName>
                                        </p:attrNameLst>
                                      </p:cBhvr>
                                      <p:to>
                                        <p:strVal val="visible"/>
                                      </p:to>
                                    </p:set>
                                    <p:animEffect transition="in" filter="fade">
                                      <p:cBhvr>
                                        <p:cTn id="27" dur="1000"/>
                                        <p:tgtEl>
                                          <p:spTgt spid="270">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270">
                                            <p:txEl>
                                              <p:pRg st="5" end="5"/>
                                            </p:txEl>
                                          </p:spTgt>
                                        </p:tgtEl>
                                        <p:attrNameLst>
                                          <p:attrName>style.visibility</p:attrName>
                                        </p:attrNameLst>
                                      </p:cBhvr>
                                      <p:to>
                                        <p:strVal val="visible"/>
                                      </p:to>
                                    </p:set>
                                    <p:animEffect transition="in" filter="fade">
                                      <p:cBhvr>
                                        <p:cTn id="31" dur="1000"/>
                                        <p:tgtEl>
                                          <p:spTgt spid="270">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270">
                                            <p:txEl>
                                              <p:pRg st="6" end="6"/>
                                            </p:txEl>
                                          </p:spTgt>
                                        </p:tgtEl>
                                        <p:attrNameLst>
                                          <p:attrName>style.visibility</p:attrName>
                                        </p:attrNameLst>
                                      </p:cBhvr>
                                      <p:to>
                                        <p:strVal val="visible"/>
                                      </p:to>
                                    </p:set>
                                    <p:animEffect transition="in" filter="fade">
                                      <p:cBhvr>
                                        <p:cTn id="35" dur="1000"/>
                                        <p:tgtEl>
                                          <p:spTgt spid="270">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270">
                                            <p:txEl>
                                              <p:pRg st="7" end="7"/>
                                            </p:txEl>
                                          </p:spTgt>
                                        </p:tgtEl>
                                        <p:attrNameLst>
                                          <p:attrName>style.visibility</p:attrName>
                                        </p:attrNameLst>
                                      </p:cBhvr>
                                      <p:to>
                                        <p:strVal val="visible"/>
                                      </p:to>
                                    </p:set>
                                    <p:animEffect transition="in" filter="fade">
                                      <p:cBhvr>
                                        <p:cTn id="39" dur="1000"/>
                                        <p:tgtEl>
                                          <p:spTgt spid="270">
                                            <p:txEl>
                                              <p:pRg st="7" end="7"/>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270">
                                            <p:txEl>
                                              <p:pRg st="8" end="8"/>
                                            </p:txEl>
                                          </p:spTgt>
                                        </p:tgtEl>
                                        <p:attrNameLst>
                                          <p:attrName>style.visibility</p:attrName>
                                        </p:attrNameLst>
                                      </p:cBhvr>
                                      <p:to>
                                        <p:strVal val="visible"/>
                                      </p:to>
                                    </p:set>
                                    <p:animEffect transition="in" filter="fade">
                                      <p:cBhvr>
                                        <p:cTn id="43" dur="1000"/>
                                        <p:tgtEl>
                                          <p:spTgt spid="270">
                                            <p:txEl>
                                              <p:pRg st="8" end="8"/>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270">
                                            <p:txEl>
                                              <p:pRg st="9" end="9"/>
                                            </p:txEl>
                                          </p:spTgt>
                                        </p:tgtEl>
                                        <p:attrNameLst>
                                          <p:attrName>style.visibility</p:attrName>
                                        </p:attrNameLst>
                                      </p:cBhvr>
                                      <p:to>
                                        <p:strVal val="visible"/>
                                      </p:to>
                                    </p:set>
                                    <p:animEffect transition="in" filter="fade">
                                      <p:cBhvr>
                                        <p:cTn id="47" dur="1000"/>
                                        <p:tgtEl>
                                          <p:spTgt spid="270">
                                            <p:txEl>
                                              <p:pRg st="9" end="9"/>
                                            </p:txEl>
                                          </p:spTgt>
                                        </p:tgtEl>
                                      </p:cBhvr>
                                    </p:animEffect>
                                  </p:childTnLst>
                                </p:cTn>
                              </p:par>
                            </p:childTnLst>
                          </p:cTn>
                        </p:par>
                        <p:par>
                          <p:cTn id="48" fill="hold">
                            <p:stCondLst>
                              <p:cond delay="11000"/>
                            </p:stCondLst>
                            <p:childTnLst>
                              <p:par>
                                <p:cTn id="49" presetID="10" presetClass="entr" presetSubtype="0" fill="hold" nodeType="afterEffect">
                                  <p:stCondLst>
                                    <p:cond delay="0"/>
                                  </p:stCondLst>
                                  <p:childTnLst>
                                    <p:set>
                                      <p:cBhvr>
                                        <p:cTn id="50" dur="1" fill="hold">
                                          <p:stCondLst>
                                            <p:cond delay="0"/>
                                          </p:stCondLst>
                                        </p:cTn>
                                        <p:tgtEl>
                                          <p:spTgt spid="270">
                                            <p:txEl>
                                              <p:pRg st="10" end="10"/>
                                            </p:txEl>
                                          </p:spTgt>
                                        </p:tgtEl>
                                        <p:attrNameLst>
                                          <p:attrName>style.visibility</p:attrName>
                                        </p:attrNameLst>
                                      </p:cBhvr>
                                      <p:to>
                                        <p:strVal val="visible"/>
                                      </p:to>
                                    </p:set>
                                    <p:animEffect transition="in" filter="fade">
                                      <p:cBhvr>
                                        <p:cTn id="51" dur="1000"/>
                                        <p:tgtEl>
                                          <p:spTgt spid="270">
                                            <p:txEl>
                                              <p:pRg st="10" end="10"/>
                                            </p:txEl>
                                          </p:spTgt>
                                        </p:tgtEl>
                                      </p:cBhvr>
                                    </p:animEffect>
                                  </p:childTnLst>
                                </p:cTn>
                              </p:par>
                            </p:childTnLst>
                          </p:cTn>
                        </p:par>
                        <p:par>
                          <p:cTn id="52" fill="hold">
                            <p:stCondLst>
                              <p:cond delay="12000"/>
                            </p:stCondLst>
                            <p:childTnLst>
                              <p:par>
                                <p:cTn id="53" presetID="10" presetClass="entr" presetSubtype="0" fill="hold" nodeType="afterEffect">
                                  <p:stCondLst>
                                    <p:cond delay="0"/>
                                  </p:stCondLst>
                                  <p:childTnLst>
                                    <p:set>
                                      <p:cBhvr>
                                        <p:cTn id="54" dur="1" fill="hold">
                                          <p:stCondLst>
                                            <p:cond delay="0"/>
                                          </p:stCondLst>
                                        </p:cTn>
                                        <p:tgtEl>
                                          <p:spTgt spid="271"/>
                                        </p:tgtEl>
                                        <p:attrNameLst>
                                          <p:attrName>style.visibility</p:attrName>
                                        </p:attrNameLst>
                                      </p:cBhvr>
                                      <p:to>
                                        <p:strVal val="visible"/>
                                      </p:to>
                                    </p:set>
                                    <p:animEffect transition="in" filter="fade">
                                      <p:cBhvr>
                                        <p:cTn id="55" dur="1000"/>
                                        <p:tgtEl>
                                          <p:spTgt spid="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4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 A shower of potential partners</a:t>
            </a:r>
            <a:endParaRPr/>
          </a:p>
        </p:txBody>
      </p:sp>
      <p:sp>
        <p:nvSpPr>
          <p:cNvPr id="277" name="Google Shape;277;p4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Char char="●"/>
            </a:pPr>
            <a:r>
              <a:rPr lang="en">
                <a:solidFill>
                  <a:schemeClr val="dk1"/>
                </a:solidFill>
              </a:rPr>
              <a:t>Outdoor recreation</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Municipal government</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Book store</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School -- K-12 &amp; higher ed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Climate change activist group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Mental health agency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Public health agency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Community garden; food justice group</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Music, theater, dance, art group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Mindfulness center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Community center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Farmers, foresters, fisherpeople</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Faith groups </a:t>
            </a:r>
            <a:endParaRPr>
              <a:solidFill>
                <a:schemeClr val="dk1"/>
              </a:solidFill>
            </a:endParaRPr>
          </a:p>
          <a:p>
            <a:pPr marL="457200" lvl="0" indent="0" algn="l" rtl="0">
              <a:spcBef>
                <a:spcPts val="1600"/>
              </a:spcBef>
              <a:spcAft>
                <a:spcPts val="1600"/>
              </a:spcAft>
              <a:buNone/>
            </a:pPr>
            <a:endParaRPr>
              <a:solidFill>
                <a:schemeClr val="dk1"/>
              </a:solidFill>
            </a:endParaRPr>
          </a:p>
        </p:txBody>
      </p:sp>
      <p:pic>
        <p:nvPicPr>
          <p:cNvPr id="278" name="Google Shape;278;p45"/>
          <p:cNvPicPr preferRelativeResize="0"/>
          <p:nvPr/>
        </p:nvPicPr>
        <p:blipFill>
          <a:blip r:embed="rId3">
            <a:alphaModFix/>
          </a:blip>
          <a:stretch>
            <a:fillRect/>
          </a:stretch>
        </p:blipFill>
        <p:spPr>
          <a:xfrm flipH="1">
            <a:off x="6233225" y="445013"/>
            <a:ext cx="2457450" cy="2581275"/>
          </a:xfrm>
          <a:prstGeom prst="rect">
            <a:avLst/>
          </a:prstGeom>
          <a:noFill/>
          <a:ln>
            <a:noFill/>
          </a:ln>
        </p:spPr>
      </p:pic>
      <p:sp>
        <p:nvSpPr>
          <p:cNvPr id="279" name="Google Shape;279;p45"/>
          <p:cNvSpPr txBox="1">
            <a:spLocks noGrp="1"/>
          </p:cNvSpPr>
          <p:nvPr>
            <p:ph type="body" idx="2"/>
          </p:nvPr>
        </p:nvSpPr>
        <p:spPr>
          <a:xfrm>
            <a:off x="4311600" y="2286875"/>
            <a:ext cx="3999900" cy="34164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chemeClr val="dk1"/>
              </a:buClr>
              <a:buSzPts val="1400"/>
              <a:buChar char="●"/>
            </a:pPr>
            <a:r>
              <a:rPr lang="en">
                <a:solidFill>
                  <a:schemeClr val="dk1"/>
                </a:solidFill>
              </a:rPr>
              <a:t>Non-profit organizations</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Chamber of commerce</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Local businesses/cooperatives</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Alternative energy groups  </a:t>
            </a:r>
            <a:endParaRPr>
              <a:solidFill>
                <a:schemeClr val="dk1"/>
              </a:solidFill>
            </a:endParaRPr>
          </a:p>
          <a:p>
            <a:pPr marL="457200" lvl="0" indent="-317500" algn="l" rtl="0">
              <a:spcBef>
                <a:spcPts val="0"/>
              </a:spcBef>
              <a:spcAft>
                <a:spcPts val="0"/>
              </a:spcAft>
              <a:buClr>
                <a:schemeClr val="dk1"/>
              </a:buClr>
              <a:buSzPts val="1400"/>
              <a:buChar char="●"/>
            </a:pPr>
            <a:r>
              <a:rPr lang="en">
                <a:solidFill>
                  <a:schemeClr val="dk1"/>
                </a:solidFill>
              </a:rPr>
              <a:t>Social services</a:t>
            </a:r>
            <a:endParaRPr>
              <a:solidFill>
                <a:schemeClr val="dk1"/>
              </a:solidFill>
            </a:endParaRPr>
          </a:p>
          <a:p>
            <a:pPr marL="457200" lvl="0" indent="0" algn="l" rtl="0">
              <a:spcBef>
                <a:spcPts val="1600"/>
              </a:spcBef>
              <a:spcAft>
                <a:spcPts val="0"/>
              </a:spcAft>
              <a:buNone/>
            </a:pPr>
            <a:endParaRPr>
              <a:solidFill>
                <a:schemeClr val="dk1"/>
              </a:solidFill>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6">
                                            <p:txEl>
                                              <p:pRg st="0" end="0"/>
                                            </p:txEl>
                                          </p:spTgt>
                                        </p:tgtEl>
                                        <p:attrNameLst>
                                          <p:attrName>style.visibility</p:attrName>
                                        </p:attrNameLst>
                                      </p:cBhvr>
                                      <p:to>
                                        <p:strVal val="visible"/>
                                      </p:to>
                                    </p:set>
                                    <p:animEffect transition="in" filter="fade">
                                      <p:cBhvr>
                                        <p:cTn id="7" dur="1000"/>
                                        <p:tgtEl>
                                          <p:spTgt spid="276">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77">
                                            <p:txEl>
                                              <p:pRg st="0" end="0"/>
                                            </p:txEl>
                                          </p:spTgt>
                                        </p:tgtEl>
                                        <p:attrNameLst>
                                          <p:attrName>style.visibility</p:attrName>
                                        </p:attrNameLst>
                                      </p:cBhvr>
                                      <p:to>
                                        <p:strVal val="visible"/>
                                      </p:to>
                                    </p:set>
                                    <p:animEffect transition="in" filter="fade">
                                      <p:cBhvr>
                                        <p:cTn id="11" dur="1000"/>
                                        <p:tgtEl>
                                          <p:spTgt spid="277">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77">
                                            <p:txEl>
                                              <p:pRg st="1" end="1"/>
                                            </p:txEl>
                                          </p:spTgt>
                                        </p:tgtEl>
                                        <p:attrNameLst>
                                          <p:attrName>style.visibility</p:attrName>
                                        </p:attrNameLst>
                                      </p:cBhvr>
                                      <p:to>
                                        <p:strVal val="visible"/>
                                      </p:to>
                                    </p:set>
                                    <p:animEffect transition="in" filter="fade">
                                      <p:cBhvr>
                                        <p:cTn id="15" dur="1000"/>
                                        <p:tgtEl>
                                          <p:spTgt spid="277">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77">
                                            <p:txEl>
                                              <p:pRg st="2" end="2"/>
                                            </p:txEl>
                                          </p:spTgt>
                                        </p:tgtEl>
                                        <p:attrNameLst>
                                          <p:attrName>style.visibility</p:attrName>
                                        </p:attrNameLst>
                                      </p:cBhvr>
                                      <p:to>
                                        <p:strVal val="visible"/>
                                      </p:to>
                                    </p:set>
                                    <p:animEffect transition="in" filter="fade">
                                      <p:cBhvr>
                                        <p:cTn id="19" dur="1000"/>
                                        <p:tgtEl>
                                          <p:spTgt spid="277">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77">
                                            <p:txEl>
                                              <p:pRg st="3" end="3"/>
                                            </p:txEl>
                                          </p:spTgt>
                                        </p:tgtEl>
                                        <p:attrNameLst>
                                          <p:attrName>style.visibility</p:attrName>
                                        </p:attrNameLst>
                                      </p:cBhvr>
                                      <p:to>
                                        <p:strVal val="visible"/>
                                      </p:to>
                                    </p:set>
                                    <p:animEffect transition="in" filter="fade">
                                      <p:cBhvr>
                                        <p:cTn id="23" dur="1000"/>
                                        <p:tgtEl>
                                          <p:spTgt spid="277">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77">
                                            <p:txEl>
                                              <p:pRg st="4" end="4"/>
                                            </p:txEl>
                                          </p:spTgt>
                                        </p:tgtEl>
                                        <p:attrNameLst>
                                          <p:attrName>style.visibility</p:attrName>
                                        </p:attrNameLst>
                                      </p:cBhvr>
                                      <p:to>
                                        <p:strVal val="visible"/>
                                      </p:to>
                                    </p:set>
                                    <p:animEffect transition="in" filter="fade">
                                      <p:cBhvr>
                                        <p:cTn id="27" dur="1000"/>
                                        <p:tgtEl>
                                          <p:spTgt spid="277">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277">
                                            <p:txEl>
                                              <p:pRg st="5" end="5"/>
                                            </p:txEl>
                                          </p:spTgt>
                                        </p:tgtEl>
                                        <p:attrNameLst>
                                          <p:attrName>style.visibility</p:attrName>
                                        </p:attrNameLst>
                                      </p:cBhvr>
                                      <p:to>
                                        <p:strVal val="visible"/>
                                      </p:to>
                                    </p:set>
                                    <p:animEffect transition="in" filter="fade">
                                      <p:cBhvr>
                                        <p:cTn id="31" dur="1000"/>
                                        <p:tgtEl>
                                          <p:spTgt spid="277">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277">
                                            <p:txEl>
                                              <p:pRg st="6" end="6"/>
                                            </p:txEl>
                                          </p:spTgt>
                                        </p:tgtEl>
                                        <p:attrNameLst>
                                          <p:attrName>style.visibility</p:attrName>
                                        </p:attrNameLst>
                                      </p:cBhvr>
                                      <p:to>
                                        <p:strVal val="visible"/>
                                      </p:to>
                                    </p:set>
                                    <p:animEffect transition="in" filter="fade">
                                      <p:cBhvr>
                                        <p:cTn id="35" dur="1000"/>
                                        <p:tgtEl>
                                          <p:spTgt spid="277">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277">
                                            <p:txEl>
                                              <p:pRg st="7" end="7"/>
                                            </p:txEl>
                                          </p:spTgt>
                                        </p:tgtEl>
                                        <p:attrNameLst>
                                          <p:attrName>style.visibility</p:attrName>
                                        </p:attrNameLst>
                                      </p:cBhvr>
                                      <p:to>
                                        <p:strVal val="visible"/>
                                      </p:to>
                                    </p:set>
                                    <p:animEffect transition="in" filter="fade">
                                      <p:cBhvr>
                                        <p:cTn id="39" dur="1000"/>
                                        <p:tgtEl>
                                          <p:spTgt spid="277">
                                            <p:txEl>
                                              <p:pRg st="7" end="7"/>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277">
                                            <p:txEl>
                                              <p:pRg st="8" end="8"/>
                                            </p:txEl>
                                          </p:spTgt>
                                        </p:tgtEl>
                                        <p:attrNameLst>
                                          <p:attrName>style.visibility</p:attrName>
                                        </p:attrNameLst>
                                      </p:cBhvr>
                                      <p:to>
                                        <p:strVal val="visible"/>
                                      </p:to>
                                    </p:set>
                                    <p:animEffect transition="in" filter="fade">
                                      <p:cBhvr>
                                        <p:cTn id="43" dur="1000"/>
                                        <p:tgtEl>
                                          <p:spTgt spid="277">
                                            <p:txEl>
                                              <p:pRg st="8" end="8"/>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277">
                                            <p:txEl>
                                              <p:pRg st="9" end="9"/>
                                            </p:txEl>
                                          </p:spTgt>
                                        </p:tgtEl>
                                        <p:attrNameLst>
                                          <p:attrName>style.visibility</p:attrName>
                                        </p:attrNameLst>
                                      </p:cBhvr>
                                      <p:to>
                                        <p:strVal val="visible"/>
                                      </p:to>
                                    </p:set>
                                    <p:animEffect transition="in" filter="fade">
                                      <p:cBhvr>
                                        <p:cTn id="47" dur="1000"/>
                                        <p:tgtEl>
                                          <p:spTgt spid="277">
                                            <p:txEl>
                                              <p:pRg st="9" end="9"/>
                                            </p:txEl>
                                          </p:spTgt>
                                        </p:tgtEl>
                                      </p:cBhvr>
                                    </p:animEffect>
                                  </p:childTnLst>
                                </p:cTn>
                              </p:par>
                            </p:childTnLst>
                          </p:cTn>
                        </p:par>
                        <p:par>
                          <p:cTn id="48" fill="hold">
                            <p:stCondLst>
                              <p:cond delay="11000"/>
                            </p:stCondLst>
                            <p:childTnLst>
                              <p:par>
                                <p:cTn id="49" presetID="10" presetClass="entr" presetSubtype="0" fill="hold" nodeType="afterEffect">
                                  <p:stCondLst>
                                    <p:cond delay="0"/>
                                  </p:stCondLst>
                                  <p:childTnLst>
                                    <p:set>
                                      <p:cBhvr>
                                        <p:cTn id="50" dur="1" fill="hold">
                                          <p:stCondLst>
                                            <p:cond delay="0"/>
                                          </p:stCondLst>
                                        </p:cTn>
                                        <p:tgtEl>
                                          <p:spTgt spid="277">
                                            <p:txEl>
                                              <p:pRg st="10" end="10"/>
                                            </p:txEl>
                                          </p:spTgt>
                                        </p:tgtEl>
                                        <p:attrNameLst>
                                          <p:attrName>style.visibility</p:attrName>
                                        </p:attrNameLst>
                                      </p:cBhvr>
                                      <p:to>
                                        <p:strVal val="visible"/>
                                      </p:to>
                                    </p:set>
                                    <p:animEffect transition="in" filter="fade">
                                      <p:cBhvr>
                                        <p:cTn id="51" dur="1000"/>
                                        <p:tgtEl>
                                          <p:spTgt spid="277">
                                            <p:txEl>
                                              <p:pRg st="10" end="10"/>
                                            </p:txEl>
                                          </p:spTgt>
                                        </p:tgtEl>
                                      </p:cBhvr>
                                    </p:animEffect>
                                  </p:childTnLst>
                                </p:cTn>
                              </p:par>
                            </p:childTnLst>
                          </p:cTn>
                        </p:par>
                        <p:par>
                          <p:cTn id="52" fill="hold">
                            <p:stCondLst>
                              <p:cond delay="12000"/>
                            </p:stCondLst>
                            <p:childTnLst>
                              <p:par>
                                <p:cTn id="53" presetID="10" presetClass="entr" presetSubtype="0" fill="hold" nodeType="afterEffect">
                                  <p:stCondLst>
                                    <p:cond delay="0"/>
                                  </p:stCondLst>
                                  <p:childTnLst>
                                    <p:set>
                                      <p:cBhvr>
                                        <p:cTn id="54" dur="1" fill="hold">
                                          <p:stCondLst>
                                            <p:cond delay="0"/>
                                          </p:stCondLst>
                                        </p:cTn>
                                        <p:tgtEl>
                                          <p:spTgt spid="277">
                                            <p:txEl>
                                              <p:pRg st="11" end="11"/>
                                            </p:txEl>
                                          </p:spTgt>
                                        </p:tgtEl>
                                        <p:attrNameLst>
                                          <p:attrName>style.visibility</p:attrName>
                                        </p:attrNameLst>
                                      </p:cBhvr>
                                      <p:to>
                                        <p:strVal val="visible"/>
                                      </p:to>
                                    </p:set>
                                    <p:animEffect transition="in" filter="fade">
                                      <p:cBhvr>
                                        <p:cTn id="55" dur="1000"/>
                                        <p:tgtEl>
                                          <p:spTgt spid="277">
                                            <p:txEl>
                                              <p:pRg st="11" end="11"/>
                                            </p:txEl>
                                          </p:spTgt>
                                        </p:tgtEl>
                                      </p:cBhvr>
                                    </p:animEffect>
                                  </p:childTnLst>
                                </p:cTn>
                              </p:par>
                            </p:childTnLst>
                          </p:cTn>
                        </p:par>
                        <p:par>
                          <p:cTn id="56" fill="hold">
                            <p:stCondLst>
                              <p:cond delay="13000"/>
                            </p:stCondLst>
                            <p:childTnLst>
                              <p:par>
                                <p:cTn id="57" presetID="10" presetClass="entr" presetSubtype="0" fill="hold" nodeType="afterEffect">
                                  <p:stCondLst>
                                    <p:cond delay="0"/>
                                  </p:stCondLst>
                                  <p:childTnLst>
                                    <p:set>
                                      <p:cBhvr>
                                        <p:cTn id="58" dur="1" fill="hold">
                                          <p:stCondLst>
                                            <p:cond delay="0"/>
                                          </p:stCondLst>
                                        </p:cTn>
                                        <p:tgtEl>
                                          <p:spTgt spid="277">
                                            <p:txEl>
                                              <p:pRg st="12" end="12"/>
                                            </p:txEl>
                                          </p:spTgt>
                                        </p:tgtEl>
                                        <p:attrNameLst>
                                          <p:attrName>style.visibility</p:attrName>
                                        </p:attrNameLst>
                                      </p:cBhvr>
                                      <p:to>
                                        <p:strVal val="visible"/>
                                      </p:to>
                                    </p:set>
                                    <p:animEffect transition="in" filter="fade">
                                      <p:cBhvr>
                                        <p:cTn id="59" dur="1000"/>
                                        <p:tgtEl>
                                          <p:spTgt spid="277">
                                            <p:txEl>
                                              <p:pRg st="12" end="12"/>
                                            </p:txEl>
                                          </p:spTgt>
                                        </p:tgtEl>
                                      </p:cBhvr>
                                    </p:animEffect>
                                  </p:childTnLst>
                                </p:cTn>
                              </p:par>
                            </p:childTnLst>
                          </p:cTn>
                        </p:par>
                        <p:par>
                          <p:cTn id="60" fill="hold">
                            <p:stCondLst>
                              <p:cond delay="14000"/>
                            </p:stCondLst>
                            <p:childTnLst>
                              <p:par>
                                <p:cTn id="61" presetID="10" presetClass="entr" presetSubtype="0" fill="hold" nodeType="afterEffect">
                                  <p:stCondLst>
                                    <p:cond delay="0"/>
                                  </p:stCondLst>
                                  <p:childTnLst>
                                    <p:set>
                                      <p:cBhvr>
                                        <p:cTn id="62" dur="1" fill="hold">
                                          <p:stCondLst>
                                            <p:cond delay="0"/>
                                          </p:stCondLst>
                                        </p:cTn>
                                        <p:tgtEl>
                                          <p:spTgt spid="277">
                                            <p:txEl>
                                              <p:pRg st="13" end="13"/>
                                            </p:txEl>
                                          </p:spTgt>
                                        </p:tgtEl>
                                        <p:attrNameLst>
                                          <p:attrName>style.visibility</p:attrName>
                                        </p:attrNameLst>
                                      </p:cBhvr>
                                      <p:to>
                                        <p:strVal val="visible"/>
                                      </p:to>
                                    </p:set>
                                    <p:animEffect transition="in" filter="fade">
                                      <p:cBhvr>
                                        <p:cTn id="63" dur="1000"/>
                                        <p:tgtEl>
                                          <p:spTgt spid="277">
                                            <p:txEl>
                                              <p:pRg st="13" end="13"/>
                                            </p:txEl>
                                          </p:spTgt>
                                        </p:tgtEl>
                                      </p:cBhvr>
                                    </p:animEffect>
                                  </p:childTnLst>
                                </p:cTn>
                              </p:par>
                            </p:childTnLst>
                          </p:cTn>
                        </p:par>
                        <p:par>
                          <p:cTn id="64" fill="hold">
                            <p:stCondLst>
                              <p:cond delay="15000"/>
                            </p:stCondLst>
                            <p:childTnLst>
                              <p:par>
                                <p:cTn id="65" presetID="10" presetClass="entr" presetSubtype="0" fill="hold" nodeType="afterEffect">
                                  <p:stCondLst>
                                    <p:cond delay="0"/>
                                  </p:stCondLst>
                                  <p:childTnLst>
                                    <p:set>
                                      <p:cBhvr>
                                        <p:cTn id="66" dur="1" fill="hold">
                                          <p:stCondLst>
                                            <p:cond delay="0"/>
                                          </p:stCondLst>
                                        </p:cTn>
                                        <p:tgtEl>
                                          <p:spTgt spid="279">
                                            <p:txEl>
                                              <p:pRg st="0" end="0"/>
                                            </p:txEl>
                                          </p:spTgt>
                                        </p:tgtEl>
                                        <p:attrNameLst>
                                          <p:attrName>style.visibility</p:attrName>
                                        </p:attrNameLst>
                                      </p:cBhvr>
                                      <p:to>
                                        <p:strVal val="visible"/>
                                      </p:to>
                                    </p:set>
                                    <p:animEffect transition="in" filter="fade">
                                      <p:cBhvr>
                                        <p:cTn id="67" dur="1000"/>
                                        <p:tgtEl>
                                          <p:spTgt spid="279">
                                            <p:txEl>
                                              <p:pRg st="0" end="0"/>
                                            </p:txEl>
                                          </p:spTgt>
                                        </p:tgtEl>
                                      </p:cBhvr>
                                    </p:animEffect>
                                  </p:childTnLst>
                                </p:cTn>
                              </p:par>
                            </p:childTnLst>
                          </p:cTn>
                        </p:par>
                        <p:par>
                          <p:cTn id="68" fill="hold">
                            <p:stCondLst>
                              <p:cond delay="16000"/>
                            </p:stCondLst>
                            <p:childTnLst>
                              <p:par>
                                <p:cTn id="69" presetID="10" presetClass="entr" presetSubtype="0" fill="hold" nodeType="afterEffect">
                                  <p:stCondLst>
                                    <p:cond delay="0"/>
                                  </p:stCondLst>
                                  <p:childTnLst>
                                    <p:set>
                                      <p:cBhvr>
                                        <p:cTn id="70" dur="1" fill="hold">
                                          <p:stCondLst>
                                            <p:cond delay="0"/>
                                          </p:stCondLst>
                                        </p:cTn>
                                        <p:tgtEl>
                                          <p:spTgt spid="279">
                                            <p:txEl>
                                              <p:pRg st="1" end="1"/>
                                            </p:txEl>
                                          </p:spTgt>
                                        </p:tgtEl>
                                        <p:attrNameLst>
                                          <p:attrName>style.visibility</p:attrName>
                                        </p:attrNameLst>
                                      </p:cBhvr>
                                      <p:to>
                                        <p:strVal val="visible"/>
                                      </p:to>
                                    </p:set>
                                    <p:animEffect transition="in" filter="fade">
                                      <p:cBhvr>
                                        <p:cTn id="71" dur="1000"/>
                                        <p:tgtEl>
                                          <p:spTgt spid="279">
                                            <p:txEl>
                                              <p:pRg st="1" end="1"/>
                                            </p:txEl>
                                          </p:spTgt>
                                        </p:tgtEl>
                                      </p:cBhvr>
                                    </p:animEffect>
                                  </p:childTnLst>
                                </p:cTn>
                              </p:par>
                            </p:childTnLst>
                          </p:cTn>
                        </p:par>
                        <p:par>
                          <p:cTn id="72" fill="hold">
                            <p:stCondLst>
                              <p:cond delay="17000"/>
                            </p:stCondLst>
                            <p:childTnLst>
                              <p:par>
                                <p:cTn id="73" presetID="10" presetClass="entr" presetSubtype="0" fill="hold" nodeType="afterEffect">
                                  <p:stCondLst>
                                    <p:cond delay="0"/>
                                  </p:stCondLst>
                                  <p:childTnLst>
                                    <p:set>
                                      <p:cBhvr>
                                        <p:cTn id="74" dur="1" fill="hold">
                                          <p:stCondLst>
                                            <p:cond delay="0"/>
                                          </p:stCondLst>
                                        </p:cTn>
                                        <p:tgtEl>
                                          <p:spTgt spid="279">
                                            <p:txEl>
                                              <p:pRg st="2" end="2"/>
                                            </p:txEl>
                                          </p:spTgt>
                                        </p:tgtEl>
                                        <p:attrNameLst>
                                          <p:attrName>style.visibility</p:attrName>
                                        </p:attrNameLst>
                                      </p:cBhvr>
                                      <p:to>
                                        <p:strVal val="visible"/>
                                      </p:to>
                                    </p:set>
                                    <p:animEffect transition="in" filter="fade">
                                      <p:cBhvr>
                                        <p:cTn id="75" dur="1000"/>
                                        <p:tgtEl>
                                          <p:spTgt spid="279">
                                            <p:txEl>
                                              <p:pRg st="2" end="2"/>
                                            </p:txEl>
                                          </p:spTgt>
                                        </p:tgtEl>
                                      </p:cBhvr>
                                    </p:animEffect>
                                  </p:childTnLst>
                                </p:cTn>
                              </p:par>
                            </p:childTnLst>
                          </p:cTn>
                        </p:par>
                        <p:par>
                          <p:cTn id="76" fill="hold">
                            <p:stCondLst>
                              <p:cond delay="18000"/>
                            </p:stCondLst>
                            <p:childTnLst>
                              <p:par>
                                <p:cTn id="77" presetID="10" presetClass="entr" presetSubtype="0" fill="hold" nodeType="afterEffect">
                                  <p:stCondLst>
                                    <p:cond delay="0"/>
                                  </p:stCondLst>
                                  <p:childTnLst>
                                    <p:set>
                                      <p:cBhvr>
                                        <p:cTn id="78" dur="1" fill="hold">
                                          <p:stCondLst>
                                            <p:cond delay="0"/>
                                          </p:stCondLst>
                                        </p:cTn>
                                        <p:tgtEl>
                                          <p:spTgt spid="279">
                                            <p:txEl>
                                              <p:pRg st="3" end="3"/>
                                            </p:txEl>
                                          </p:spTgt>
                                        </p:tgtEl>
                                        <p:attrNameLst>
                                          <p:attrName>style.visibility</p:attrName>
                                        </p:attrNameLst>
                                      </p:cBhvr>
                                      <p:to>
                                        <p:strVal val="visible"/>
                                      </p:to>
                                    </p:set>
                                    <p:animEffect transition="in" filter="fade">
                                      <p:cBhvr>
                                        <p:cTn id="79" dur="1000"/>
                                        <p:tgtEl>
                                          <p:spTgt spid="279">
                                            <p:txEl>
                                              <p:pRg st="3" end="3"/>
                                            </p:txEl>
                                          </p:spTgt>
                                        </p:tgtEl>
                                      </p:cBhvr>
                                    </p:animEffect>
                                  </p:childTnLst>
                                </p:cTn>
                              </p:par>
                            </p:childTnLst>
                          </p:cTn>
                        </p:par>
                        <p:par>
                          <p:cTn id="80" fill="hold">
                            <p:stCondLst>
                              <p:cond delay="19000"/>
                            </p:stCondLst>
                            <p:childTnLst>
                              <p:par>
                                <p:cTn id="81" presetID="10" presetClass="entr" presetSubtype="0" fill="hold" nodeType="afterEffect">
                                  <p:stCondLst>
                                    <p:cond delay="0"/>
                                  </p:stCondLst>
                                  <p:childTnLst>
                                    <p:set>
                                      <p:cBhvr>
                                        <p:cTn id="82" dur="1" fill="hold">
                                          <p:stCondLst>
                                            <p:cond delay="0"/>
                                          </p:stCondLst>
                                        </p:cTn>
                                        <p:tgtEl>
                                          <p:spTgt spid="279">
                                            <p:txEl>
                                              <p:pRg st="4" end="4"/>
                                            </p:txEl>
                                          </p:spTgt>
                                        </p:tgtEl>
                                        <p:attrNameLst>
                                          <p:attrName>style.visibility</p:attrName>
                                        </p:attrNameLst>
                                      </p:cBhvr>
                                      <p:to>
                                        <p:strVal val="visible"/>
                                      </p:to>
                                    </p:set>
                                    <p:animEffect transition="in" filter="fade">
                                      <p:cBhvr>
                                        <p:cTn id="83" dur="1000"/>
                                        <p:tgtEl>
                                          <p:spTgt spid="279">
                                            <p:txEl>
                                              <p:pRg st="4" end="4"/>
                                            </p:txEl>
                                          </p:spTgt>
                                        </p:tgtEl>
                                      </p:cBhvr>
                                    </p:animEffect>
                                  </p:childTnLst>
                                </p:cTn>
                              </p:par>
                            </p:childTnLst>
                          </p:cTn>
                        </p:par>
                        <p:par>
                          <p:cTn id="84" fill="hold">
                            <p:stCondLst>
                              <p:cond delay="20000"/>
                            </p:stCondLst>
                            <p:childTnLst>
                              <p:par>
                                <p:cTn id="85" presetID="10" presetClass="entr" presetSubtype="0" fill="hold" nodeType="afterEffect">
                                  <p:stCondLst>
                                    <p:cond delay="0"/>
                                  </p:stCondLst>
                                  <p:childTnLst>
                                    <p:set>
                                      <p:cBhvr>
                                        <p:cTn id="86" dur="1" fill="hold">
                                          <p:stCondLst>
                                            <p:cond delay="0"/>
                                          </p:stCondLst>
                                        </p:cTn>
                                        <p:tgtEl>
                                          <p:spTgt spid="279">
                                            <p:txEl>
                                              <p:pRg st="5" end="5"/>
                                            </p:txEl>
                                          </p:spTgt>
                                        </p:tgtEl>
                                        <p:attrNameLst>
                                          <p:attrName>style.visibility</p:attrName>
                                        </p:attrNameLst>
                                      </p:cBhvr>
                                      <p:to>
                                        <p:strVal val="visible"/>
                                      </p:to>
                                    </p:set>
                                    <p:animEffect transition="in" filter="fade">
                                      <p:cBhvr>
                                        <p:cTn id="87" dur="1000"/>
                                        <p:tgtEl>
                                          <p:spTgt spid="279">
                                            <p:txEl>
                                              <p:pRg st="5" end="5"/>
                                            </p:txEl>
                                          </p:spTgt>
                                        </p:tgtEl>
                                      </p:cBhvr>
                                    </p:animEffect>
                                  </p:childTnLst>
                                </p:cTn>
                              </p:par>
                            </p:childTnLst>
                          </p:cTn>
                        </p:par>
                        <p:par>
                          <p:cTn id="88" fill="hold">
                            <p:stCondLst>
                              <p:cond delay="21000"/>
                            </p:stCondLst>
                            <p:childTnLst>
                              <p:par>
                                <p:cTn id="89" presetID="10" presetClass="entr" presetSubtype="0" fill="hold" nodeType="afterEffect">
                                  <p:stCondLst>
                                    <p:cond delay="0"/>
                                  </p:stCondLst>
                                  <p:childTnLst>
                                    <p:set>
                                      <p:cBhvr>
                                        <p:cTn id="90" dur="1" fill="hold">
                                          <p:stCondLst>
                                            <p:cond delay="0"/>
                                          </p:stCondLst>
                                        </p:cTn>
                                        <p:tgtEl>
                                          <p:spTgt spid="279">
                                            <p:txEl>
                                              <p:pRg st="6" end="6"/>
                                            </p:txEl>
                                          </p:spTgt>
                                        </p:tgtEl>
                                        <p:attrNameLst>
                                          <p:attrName>style.visibility</p:attrName>
                                        </p:attrNameLst>
                                      </p:cBhvr>
                                      <p:to>
                                        <p:strVal val="visible"/>
                                      </p:to>
                                    </p:set>
                                    <p:animEffect transition="in" filter="fade">
                                      <p:cBhvr>
                                        <p:cTn id="91" dur="1000"/>
                                        <p:tgtEl>
                                          <p:spTgt spid="279">
                                            <p:txEl>
                                              <p:pRg st="6" end="6"/>
                                            </p:txEl>
                                          </p:spTgt>
                                        </p:tgtEl>
                                      </p:cBhvr>
                                    </p:animEffect>
                                  </p:childTnLst>
                                </p:cTn>
                              </p:par>
                            </p:childTnLst>
                          </p:cTn>
                        </p:par>
                        <p:par>
                          <p:cTn id="92" fill="hold">
                            <p:stCondLst>
                              <p:cond delay="22000"/>
                            </p:stCondLst>
                            <p:childTnLst>
                              <p:par>
                                <p:cTn id="93" presetID="10" presetClass="entr" presetSubtype="0" fill="hold" nodeType="afterEffect">
                                  <p:stCondLst>
                                    <p:cond delay="0"/>
                                  </p:stCondLst>
                                  <p:childTnLst>
                                    <p:set>
                                      <p:cBhvr>
                                        <p:cTn id="94" dur="1" fill="hold">
                                          <p:stCondLst>
                                            <p:cond delay="0"/>
                                          </p:stCondLst>
                                        </p:cTn>
                                        <p:tgtEl>
                                          <p:spTgt spid="278"/>
                                        </p:tgtEl>
                                        <p:attrNameLst>
                                          <p:attrName>style.visibility</p:attrName>
                                        </p:attrNameLst>
                                      </p:cBhvr>
                                      <p:to>
                                        <p:strVal val="visible"/>
                                      </p:to>
                                    </p:set>
                                    <p:animEffect transition="in" filter="fade">
                                      <p:cBhvr>
                                        <p:cTn id="95" dur="1000"/>
                                        <p:tgtEl>
                                          <p:spTgt spid="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283"/>
        <p:cNvGrpSpPr/>
        <p:nvPr/>
      </p:nvGrpSpPr>
      <p:grpSpPr>
        <a:xfrm>
          <a:off x="0" y="0"/>
          <a:ext cx="0" cy="0"/>
          <a:chOff x="0" y="0"/>
          <a:chExt cx="0" cy="0"/>
        </a:xfrm>
      </p:grpSpPr>
      <p:sp>
        <p:nvSpPr>
          <p:cNvPr id="284" name="Google Shape;284;p4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Flock</a:t>
            </a:r>
            <a:endParaRPr/>
          </a:p>
        </p:txBody>
      </p:sp>
      <p:sp>
        <p:nvSpPr>
          <p:cNvPr id="285" name="Google Shape;285;p46"/>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rgbClr val="333333"/>
                </a:solidFill>
              </a:rPr>
              <a:t>“There is an art to flocking: staying separate enough not to crowd each other, aligned enough to maintain a shared direction...” </a:t>
            </a:r>
            <a:endParaRPr>
              <a:solidFill>
                <a:srgbClr val="333333"/>
              </a:solidFill>
            </a:endParaRPr>
          </a:p>
          <a:p>
            <a:pPr marL="0" lvl="0" indent="0" algn="l" rtl="0">
              <a:spcBef>
                <a:spcPts val="1600"/>
              </a:spcBef>
              <a:spcAft>
                <a:spcPts val="0"/>
              </a:spcAft>
              <a:buNone/>
            </a:pPr>
            <a:r>
              <a:rPr lang="en">
                <a:solidFill>
                  <a:srgbClr val="333333"/>
                </a:solidFill>
              </a:rPr>
              <a:t>- adrienne maree brown</a:t>
            </a:r>
            <a:endParaRPr>
              <a:solidFill>
                <a:srgbClr val="333333"/>
              </a:solidFill>
            </a:endParaRPr>
          </a:p>
          <a:p>
            <a:pPr marL="0" lvl="0" indent="0" algn="ctr" rtl="0">
              <a:spcBef>
                <a:spcPts val="1600"/>
              </a:spcBef>
              <a:spcAft>
                <a:spcPts val="0"/>
              </a:spcAft>
              <a:buNone/>
            </a:pPr>
            <a:r>
              <a:rPr lang="en" b="1">
                <a:solidFill>
                  <a:srgbClr val="333333"/>
                </a:solidFill>
              </a:rPr>
              <a:t>PAIR-SHARE</a:t>
            </a:r>
            <a:endParaRPr b="1">
              <a:solidFill>
                <a:srgbClr val="333333"/>
              </a:solidFill>
            </a:endParaRPr>
          </a:p>
          <a:p>
            <a:pPr marL="0" lvl="0" indent="0" algn="l" rtl="0">
              <a:spcBef>
                <a:spcPts val="1600"/>
              </a:spcBef>
              <a:spcAft>
                <a:spcPts val="0"/>
              </a:spcAft>
              <a:buNone/>
            </a:pPr>
            <a:r>
              <a:rPr lang="en" b="1">
                <a:solidFill>
                  <a:srgbClr val="333333"/>
                </a:solidFill>
              </a:rPr>
              <a:t>Think of a successful and satisfying collaboration (e.g. with a friend, partner, co-worker). </a:t>
            </a:r>
            <a:endParaRPr b="1">
              <a:solidFill>
                <a:srgbClr val="333333"/>
              </a:solidFill>
            </a:endParaRPr>
          </a:p>
          <a:p>
            <a:pPr marL="0" lvl="0" indent="0" algn="l" rtl="0">
              <a:spcBef>
                <a:spcPts val="1600"/>
              </a:spcBef>
              <a:spcAft>
                <a:spcPts val="1600"/>
              </a:spcAft>
              <a:buNone/>
            </a:pPr>
            <a:r>
              <a:rPr lang="en" b="1">
                <a:solidFill>
                  <a:srgbClr val="333333"/>
                </a:solidFill>
              </a:rPr>
              <a:t>What made it work so well?</a:t>
            </a:r>
            <a:endParaRPr b="1">
              <a:solidFill>
                <a:srgbClr val="333333"/>
              </a:solidFill>
            </a:endParaRPr>
          </a:p>
        </p:txBody>
      </p:sp>
      <p:pic>
        <p:nvPicPr>
          <p:cNvPr id="286" name="Google Shape;286;p46"/>
          <p:cNvPicPr preferRelativeResize="0"/>
          <p:nvPr/>
        </p:nvPicPr>
        <p:blipFill>
          <a:blip r:embed="rId3">
            <a:alphaModFix/>
          </a:blip>
          <a:stretch>
            <a:fillRect/>
          </a:stretch>
        </p:blipFill>
        <p:spPr>
          <a:xfrm>
            <a:off x="4832400" y="1235336"/>
            <a:ext cx="3999901" cy="267281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84">
                                            <p:txEl>
                                              <p:pRg st="0" end="0"/>
                                            </p:txEl>
                                          </p:spTgt>
                                        </p:tgtEl>
                                        <p:attrNameLst>
                                          <p:attrName>style.visibility</p:attrName>
                                        </p:attrNameLst>
                                      </p:cBhvr>
                                      <p:to>
                                        <p:strVal val="visible"/>
                                      </p:to>
                                    </p:set>
                                    <p:animEffect transition="in" filter="fade">
                                      <p:cBhvr>
                                        <p:cTn id="7" dur="1000"/>
                                        <p:tgtEl>
                                          <p:spTgt spid="284">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85">
                                            <p:txEl>
                                              <p:pRg st="0" end="0"/>
                                            </p:txEl>
                                          </p:spTgt>
                                        </p:tgtEl>
                                        <p:attrNameLst>
                                          <p:attrName>style.visibility</p:attrName>
                                        </p:attrNameLst>
                                      </p:cBhvr>
                                      <p:to>
                                        <p:strVal val="visible"/>
                                      </p:to>
                                    </p:set>
                                    <p:animEffect transition="in" filter="fade">
                                      <p:cBhvr>
                                        <p:cTn id="11" dur="1000"/>
                                        <p:tgtEl>
                                          <p:spTgt spid="285">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85">
                                            <p:txEl>
                                              <p:pRg st="1" end="1"/>
                                            </p:txEl>
                                          </p:spTgt>
                                        </p:tgtEl>
                                        <p:attrNameLst>
                                          <p:attrName>style.visibility</p:attrName>
                                        </p:attrNameLst>
                                      </p:cBhvr>
                                      <p:to>
                                        <p:strVal val="visible"/>
                                      </p:to>
                                    </p:set>
                                    <p:animEffect transition="in" filter="fade">
                                      <p:cBhvr>
                                        <p:cTn id="15" dur="1000"/>
                                        <p:tgtEl>
                                          <p:spTgt spid="285">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85">
                                            <p:txEl>
                                              <p:pRg st="2" end="2"/>
                                            </p:txEl>
                                          </p:spTgt>
                                        </p:tgtEl>
                                        <p:attrNameLst>
                                          <p:attrName>style.visibility</p:attrName>
                                        </p:attrNameLst>
                                      </p:cBhvr>
                                      <p:to>
                                        <p:strVal val="visible"/>
                                      </p:to>
                                    </p:set>
                                    <p:animEffect transition="in" filter="fade">
                                      <p:cBhvr>
                                        <p:cTn id="19" dur="1000"/>
                                        <p:tgtEl>
                                          <p:spTgt spid="285">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85">
                                            <p:txEl>
                                              <p:pRg st="3" end="3"/>
                                            </p:txEl>
                                          </p:spTgt>
                                        </p:tgtEl>
                                        <p:attrNameLst>
                                          <p:attrName>style.visibility</p:attrName>
                                        </p:attrNameLst>
                                      </p:cBhvr>
                                      <p:to>
                                        <p:strVal val="visible"/>
                                      </p:to>
                                    </p:set>
                                    <p:animEffect transition="in" filter="fade">
                                      <p:cBhvr>
                                        <p:cTn id="23" dur="1000"/>
                                        <p:tgtEl>
                                          <p:spTgt spid="285">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85">
                                            <p:txEl>
                                              <p:pRg st="4" end="4"/>
                                            </p:txEl>
                                          </p:spTgt>
                                        </p:tgtEl>
                                        <p:attrNameLst>
                                          <p:attrName>style.visibility</p:attrName>
                                        </p:attrNameLst>
                                      </p:cBhvr>
                                      <p:to>
                                        <p:strVal val="visible"/>
                                      </p:to>
                                    </p:set>
                                    <p:animEffect transition="in" filter="fade">
                                      <p:cBhvr>
                                        <p:cTn id="27" dur="1000"/>
                                        <p:tgtEl>
                                          <p:spTgt spid="285">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286"/>
                                        </p:tgtEl>
                                        <p:attrNameLst>
                                          <p:attrName>style.visibility</p:attrName>
                                        </p:attrNameLst>
                                      </p:cBhvr>
                                      <p:to>
                                        <p:strVal val="visible"/>
                                      </p:to>
                                    </p:set>
                                    <p:animEffect transition="in" filter="fade">
                                      <p:cBhvr>
                                        <p:cTn id="31" dur="1000"/>
                                        <p:tgtEl>
                                          <p:spTgt spid="2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290"/>
        <p:cNvGrpSpPr/>
        <p:nvPr/>
      </p:nvGrpSpPr>
      <p:grpSpPr>
        <a:xfrm>
          <a:off x="0" y="0"/>
          <a:ext cx="0" cy="0"/>
          <a:chOff x="0" y="0"/>
          <a:chExt cx="0" cy="0"/>
        </a:xfrm>
      </p:grpSpPr>
      <p:sp>
        <p:nvSpPr>
          <p:cNvPr id="291" name="Google Shape;291;p47"/>
          <p:cNvSpPr txBox="1">
            <a:spLocks noGrp="1"/>
          </p:cNvSpPr>
          <p:nvPr>
            <p:ph type="title"/>
          </p:nvPr>
        </p:nvSpPr>
        <p:spPr>
          <a:xfrm>
            <a:off x="311713" y="295050"/>
            <a:ext cx="8520600" cy="841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000"/>
              <a:t>Why pair mindfulness with climate change?</a:t>
            </a:r>
            <a:r>
              <a:rPr lang="en" sz="3600">
                <a:latin typeface="Calibri"/>
                <a:ea typeface="Calibri"/>
                <a:cs typeface="Calibri"/>
                <a:sym typeface="Calibri"/>
              </a:rPr>
              <a:t> </a:t>
            </a:r>
            <a:endParaRPr sz="3600">
              <a:latin typeface="Calibri"/>
              <a:ea typeface="Calibri"/>
              <a:cs typeface="Calibri"/>
              <a:sym typeface="Calibri"/>
            </a:endParaRPr>
          </a:p>
        </p:txBody>
      </p:sp>
      <p:pic>
        <p:nvPicPr>
          <p:cNvPr id="292" name="Google Shape;292;p47"/>
          <p:cNvPicPr preferRelativeResize="0"/>
          <p:nvPr/>
        </p:nvPicPr>
        <p:blipFill>
          <a:blip r:embed="rId3">
            <a:alphaModFix/>
          </a:blip>
          <a:stretch>
            <a:fillRect/>
          </a:stretch>
        </p:blipFill>
        <p:spPr>
          <a:xfrm>
            <a:off x="2958738" y="1392175"/>
            <a:ext cx="3226525" cy="3255851"/>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1">
                                            <p:txEl>
                                              <p:pRg st="0" end="0"/>
                                            </p:txEl>
                                          </p:spTgt>
                                        </p:tgtEl>
                                        <p:attrNameLst>
                                          <p:attrName>style.visibility</p:attrName>
                                        </p:attrNameLst>
                                      </p:cBhvr>
                                      <p:to>
                                        <p:strVal val="visible"/>
                                      </p:to>
                                    </p:set>
                                    <p:animEffect transition="in" filter="fade">
                                      <p:cBhvr>
                                        <p:cTn id="7" dur="1000"/>
                                        <p:tgtEl>
                                          <p:spTgt spid="291">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92"/>
                                        </p:tgtEl>
                                        <p:attrNameLst>
                                          <p:attrName>style.visibility</p:attrName>
                                        </p:attrNameLst>
                                      </p:cBhvr>
                                      <p:to>
                                        <p:strVal val="visible"/>
                                      </p:to>
                                    </p:set>
                                    <p:animEffect transition="in" filter="fade">
                                      <p:cBhvr>
                                        <p:cTn id="11" dur="1000"/>
                                        <p:tgtEl>
                                          <p:spTgt spid="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296"/>
        <p:cNvGrpSpPr/>
        <p:nvPr/>
      </p:nvGrpSpPr>
      <p:grpSpPr>
        <a:xfrm>
          <a:off x="0" y="0"/>
          <a:ext cx="0" cy="0"/>
          <a:chOff x="0" y="0"/>
          <a:chExt cx="0" cy="0"/>
        </a:xfrm>
      </p:grpSpPr>
      <p:sp>
        <p:nvSpPr>
          <p:cNvPr id="297" name="Google Shape;297;p4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600"/>
              <a:t>Benefits of mindfulness practices</a:t>
            </a:r>
            <a:endParaRPr sz="3600"/>
          </a:p>
        </p:txBody>
      </p:sp>
      <p:sp>
        <p:nvSpPr>
          <p:cNvPr id="298" name="Google Shape;298;p4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700"/>
              </a:spcBef>
              <a:spcAft>
                <a:spcPts val="0"/>
              </a:spcAft>
              <a:buClr>
                <a:schemeClr val="dk1"/>
              </a:buClr>
              <a:buSzPts val="1800"/>
              <a:buChar char="●"/>
            </a:pPr>
            <a:r>
              <a:rPr lang="en">
                <a:solidFill>
                  <a:schemeClr val="dk1"/>
                </a:solidFill>
              </a:rPr>
              <a:t>Decrease stress; stabilize nervous system</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Increase concentration</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Improve decision making/problem solving</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Inspire compassion, commitment to social justice</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Social/emotional growth</a:t>
            </a:r>
            <a:endParaRPr>
              <a:solidFill>
                <a:schemeClr val="dk1"/>
              </a:solidFill>
            </a:endParaRPr>
          </a:p>
          <a:p>
            <a:pPr marL="457200" lvl="0" indent="-342900" algn="l" rtl="0">
              <a:spcBef>
                <a:spcPts val="0"/>
              </a:spcBef>
              <a:spcAft>
                <a:spcPts val="0"/>
              </a:spcAft>
              <a:buClr>
                <a:schemeClr val="dk1"/>
              </a:buClr>
              <a:buSzPts val="1800"/>
              <a:buChar char="●"/>
            </a:pPr>
            <a:r>
              <a:rPr lang="en">
                <a:solidFill>
                  <a:schemeClr val="dk1"/>
                </a:solidFill>
              </a:rPr>
              <a:t>More meaningful interactions/experiences</a:t>
            </a:r>
            <a:endParaRPr>
              <a:solidFill>
                <a:schemeClr val="dk1"/>
              </a:solidFill>
            </a:endParaRPr>
          </a:p>
          <a:p>
            <a:pPr marL="0" lvl="0" indent="0" algn="l" rtl="0">
              <a:spcBef>
                <a:spcPts val="0"/>
              </a:spcBef>
              <a:spcAft>
                <a:spcPts val="160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fade">
                                      <p:cBhvr>
                                        <p:cTn id="7" dur="1000"/>
                                        <p:tgtEl>
                                          <p:spTgt spid="297"/>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98">
                                            <p:txEl>
                                              <p:pRg st="0" end="0"/>
                                            </p:txEl>
                                          </p:spTgt>
                                        </p:tgtEl>
                                        <p:attrNameLst>
                                          <p:attrName>style.visibility</p:attrName>
                                        </p:attrNameLst>
                                      </p:cBhvr>
                                      <p:to>
                                        <p:strVal val="visible"/>
                                      </p:to>
                                    </p:set>
                                    <p:animEffect transition="in" filter="fade">
                                      <p:cBhvr>
                                        <p:cTn id="11" dur="1000"/>
                                        <p:tgtEl>
                                          <p:spTgt spid="298">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298">
                                            <p:txEl>
                                              <p:pRg st="1" end="1"/>
                                            </p:txEl>
                                          </p:spTgt>
                                        </p:tgtEl>
                                        <p:attrNameLst>
                                          <p:attrName>style.visibility</p:attrName>
                                        </p:attrNameLst>
                                      </p:cBhvr>
                                      <p:to>
                                        <p:strVal val="visible"/>
                                      </p:to>
                                    </p:set>
                                    <p:animEffect transition="in" filter="fade">
                                      <p:cBhvr>
                                        <p:cTn id="15" dur="1000"/>
                                        <p:tgtEl>
                                          <p:spTgt spid="298">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98">
                                            <p:txEl>
                                              <p:pRg st="2" end="2"/>
                                            </p:txEl>
                                          </p:spTgt>
                                        </p:tgtEl>
                                        <p:attrNameLst>
                                          <p:attrName>style.visibility</p:attrName>
                                        </p:attrNameLst>
                                      </p:cBhvr>
                                      <p:to>
                                        <p:strVal val="visible"/>
                                      </p:to>
                                    </p:set>
                                    <p:animEffect transition="in" filter="fade">
                                      <p:cBhvr>
                                        <p:cTn id="19" dur="1000"/>
                                        <p:tgtEl>
                                          <p:spTgt spid="298">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298">
                                            <p:txEl>
                                              <p:pRg st="3" end="3"/>
                                            </p:txEl>
                                          </p:spTgt>
                                        </p:tgtEl>
                                        <p:attrNameLst>
                                          <p:attrName>style.visibility</p:attrName>
                                        </p:attrNameLst>
                                      </p:cBhvr>
                                      <p:to>
                                        <p:strVal val="visible"/>
                                      </p:to>
                                    </p:set>
                                    <p:animEffect transition="in" filter="fade">
                                      <p:cBhvr>
                                        <p:cTn id="23" dur="1000"/>
                                        <p:tgtEl>
                                          <p:spTgt spid="298">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298">
                                            <p:txEl>
                                              <p:pRg st="4" end="4"/>
                                            </p:txEl>
                                          </p:spTgt>
                                        </p:tgtEl>
                                        <p:attrNameLst>
                                          <p:attrName>style.visibility</p:attrName>
                                        </p:attrNameLst>
                                      </p:cBhvr>
                                      <p:to>
                                        <p:strVal val="visible"/>
                                      </p:to>
                                    </p:set>
                                    <p:animEffect transition="in" filter="fade">
                                      <p:cBhvr>
                                        <p:cTn id="27" dur="1000"/>
                                        <p:tgtEl>
                                          <p:spTgt spid="298">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298">
                                            <p:txEl>
                                              <p:pRg st="5" end="5"/>
                                            </p:txEl>
                                          </p:spTgt>
                                        </p:tgtEl>
                                        <p:attrNameLst>
                                          <p:attrName>style.visibility</p:attrName>
                                        </p:attrNameLst>
                                      </p:cBhvr>
                                      <p:to>
                                        <p:strVal val="visible"/>
                                      </p:to>
                                    </p:set>
                                    <p:animEffect transition="in" filter="fade">
                                      <p:cBhvr>
                                        <p:cTn id="31" dur="1000"/>
                                        <p:tgtEl>
                                          <p:spTgt spid="298">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298">
                                            <p:txEl>
                                              <p:pRg st="6" end="6"/>
                                            </p:txEl>
                                          </p:spTgt>
                                        </p:tgtEl>
                                        <p:attrNameLst>
                                          <p:attrName>style.visibility</p:attrName>
                                        </p:attrNameLst>
                                      </p:cBhvr>
                                      <p:to>
                                        <p:strVal val="visible"/>
                                      </p:to>
                                    </p:set>
                                    <p:animEffect transition="in" filter="fade">
                                      <p:cBhvr>
                                        <p:cTn id="35" dur="1000"/>
                                        <p:tgtEl>
                                          <p:spTgt spid="298">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302"/>
        <p:cNvGrpSpPr/>
        <p:nvPr/>
      </p:nvGrpSpPr>
      <p:grpSpPr>
        <a:xfrm>
          <a:off x="0" y="0"/>
          <a:ext cx="0" cy="0"/>
          <a:chOff x="0" y="0"/>
          <a:chExt cx="0" cy="0"/>
        </a:xfrm>
      </p:grpSpPr>
      <p:pic>
        <p:nvPicPr>
          <p:cNvPr id="303" name="Google Shape;303;p49"/>
          <p:cNvPicPr preferRelativeResize="0"/>
          <p:nvPr/>
        </p:nvPicPr>
        <p:blipFill>
          <a:blip r:embed="rId3">
            <a:alphaModFix/>
          </a:blip>
          <a:stretch>
            <a:fillRect/>
          </a:stretch>
        </p:blipFill>
        <p:spPr>
          <a:xfrm>
            <a:off x="2014288" y="0"/>
            <a:ext cx="5115424" cy="51435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3"/>
                                        </p:tgtEl>
                                        <p:attrNameLst>
                                          <p:attrName>style.visibility</p:attrName>
                                        </p:attrNameLst>
                                      </p:cBhvr>
                                      <p:to>
                                        <p:strVal val="visible"/>
                                      </p:to>
                                    </p:set>
                                    <p:animEffect transition="in" filter="fade">
                                      <p:cBhvr>
                                        <p:cTn id="7" dur="1000"/>
                                        <p:tgtEl>
                                          <p:spTgt spid="3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307"/>
        <p:cNvGrpSpPr/>
        <p:nvPr/>
      </p:nvGrpSpPr>
      <p:grpSpPr>
        <a:xfrm>
          <a:off x="0" y="0"/>
          <a:ext cx="0" cy="0"/>
          <a:chOff x="0" y="0"/>
          <a:chExt cx="0" cy="0"/>
        </a:xfrm>
      </p:grpSpPr>
      <p:sp>
        <p:nvSpPr>
          <p:cNvPr id="308" name="Google Shape;308;p50"/>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2400"/>
              <a:t>On meditation (adrienne maree brown, Emergent Strategy)</a:t>
            </a:r>
            <a:endParaRPr sz="2400"/>
          </a:p>
        </p:txBody>
      </p:sp>
      <p:sp>
        <p:nvSpPr>
          <p:cNvPr id="309" name="Google Shape;309;p50"/>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lnSpc>
                <a:spcPct val="107000"/>
              </a:lnSpc>
              <a:spcBef>
                <a:spcPts val="0"/>
              </a:spcBef>
              <a:spcAft>
                <a:spcPts val="0"/>
              </a:spcAft>
              <a:buClr>
                <a:schemeClr val="dk1"/>
              </a:buClr>
              <a:buSzPts val="1800"/>
              <a:buChar char="●"/>
            </a:pPr>
            <a:r>
              <a:rPr lang="en" sz="1400">
                <a:solidFill>
                  <a:schemeClr val="dk1"/>
                </a:solidFill>
              </a:rPr>
              <a:t>Meditation is about choosing where my attention goes. Training my attention.</a:t>
            </a:r>
            <a:endParaRPr sz="1400">
              <a:solidFill>
                <a:schemeClr val="dk1"/>
              </a:solidFill>
            </a:endParaRPr>
          </a:p>
          <a:p>
            <a:pPr marL="0" lvl="0" indent="0" algn="l" rtl="0">
              <a:lnSpc>
                <a:spcPct val="107000"/>
              </a:lnSpc>
              <a:spcBef>
                <a:spcPts val="0"/>
              </a:spcBef>
              <a:spcAft>
                <a:spcPts val="0"/>
              </a:spcAft>
              <a:buClr>
                <a:schemeClr val="dk1"/>
              </a:buClr>
              <a:buSzPts val="1100"/>
              <a:buFont typeface="Arial"/>
              <a:buNone/>
            </a:pPr>
            <a:endParaRPr sz="1400">
              <a:solidFill>
                <a:schemeClr val="dk1"/>
              </a:solidFill>
            </a:endParaRPr>
          </a:p>
          <a:p>
            <a:pPr marL="457200" lvl="0" indent="-317500" algn="l" rtl="0">
              <a:lnSpc>
                <a:spcPct val="107000"/>
              </a:lnSpc>
              <a:spcBef>
                <a:spcPts val="0"/>
              </a:spcBef>
              <a:spcAft>
                <a:spcPts val="0"/>
              </a:spcAft>
              <a:buClr>
                <a:schemeClr val="dk1"/>
              </a:buClr>
              <a:buSzPts val="1400"/>
              <a:buChar char="●"/>
            </a:pPr>
            <a:r>
              <a:rPr lang="en" sz="1400">
                <a:solidFill>
                  <a:schemeClr val="dk1"/>
                </a:solidFill>
              </a:rPr>
              <a:t>If we haven’t cultivated mindfulness in our attention, how do we ever expect to break out of the cycle of crisis responses?</a:t>
            </a:r>
            <a:br>
              <a:rPr lang="en" sz="1400">
                <a:solidFill>
                  <a:schemeClr val="dk1"/>
                </a:solidFill>
              </a:rPr>
            </a:br>
            <a:endParaRPr sz="1400">
              <a:solidFill>
                <a:schemeClr val="dk1"/>
              </a:solidFill>
            </a:endParaRPr>
          </a:p>
          <a:p>
            <a:pPr marL="457200" lvl="0" indent="-317500" algn="l" rtl="0">
              <a:lnSpc>
                <a:spcPct val="107000"/>
              </a:lnSpc>
              <a:spcBef>
                <a:spcPts val="0"/>
              </a:spcBef>
              <a:spcAft>
                <a:spcPts val="0"/>
              </a:spcAft>
              <a:buClr>
                <a:schemeClr val="dk1"/>
              </a:buClr>
              <a:buSzPts val="1400"/>
              <a:buChar char="●"/>
            </a:pPr>
            <a:r>
              <a:rPr lang="en" sz="1400">
                <a:solidFill>
                  <a:schemeClr val="dk1"/>
                </a:solidFill>
              </a:rPr>
              <a:t>How will we ever put our attention onto solutions, put our attention onto the new practices we need?</a:t>
            </a:r>
            <a:br>
              <a:rPr lang="en" sz="1400">
                <a:solidFill>
                  <a:schemeClr val="dk1"/>
                </a:solidFill>
              </a:rPr>
            </a:br>
            <a:endParaRPr sz="1400">
              <a:solidFill>
                <a:schemeClr val="dk1"/>
              </a:solidFill>
            </a:endParaRPr>
          </a:p>
          <a:p>
            <a:pPr marL="457200" lvl="0" indent="-317500" algn="l" rtl="0">
              <a:lnSpc>
                <a:spcPct val="107000"/>
              </a:lnSpc>
              <a:spcBef>
                <a:spcPts val="0"/>
              </a:spcBef>
              <a:spcAft>
                <a:spcPts val="0"/>
              </a:spcAft>
              <a:buClr>
                <a:schemeClr val="dk1"/>
              </a:buClr>
              <a:buSzPts val="1400"/>
              <a:buChar char="●"/>
            </a:pPr>
            <a:r>
              <a:rPr lang="en" sz="1400">
                <a:solidFill>
                  <a:schemeClr val="dk1"/>
                </a:solidFill>
              </a:rPr>
              <a:t>When I am overcome by sadness, loss, anger, joy, desire, restlessness…it helps to be able to drop into myself and choose – to be with the emotions, to listen for what’s needed.</a:t>
            </a:r>
            <a:br>
              <a:rPr lang="en" sz="1400">
                <a:solidFill>
                  <a:schemeClr val="dk1"/>
                </a:solidFill>
              </a:rPr>
            </a:br>
            <a:endParaRPr sz="1400">
              <a:solidFill>
                <a:schemeClr val="dk1"/>
              </a:solidFill>
            </a:endParaRPr>
          </a:p>
          <a:p>
            <a:pPr marL="457200" lvl="0" indent="-317500" algn="l" rtl="0">
              <a:lnSpc>
                <a:spcPct val="107000"/>
              </a:lnSpc>
              <a:spcBef>
                <a:spcPts val="0"/>
              </a:spcBef>
              <a:spcAft>
                <a:spcPts val="0"/>
              </a:spcAft>
              <a:buClr>
                <a:schemeClr val="dk1"/>
              </a:buClr>
              <a:buSzPts val="1400"/>
              <a:buChar char="●"/>
            </a:pPr>
            <a:r>
              <a:rPr lang="en" sz="1400">
                <a:solidFill>
                  <a:schemeClr val="dk1"/>
                </a:solidFill>
              </a:rPr>
              <a:t>Meditation kept waiting for me, around every corner, in every room. Grief was the gift that finally let me understand meditation.</a:t>
            </a:r>
            <a:br>
              <a:rPr lang="en" sz="1400">
                <a:solidFill>
                  <a:schemeClr val="dk1"/>
                </a:solidFill>
              </a:rPr>
            </a:br>
            <a:endParaRPr sz="1400">
              <a:solidFill>
                <a:schemeClr val="dk1"/>
              </a:solidFill>
            </a:endParaRPr>
          </a:p>
          <a:p>
            <a:pPr marL="457200" lvl="0" indent="-317500" algn="l" rtl="0">
              <a:lnSpc>
                <a:spcPct val="107000"/>
              </a:lnSpc>
              <a:spcBef>
                <a:spcPts val="0"/>
              </a:spcBef>
              <a:spcAft>
                <a:spcPts val="0"/>
              </a:spcAft>
              <a:buClr>
                <a:schemeClr val="dk1"/>
              </a:buClr>
              <a:buSzPts val="1400"/>
              <a:buChar char="●"/>
            </a:pPr>
            <a:r>
              <a:rPr lang="en" sz="1400">
                <a:solidFill>
                  <a:schemeClr val="dk1"/>
                </a:solidFill>
              </a:rPr>
              <a:t>The more I listen, the more I understand the interconnectedness of the world, and my place in it. My insignificance, my wholeness, our collective potential and beauty.</a:t>
            </a:r>
            <a:endParaRPr sz="1400">
              <a:solidFill>
                <a:schemeClr val="dk1"/>
              </a:solidFill>
            </a:endParaRPr>
          </a:p>
          <a:p>
            <a:pPr marL="0" lvl="0" indent="0" algn="l" rtl="0">
              <a:spcBef>
                <a:spcPts val="0"/>
              </a:spcBef>
              <a:spcAft>
                <a:spcPts val="1600"/>
              </a:spcAft>
              <a:buNone/>
            </a:pPr>
            <a:endParaRP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08">
                                            <p:txEl>
                                              <p:pRg st="0" end="0"/>
                                            </p:txEl>
                                          </p:spTgt>
                                        </p:tgtEl>
                                        <p:attrNameLst>
                                          <p:attrName>style.visibility</p:attrName>
                                        </p:attrNameLst>
                                      </p:cBhvr>
                                      <p:to>
                                        <p:strVal val="visible"/>
                                      </p:to>
                                    </p:set>
                                    <p:animEffect transition="in" filter="fade">
                                      <p:cBhvr>
                                        <p:cTn id="7" dur="1000"/>
                                        <p:tgtEl>
                                          <p:spTgt spid="308">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09">
                                            <p:txEl>
                                              <p:pRg st="0" end="0"/>
                                            </p:txEl>
                                          </p:spTgt>
                                        </p:tgtEl>
                                        <p:attrNameLst>
                                          <p:attrName>style.visibility</p:attrName>
                                        </p:attrNameLst>
                                      </p:cBhvr>
                                      <p:to>
                                        <p:strVal val="visible"/>
                                      </p:to>
                                    </p:set>
                                    <p:animEffect transition="in" filter="fade">
                                      <p:cBhvr>
                                        <p:cTn id="11" dur="1000"/>
                                        <p:tgtEl>
                                          <p:spTgt spid="309">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09">
                                            <p:txEl>
                                              <p:pRg st="1" end="1"/>
                                            </p:txEl>
                                          </p:spTgt>
                                        </p:tgtEl>
                                        <p:attrNameLst>
                                          <p:attrName>style.visibility</p:attrName>
                                        </p:attrNameLst>
                                      </p:cBhvr>
                                      <p:to>
                                        <p:strVal val="visible"/>
                                      </p:to>
                                    </p:set>
                                    <p:animEffect transition="in" filter="fade">
                                      <p:cBhvr>
                                        <p:cTn id="15" dur="1000"/>
                                        <p:tgtEl>
                                          <p:spTgt spid="309">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09">
                                            <p:txEl>
                                              <p:pRg st="2" end="2"/>
                                            </p:txEl>
                                          </p:spTgt>
                                        </p:tgtEl>
                                        <p:attrNameLst>
                                          <p:attrName>style.visibility</p:attrName>
                                        </p:attrNameLst>
                                      </p:cBhvr>
                                      <p:to>
                                        <p:strVal val="visible"/>
                                      </p:to>
                                    </p:set>
                                    <p:animEffect transition="in" filter="fade">
                                      <p:cBhvr>
                                        <p:cTn id="19" dur="1000"/>
                                        <p:tgtEl>
                                          <p:spTgt spid="309">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09">
                                            <p:txEl>
                                              <p:pRg st="3" end="3"/>
                                            </p:txEl>
                                          </p:spTgt>
                                        </p:tgtEl>
                                        <p:attrNameLst>
                                          <p:attrName>style.visibility</p:attrName>
                                        </p:attrNameLst>
                                      </p:cBhvr>
                                      <p:to>
                                        <p:strVal val="visible"/>
                                      </p:to>
                                    </p:set>
                                    <p:animEffect transition="in" filter="fade">
                                      <p:cBhvr>
                                        <p:cTn id="23" dur="1000"/>
                                        <p:tgtEl>
                                          <p:spTgt spid="309">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09">
                                            <p:txEl>
                                              <p:pRg st="4" end="4"/>
                                            </p:txEl>
                                          </p:spTgt>
                                        </p:tgtEl>
                                        <p:attrNameLst>
                                          <p:attrName>style.visibility</p:attrName>
                                        </p:attrNameLst>
                                      </p:cBhvr>
                                      <p:to>
                                        <p:strVal val="visible"/>
                                      </p:to>
                                    </p:set>
                                    <p:animEffect transition="in" filter="fade">
                                      <p:cBhvr>
                                        <p:cTn id="27" dur="1000"/>
                                        <p:tgtEl>
                                          <p:spTgt spid="309">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09">
                                            <p:txEl>
                                              <p:pRg st="5" end="5"/>
                                            </p:txEl>
                                          </p:spTgt>
                                        </p:tgtEl>
                                        <p:attrNameLst>
                                          <p:attrName>style.visibility</p:attrName>
                                        </p:attrNameLst>
                                      </p:cBhvr>
                                      <p:to>
                                        <p:strVal val="visible"/>
                                      </p:to>
                                    </p:set>
                                    <p:animEffect transition="in" filter="fade">
                                      <p:cBhvr>
                                        <p:cTn id="31" dur="1000"/>
                                        <p:tgtEl>
                                          <p:spTgt spid="309">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309">
                                            <p:txEl>
                                              <p:pRg st="6" end="6"/>
                                            </p:txEl>
                                          </p:spTgt>
                                        </p:tgtEl>
                                        <p:attrNameLst>
                                          <p:attrName>style.visibility</p:attrName>
                                        </p:attrNameLst>
                                      </p:cBhvr>
                                      <p:to>
                                        <p:strVal val="visible"/>
                                      </p:to>
                                    </p:set>
                                    <p:animEffect transition="in" filter="fade">
                                      <p:cBhvr>
                                        <p:cTn id="35" dur="1000"/>
                                        <p:tgtEl>
                                          <p:spTgt spid="309">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309">
                                            <p:txEl>
                                              <p:pRg st="7" end="7"/>
                                            </p:txEl>
                                          </p:spTgt>
                                        </p:tgtEl>
                                        <p:attrNameLst>
                                          <p:attrName>style.visibility</p:attrName>
                                        </p:attrNameLst>
                                      </p:cBhvr>
                                      <p:to>
                                        <p:strVal val="visible"/>
                                      </p:to>
                                    </p:set>
                                    <p:animEffect transition="in" filter="fade">
                                      <p:cBhvr>
                                        <p:cTn id="39" dur="1000"/>
                                        <p:tgtEl>
                                          <p:spTgt spid="30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313"/>
        <p:cNvGrpSpPr/>
        <p:nvPr/>
      </p:nvGrpSpPr>
      <p:grpSpPr>
        <a:xfrm>
          <a:off x="0" y="0"/>
          <a:ext cx="0" cy="0"/>
          <a:chOff x="0" y="0"/>
          <a:chExt cx="0" cy="0"/>
        </a:xfrm>
      </p:grpSpPr>
      <p:sp>
        <p:nvSpPr>
          <p:cNvPr id="314" name="Google Shape;314;p51"/>
          <p:cNvSpPr txBox="1">
            <a:spLocks noGrp="1"/>
          </p:cNvSpPr>
          <p:nvPr>
            <p:ph type="title"/>
          </p:nvPr>
        </p:nvSpPr>
        <p:spPr>
          <a:xfrm>
            <a:off x="311700" y="445025"/>
            <a:ext cx="8520600" cy="572700"/>
          </a:xfrm>
          <a:prstGeom prst="rect">
            <a:avLst/>
          </a:prstGeom>
        </p:spPr>
        <p:txBody>
          <a:bodyPr spcFirstLastPara="1" wrap="square" lIns="91425" tIns="91425" rIns="91425" bIns="91425" anchor="ctr" anchorCtr="0">
            <a:noAutofit/>
          </a:bodyPr>
          <a:lstStyle/>
          <a:p>
            <a:pPr marL="0" lvl="0" indent="0" algn="ctr" rtl="0">
              <a:lnSpc>
                <a:spcPct val="107916"/>
              </a:lnSpc>
              <a:spcBef>
                <a:spcPts val="0"/>
              </a:spcBef>
              <a:spcAft>
                <a:spcPts val="0"/>
              </a:spcAft>
              <a:buClr>
                <a:schemeClr val="dk1"/>
              </a:buClr>
              <a:buSzPts val="1100"/>
              <a:buFont typeface="Arial"/>
              <a:buNone/>
            </a:pPr>
            <a:r>
              <a:rPr lang="en" sz="3000"/>
              <a:t/>
            </a:r>
            <a:br>
              <a:rPr lang="en" sz="3000"/>
            </a:br>
            <a:r>
              <a:rPr lang="en" sz="3000"/>
              <a:t>GROWTH model (Bob Doppelt)</a:t>
            </a:r>
            <a:endParaRPr sz="3000" i="1">
              <a:solidFill>
                <a:srgbClr val="000000"/>
              </a:solidFill>
            </a:endParaRPr>
          </a:p>
          <a:p>
            <a:pPr marL="0" lvl="0" indent="0" algn="l" rtl="0">
              <a:lnSpc>
                <a:spcPct val="107916"/>
              </a:lnSpc>
              <a:spcBef>
                <a:spcPts val="800"/>
              </a:spcBef>
              <a:spcAft>
                <a:spcPts val="800"/>
              </a:spcAft>
              <a:buClr>
                <a:schemeClr val="dk1"/>
              </a:buClr>
              <a:buSzPts val="1100"/>
              <a:buFont typeface="Arial"/>
              <a:buNone/>
            </a:pPr>
            <a:endParaRPr/>
          </a:p>
        </p:txBody>
      </p:sp>
      <p:sp>
        <p:nvSpPr>
          <p:cNvPr id="315" name="Google Shape;315;p51"/>
          <p:cNvSpPr txBox="1">
            <a:spLocks noGrp="1"/>
          </p:cNvSpPr>
          <p:nvPr>
            <p:ph type="body" idx="1"/>
          </p:nvPr>
        </p:nvSpPr>
        <p:spPr>
          <a:xfrm>
            <a:off x="311700" y="1152475"/>
            <a:ext cx="8520600" cy="3598500"/>
          </a:xfrm>
          <a:prstGeom prst="rect">
            <a:avLst/>
          </a:prstGeom>
        </p:spPr>
        <p:txBody>
          <a:bodyPr spcFirstLastPara="1" wrap="square" lIns="91425" tIns="91425" rIns="91425" bIns="91425" anchor="t" anchorCtr="0">
            <a:noAutofit/>
          </a:bodyPr>
          <a:lstStyle/>
          <a:p>
            <a:pPr marL="0" lvl="0" indent="0" algn="l" rtl="0">
              <a:lnSpc>
                <a:spcPct val="107916"/>
              </a:lnSpc>
              <a:spcBef>
                <a:spcPts val="0"/>
              </a:spcBef>
              <a:spcAft>
                <a:spcPts val="0"/>
              </a:spcAft>
              <a:buClr>
                <a:schemeClr val="dk1"/>
              </a:buClr>
              <a:buSzPts val="1100"/>
              <a:buFont typeface="Arial"/>
              <a:buNone/>
            </a:pPr>
            <a:r>
              <a:rPr lang="en" b="1">
                <a:solidFill>
                  <a:schemeClr val="dk1"/>
                </a:solidFill>
              </a:rPr>
              <a:t>G</a:t>
            </a:r>
            <a:r>
              <a:rPr lang="en">
                <a:solidFill>
                  <a:schemeClr val="dk1"/>
                </a:solidFill>
              </a:rPr>
              <a:t>round - and center yourself by stabilizing your nervous system</a:t>
            </a:r>
            <a:endParaRPr>
              <a:solidFill>
                <a:schemeClr val="dk1"/>
              </a:solidFill>
            </a:endParaRPr>
          </a:p>
          <a:p>
            <a:pPr marL="0" lvl="0" indent="0" algn="l" rtl="0">
              <a:lnSpc>
                <a:spcPct val="107916"/>
              </a:lnSpc>
              <a:spcBef>
                <a:spcPts val="800"/>
              </a:spcBef>
              <a:spcAft>
                <a:spcPts val="0"/>
              </a:spcAft>
              <a:buClr>
                <a:schemeClr val="dk1"/>
              </a:buClr>
              <a:buSzPts val="1100"/>
              <a:buFont typeface="Arial"/>
              <a:buNone/>
            </a:pPr>
            <a:r>
              <a:rPr lang="en" b="1">
                <a:solidFill>
                  <a:schemeClr val="dk1"/>
                </a:solidFill>
              </a:rPr>
              <a:t>R</a:t>
            </a:r>
            <a:r>
              <a:rPr lang="en">
                <a:solidFill>
                  <a:schemeClr val="dk1"/>
                </a:solidFill>
              </a:rPr>
              <a:t>emember - your personal strengths, resources and social support network</a:t>
            </a:r>
            <a:endParaRPr>
              <a:solidFill>
                <a:schemeClr val="dk1"/>
              </a:solidFill>
            </a:endParaRPr>
          </a:p>
          <a:p>
            <a:pPr marL="0" lvl="0" indent="0" algn="l" rtl="0">
              <a:lnSpc>
                <a:spcPct val="107916"/>
              </a:lnSpc>
              <a:spcBef>
                <a:spcPts val="800"/>
              </a:spcBef>
              <a:spcAft>
                <a:spcPts val="0"/>
              </a:spcAft>
              <a:buClr>
                <a:schemeClr val="dk1"/>
              </a:buClr>
              <a:buSzPts val="1100"/>
              <a:buFont typeface="Arial"/>
              <a:buNone/>
            </a:pPr>
            <a:r>
              <a:rPr lang="en" b="1">
                <a:solidFill>
                  <a:schemeClr val="dk1"/>
                </a:solidFill>
              </a:rPr>
              <a:t>O</a:t>
            </a:r>
            <a:r>
              <a:rPr lang="en">
                <a:solidFill>
                  <a:schemeClr val="dk1"/>
                </a:solidFill>
              </a:rPr>
              <a:t>bserve – your reactions to and thoughts about the situation non- judgmentally and with self-compassion</a:t>
            </a:r>
            <a:r>
              <a:rPr lang="en" u="sng">
                <a:solidFill>
                  <a:schemeClr val="dk1"/>
                </a:solidFill>
              </a:rPr>
              <a:t/>
            </a:r>
            <a:br>
              <a:rPr lang="en" u="sng">
                <a:solidFill>
                  <a:schemeClr val="dk1"/>
                </a:solidFill>
              </a:rPr>
            </a:br>
            <a:r>
              <a:rPr lang="en" b="1">
                <a:solidFill>
                  <a:schemeClr val="dk1"/>
                </a:solidFill>
              </a:rPr>
              <a:t>W</a:t>
            </a:r>
            <a:r>
              <a:rPr lang="en">
                <a:solidFill>
                  <a:schemeClr val="dk1"/>
                </a:solidFill>
              </a:rPr>
              <a:t>atch – for new insights and meaning in life in climate-enhanced hardships</a:t>
            </a:r>
            <a:endParaRPr>
              <a:solidFill>
                <a:schemeClr val="dk1"/>
              </a:solidFill>
            </a:endParaRPr>
          </a:p>
          <a:p>
            <a:pPr marL="0" lvl="0" indent="0" algn="l" rtl="0">
              <a:lnSpc>
                <a:spcPct val="107916"/>
              </a:lnSpc>
              <a:spcBef>
                <a:spcPts val="800"/>
              </a:spcBef>
              <a:spcAft>
                <a:spcPts val="0"/>
              </a:spcAft>
              <a:buClr>
                <a:schemeClr val="dk1"/>
              </a:buClr>
              <a:buSzPts val="1100"/>
              <a:buFont typeface="Arial"/>
              <a:buNone/>
            </a:pPr>
            <a:r>
              <a:rPr lang="en" b="1">
                <a:solidFill>
                  <a:schemeClr val="dk1"/>
                </a:solidFill>
              </a:rPr>
              <a:t>T</a:t>
            </a:r>
            <a:r>
              <a:rPr lang="en">
                <a:solidFill>
                  <a:schemeClr val="dk1"/>
                </a:solidFill>
              </a:rPr>
              <a:t>ap – into the values you want to live by in the midst of climate adversity</a:t>
            </a:r>
            <a:endParaRPr>
              <a:solidFill>
                <a:schemeClr val="dk1"/>
              </a:solidFill>
            </a:endParaRPr>
          </a:p>
          <a:p>
            <a:pPr marL="0" lvl="0" indent="0" algn="l" rtl="0">
              <a:lnSpc>
                <a:spcPct val="107916"/>
              </a:lnSpc>
              <a:spcBef>
                <a:spcPts val="800"/>
              </a:spcBef>
              <a:spcAft>
                <a:spcPts val="0"/>
              </a:spcAft>
              <a:buClr>
                <a:schemeClr val="dk1"/>
              </a:buClr>
              <a:buSzPts val="1100"/>
              <a:buFont typeface="Arial"/>
              <a:buNone/>
            </a:pPr>
            <a:r>
              <a:rPr lang="en" b="1">
                <a:solidFill>
                  <a:schemeClr val="dk1"/>
                </a:solidFill>
              </a:rPr>
              <a:t>H</a:t>
            </a:r>
            <a:r>
              <a:rPr lang="en">
                <a:solidFill>
                  <a:schemeClr val="dk1"/>
                </a:solidFill>
              </a:rPr>
              <a:t>arvest – hope for new possibilities by making choices that increase personal, social, and environmental possibilities</a:t>
            </a:r>
            <a:endParaRPr>
              <a:solidFill>
                <a:schemeClr val="dk1"/>
              </a:solidFill>
            </a:endParaRPr>
          </a:p>
          <a:p>
            <a:pPr marL="0" lvl="0" indent="0" algn="l" rtl="0">
              <a:lnSpc>
                <a:spcPct val="107916"/>
              </a:lnSpc>
              <a:spcBef>
                <a:spcPts val="800"/>
              </a:spcBef>
              <a:spcAft>
                <a:spcPts val="800"/>
              </a:spcAft>
              <a:buClr>
                <a:schemeClr val="dk1"/>
              </a:buClr>
              <a:buSzPts val="1100"/>
              <a:buFont typeface="Arial"/>
              <a:buNone/>
            </a:pPr>
            <a:r>
              <a:rPr lang="en" sz="1600">
                <a:solidFill>
                  <a:schemeClr val="dk1"/>
                </a:solidFill>
              </a:rPr>
              <a:t> From Bob Doppelt’s </a:t>
            </a:r>
            <a:r>
              <a:rPr lang="en" sz="1600" i="1">
                <a:solidFill>
                  <a:schemeClr val="dk1"/>
                </a:solidFill>
              </a:rPr>
              <a:t>Transformational Resilience: How Building Human Resilience to Climate Disruption Can Safeguard Society and Increase Wellbeing</a:t>
            </a: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4">
                                            <p:txEl>
                                              <p:pRg st="0" end="0"/>
                                            </p:txEl>
                                          </p:spTgt>
                                        </p:tgtEl>
                                        <p:attrNameLst>
                                          <p:attrName>style.visibility</p:attrName>
                                        </p:attrNameLst>
                                      </p:cBhvr>
                                      <p:to>
                                        <p:strVal val="visible"/>
                                      </p:to>
                                    </p:set>
                                    <p:animEffect transition="in" filter="fade">
                                      <p:cBhvr>
                                        <p:cTn id="7" dur="1000"/>
                                        <p:tgtEl>
                                          <p:spTgt spid="314">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14">
                                            <p:txEl>
                                              <p:pRg st="1" end="1"/>
                                            </p:txEl>
                                          </p:spTgt>
                                        </p:tgtEl>
                                        <p:attrNameLst>
                                          <p:attrName>style.visibility</p:attrName>
                                        </p:attrNameLst>
                                      </p:cBhvr>
                                      <p:to>
                                        <p:strVal val="visible"/>
                                      </p:to>
                                    </p:set>
                                    <p:animEffect transition="in" filter="fade">
                                      <p:cBhvr>
                                        <p:cTn id="11" dur="1000"/>
                                        <p:tgtEl>
                                          <p:spTgt spid="314">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15">
                                            <p:txEl>
                                              <p:pRg st="0" end="0"/>
                                            </p:txEl>
                                          </p:spTgt>
                                        </p:tgtEl>
                                        <p:attrNameLst>
                                          <p:attrName>style.visibility</p:attrName>
                                        </p:attrNameLst>
                                      </p:cBhvr>
                                      <p:to>
                                        <p:strVal val="visible"/>
                                      </p:to>
                                    </p:set>
                                    <p:animEffect transition="in" filter="fade">
                                      <p:cBhvr>
                                        <p:cTn id="15" dur="1000"/>
                                        <p:tgtEl>
                                          <p:spTgt spid="315">
                                            <p:txEl>
                                              <p:pRg st="0" end="0"/>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15">
                                            <p:txEl>
                                              <p:pRg st="1" end="1"/>
                                            </p:txEl>
                                          </p:spTgt>
                                        </p:tgtEl>
                                        <p:attrNameLst>
                                          <p:attrName>style.visibility</p:attrName>
                                        </p:attrNameLst>
                                      </p:cBhvr>
                                      <p:to>
                                        <p:strVal val="visible"/>
                                      </p:to>
                                    </p:set>
                                    <p:animEffect transition="in" filter="fade">
                                      <p:cBhvr>
                                        <p:cTn id="19" dur="1000"/>
                                        <p:tgtEl>
                                          <p:spTgt spid="315">
                                            <p:txEl>
                                              <p:pRg st="1" end="1"/>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15">
                                            <p:txEl>
                                              <p:pRg st="2" end="2"/>
                                            </p:txEl>
                                          </p:spTgt>
                                        </p:tgtEl>
                                        <p:attrNameLst>
                                          <p:attrName>style.visibility</p:attrName>
                                        </p:attrNameLst>
                                      </p:cBhvr>
                                      <p:to>
                                        <p:strVal val="visible"/>
                                      </p:to>
                                    </p:set>
                                    <p:animEffect transition="in" filter="fade">
                                      <p:cBhvr>
                                        <p:cTn id="23" dur="1000"/>
                                        <p:tgtEl>
                                          <p:spTgt spid="315">
                                            <p:txEl>
                                              <p:pRg st="2" end="2"/>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15">
                                            <p:txEl>
                                              <p:pRg st="3" end="3"/>
                                            </p:txEl>
                                          </p:spTgt>
                                        </p:tgtEl>
                                        <p:attrNameLst>
                                          <p:attrName>style.visibility</p:attrName>
                                        </p:attrNameLst>
                                      </p:cBhvr>
                                      <p:to>
                                        <p:strVal val="visible"/>
                                      </p:to>
                                    </p:set>
                                    <p:animEffect transition="in" filter="fade">
                                      <p:cBhvr>
                                        <p:cTn id="27" dur="1000"/>
                                        <p:tgtEl>
                                          <p:spTgt spid="315">
                                            <p:txEl>
                                              <p:pRg st="3" end="3"/>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15">
                                            <p:txEl>
                                              <p:pRg st="4" end="4"/>
                                            </p:txEl>
                                          </p:spTgt>
                                        </p:tgtEl>
                                        <p:attrNameLst>
                                          <p:attrName>style.visibility</p:attrName>
                                        </p:attrNameLst>
                                      </p:cBhvr>
                                      <p:to>
                                        <p:strVal val="visible"/>
                                      </p:to>
                                    </p:set>
                                    <p:animEffect transition="in" filter="fade">
                                      <p:cBhvr>
                                        <p:cTn id="31" dur="1000"/>
                                        <p:tgtEl>
                                          <p:spTgt spid="315">
                                            <p:txEl>
                                              <p:pRg st="4" end="4"/>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315">
                                            <p:txEl>
                                              <p:pRg st="5" end="5"/>
                                            </p:txEl>
                                          </p:spTgt>
                                        </p:tgtEl>
                                        <p:attrNameLst>
                                          <p:attrName>style.visibility</p:attrName>
                                        </p:attrNameLst>
                                      </p:cBhvr>
                                      <p:to>
                                        <p:strVal val="visible"/>
                                      </p:to>
                                    </p:set>
                                    <p:animEffect transition="in" filter="fade">
                                      <p:cBhvr>
                                        <p:cTn id="35" dur="1000"/>
                                        <p:tgtEl>
                                          <p:spTgt spid="31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319"/>
        <p:cNvGrpSpPr/>
        <p:nvPr/>
      </p:nvGrpSpPr>
      <p:grpSpPr>
        <a:xfrm>
          <a:off x="0" y="0"/>
          <a:ext cx="0" cy="0"/>
          <a:chOff x="0" y="0"/>
          <a:chExt cx="0" cy="0"/>
        </a:xfrm>
      </p:grpSpPr>
      <p:pic>
        <p:nvPicPr>
          <p:cNvPr id="320" name="Google Shape;320;p52"/>
          <p:cNvPicPr preferRelativeResize="0"/>
          <p:nvPr/>
        </p:nvPicPr>
        <p:blipFill>
          <a:blip r:embed="rId3">
            <a:alphaModFix/>
          </a:blip>
          <a:stretch>
            <a:fillRect/>
          </a:stretch>
        </p:blipFill>
        <p:spPr>
          <a:xfrm>
            <a:off x="193950" y="538637"/>
            <a:ext cx="4609926" cy="4066226"/>
          </a:xfrm>
          <a:prstGeom prst="rect">
            <a:avLst/>
          </a:prstGeom>
          <a:noFill/>
          <a:ln>
            <a:noFill/>
          </a:ln>
        </p:spPr>
      </p:pic>
      <p:pic>
        <p:nvPicPr>
          <p:cNvPr id="321" name="Google Shape;321;p52"/>
          <p:cNvPicPr preferRelativeResize="0"/>
          <p:nvPr/>
        </p:nvPicPr>
        <p:blipFill>
          <a:blip r:embed="rId4">
            <a:alphaModFix/>
          </a:blip>
          <a:stretch>
            <a:fillRect/>
          </a:stretch>
        </p:blipFill>
        <p:spPr>
          <a:xfrm>
            <a:off x="5148675" y="2364500"/>
            <a:ext cx="1690500" cy="2572900"/>
          </a:xfrm>
          <a:prstGeom prst="rect">
            <a:avLst/>
          </a:prstGeom>
          <a:noFill/>
          <a:ln>
            <a:noFill/>
          </a:ln>
        </p:spPr>
      </p:pic>
      <p:pic>
        <p:nvPicPr>
          <p:cNvPr id="322" name="Google Shape;322;p52"/>
          <p:cNvPicPr preferRelativeResize="0"/>
          <p:nvPr/>
        </p:nvPicPr>
        <p:blipFill>
          <a:blip r:embed="rId5">
            <a:alphaModFix/>
          </a:blip>
          <a:stretch>
            <a:fillRect/>
          </a:stretch>
        </p:blipFill>
        <p:spPr>
          <a:xfrm>
            <a:off x="5148674" y="164225"/>
            <a:ext cx="2726253" cy="2047875"/>
          </a:xfrm>
          <a:prstGeom prst="rect">
            <a:avLst/>
          </a:prstGeom>
          <a:noFill/>
          <a:ln>
            <a:noFill/>
          </a:ln>
        </p:spPr>
      </p:pic>
      <p:pic>
        <p:nvPicPr>
          <p:cNvPr id="323" name="Google Shape;323;p52"/>
          <p:cNvPicPr preferRelativeResize="0"/>
          <p:nvPr/>
        </p:nvPicPr>
        <p:blipFill>
          <a:blip r:embed="rId6">
            <a:alphaModFix/>
          </a:blip>
          <a:stretch>
            <a:fillRect/>
          </a:stretch>
        </p:blipFill>
        <p:spPr>
          <a:xfrm>
            <a:off x="6991575" y="2364500"/>
            <a:ext cx="1575300" cy="23536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0"/>
                                        </p:tgtEl>
                                        <p:attrNameLst>
                                          <p:attrName>style.visibility</p:attrName>
                                        </p:attrNameLst>
                                      </p:cBhvr>
                                      <p:to>
                                        <p:strVal val="visible"/>
                                      </p:to>
                                    </p:set>
                                    <p:animEffect transition="in" filter="fade">
                                      <p:cBhvr>
                                        <p:cTn id="7" dur="1000"/>
                                        <p:tgtEl>
                                          <p:spTgt spid="320"/>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22"/>
                                        </p:tgtEl>
                                        <p:attrNameLst>
                                          <p:attrName>style.visibility</p:attrName>
                                        </p:attrNameLst>
                                      </p:cBhvr>
                                      <p:to>
                                        <p:strVal val="visible"/>
                                      </p:to>
                                    </p:set>
                                    <p:animEffect transition="in" filter="fade">
                                      <p:cBhvr>
                                        <p:cTn id="11" dur="1000"/>
                                        <p:tgtEl>
                                          <p:spTgt spid="322"/>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21"/>
                                        </p:tgtEl>
                                        <p:attrNameLst>
                                          <p:attrName>style.visibility</p:attrName>
                                        </p:attrNameLst>
                                      </p:cBhvr>
                                      <p:to>
                                        <p:strVal val="visible"/>
                                      </p:to>
                                    </p:set>
                                    <p:animEffect transition="in" filter="fade">
                                      <p:cBhvr>
                                        <p:cTn id="15" dur="1000"/>
                                        <p:tgtEl>
                                          <p:spTgt spid="3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
        <p:cNvGrpSpPr/>
        <p:nvPr/>
      </p:nvGrpSpPr>
      <p:grpSpPr>
        <a:xfrm>
          <a:off x="0" y="0"/>
          <a:ext cx="0" cy="0"/>
          <a:chOff x="0" y="0"/>
          <a:chExt cx="0" cy="0"/>
        </a:xfrm>
      </p:grpSpPr>
      <p:sp>
        <p:nvSpPr>
          <p:cNvPr id="80" name="Google Shape;80;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What this workshop </a:t>
            </a:r>
            <a:r>
              <a:rPr lang="en" u="sng"/>
              <a:t>IS</a:t>
            </a:r>
            <a:r>
              <a:rPr lang="en"/>
              <a:t> about:</a:t>
            </a:r>
            <a:endParaRPr/>
          </a:p>
        </p:txBody>
      </p:sp>
      <p:sp>
        <p:nvSpPr>
          <p:cNvPr id="81" name="Google Shape;81;p17"/>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SzPts val="1800"/>
              <a:buChar char="●"/>
            </a:pPr>
            <a:r>
              <a:rPr lang="en"/>
              <a:t>Libraries supporting transformational resilience</a:t>
            </a:r>
            <a:endParaRPr/>
          </a:p>
          <a:p>
            <a:pPr marL="457200" lvl="0" indent="-342900" algn="l" rtl="0">
              <a:spcBef>
                <a:spcPts val="0"/>
              </a:spcBef>
              <a:spcAft>
                <a:spcPts val="0"/>
              </a:spcAft>
              <a:buSzPts val="1800"/>
              <a:buChar char="●"/>
            </a:pPr>
            <a:r>
              <a:rPr lang="en"/>
              <a:t>Conscious brave leadership and collaboration</a:t>
            </a:r>
            <a:endParaRPr/>
          </a:p>
          <a:p>
            <a:pPr marL="457200" lvl="0" indent="-342900" algn="l" rtl="0">
              <a:spcBef>
                <a:spcPts val="0"/>
              </a:spcBef>
              <a:spcAft>
                <a:spcPts val="0"/>
              </a:spcAft>
              <a:buSzPts val="1800"/>
              <a:buChar char="●"/>
            </a:pPr>
            <a:r>
              <a:rPr lang="en"/>
              <a:t>Self care and Community care</a:t>
            </a:r>
            <a:endParaRPr/>
          </a:p>
          <a:p>
            <a:pPr marL="0" lvl="0" indent="0" algn="l" rtl="0">
              <a:spcBef>
                <a:spcPts val="1600"/>
              </a:spcBef>
              <a:spcAft>
                <a:spcPts val="0"/>
              </a:spcAft>
              <a:buNone/>
            </a:pPr>
            <a:endParaRPr/>
          </a:p>
          <a:p>
            <a:pPr marL="0" lvl="0" indent="0" algn="l" rtl="0">
              <a:spcBef>
                <a:spcPts val="1600"/>
              </a:spcBef>
              <a:spcAft>
                <a:spcPts val="0"/>
              </a:spcAft>
              <a:buNone/>
            </a:pPr>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0">
                                            <p:txEl>
                                              <p:pRg st="0" end="0"/>
                                            </p:txEl>
                                          </p:spTgt>
                                        </p:tgtEl>
                                        <p:attrNameLst>
                                          <p:attrName>style.visibility</p:attrName>
                                        </p:attrNameLst>
                                      </p:cBhvr>
                                      <p:to>
                                        <p:strVal val="visible"/>
                                      </p:to>
                                    </p:set>
                                    <p:animEffect transition="in" filter="fade">
                                      <p:cBhvr>
                                        <p:cTn id="7" dur="1000"/>
                                        <p:tgtEl>
                                          <p:spTgt spid="80">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1">
                                            <p:txEl>
                                              <p:pRg st="0" end="0"/>
                                            </p:txEl>
                                          </p:spTgt>
                                        </p:tgtEl>
                                        <p:attrNameLst>
                                          <p:attrName>style.visibility</p:attrName>
                                        </p:attrNameLst>
                                      </p:cBhvr>
                                      <p:to>
                                        <p:strVal val="visible"/>
                                      </p:to>
                                    </p:set>
                                    <p:animEffect transition="in" filter="fade">
                                      <p:cBhvr>
                                        <p:cTn id="11" dur="1000"/>
                                        <p:tgtEl>
                                          <p:spTgt spid="81">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1">
                                            <p:txEl>
                                              <p:pRg st="1" end="1"/>
                                            </p:txEl>
                                          </p:spTgt>
                                        </p:tgtEl>
                                        <p:attrNameLst>
                                          <p:attrName>style.visibility</p:attrName>
                                        </p:attrNameLst>
                                      </p:cBhvr>
                                      <p:to>
                                        <p:strVal val="visible"/>
                                      </p:to>
                                    </p:set>
                                    <p:animEffect transition="in" filter="fade">
                                      <p:cBhvr>
                                        <p:cTn id="15" dur="1000"/>
                                        <p:tgtEl>
                                          <p:spTgt spid="81">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81">
                                            <p:txEl>
                                              <p:pRg st="2" end="2"/>
                                            </p:txEl>
                                          </p:spTgt>
                                        </p:tgtEl>
                                        <p:attrNameLst>
                                          <p:attrName>style.visibility</p:attrName>
                                        </p:attrNameLst>
                                      </p:cBhvr>
                                      <p:to>
                                        <p:strVal val="visible"/>
                                      </p:to>
                                    </p:set>
                                    <p:animEffect transition="in" filter="fade">
                                      <p:cBhvr>
                                        <p:cTn id="19" dur="1000"/>
                                        <p:tgtEl>
                                          <p:spTgt spid="81">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81">
                                            <p:txEl>
                                              <p:pRg st="3" end="3"/>
                                            </p:txEl>
                                          </p:spTgt>
                                        </p:tgtEl>
                                        <p:attrNameLst>
                                          <p:attrName>style.visibility</p:attrName>
                                        </p:attrNameLst>
                                      </p:cBhvr>
                                      <p:to>
                                        <p:strVal val="visible"/>
                                      </p:to>
                                    </p:set>
                                    <p:animEffect transition="in" filter="fade">
                                      <p:cBhvr>
                                        <p:cTn id="23" dur="1000"/>
                                        <p:tgtEl>
                                          <p:spTgt spid="81">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81">
                                            <p:txEl>
                                              <p:pRg st="4" end="4"/>
                                            </p:txEl>
                                          </p:spTgt>
                                        </p:tgtEl>
                                        <p:attrNameLst>
                                          <p:attrName>style.visibility</p:attrName>
                                        </p:attrNameLst>
                                      </p:cBhvr>
                                      <p:to>
                                        <p:strVal val="visible"/>
                                      </p:to>
                                    </p:set>
                                    <p:animEffect transition="in" filter="fade">
                                      <p:cBhvr>
                                        <p:cTn id="27" dur="1000"/>
                                        <p:tgtEl>
                                          <p:spTgt spid="81">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81">
                                            <p:txEl>
                                              <p:pRg st="5" end="5"/>
                                            </p:txEl>
                                          </p:spTgt>
                                        </p:tgtEl>
                                        <p:attrNameLst>
                                          <p:attrName>style.visibility</p:attrName>
                                        </p:attrNameLst>
                                      </p:cBhvr>
                                      <p:to>
                                        <p:strVal val="visible"/>
                                      </p:to>
                                    </p:set>
                                    <p:animEffect transition="in" filter="fade">
                                      <p:cBhvr>
                                        <p:cTn id="31" dur="1000"/>
                                        <p:tgtEl>
                                          <p:spTgt spid="8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7"/>
        <p:cNvGrpSpPr/>
        <p:nvPr/>
      </p:nvGrpSpPr>
      <p:grpSpPr>
        <a:xfrm>
          <a:off x="0" y="0"/>
          <a:ext cx="0" cy="0"/>
          <a:chOff x="0" y="0"/>
          <a:chExt cx="0" cy="0"/>
        </a:xfrm>
      </p:grpSpPr>
      <p:sp>
        <p:nvSpPr>
          <p:cNvPr id="328" name="Google Shape;328;p5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Ground</a:t>
            </a:r>
            <a:endParaRPr/>
          </a:p>
        </p:txBody>
      </p:sp>
      <p:sp>
        <p:nvSpPr>
          <p:cNvPr id="329" name="Google Shape;329;p53"/>
          <p:cNvSpPr txBox="1">
            <a:spLocks noGrp="1"/>
          </p:cNvSpPr>
          <p:nvPr>
            <p:ph type="body" idx="1"/>
          </p:nvPr>
        </p:nvSpPr>
        <p:spPr>
          <a:xfrm>
            <a:off x="311700" y="1152475"/>
            <a:ext cx="3999900" cy="3705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We need to change our habits of thought, belief and doing, as well as change our systems. Each level reinforces the other.</a:t>
            </a:r>
            <a:endParaRPr/>
          </a:p>
          <a:p>
            <a:pPr marL="0" lvl="0" indent="0" algn="r" rtl="0">
              <a:spcBef>
                <a:spcPts val="1600"/>
              </a:spcBef>
              <a:spcAft>
                <a:spcPts val="0"/>
              </a:spcAft>
              <a:buNone/>
            </a:pPr>
            <a:r>
              <a:rPr lang="en"/>
              <a:t>— Charles Eisenstein</a:t>
            </a:r>
            <a:endParaRPr/>
          </a:p>
          <a:p>
            <a:pPr marL="0" lvl="0" indent="0" algn="ctr" rtl="0">
              <a:spcBef>
                <a:spcPts val="1600"/>
              </a:spcBef>
              <a:spcAft>
                <a:spcPts val="0"/>
              </a:spcAft>
              <a:buNone/>
            </a:pPr>
            <a:r>
              <a:rPr lang="en" b="1"/>
              <a:t>PAIR-SHARE</a:t>
            </a:r>
            <a:endParaRPr b="1"/>
          </a:p>
          <a:p>
            <a:pPr marL="0" lvl="0" indent="0" algn="l" rtl="0">
              <a:spcBef>
                <a:spcPts val="1600"/>
              </a:spcBef>
              <a:spcAft>
                <a:spcPts val="0"/>
              </a:spcAft>
              <a:buNone/>
            </a:pPr>
            <a:r>
              <a:rPr lang="en" b="1">
                <a:solidFill>
                  <a:schemeClr val="dk1"/>
                </a:solidFill>
              </a:rPr>
              <a:t>How do you manage your thoughts and feelings, recharge/ground, connect to others, and stay curious and open and functional…</a:t>
            </a:r>
            <a:endParaRPr b="1">
              <a:solidFill>
                <a:schemeClr val="dk1"/>
              </a:solidFill>
            </a:endParaRPr>
          </a:p>
          <a:p>
            <a:pPr marL="0" lvl="0" indent="0" algn="l" rtl="0">
              <a:spcBef>
                <a:spcPts val="1600"/>
              </a:spcBef>
              <a:spcAft>
                <a:spcPts val="0"/>
              </a:spcAft>
              <a:buNone/>
            </a:pPr>
            <a:r>
              <a:rPr lang="en" b="1">
                <a:solidFill>
                  <a:schemeClr val="dk1"/>
                </a:solidFill>
              </a:rPr>
              <a:t> in the midst of social, economic, and environmental uncertainty and injustice that we face? </a:t>
            </a:r>
            <a:endParaRPr b="1">
              <a:solidFill>
                <a:schemeClr val="dk1"/>
              </a:solidFill>
            </a:endParaRPr>
          </a:p>
          <a:p>
            <a:pPr marL="0" lvl="0" indent="0" algn="l" rtl="0">
              <a:spcBef>
                <a:spcPts val="1600"/>
              </a:spcBef>
              <a:spcAft>
                <a:spcPts val="1600"/>
              </a:spcAft>
              <a:buNone/>
            </a:pPr>
            <a:endParaRPr/>
          </a:p>
        </p:txBody>
      </p:sp>
      <p:pic>
        <p:nvPicPr>
          <p:cNvPr id="330" name="Google Shape;330;p53"/>
          <p:cNvPicPr preferRelativeResize="0"/>
          <p:nvPr/>
        </p:nvPicPr>
        <p:blipFill>
          <a:blip r:embed="rId3">
            <a:alphaModFix/>
          </a:blip>
          <a:stretch>
            <a:fillRect/>
          </a:stretch>
        </p:blipFill>
        <p:spPr>
          <a:xfrm>
            <a:off x="5205700" y="1364225"/>
            <a:ext cx="3626600" cy="24150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8"/>
                                        </p:tgtEl>
                                        <p:attrNameLst>
                                          <p:attrName>style.visibility</p:attrName>
                                        </p:attrNameLst>
                                      </p:cBhvr>
                                      <p:to>
                                        <p:strVal val="visible"/>
                                      </p:to>
                                    </p:set>
                                    <p:animEffect transition="in" filter="fade">
                                      <p:cBhvr>
                                        <p:cTn id="7" dur="1000"/>
                                        <p:tgtEl>
                                          <p:spTgt spid="328"/>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29">
                                            <p:txEl>
                                              <p:pRg st="0" end="0"/>
                                            </p:txEl>
                                          </p:spTgt>
                                        </p:tgtEl>
                                        <p:attrNameLst>
                                          <p:attrName>style.visibility</p:attrName>
                                        </p:attrNameLst>
                                      </p:cBhvr>
                                      <p:to>
                                        <p:strVal val="visible"/>
                                      </p:to>
                                    </p:set>
                                    <p:animEffect transition="in" filter="fade">
                                      <p:cBhvr>
                                        <p:cTn id="11" dur="1000"/>
                                        <p:tgtEl>
                                          <p:spTgt spid="329">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29">
                                            <p:txEl>
                                              <p:pRg st="1" end="1"/>
                                            </p:txEl>
                                          </p:spTgt>
                                        </p:tgtEl>
                                        <p:attrNameLst>
                                          <p:attrName>style.visibility</p:attrName>
                                        </p:attrNameLst>
                                      </p:cBhvr>
                                      <p:to>
                                        <p:strVal val="visible"/>
                                      </p:to>
                                    </p:set>
                                    <p:animEffect transition="in" filter="fade">
                                      <p:cBhvr>
                                        <p:cTn id="15" dur="1000"/>
                                        <p:tgtEl>
                                          <p:spTgt spid="329">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29">
                                            <p:txEl>
                                              <p:pRg st="2" end="2"/>
                                            </p:txEl>
                                          </p:spTgt>
                                        </p:tgtEl>
                                        <p:attrNameLst>
                                          <p:attrName>style.visibility</p:attrName>
                                        </p:attrNameLst>
                                      </p:cBhvr>
                                      <p:to>
                                        <p:strVal val="visible"/>
                                      </p:to>
                                    </p:set>
                                    <p:animEffect transition="in" filter="fade">
                                      <p:cBhvr>
                                        <p:cTn id="19" dur="1000"/>
                                        <p:tgtEl>
                                          <p:spTgt spid="329">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29">
                                            <p:txEl>
                                              <p:pRg st="3" end="3"/>
                                            </p:txEl>
                                          </p:spTgt>
                                        </p:tgtEl>
                                        <p:attrNameLst>
                                          <p:attrName>style.visibility</p:attrName>
                                        </p:attrNameLst>
                                      </p:cBhvr>
                                      <p:to>
                                        <p:strVal val="visible"/>
                                      </p:to>
                                    </p:set>
                                    <p:animEffect transition="in" filter="fade">
                                      <p:cBhvr>
                                        <p:cTn id="23" dur="1000"/>
                                        <p:tgtEl>
                                          <p:spTgt spid="329">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29">
                                            <p:txEl>
                                              <p:pRg st="4" end="4"/>
                                            </p:txEl>
                                          </p:spTgt>
                                        </p:tgtEl>
                                        <p:attrNameLst>
                                          <p:attrName>style.visibility</p:attrName>
                                        </p:attrNameLst>
                                      </p:cBhvr>
                                      <p:to>
                                        <p:strVal val="visible"/>
                                      </p:to>
                                    </p:set>
                                    <p:animEffect transition="in" filter="fade">
                                      <p:cBhvr>
                                        <p:cTn id="27" dur="1000"/>
                                        <p:tgtEl>
                                          <p:spTgt spid="329">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29">
                                            <p:txEl>
                                              <p:pRg st="5" end="5"/>
                                            </p:txEl>
                                          </p:spTgt>
                                        </p:tgtEl>
                                        <p:attrNameLst>
                                          <p:attrName>style.visibility</p:attrName>
                                        </p:attrNameLst>
                                      </p:cBhvr>
                                      <p:to>
                                        <p:strVal val="visible"/>
                                      </p:to>
                                    </p:set>
                                    <p:animEffect transition="in" filter="fade">
                                      <p:cBhvr>
                                        <p:cTn id="31" dur="1000"/>
                                        <p:tgtEl>
                                          <p:spTgt spid="329">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330"/>
                                        </p:tgtEl>
                                        <p:attrNameLst>
                                          <p:attrName>style.visibility</p:attrName>
                                        </p:attrNameLst>
                                      </p:cBhvr>
                                      <p:to>
                                        <p:strVal val="visible"/>
                                      </p:to>
                                    </p:set>
                                    <p:animEffect transition="in" filter="fade">
                                      <p:cBhvr>
                                        <p:cTn id="35" dur="1000"/>
                                        <p:tgtEl>
                                          <p:spTgt spid="3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334"/>
        <p:cNvGrpSpPr/>
        <p:nvPr/>
      </p:nvGrpSpPr>
      <p:grpSpPr>
        <a:xfrm>
          <a:off x="0" y="0"/>
          <a:ext cx="0" cy="0"/>
          <a:chOff x="0" y="0"/>
          <a:chExt cx="0" cy="0"/>
        </a:xfrm>
      </p:grpSpPr>
      <p:sp>
        <p:nvSpPr>
          <p:cNvPr id="335" name="Google Shape;335;p5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a:t>What are your librarian super powers?</a:t>
            </a:r>
            <a:endParaRPr/>
          </a:p>
        </p:txBody>
      </p:sp>
      <p:sp>
        <p:nvSpPr>
          <p:cNvPr id="336" name="Google Shape;336;p54"/>
          <p:cNvSpPr txBox="1"/>
          <p:nvPr/>
        </p:nvSpPr>
        <p:spPr>
          <a:xfrm>
            <a:off x="6167025" y="1212100"/>
            <a:ext cx="2842500" cy="3133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a:p>
        </p:txBody>
      </p:sp>
      <p:sp>
        <p:nvSpPr>
          <p:cNvPr id="337" name="Google Shape;337;p54"/>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342900" algn="l" rtl="0">
              <a:lnSpc>
                <a:spcPct val="100000"/>
              </a:lnSpc>
              <a:spcBef>
                <a:spcPts val="0"/>
              </a:spcBef>
              <a:spcAft>
                <a:spcPts val="0"/>
              </a:spcAft>
              <a:buClr>
                <a:schemeClr val="dk1"/>
              </a:buClr>
              <a:buSzPts val="1800"/>
              <a:buChar char="●"/>
            </a:pPr>
            <a:r>
              <a:rPr lang="en" sz="1800">
                <a:solidFill>
                  <a:schemeClr val="dk1"/>
                </a:solidFill>
              </a:rPr>
              <a:t>Make welcoming spaces</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Get funding</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Take risks</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Connect people to resources</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Teach</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Advocate</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Facilitate</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Create art, music, stories</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Humor </a:t>
            </a:r>
            <a:endParaRPr sz="1800">
              <a:solidFill>
                <a:schemeClr val="dk1"/>
              </a:solidFill>
            </a:endParaRPr>
          </a:p>
          <a:p>
            <a:pPr marL="457200" lvl="0" indent="-342900" algn="l" rtl="0">
              <a:lnSpc>
                <a:spcPct val="100000"/>
              </a:lnSpc>
              <a:spcBef>
                <a:spcPts val="0"/>
              </a:spcBef>
              <a:spcAft>
                <a:spcPts val="0"/>
              </a:spcAft>
              <a:buClr>
                <a:schemeClr val="dk1"/>
              </a:buClr>
              <a:buSzPts val="1800"/>
              <a:buChar char="●"/>
            </a:pPr>
            <a:r>
              <a:rPr lang="en" sz="1800">
                <a:solidFill>
                  <a:schemeClr val="dk1"/>
                </a:solidFill>
              </a:rPr>
              <a:t>Your passion here...</a:t>
            </a:r>
            <a:endParaRPr sz="1800">
              <a:solidFill>
                <a:schemeClr val="dk1"/>
              </a:solidFill>
            </a:endParaRPr>
          </a:p>
        </p:txBody>
      </p:sp>
      <p:pic>
        <p:nvPicPr>
          <p:cNvPr id="338" name="Google Shape;338;p54"/>
          <p:cNvPicPr preferRelativeResize="0"/>
          <p:nvPr/>
        </p:nvPicPr>
        <p:blipFill rotWithShape="1">
          <a:blip r:embed="rId3">
            <a:alphaModFix/>
          </a:blip>
          <a:srcRect l="3595"/>
          <a:stretch/>
        </p:blipFill>
        <p:spPr>
          <a:xfrm>
            <a:off x="5185637" y="1152475"/>
            <a:ext cx="3293424" cy="34164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35">
                                            <p:txEl>
                                              <p:pRg st="0" end="0"/>
                                            </p:txEl>
                                          </p:spTgt>
                                        </p:tgtEl>
                                        <p:attrNameLst>
                                          <p:attrName>style.visibility</p:attrName>
                                        </p:attrNameLst>
                                      </p:cBhvr>
                                      <p:to>
                                        <p:strVal val="visible"/>
                                      </p:to>
                                    </p:set>
                                    <p:animEffect transition="in" filter="fade">
                                      <p:cBhvr>
                                        <p:cTn id="7" dur="1000"/>
                                        <p:tgtEl>
                                          <p:spTgt spid="335">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37">
                                            <p:txEl>
                                              <p:pRg st="0" end="0"/>
                                            </p:txEl>
                                          </p:spTgt>
                                        </p:tgtEl>
                                        <p:attrNameLst>
                                          <p:attrName>style.visibility</p:attrName>
                                        </p:attrNameLst>
                                      </p:cBhvr>
                                      <p:to>
                                        <p:strVal val="visible"/>
                                      </p:to>
                                    </p:set>
                                    <p:animEffect transition="in" filter="fade">
                                      <p:cBhvr>
                                        <p:cTn id="11" dur="1000"/>
                                        <p:tgtEl>
                                          <p:spTgt spid="337">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37">
                                            <p:txEl>
                                              <p:pRg st="1" end="1"/>
                                            </p:txEl>
                                          </p:spTgt>
                                        </p:tgtEl>
                                        <p:attrNameLst>
                                          <p:attrName>style.visibility</p:attrName>
                                        </p:attrNameLst>
                                      </p:cBhvr>
                                      <p:to>
                                        <p:strVal val="visible"/>
                                      </p:to>
                                    </p:set>
                                    <p:animEffect transition="in" filter="fade">
                                      <p:cBhvr>
                                        <p:cTn id="15" dur="1000"/>
                                        <p:tgtEl>
                                          <p:spTgt spid="337">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37">
                                            <p:txEl>
                                              <p:pRg st="2" end="2"/>
                                            </p:txEl>
                                          </p:spTgt>
                                        </p:tgtEl>
                                        <p:attrNameLst>
                                          <p:attrName>style.visibility</p:attrName>
                                        </p:attrNameLst>
                                      </p:cBhvr>
                                      <p:to>
                                        <p:strVal val="visible"/>
                                      </p:to>
                                    </p:set>
                                    <p:animEffect transition="in" filter="fade">
                                      <p:cBhvr>
                                        <p:cTn id="19" dur="1000"/>
                                        <p:tgtEl>
                                          <p:spTgt spid="337">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37">
                                            <p:txEl>
                                              <p:pRg st="3" end="3"/>
                                            </p:txEl>
                                          </p:spTgt>
                                        </p:tgtEl>
                                        <p:attrNameLst>
                                          <p:attrName>style.visibility</p:attrName>
                                        </p:attrNameLst>
                                      </p:cBhvr>
                                      <p:to>
                                        <p:strVal val="visible"/>
                                      </p:to>
                                    </p:set>
                                    <p:animEffect transition="in" filter="fade">
                                      <p:cBhvr>
                                        <p:cTn id="23" dur="1000"/>
                                        <p:tgtEl>
                                          <p:spTgt spid="337">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37">
                                            <p:txEl>
                                              <p:pRg st="4" end="4"/>
                                            </p:txEl>
                                          </p:spTgt>
                                        </p:tgtEl>
                                        <p:attrNameLst>
                                          <p:attrName>style.visibility</p:attrName>
                                        </p:attrNameLst>
                                      </p:cBhvr>
                                      <p:to>
                                        <p:strVal val="visible"/>
                                      </p:to>
                                    </p:set>
                                    <p:animEffect transition="in" filter="fade">
                                      <p:cBhvr>
                                        <p:cTn id="27" dur="1000"/>
                                        <p:tgtEl>
                                          <p:spTgt spid="337">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337">
                                            <p:txEl>
                                              <p:pRg st="5" end="5"/>
                                            </p:txEl>
                                          </p:spTgt>
                                        </p:tgtEl>
                                        <p:attrNameLst>
                                          <p:attrName>style.visibility</p:attrName>
                                        </p:attrNameLst>
                                      </p:cBhvr>
                                      <p:to>
                                        <p:strVal val="visible"/>
                                      </p:to>
                                    </p:set>
                                    <p:animEffect transition="in" filter="fade">
                                      <p:cBhvr>
                                        <p:cTn id="31" dur="1000"/>
                                        <p:tgtEl>
                                          <p:spTgt spid="337">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337">
                                            <p:txEl>
                                              <p:pRg st="6" end="6"/>
                                            </p:txEl>
                                          </p:spTgt>
                                        </p:tgtEl>
                                        <p:attrNameLst>
                                          <p:attrName>style.visibility</p:attrName>
                                        </p:attrNameLst>
                                      </p:cBhvr>
                                      <p:to>
                                        <p:strVal val="visible"/>
                                      </p:to>
                                    </p:set>
                                    <p:animEffect transition="in" filter="fade">
                                      <p:cBhvr>
                                        <p:cTn id="35" dur="1000"/>
                                        <p:tgtEl>
                                          <p:spTgt spid="337">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337">
                                            <p:txEl>
                                              <p:pRg st="7" end="7"/>
                                            </p:txEl>
                                          </p:spTgt>
                                        </p:tgtEl>
                                        <p:attrNameLst>
                                          <p:attrName>style.visibility</p:attrName>
                                        </p:attrNameLst>
                                      </p:cBhvr>
                                      <p:to>
                                        <p:strVal val="visible"/>
                                      </p:to>
                                    </p:set>
                                    <p:animEffect transition="in" filter="fade">
                                      <p:cBhvr>
                                        <p:cTn id="39" dur="1000"/>
                                        <p:tgtEl>
                                          <p:spTgt spid="337">
                                            <p:txEl>
                                              <p:pRg st="7" end="7"/>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337">
                                            <p:txEl>
                                              <p:pRg st="8" end="8"/>
                                            </p:txEl>
                                          </p:spTgt>
                                        </p:tgtEl>
                                        <p:attrNameLst>
                                          <p:attrName>style.visibility</p:attrName>
                                        </p:attrNameLst>
                                      </p:cBhvr>
                                      <p:to>
                                        <p:strVal val="visible"/>
                                      </p:to>
                                    </p:set>
                                    <p:animEffect transition="in" filter="fade">
                                      <p:cBhvr>
                                        <p:cTn id="43" dur="1000"/>
                                        <p:tgtEl>
                                          <p:spTgt spid="337">
                                            <p:txEl>
                                              <p:pRg st="8" end="8"/>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337">
                                            <p:txEl>
                                              <p:pRg st="9" end="9"/>
                                            </p:txEl>
                                          </p:spTgt>
                                        </p:tgtEl>
                                        <p:attrNameLst>
                                          <p:attrName>style.visibility</p:attrName>
                                        </p:attrNameLst>
                                      </p:cBhvr>
                                      <p:to>
                                        <p:strVal val="visible"/>
                                      </p:to>
                                    </p:set>
                                    <p:animEffect transition="in" filter="fade">
                                      <p:cBhvr>
                                        <p:cTn id="47" dur="1000"/>
                                        <p:tgtEl>
                                          <p:spTgt spid="337">
                                            <p:txEl>
                                              <p:pRg st="9" end="9"/>
                                            </p:txEl>
                                          </p:spTgt>
                                        </p:tgtEl>
                                      </p:cBhvr>
                                    </p:animEffect>
                                  </p:childTnLst>
                                </p:cTn>
                              </p:par>
                            </p:childTnLst>
                          </p:cTn>
                        </p:par>
                        <p:par>
                          <p:cTn id="48" fill="hold">
                            <p:stCondLst>
                              <p:cond delay="11000"/>
                            </p:stCondLst>
                            <p:childTnLst>
                              <p:par>
                                <p:cTn id="49" presetID="10" presetClass="entr" presetSubtype="0" fill="hold" nodeType="afterEffect">
                                  <p:stCondLst>
                                    <p:cond delay="0"/>
                                  </p:stCondLst>
                                  <p:childTnLst>
                                    <p:set>
                                      <p:cBhvr>
                                        <p:cTn id="50" dur="1" fill="hold">
                                          <p:stCondLst>
                                            <p:cond delay="0"/>
                                          </p:stCondLst>
                                        </p:cTn>
                                        <p:tgtEl>
                                          <p:spTgt spid="338"/>
                                        </p:tgtEl>
                                        <p:attrNameLst>
                                          <p:attrName>style.visibility</p:attrName>
                                        </p:attrNameLst>
                                      </p:cBhvr>
                                      <p:to>
                                        <p:strVal val="visible"/>
                                      </p:to>
                                    </p:set>
                                    <p:animEffect transition="in" filter="fade">
                                      <p:cBhvr>
                                        <p:cTn id="51" dur="1000"/>
                                        <p:tgtEl>
                                          <p:spTgt spid="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342"/>
        <p:cNvGrpSpPr/>
        <p:nvPr/>
      </p:nvGrpSpPr>
      <p:grpSpPr>
        <a:xfrm>
          <a:off x="0" y="0"/>
          <a:ext cx="0" cy="0"/>
          <a:chOff x="0" y="0"/>
          <a:chExt cx="0" cy="0"/>
        </a:xfrm>
      </p:grpSpPr>
      <p:sp>
        <p:nvSpPr>
          <p:cNvPr id="343" name="Google Shape;343;p5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Fellow librarians, we ask you... </a:t>
            </a:r>
            <a:endParaRPr/>
          </a:p>
        </p:txBody>
      </p:sp>
      <p:sp>
        <p:nvSpPr>
          <p:cNvPr id="344" name="Google Shape;344;p5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Clr>
                <a:srgbClr val="000000"/>
              </a:buClr>
              <a:buSzPts val="1400"/>
              <a:buChar char="●"/>
            </a:pPr>
            <a:r>
              <a:rPr lang="en">
                <a:solidFill>
                  <a:srgbClr val="000000"/>
                </a:solidFill>
              </a:rPr>
              <a:t>Who do you choose to be for this time? </a:t>
            </a:r>
            <a:br>
              <a:rPr lang="en">
                <a:solidFill>
                  <a:srgbClr val="000000"/>
                </a:solidFill>
              </a:rPr>
            </a:b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Are you willing to use whatever power and influence you have to create islands of sanity that evoke and rely on our best human qualities to create, relate, and persevere? </a:t>
            </a:r>
            <a:br>
              <a:rPr lang="en">
                <a:solidFill>
                  <a:srgbClr val="000000"/>
                </a:solidFill>
              </a:rPr>
            </a:br>
            <a:endParaRPr>
              <a:solidFill>
                <a:srgbClr val="000000"/>
              </a:solidFill>
            </a:endParaRPr>
          </a:p>
          <a:p>
            <a:pPr marL="457200" lvl="0" indent="-317500" algn="l" rtl="0">
              <a:spcBef>
                <a:spcPts val="0"/>
              </a:spcBef>
              <a:spcAft>
                <a:spcPts val="0"/>
              </a:spcAft>
              <a:buClr>
                <a:srgbClr val="000000"/>
              </a:buClr>
              <a:buSzPts val="1400"/>
              <a:buChar char="●"/>
            </a:pPr>
            <a:r>
              <a:rPr lang="en">
                <a:solidFill>
                  <a:srgbClr val="000000"/>
                </a:solidFill>
              </a:rPr>
              <a:t>Will you consciously and bravely choose to reclaim leadership as a noble profession that creates possibility and humaneness in the midst of increasing fear and turmoil?</a:t>
            </a:r>
            <a:endParaRPr>
              <a:solidFill>
                <a:srgbClr val="000000"/>
              </a:solidFill>
            </a:endParaRPr>
          </a:p>
          <a:p>
            <a:pPr marL="0" lvl="0" indent="0" algn="r" rtl="0">
              <a:spcBef>
                <a:spcPts val="1600"/>
              </a:spcBef>
              <a:spcAft>
                <a:spcPts val="1600"/>
              </a:spcAft>
              <a:buNone/>
            </a:pPr>
            <a:r>
              <a:rPr lang="en"/>
              <a:t>— </a:t>
            </a:r>
            <a:r>
              <a:rPr lang="en">
                <a:solidFill>
                  <a:srgbClr val="000000"/>
                </a:solidFill>
              </a:rPr>
              <a:t>Margaret Wheatley</a:t>
            </a:r>
            <a:endParaRPr i="1">
              <a:solidFill>
                <a:srgbClr val="000000"/>
              </a:solidFill>
            </a:endParaRPr>
          </a:p>
        </p:txBody>
      </p:sp>
      <p:pic>
        <p:nvPicPr>
          <p:cNvPr id="345" name="Google Shape;345;p55"/>
          <p:cNvPicPr preferRelativeResize="0"/>
          <p:nvPr/>
        </p:nvPicPr>
        <p:blipFill>
          <a:blip r:embed="rId3">
            <a:alphaModFix/>
          </a:blip>
          <a:stretch>
            <a:fillRect/>
          </a:stretch>
        </p:blipFill>
        <p:spPr>
          <a:xfrm>
            <a:off x="5186570" y="1426350"/>
            <a:ext cx="3442459" cy="22908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43"/>
                                        </p:tgtEl>
                                        <p:attrNameLst>
                                          <p:attrName>style.visibility</p:attrName>
                                        </p:attrNameLst>
                                      </p:cBhvr>
                                      <p:to>
                                        <p:strVal val="visible"/>
                                      </p:to>
                                    </p:set>
                                    <p:animEffect transition="in" filter="fade">
                                      <p:cBhvr>
                                        <p:cTn id="7" dur="1000"/>
                                        <p:tgtEl>
                                          <p:spTgt spid="34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44">
                                            <p:txEl>
                                              <p:pRg st="0" end="0"/>
                                            </p:txEl>
                                          </p:spTgt>
                                        </p:tgtEl>
                                        <p:attrNameLst>
                                          <p:attrName>style.visibility</p:attrName>
                                        </p:attrNameLst>
                                      </p:cBhvr>
                                      <p:to>
                                        <p:strVal val="visible"/>
                                      </p:to>
                                    </p:set>
                                    <p:animEffect transition="in" filter="fade">
                                      <p:cBhvr>
                                        <p:cTn id="11" dur="1000"/>
                                        <p:tgtEl>
                                          <p:spTgt spid="344">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344">
                                            <p:txEl>
                                              <p:pRg st="1" end="1"/>
                                            </p:txEl>
                                          </p:spTgt>
                                        </p:tgtEl>
                                        <p:attrNameLst>
                                          <p:attrName>style.visibility</p:attrName>
                                        </p:attrNameLst>
                                      </p:cBhvr>
                                      <p:to>
                                        <p:strVal val="visible"/>
                                      </p:to>
                                    </p:set>
                                    <p:animEffect transition="in" filter="fade">
                                      <p:cBhvr>
                                        <p:cTn id="15" dur="1000"/>
                                        <p:tgtEl>
                                          <p:spTgt spid="344">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44">
                                            <p:txEl>
                                              <p:pRg st="2" end="2"/>
                                            </p:txEl>
                                          </p:spTgt>
                                        </p:tgtEl>
                                        <p:attrNameLst>
                                          <p:attrName>style.visibility</p:attrName>
                                        </p:attrNameLst>
                                      </p:cBhvr>
                                      <p:to>
                                        <p:strVal val="visible"/>
                                      </p:to>
                                    </p:set>
                                    <p:animEffect transition="in" filter="fade">
                                      <p:cBhvr>
                                        <p:cTn id="19" dur="1000"/>
                                        <p:tgtEl>
                                          <p:spTgt spid="344">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344">
                                            <p:txEl>
                                              <p:pRg st="3" end="3"/>
                                            </p:txEl>
                                          </p:spTgt>
                                        </p:tgtEl>
                                        <p:attrNameLst>
                                          <p:attrName>style.visibility</p:attrName>
                                        </p:attrNameLst>
                                      </p:cBhvr>
                                      <p:to>
                                        <p:strVal val="visible"/>
                                      </p:to>
                                    </p:set>
                                    <p:animEffect transition="in" filter="fade">
                                      <p:cBhvr>
                                        <p:cTn id="23" dur="1000"/>
                                        <p:tgtEl>
                                          <p:spTgt spid="344">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345"/>
                                        </p:tgtEl>
                                        <p:attrNameLst>
                                          <p:attrName>style.visibility</p:attrName>
                                        </p:attrNameLst>
                                      </p:cBhvr>
                                      <p:to>
                                        <p:strVal val="visible"/>
                                      </p:to>
                                    </p:set>
                                    <p:animEffect transition="in" filter="fade">
                                      <p:cBhvr>
                                        <p:cTn id="27" dur="1000"/>
                                        <p:tgtEl>
                                          <p:spTgt spid="3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9"/>
        <p:cNvGrpSpPr/>
        <p:nvPr/>
      </p:nvGrpSpPr>
      <p:grpSpPr>
        <a:xfrm>
          <a:off x="0" y="0"/>
          <a:ext cx="0" cy="0"/>
          <a:chOff x="0" y="0"/>
          <a:chExt cx="0" cy="0"/>
        </a:xfrm>
      </p:grpSpPr>
      <p:sp>
        <p:nvSpPr>
          <p:cNvPr id="350" name="Google Shape;350;p56"/>
          <p:cNvSpPr txBox="1"/>
          <p:nvPr/>
        </p:nvSpPr>
        <p:spPr>
          <a:xfrm>
            <a:off x="0" y="4413750"/>
            <a:ext cx="9144000" cy="5235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1800" u="sng">
                <a:solidFill>
                  <a:schemeClr val="hlink"/>
                </a:solidFill>
                <a:hlinkClick r:id="rId3"/>
              </a:rPr>
              <a:t>https://climatechangeconversationsinlibraries.umasscreate.net/</a:t>
            </a:r>
            <a:endParaRPr sz="1800"/>
          </a:p>
        </p:txBody>
      </p:sp>
      <p:pic>
        <p:nvPicPr>
          <p:cNvPr id="351" name="Google Shape;351;p56"/>
          <p:cNvPicPr preferRelativeResize="0"/>
          <p:nvPr/>
        </p:nvPicPr>
        <p:blipFill>
          <a:blip r:embed="rId4">
            <a:alphaModFix/>
          </a:blip>
          <a:stretch>
            <a:fillRect/>
          </a:stretch>
        </p:blipFill>
        <p:spPr>
          <a:xfrm>
            <a:off x="0" y="0"/>
            <a:ext cx="9144000" cy="441374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1"/>
                                        </p:tgtEl>
                                        <p:attrNameLst>
                                          <p:attrName>style.visibility</p:attrName>
                                        </p:attrNameLst>
                                      </p:cBhvr>
                                      <p:to>
                                        <p:strVal val="visible"/>
                                      </p:to>
                                    </p:set>
                                    <p:animEffect transition="in" filter="fade">
                                      <p:cBhvr>
                                        <p:cTn id="7" dur="1000"/>
                                        <p:tgtEl>
                                          <p:spTgt spid="351"/>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50">
                                            <p:txEl>
                                              <p:pRg st="0" end="0"/>
                                            </p:txEl>
                                          </p:spTgt>
                                        </p:tgtEl>
                                        <p:attrNameLst>
                                          <p:attrName>style.visibility</p:attrName>
                                        </p:attrNameLst>
                                      </p:cBhvr>
                                      <p:to>
                                        <p:strVal val="visible"/>
                                      </p:to>
                                    </p:set>
                                    <p:animEffect transition="in" filter="fade">
                                      <p:cBhvr>
                                        <p:cTn id="11" dur="1000"/>
                                        <p:tgtEl>
                                          <p:spTgt spid="35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5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Images</a:t>
            </a:r>
            <a:endParaRPr/>
          </a:p>
        </p:txBody>
      </p:sp>
      <p:sp>
        <p:nvSpPr>
          <p:cNvPr id="357" name="Google Shape;357;p57"/>
          <p:cNvSpPr txBox="1">
            <a:spLocks noGrp="1"/>
          </p:cNvSpPr>
          <p:nvPr>
            <p:ph type="body" idx="1"/>
          </p:nvPr>
        </p:nvSpPr>
        <p:spPr>
          <a:xfrm>
            <a:off x="311700" y="1152475"/>
            <a:ext cx="8520600" cy="3416400"/>
          </a:xfrm>
          <a:prstGeom prst="rect">
            <a:avLst/>
          </a:prstGeom>
          <a:noFill/>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sz="1100"/>
              <a:t>Extreme weather:</a:t>
            </a:r>
            <a:br>
              <a:rPr lang="en" sz="1100"/>
            </a:br>
            <a:r>
              <a:rPr lang="en" sz="1100" u="sng">
                <a:solidFill>
                  <a:schemeClr val="hlink"/>
                </a:solidFill>
                <a:hlinkClick r:id="rId3"/>
              </a:rPr>
              <a:t>http://earth-chronicles.com/natural-catastrophe/in-india-a-heat-wave-killed-500-people.html</a:t>
            </a:r>
            <a:r>
              <a:rPr lang="en" sz="1100"/>
              <a:t/>
            </a:r>
            <a:br>
              <a:rPr lang="en" sz="1100"/>
            </a:br>
            <a:r>
              <a:rPr lang="en" sz="1100" u="sng">
                <a:solidFill>
                  <a:schemeClr val="hlink"/>
                </a:solidFill>
                <a:hlinkClick r:id="rId4"/>
              </a:rPr>
              <a:t>https://www.danchurchaid.org/articles/drought-emergency-in-central-america-s-dry-corridor</a:t>
            </a:r>
            <a:r>
              <a:rPr lang="en" sz="1100"/>
              <a:t/>
            </a:r>
            <a:br>
              <a:rPr lang="en" sz="1100"/>
            </a:br>
            <a:r>
              <a:rPr lang="en" sz="1100" u="sng">
                <a:solidFill>
                  <a:schemeClr val="hlink"/>
                </a:solidFill>
                <a:hlinkClick r:id="rId5"/>
              </a:rPr>
              <a:t>https://www.miamiherald.com/opinion/editorials/article224405100.htmlhttps://www.miamiherald.com/opinion/editorials/article224405100.html</a:t>
            </a:r>
            <a:r>
              <a:rPr lang="en" sz="1100"/>
              <a:t/>
            </a:r>
            <a:br>
              <a:rPr lang="en" sz="1100"/>
            </a:br>
            <a:r>
              <a:rPr lang="en" sz="1100"/>
              <a:t>Climate resilience </a:t>
            </a:r>
            <a:r>
              <a:rPr lang="en" sz="1100" u="sng">
                <a:solidFill>
                  <a:schemeClr val="hlink"/>
                </a:solidFill>
                <a:hlinkClick r:id="rId6"/>
              </a:rPr>
              <a:t>https://www.climatecrew.org/resilience_hubs</a:t>
            </a:r>
            <a:r>
              <a:rPr lang="en" sz="1100"/>
              <a:t/>
            </a:r>
            <a:br>
              <a:rPr lang="en" sz="1100"/>
            </a:br>
            <a:r>
              <a:rPr lang="en" sz="1100"/>
              <a:t>Perseus: </a:t>
            </a:r>
            <a:r>
              <a:rPr lang="en" sz="1100" u="sng">
                <a:solidFill>
                  <a:schemeClr val="accent5"/>
                </a:solidFill>
                <a:hlinkClick r:id="rId7"/>
              </a:rPr>
              <a:t>https://greekmythology1o1.wordpress.com/2015/05/02/who-are-some-famous-heroes-in-greek-mythology/</a:t>
            </a:r>
            <a:r>
              <a:rPr lang="en" sz="1100">
                <a:solidFill>
                  <a:schemeClr val="dk1"/>
                </a:solidFill>
              </a:rPr>
              <a:t/>
            </a:r>
            <a:br>
              <a:rPr lang="en" sz="1100">
                <a:solidFill>
                  <a:schemeClr val="dk1"/>
                </a:solidFill>
              </a:rPr>
            </a:br>
            <a:r>
              <a:rPr lang="en" sz="1100">
                <a:solidFill>
                  <a:schemeClr val="dk1"/>
                </a:solidFill>
              </a:rPr>
              <a:t>Clouds </a:t>
            </a:r>
            <a:r>
              <a:rPr lang="en" sz="1100" u="sng">
                <a:solidFill>
                  <a:schemeClr val="accent5"/>
                </a:solidFill>
                <a:hlinkClick r:id="rId8"/>
              </a:rPr>
              <a:t>https://cosmosmagazine.com/climate/why-do-clouds-float</a:t>
            </a:r>
            <a:r>
              <a:rPr lang="en" sz="1100">
                <a:solidFill>
                  <a:schemeClr val="dk1"/>
                </a:solidFill>
              </a:rPr>
              <a:t/>
            </a:r>
            <a:br>
              <a:rPr lang="en" sz="1100">
                <a:solidFill>
                  <a:schemeClr val="dk1"/>
                </a:solidFill>
              </a:rPr>
            </a:br>
            <a:r>
              <a:rPr lang="en" sz="1100">
                <a:solidFill>
                  <a:schemeClr val="dk1"/>
                </a:solidFill>
              </a:rPr>
              <a:t>Shower </a:t>
            </a:r>
            <a:r>
              <a:rPr lang="en" sz="1100" u="sng">
                <a:solidFill>
                  <a:schemeClr val="accent5"/>
                </a:solidFill>
                <a:hlinkClick r:id="rId9"/>
              </a:rPr>
              <a:t>https://making-the-web.com/cartoon-shower</a:t>
            </a:r>
            <a:r>
              <a:rPr lang="en" sz="1100">
                <a:solidFill>
                  <a:schemeClr val="dk1"/>
                </a:solidFill>
              </a:rPr>
              <a:t/>
            </a:r>
            <a:br>
              <a:rPr lang="en" sz="1100">
                <a:solidFill>
                  <a:schemeClr val="dk1"/>
                </a:solidFill>
              </a:rPr>
            </a:br>
            <a:r>
              <a:rPr lang="en" sz="1100">
                <a:solidFill>
                  <a:schemeClr val="dk1"/>
                </a:solidFill>
              </a:rPr>
              <a:t>Fire &amp; Flood </a:t>
            </a:r>
            <a:r>
              <a:rPr lang="en" sz="1100" u="sng">
                <a:solidFill>
                  <a:schemeClr val="accent5"/>
                </a:solidFill>
                <a:hlinkClick r:id="rId10"/>
              </a:rPr>
              <a:t>https://queerecoproject.wixsite.com/qollective/fire-and-flood-film-project</a:t>
            </a:r>
            <a:r>
              <a:rPr lang="en" sz="1100">
                <a:solidFill>
                  <a:schemeClr val="dk1"/>
                </a:solidFill>
              </a:rPr>
              <a:t/>
            </a:r>
            <a:br>
              <a:rPr lang="en" sz="1100">
                <a:solidFill>
                  <a:schemeClr val="dk1"/>
                </a:solidFill>
              </a:rPr>
            </a:br>
            <a:r>
              <a:rPr lang="en" sz="1100">
                <a:solidFill>
                  <a:schemeClr val="dk1"/>
                </a:solidFill>
              </a:rPr>
              <a:t>Green New Deal </a:t>
            </a:r>
            <a:r>
              <a:rPr lang="en" sz="1100" u="sng">
                <a:solidFill>
                  <a:schemeClr val="accent5"/>
                </a:solidFill>
                <a:hlinkClick r:id="rId11"/>
              </a:rPr>
              <a:t>https://actionnetwork.org/event_campaigns/town-halls-for-a-green-new-deal/</a:t>
            </a:r>
            <a:r>
              <a:rPr lang="en" sz="1100">
                <a:solidFill>
                  <a:schemeClr val="dk1"/>
                </a:solidFill>
              </a:rPr>
              <a:t/>
            </a:r>
            <a:br>
              <a:rPr lang="en" sz="1100">
                <a:solidFill>
                  <a:schemeClr val="dk1"/>
                </a:solidFill>
              </a:rPr>
            </a:br>
            <a:r>
              <a:rPr lang="en" sz="1100">
                <a:solidFill>
                  <a:schemeClr val="dk1"/>
                </a:solidFill>
              </a:rPr>
              <a:t>Youth Circle </a:t>
            </a:r>
            <a:r>
              <a:rPr lang="en" sz="1100" u="sng">
                <a:solidFill>
                  <a:schemeClr val="accent5"/>
                </a:solidFill>
                <a:hlinkClick r:id="rId12"/>
              </a:rPr>
              <a:t>https://www.moody.af.mil/News/Article-Display/Article/210648/families-learn-to-overcome-challenges-of-military-life/</a:t>
            </a:r>
            <a:r>
              <a:rPr lang="en" sz="1100">
                <a:solidFill>
                  <a:schemeClr val="dk1"/>
                </a:solidFill>
              </a:rPr>
              <a:t/>
            </a:r>
            <a:br>
              <a:rPr lang="en" sz="1100">
                <a:solidFill>
                  <a:schemeClr val="dk1"/>
                </a:solidFill>
              </a:rPr>
            </a:br>
            <a:r>
              <a:rPr lang="en" sz="1100">
                <a:solidFill>
                  <a:schemeClr val="dk1"/>
                </a:solidFill>
              </a:rPr>
              <a:t>World Cafe </a:t>
            </a:r>
            <a:r>
              <a:rPr lang="en" sz="1100" u="sng">
                <a:solidFill>
                  <a:schemeClr val="accent5"/>
                </a:solidFill>
                <a:hlinkClick r:id="rId13"/>
              </a:rPr>
              <a:t>http://www.theworldcafe.com/tools-store/hosting-tool-kit/</a:t>
            </a:r>
            <a:r>
              <a:rPr lang="en" sz="1100">
                <a:solidFill>
                  <a:schemeClr val="dk1"/>
                </a:solidFill>
              </a:rPr>
              <a:t/>
            </a:r>
            <a:br>
              <a:rPr lang="en" sz="1100">
                <a:solidFill>
                  <a:schemeClr val="dk1"/>
                </a:solidFill>
              </a:rPr>
            </a:br>
            <a:r>
              <a:rPr lang="en" sz="1100">
                <a:solidFill>
                  <a:schemeClr val="dk1"/>
                </a:solidFill>
              </a:rPr>
              <a:t>Go Bag </a:t>
            </a:r>
            <a:r>
              <a:rPr lang="en" sz="1100" u="sng">
                <a:solidFill>
                  <a:schemeClr val="accent5"/>
                </a:solidFill>
                <a:hlinkClick r:id="rId14"/>
              </a:rPr>
              <a:t>https://www.af.mil/News/Features/Display/Article/142593/charlie-the-guy-with-the-backpack/</a:t>
            </a:r>
            <a:r>
              <a:rPr lang="en" sz="1100">
                <a:solidFill>
                  <a:schemeClr val="dk1"/>
                </a:solidFill>
              </a:rPr>
              <a:t/>
            </a:r>
            <a:br>
              <a:rPr lang="en" sz="1100">
                <a:solidFill>
                  <a:schemeClr val="dk1"/>
                </a:solidFill>
              </a:rPr>
            </a:br>
            <a:r>
              <a:rPr lang="en" sz="1100">
                <a:solidFill>
                  <a:schemeClr val="dk1"/>
                </a:solidFill>
              </a:rPr>
              <a:t>Change Agent </a:t>
            </a:r>
            <a:r>
              <a:rPr lang="en" sz="1100" u="sng">
                <a:solidFill>
                  <a:schemeClr val="accent5"/>
                </a:solidFill>
                <a:hlinkClick r:id="rId15"/>
              </a:rPr>
              <a:t>http://d-demaree.blogspot.com/2011/12/agent-of-change.html</a:t>
            </a:r>
            <a:r>
              <a:rPr lang="en" sz="1100">
                <a:solidFill>
                  <a:schemeClr val="dk1"/>
                </a:solidFill>
              </a:rPr>
              <a:t/>
            </a:r>
            <a:br>
              <a:rPr lang="en" sz="1100">
                <a:solidFill>
                  <a:schemeClr val="dk1"/>
                </a:solidFill>
              </a:rPr>
            </a:br>
            <a:r>
              <a:rPr lang="en" sz="1100">
                <a:solidFill>
                  <a:schemeClr val="dk1"/>
                </a:solidFill>
              </a:rPr>
              <a:t>Libraries Transforming Communities: Models for Change: </a:t>
            </a:r>
            <a:r>
              <a:rPr lang="en" sz="1100" u="sng">
                <a:solidFill>
                  <a:schemeClr val="accent5"/>
                </a:solidFill>
                <a:hlinkClick r:id="rId16"/>
              </a:rPr>
              <a:t>http://www.ala.org/tools/librariestransform/libraries-transforming-communities/ltc-models-for-change</a:t>
            </a:r>
            <a:r>
              <a:rPr lang="en" sz="1100">
                <a:solidFill>
                  <a:srgbClr val="333333"/>
                </a:solidFill>
              </a:rPr>
              <a:t/>
            </a:r>
            <a:br>
              <a:rPr lang="en" sz="1100">
                <a:solidFill>
                  <a:srgbClr val="333333"/>
                </a:solidFill>
              </a:rPr>
            </a:br>
            <a:r>
              <a:rPr lang="en" sz="1100">
                <a:solidFill>
                  <a:srgbClr val="333333"/>
                </a:solidFill>
              </a:rPr>
              <a:t>Owl: </a:t>
            </a:r>
            <a:r>
              <a:rPr lang="en" sz="1100" u="sng">
                <a:solidFill>
                  <a:schemeClr val="hlink"/>
                </a:solidFill>
                <a:hlinkClick r:id="rId17"/>
              </a:rPr>
              <a:t>http://www.jessalmlie.com/wiseleader/</a:t>
            </a:r>
            <a:endParaRPr sz="1100">
              <a:solidFill>
                <a:srgbClr val="333333"/>
              </a:solidFill>
            </a:endParaRPr>
          </a:p>
          <a:p>
            <a:pPr marL="0" lvl="0" indent="0" algn="l" rtl="0">
              <a:spcBef>
                <a:spcPts val="1600"/>
              </a:spcBef>
              <a:spcAft>
                <a:spcPts val="160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56"/>
                                        </p:tgtEl>
                                        <p:attrNameLst>
                                          <p:attrName>style.visibility</p:attrName>
                                        </p:attrNameLst>
                                      </p:cBhvr>
                                      <p:to>
                                        <p:strVal val="visible"/>
                                      </p:to>
                                    </p:set>
                                    <p:animEffect transition="in" filter="fade">
                                      <p:cBhvr>
                                        <p:cTn id="7" dur="1000"/>
                                        <p:tgtEl>
                                          <p:spTgt spid="35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357"/>
                                        </p:tgtEl>
                                        <p:attrNameLst>
                                          <p:attrName>style.visibility</p:attrName>
                                        </p:attrNameLst>
                                      </p:cBhvr>
                                      <p:to>
                                        <p:strVal val="visible"/>
                                      </p:to>
                                    </p:set>
                                    <p:animEffect transition="in" filter="fade">
                                      <p:cBhvr>
                                        <p:cTn id="11" dur="1000"/>
                                        <p:tgtEl>
                                          <p:spTgt spid="3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3000"/>
              <a:t>Overview of this event</a:t>
            </a:r>
            <a:endParaRPr sz="3000"/>
          </a:p>
        </p:txBody>
      </p:sp>
      <p:sp>
        <p:nvSpPr>
          <p:cNvPr id="87" name="Google Shape;87;p18"/>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r>
              <a:rPr lang="en" sz="1800" b="1">
                <a:solidFill>
                  <a:schemeClr val="dk1"/>
                </a:solidFill>
              </a:rPr>
              <a:t>1st part 1:00-2:30</a:t>
            </a:r>
            <a:endParaRPr sz="1800" b="1">
              <a:solidFill>
                <a:schemeClr val="dk1"/>
              </a:solidFill>
            </a:endParaRPr>
          </a:p>
          <a:p>
            <a:pPr marL="457200" lvl="0" indent="-342900" algn="l" rtl="0">
              <a:lnSpc>
                <a:spcPct val="150000"/>
              </a:lnSpc>
              <a:spcBef>
                <a:spcPts val="1600"/>
              </a:spcBef>
              <a:spcAft>
                <a:spcPts val="0"/>
              </a:spcAft>
              <a:buClr>
                <a:schemeClr val="dk1"/>
              </a:buClr>
              <a:buSzPts val="1800"/>
              <a:buChar char="●"/>
            </a:pPr>
            <a:r>
              <a:rPr lang="en" sz="1800">
                <a:solidFill>
                  <a:schemeClr val="dk1"/>
                </a:solidFill>
              </a:rPr>
              <a:t>Climate change threats</a:t>
            </a:r>
            <a:endParaRPr>
              <a:solidFill>
                <a:schemeClr val="dk1"/>
              </a:solidFill>
            </a:endParaRPr>
          </a:p>
          <a:p>
            <a:pPr marL="457200" lvl="0" indent="-342900" algn="l" rtl="0">
              <a:lnSpc>
                <a:spcPct val="150000"/>
              </a:lnSpc>
              <a:spcBef>
                <a:spcPts val="0"/>
              </a:spcBef>
              <a:spcAft>
                <a:spcPts val="0"/>
              </a:spcAft>
              <a:buClr>
                <a:schemeClr val="dk1"/>
              </a:buClr>
              <a:buSzPts val="1800"/>
              <a:buChar char="●"/>
            </a:pPr>
            <a:r>
              <a:rPr lang="en" sz="1800">
                <a:solidFill>
                  <a:schemeClr val="dk1"/>
                </a:solidFill>
              </a:rPr>
              <a:t>Barriers to talking about climate change</a:t>
            </a:r>
            <a:endParaRPr>
              <a:solidFill>
                <a:schemeClr val="dk1"/>
              </a:solidFill>
            </a:endParaRPr>
          </a:p>
          <a:p>
            <a:pPr marL="457200" lvl="0" indent="-342900" algn="l" rtl="0">
              <a:lnSpc>
                <a:spcPct val="150000"/>
              </a:lnSpc>
              <a:spcBef>
                <a:spcPts val="0"/>
              </a:spcBef>
              <a:spcAft>
                <a:spcPts val="0"/>
              </a:spcAft>
              <a:buClr>
                <a:schemeClr val="dk1"/>
              </a:buClr>
              <a:buSzPts val="1800"/>
              <a:buChar char="●"/>
            </a:pPr>
            <a:r>
              <a:rPr lang="en" sz="1800">
                <a:solidFill>
                  <a:schemeClr val="dk1"/>
                </a:solidFill>
              </a:rPr>
              <a:t>Why libraries?</a:t>
            </a:r>
            <a:endParaRPr sz="1800">
              <a:solidFill>
                <a:schemeClr val="dk1"/>
              </a:solidFill>
            </a:endParaRPr>
          </a:p>
          <a:p>
            <a:pPr marL="457200" lvl="0" indent="-342900" algn="l" rtl="0">
              <a:lnSpc>
                <a:spcPct val="150000"/>
              </a:lnSpc>
              <a:spcBef>
                <a:spcPts val="0"/>
              </a:spcBef>
              <a:spcAft>
                <a:spcPts val="0"/>
              </a:spcAft>
              <a:buClr>
                <a:schemeClr val="dk1"/>
              </a:buClr>
              <a:buSzPts val="1800"/>
              <a:buChar char="●"/>
            </a:pPr>
            <a:r>
              <a:rPr lang="en" sz="1800">
                <a:solidFill>
                  <a:schemeClr val="dk1"/>
                </a:solidFill>
              </a:rPr>
              <a:t>Being change agents </a:t>
            </a:r>
            <a:endParaRPr sz="1800">
              <a:solidFill>
                <a:schemeClr val="dk1"/>
              </a:solidFill>
            </a:endParaRPr>
          </a:p>
          <a:p>
            <a:pPr marL="457200" lvl="0" indent="-342900" algn="l" rtl="0">
              <a:lnSpc>
                <a:spcPct val="150000"/>
              </a:lnSpc>
              <a:spcBef>
                <a:spcPts val="0"/>
              </a:spcBef>
              <a:spcAft>
                <a:spcPts val="0"/>
              </a:spcAft>
              <a:buClr>
                <a:schemeClr val="dk1"/>
              </a:buClr>
              <a:buSzPts val="1800"/>
              <a:buChar char="●"/>
            </a:pPr>
            <a:r>
              <a:rPr lang="en" sz="1800">
                <a:solidFill>
                  <a:schemeClr val="dk1"/>
                </a:solidFill>
              </a:rPr>
              <a:t>MA libraries and Climate Prep Week: A model</a:t>
            </a:r>
            <a:endParaRPr sz="1800">
              <a:solidFill>
                <a:schemeClr val="dk1"/>
              </a:solidFill>
            </a:endParaRPr>
          </a:p>
          <a:p>
            <a:pPr marL="0" lvl="0" indent="0" algn="l" rtl="0">
              <a:lnSpc>
                <a:spcPct val="150000"/>
              </a:lnSpc>
              <a:spcBef>
                <a:spcPts val="1600"/>
              </a:spcBef>
              <a:spcAft>
                <a:spcPts val="1600"/>
              </a:spcAft>
              <a:buNone/>
            </a:pPr>
            <a:endParaRPr sz="1800">
              <a:solidFill>
                <a:srgbClr val="A61C00"/>
              </a:solidFill>
            </a:endParaRPr>
          </a:p>
        </p:txBody>
      </p:sp>
      <p:sp>
        <p:nvSpPr>
          <p:cNvPr id="88" name="Google Shape;88;p18"/>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Char char="●"/>
            </a:pPr>
            <a:r>
              <a:rPr lang="en" sz="1800">
                <a:solidFill>
                  <a:schemeClr val="dk1"/>
                </a:solidFill>
              </a:rPr>
              <a:t>Stabilizing our nervous system </a:t>
            </a:r>
            <a:endParaRPr sz="1800">
              <a:solidFill>
                <a:schemeClr val="dk1"/>
              </a:solidFill>
            </a:endParaRPr>
          </a:p>
          <a:p>
            <a:pPr marL="457200" lvl="0" indent="-342900" algn="l" rtl="0">
              <a:lnSpc>
                <a:spcPct val="150000"/>
              </a:lnSpc>
              <a:spcBef>
                <a:spcPts val="0"/>
              </a:spcBef>
              <a:spcAft>
                <a:spcPts val="0"/>
              </a:spcAft>
              <a:buClr>
                <a:schemeClr val="dk1"/>
              </a:buClr>
              <a:buSzPts val="1800"/>
              <a:buChar char="●"/>
            </a:pPr>
            <a:r>
              <a:rPr lang="en" sz="1800">
                <a:solidFill>
                  <a:schemeClr val="dk1"/>
                </a:solidFill>
              </a:rPr>
              <a:t>Pair-Share exercises</a:t>
            </a:r>
            <a:endParaRPr sz="1800">
              <a:solidFill>
                <a:schemeClr val="dk1"/>
              </a:solidFill>
            </a:endParaRPr>
          </a:p>
          <a:p>
            <a:pPr marL="457200" lvl="0" indent="0" algn="l" rtl="0">
              <a:lnSpc>
                <a:spcPct val="150000"/>
              </a:lnSpc>
              <a:spcBef>
                <a:spcPts val="1600"/>
              </a:spcBef>
              <a:spcAft>
                <a:spcPts val="0"/>
              </a:spcAft>
              <a:buNone/>
            </a:pPr>
            <a:r>
              <a:rPr lang="en" sz="1800">
                <a:solidFill>
                  <a:schemeClr val="dk1"/>
                </a:solidFill>
              </a:rPr>
              <a:t>…………………………..</a:t>
            </a:r>
            <a:endParaRPr sz="1800">
              <a:solidFill>
                <a:schemeClr val="dk1"/>
              </a:solidFill>
            </a:endParaRPr>
          </a:p>
          <a:p>
            <a:pPr marL="457200" lvl="0" indent="0" algn="l" rtl="0">
              <a:lnSpc>
                <a:spcPct val="150000"/>
              </a:lnSpc>
              <a:spcBef>
                <a:spcPts val="1600"/>
              </a:spcBef>
              <a:spcAft>
                <a:spcPts val="0"/>
              </a:spcAft>
              <a:buNone/>
            </a:pPr>
            <a:r>
              <a:rPr lang="en" sz="1800" b="1">
                <a:solidFill>
                  <a:schemeClr val="dk1"/>
                </a:solidFill>
              </a:rPr>
              <a:t>2nd part 2:45-5:00</a:t>
            </a:r>
            <a:endParaRPr sz="1800" b="1">
              <a:solidFill>
                <a:schemeClr val="dk1"/>
              </a:solidFill>
            </a:endParaRPr>
          </a:p>
          <a:p>
            <a:pPr marL="457200" lvl="0" indent="-342900" algn="l" rtl="0">
              <a:lnSpc>
                <a:spcPct val="150000"/>
              </a:lnSpc>
              <a:spcBef>
                <a:spcPts val="1600"/>
              </a:spcBef>
              <a:spcAft>
                <a:spcPts val="0"/>
              </a:spcAft>
              <a:buClr>
                <a:schemeClr val="dk1"/>
              </a:buClr>
              <a:buSzPts val="1800"/>
              <a:buChar char="●"/>
            </a:pPr>
            <a:r>
              <a:rPr lang="en" sz="1800">
                <a:solidFill>
                  <a:schemeClr val="dk1"/>
                </a:solidFill>
              </a:rPr>
              <a:t>World Cafe </a:t>
            </a:r>
            <a:endParaRPr sz="1800">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fade">
                                      <p:cBhvr>
                                        <p:cTn id="7" dur="1000"/>
                                        <p:tgtEl>
                                          <p:spTgt spid="8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87">
                                            <p:txEl>
                                              <p:pRg st="0" end="0"/>
                                            </p:txEl>
                                          </p:spTgt>
                                        </p:tgtEl>
                                        <p:attrNameLst>
                                          <p:attrName>style.visibility</p:attrName>
                                        </p:attrNameLst>
                                      </p:cBhvr>
                                      <p:to>
                                        <p:strVal val="visible"/>
                                      </p:to>
                                    </p:set>
                                    <p:animEffect transition="in" filter="fade">
                                      <p:cBhvr>
                                        <p:cTn id="11" dur="1000"/>
                                        <p:tgtEl>
                                          <p:spTgt spid="87">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7">
                                            <p:txEl>
                                              <p:pRg st="1" end="1"/>
                                            </p:txEl>
                                          </p:spTgt>
                                        </p:tgtEl>
                                        <p:attrNameLst>
                                          <p:attrName>style.visibility</p:attrName>
                                        </p:attrNameLst>
                                      </p:cBhvr>
                                      <p:to>
                                        <p:strVal val="visible"/>
                                      </p:to>
                                    </p:set>
                                    <p:animEffect transition="in" filter="fade">
                                      <p:cBhvr>
                                        <p:cTn id="15" dur="1000"/>
                                        <p:tgtEl>
                                          <p:spTgt spid="87">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87">
                                            <p:txEl>
                                              <p:pRg st="2" end="2"/>
                                            </p:txEl>
                                          </p:spTgt>
                                        </p:tgtEl>
                                        <p:attrNameLst>
                                          <p:attrName>style.visibility</p:attrName>
                                        </p:attrNameLst>
                                      </p:cBhvr>
                                      <p:to>
                                        <p:strVal val="visible"/>
                                      </p:to>
                                    </p:set>
                                    <p:animEffect transition="in" filter="fade">
                                      <p:cBhvr>
                                        <p:cTn id="19" dur="1000"/>
                                        <p:tgtEl>
                                          <p:spTgt spid="87">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87">
                                            <p:txEl>
                                              <p:pRg st="3" end="3"/>
                                            </p:txEl>
                                          </p:spTgt>
                                        </p:tgtEl>
                                        <p:attrNameLst>
                                          <p:attrName>style.visibility</p:attrName>
                                        </p:attrNameLst>
                                      </p:cBhvr>
                                      <p:to>
                                        <p:strVal val="visible"/>
                                      </p:to>
                                    </p:set>
                                    <p:animEffect transition="in" filter="fade">
                                      <p:cBhvr>
                                        <p:cTn id="23" dur="1000"/>
                                        <p:tgtEl>
                                          <p:spTgt spid="87">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87">
                                            <p:txEl>
                                              <p:pRg st="4" end="4"/>
                                            </p:txEl>
                                          </p:spTgt>
                                        </p:tgtEl>
                                        <p:attrNameLst>
                                          <p:attrName>style.visibility</p:attrName>
                                        </p:attrNameLst>
                                      </p:cBhvr>
                                      <p:to>
                                        <p:strVal val="visible"/>
                                      </p:to>
                                    </p:set>
                                    <p:animEffect transition="in" filter="fade">
                                      <p:cBhvr>
                                        <p:cTn id="27" dur="1000"/>
                                        <p:tgtEl>
                                          <p:spTgt spid="87">
                                            <p:txEl>
                                              <p:pRg st="4" end="4"/>
                                            </p:txEl>
                                          </p:spTgt>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87">
                                            <p:txEl>
                                              <p:pRg st="5" end="5"/>
                                            </p:txEl>
                                          </p:spTgt>
                                        </p:tgtEl>
                                        <p:attrNameLst>
                                          <p:attrName>style.visibility</p:attrName>
                                        </p:attrNameLst>
                                      </p:cBhvr>
                                      <p:to>
                                        <p:strVal val="visible"/>
                                      </p:to>
                                    </p:set>
                                    <p:animEffect transition="in" filter="fade">
                                      <p:cBhvr>
                                        <p:cTn id="31" dur="1000"/>
                                        <p:tgtEl>
                                          <p:spTgt spid="87">
                                            <p:txEl>
                                              <p:pRg st="5" end="5"/>
                                            </p:txEl>
                                          </p:spTgt>
                                        </p:tgtEl>
                                      </p:cBhvr>
                                    </p:animEffect>
                                  </p:childTnLst>
                                </p:cTn>
                              </p:par>
                            </p:childTnLst>
                          </p:cTn>
                        </p:par>
                        <p:par>
                          <p:cTn id="32" fill="hold">
                            <p:stCondLst>
                              <p:cond delay="7000"/>
                            </p:stCondLst>
                            <p:childTnLst>
                              <p:par>
                                <p:cTn id="33" presetID="10" presetClass="entr" presetSubtype="0" fill="hold" nodeType="afterEffect">
                                  <p:stCondLst>
                                    <p:cond delay="0"/>
                                  </p:stCondLst>
                                  <p:childTnLst>
                                    <p:set>
                                      <p:cBhvr>
                                        <p:cTn id="34" dur="1" fill="hold">
                                          <p:stCondLst>
                                            <p:cond delay="0"/>
                                          </p:stCondLst>
                                        </p:cTn>
                                        <p:tgtEl>
                                          <p:spTgt spid="87">
                                            <p:txEl>
                                              <p:pRg st="6" end="6"/>
                                            </p:txEl>
                                          </p:spTgt>
                                        </p:tgtEl>
                                        <p:attrNameLst>
                                          <p:attrName>style.visibility</p:attrName>
                                        </p:attrNameLst>
                                      </p:cBhvr>
                                      <p:to>
                                        <p:strVal val="visible"/>
                                      </p:to>
                                    </p:set>
                                    <p:animEffect transition="in" filter="fade">
                                      <p:cBhvr>
                                        <p:cTn id="35" dur="1000"/>
                                        <p:tgtEl>
                                          <p:spTgt spid="87">
                                            <p:txEl>
                                              <p:pRg st="6" end="6"/>
                                            </p:txEl>
                                          </p:spTgt>
                                        </p:tgtEl>
                                      </p:cBhvr>
                                    </p:animEffect>
                                  </p:childTnLst>
                                </p:cTn>
                              </p:par>
                            </p:childTnLst>
                          </p:cTn>
                        </p:par>
                        <p:par>
                          <p:cTn id="36" fill="hold">
                            <p:stCondLst>
                              <p:cond delay="8000"/>
                            </p:stCondLst>
                            <p:childTnLst>
                              <p:par>
                                <p:cTn id="37" presetID="10" presetClass="entr" presetSubtype="0" fill="hold" nodeType="afterEffect">
                                  <p:stCondLst>
                                    <p:cond delay="0"/>
                                  </p:stCondLst>
                                  <p:childTnLst>
                                    <p:set>
                                      <p:cBhvr>
                                        <p:cTn id="38" dur="1" fill="hold">
                                          <p:stCondLst>
                                            <p:cond delay="0"/>
                                          </p:stCondLst>
                                        </p:cTn>
                                        <p:tgtEl>
                                          <p:spTgt spid="88">
                                            <p:txEl>
                                              <p:pRg st="0" end="0"/>
                                            </p:txEl>
                                          </p:spTgt>
                                        </p:tgtEl>
                                        <p:attrNameLst>
                                          <p:attrName>style.visibility</p:attrName>
                                        </p:attrNameLst>
                                      </p:cBhvr>
                                      <p:to>
                                        <p:strVal val="visible"/>
                                      </p:to>
                                    </p:set>
                                    <p:animEffect transition="in" filter="fade">
                                      <p:cBhvr>
                                        <p:cTn id="39" dur="1000"/>
                                        <p:tgtEl>
                                          <p:spTgt spid="88">
                                            <p:txEl>
                                              <p:pRg st="0" end="0"/>
                                            </p:txEl>
                                          </p:spTgt>
                                        </p:tgtEl>
                                      </p:cBhvr>
                                    </p:animEffect>
                                  </p:childTnLst>
                                </p:cTn>
                              </p:par>
                            </p:childTnLst>
                          </p:cTn>
                        </p:par>
                        <p:par>
                          <p:cTn id="40" fill="hold">
                            <p:stCondLst>
                              <p:cond delay="9000"/>
                            </p:stCondLst>
                            <p:childTnLst>
                              <p:par>
                                <p:cTn id="41" presetID="10" presetClass="entr" presetSubtype="0" fill="hold" nodeType="afterEffect">
                                  <p:stCondLst>
                                    <p:cond delay="0"/>
                                  </p:stCondLst>
                                  <p:childTnLst>
                                    <p:set>
                                      <p:cBhvr>
                                        <p:cTn id="42" dur="1" fill="hold">
                                          <p:stCondLst>
                                            <p:cond delay="0"/>
                                          </p:stCondLst>
                                        </p:cTn>
                                        <p:tgtEl>
                                          <p:spTgt spid="88">
                                            <p:txEl>
                                              <p:pRg st="1" end="1"/>
                                            </p:txEl>
                                          </p:spTgt>
                                        </p:tgtEl>
                                        <p:attrNameLst>
                                          <p:attrName>style.visibility</p:attrName>
                                        </p:attrNameLst>
                                      </p:cBhvr>
                                      <p:to>
                                        <p:strVal val="visible"/>
                                      </p:to>
                                    </p:set>
                                    <p:animEffect transition="in" filter="fade">
                                      <p:cBhvr>
                                        <p:cTn id="43" dur="1000"/>
                                        <p:tgtEl>
                                          <p:spTgt spid="88">
                                            <p:txEl>
                                              <p:pRg st="1" end="1"/>
                                            </p:txEl>
                                          </p:spTgt>
                                        </p:tgtEl>
                                      </p:cBhvr>
                                    </p:animEffect>
                                  </p:childTnLst>
                                </p:cTn>
                              </p:par>
                            </p:childTnLst>
                          </p:cTn>
                        </p:par>
                        <p:par>
                          <p:cTn id="44" fill="hold">
                            <p:stCondLst>
                              <p:cond delay="10000"/>
                            </p:stCondLst>
                            <p:childTnLst>
                              <p:par>
                                <p:cTn id="45" presetID="10" presetClass="entr" presetSubtype="0" fill="hold" nodeType="afterEffect">
                                  <p:stCondLst>
                                    <p:cond delay="0"/>
                                  </p:stCondLst>
                                  <p:childTnLst>
                                    <p:set>
                                      <p:cBhvr>
                                        <p:cTn id="46" dur="1" fill="hold">
                                          <p:stCondLst>
                                            <p:cond delay="0"/>
                                          </p:stCondLst>
                                        </p:cTn>
                                        <p:tgtEl>
                                          <p:spTgt spid="88">
                                            <p:txEl>
                                              <p:pRg st="2" end="2"/>
                                            </p:txEl>
                                          </p:spTgt>
                                        </p:tgtEl>
                                        <p:attrNameLst>
                                          <p:attrName>style.visibility</p:attrName>
                                        </p:attrNameLst>
                                      </p:cBhvr>
                                      <p:to>
                                        <p:strVal val="visible"/>
                                      </p:to>
                                    </p:set>
                                    <p:animEffect transition="in" filter="fade">
                                      <p:cBhvr>
                                        <p:cTn id="47" dur="1000"/>
                                        <p:tgtEl>
                                          <p:spTgt spid="88">
                                            <p:txEl>
                                              <p:pRg st="2" end="2"/>
                                            </p:txEl>
                                          </p:spTgt>
                                        </p:tgtEl>
                                      </p:cBhvr>
                                    </p:animEffect>
                                  </p:childTnLst>
                                </p:cTn>
                              </p:par>
                            </p:childTnLst>
                          </p:cTn>
                        </p:par>
                        <p:par>
                          <p:cTn id="48" fill="hold">
                            <p:stCondLst>
                              <p:cond delay="11000"/>
                            </p:stCondLst>
                            <p:childTnLst>
                              <p:par>
                                <p:cTn id="49" presetID="10" presetClass="entr" presetSubtype="0" fill="hold" nodeType="afterEffect">
                                  <p:stCondLst>
                                    <p:cond delay="0"/>
                                  </p:stCondLst>
                                  <p:childTnLst>
                                    <p:set>
                                      <p:cBhvr>
                                        <p:cTn id="50" dur="1" fill="hold">
                                          <p:stCondLst>
                                            <p:cond delay="0"/>
                                          </p:stCondLst>
                                        </p:cTn>
                                        <p:tgtEl>
                                          <p:spTgt spid="88">
                                            <p:txEl>
                                              <p:pRg st="3" end="3"/>
                                            </p:txEl>
                                          </p:spTgt>
                                        </p:tgtEl>
                                        <p:attrNameLst>
                                          <p:attrName>style.visibility</p:attrName>
                                        </p:attrNameLst>
                                      </p:cBhvr>
                                      <p:to>
                                        <p:strVal val="visible"/>
                                      </p:to>
                                    </p:set>
                                    <p:animEffect transition="in" filter="fade">
                                      <p:cBhvr>
                                        <p:cTn id="51" dur="1000"/>
                                        <p:tgtEl>
                                          <p:spTgt spid="88">
                                            <p:txEl>
                                              <p:pRg st="3" end="3"/>
                                            </p:txEl>
                                          </p:spTgt>
                                        </p:tgtEl>
                                      </p:cBhvr>
                                    </p:animEffect>
                                  </p:childTnLst>
                                </p:cTn>
                              </p:par>
                            </p:childTnLst>
                          </p:cTn>
                        </p:par>
                        <p:par>
                          <p:cTn id="52" fill="hold">
                            <p:stCondLst>
                              <p:cond delay="12000"/>
                            </p:stCondLst>
                            <p:childTnLst>
                              <p:par>
                                <p:cTn id="53" presetID="10" presetClass="entr" presetSubtype="0" fill="hold" nodeType="afterEffect">
                                  <p:stCondLst>
                                    <p:cond delay="0"/>
                                  </p:stCondLst>
                                  <p:childTnLst>
                                    <p:set>
                                      <p:cBhvr>
                                        <p:cTn id="54" dur="1" fill="hold">
                                          <p:stCondLst>
                                            <p:cond delay="0"/>
                                          </p:stCondLst>
                                        </p:cTn>
                                        <p:tgtEl>
                                          <p:spTgt spid="88">
                                            <p:txEl>
                                              <p:pRg st="4" end="4"/>
                                            </p:txEl>
                                          </p:spTgt>
                                        </p:tgtEl>
                                        <p:attrNameLst>
                                          <p:attrName>style.visibility</p:attrName>
                                        </p:attrNameLst>
                                      </p:cBhvr>
                                      <p:to>
                                        <p:strVal val="visible"/>
                                      </p:to>
                                    </p:set>
                                    <p:animEffect transition="in" filter="fade">
                                      <p:cBhvr>
                                        <p:cTn id="55" dur="1000"/>
                                        <p:tgtEl>
                                          <p:spTgt spid="8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92"/>
        <p:cNvGrpSpPr/>
        <p:nvPr/>
      </p:nvGrpSpPr>
      <p:grpSpPr>
        <a:xfrm>
          <a:off x="0" y="0"/>
          <a:ext cx="0" cy="0"/>
          <a:chOff x="0" y="0"/>
          <a:chExt cx="0" cy="0"/>
        </a:xfrm>
      </p:grpSpPr>
      <p:sp>
        <p:nvSpPr>
          <p:cNvPr id="93" name="Google Shape;93;p19"/>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Hoped for outcomes 	</a:t>
            </a:r>
            <a:endParaRPr/>
          </a:p>
        </p:txBody>
      </p:sp>
      <p:sp>
        <p:nvSpPr>
          <p:cNvPr id="94" name="Google Shape;94;p19"/>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p>
            <a:pPr marL="457200" lvl="0" indent="-342900" algn="l" rtl="0">
              <a:spcBef>
                <a:spcPts val="0"/>
              </a:spcBef>
              <a:spcAft>
                <a:spcPts val="0"/>
              </a:spcAft>
              <a:buClr>
                <a:srgbClr val="000000"/>
              </a:buClr>
              <a:buSzPts val="1800"/>
              <a:buChar char="●"/>
            </a:pPr>
            <a:r>
              <a:rPr lang="en" dirty="0">
                <a:solidFill>
                  <a:srgbClr val="000000"/>
                </a:solidFill>
              </a:rPr>
              <a:t>Tools for stabilizing </a:t>
            </a:r>
            <a:r>
              <a:rPr lang="en" dirty="0"/>
              <a:t>the </a:t>
            </a:r>
            <a:r>
              <a:rPr lang="en" dirty="0">
                <a:solidFill>
                  <a:srgbClr val="000000"/>
                </a:solidFill>
              </a:rPr>
              <a:t>inner core</a:t>
            </a:r>
            <a:endParaRPr dirty="0">
              <a:solidFill>
                <a:srgbClr val="000000"/>
              </a:solidFill>
            </a:endParaRPr>
          </a:p>
          <a:p>
            <a:pPr marL="457200" lvl="0" indent="-342900" algn="l" rtl="0">
              <a:spcBef>
                <a:spcPts val="0"/>
              </a:spcBef>
              <a:spcAft>
                <a:spcPts val="0"/>
              </a:spcAft>
              <a:buClr>
                <a:srgbClr val="000000"/>
              </a:buClr>
              <a:buSzPts val="1800"/>
              <a:buChar char="●"/>
            </a:pPr>
            <a:r>
              <a:rPr lang="en" dirty="0">
                <a:solidFill>
                  <a:srgbClr val="000000"/>
                </a:solidFill>
              </a:rPr>
              <a:t>Renewed sense of purpose in change making</a:t>
            </a:r>
            <a:endParaRPr dirty="0">
              <a:solidFill>
                <a:srgbClr val="000000"/>
              </a:solidFill>
            </a:endParaRPr>
          </a:p>
          <a:p>
            <a:pPr marL="457200" lvl="0" indent="-342900" algn="l" rtl="0">
              <a:spcBef>
                <a:spcPts val="0"/>
              </a:spcBef>
              <a:spcAft>
                <a:spcPts val="0"/>
              </a:spcAft>
              <a:buClr>
                <a:srgbClr val="000000"/>
              </a:buClr>
              <a:buSzPts val="1800"/>
              <a:buChar char="●"/>
            </a:pPr>
            <a:r>
              <a:rPr lang="en" dirty="0">
                <a:solidFill>
                  <a:srgbClr val="000000"/>
                </a:solidFill>
              </a:rPr>
              <a:t>Ideas for climate change program</a:t>
            </a:r>
            <a:r>
              <a:rPr lang="en" dirty="0"/>
              <a:t>ming</a:t>
            </a:r>
            <a:endParaRPr dirty="0"/>
          </a:p>
          <a:p>
            <a:pPr marL="457200" lvl="0" indent="-342900" algn="l" rtl="0">
              <a:spcBef>
                <a:spcPts val="0"/>
              </a:spcBef>
              <a:spcAft>
                <a:spcPts val="0"/>
              </a:spcAft>
              <a:buClr>
                <a:srgbClr val="000000"/>
              </a:buClr>
              <a:buSzPts val="1800"/>
              <a:buChar char="●"/>
            </a:pPr>
            <a:r>
              <a:rPr lang="en" dirty="0"/>
              <a:t>Dynamic </a:t>
            </a:r>
            <a:r>
              <a:rPr lang="en" dirty="0">
                <a:solidFill>
                  <a:srgbClr val="000000"/>
                </a:solidFill>
              </a:rPr>
              <a:t>World Cafe experience</a:t>
            </a:r>
            <a:endParaRPr dirty="0">
              <a:solidFill>
                <a:srgbClr val="000000"/>
              </a:solidFill>
            </a:endParaRPr>
          </a:p>
          <a:p>
            <a:pPr marL="457200" lvl="0" indent="-342900" algn="l" rtl="0">
              <a:spcBef>
                <a:spcPts val="0"/>
              </a:spcBef>
              <a:spcAft>
                <a:spcPts val="0"/>
              </a:spcAft>
              <a:buSzPts val="1800"/>
              <a:buChar char="●"/>
            </a:pPr>
            <a:r>
              <a:rPr lang="en-US" smtClean="0"/>
              <a:t>Identify your take home SEED(S) OF ACTION!</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xEl>
                                              <p:pRg st="0" end="0"/>
                                            </p:txEl>
                                          </p:spTgt>
                                        </p:tgtEl>
                                        <p:attrNameLst>
                                          <p:attrName>style.visibility</p:attrName>
                                        </p:attrNameLst>
                                      </p:cBhvr>
                                      <p:to>
                                        <p:strVal val="visible"/>
                                      </p:to>
                                    </p:set>
                                    <p:animEffect transition="in" filter="fade">
                                      <p:cBhvr>
                                        <p:cTn id="7" dur="1000"/>
                                        <p:tgtEl>
                                          <p:spTgt spid="93">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4">
                                            <p:txEl>
                                              <p:pRg st="0" end="0"/>
                                            </p:txEl>
                                          </p:spTgt>
                                        </p:tgtEl>
                                        <p:attrNameLst>
                                          <p:attrName>style.visibility</p:attrName>
                                        </p:attrNameLst>
                                      </p:cBhvr>
                                      <p:to>
                                        <p:strVal val="visible"/>
                                      </p:to>
                                    </p:set>
                                    <p:animEffect transition="in" filter="fade">
                                      <p:cBhvr>
                                        <p:cTn id="11" dur="1000"/>
                                        <p:tgtEl>
                                          <p:spTgt spid="94">
                                            <p:txEl>
                                              <p:pRg st="0" end="0"/>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94">
                                            <p:txEl>
                                              <p:pRg st="1" end="1"/>
                                            </p:txEl>
                                          </p:spTgt>
                                        </p:tgtEl>
                                        <p:attrNameLst>
                                          <p:attrName>style.visibility</p:attrName>
                                        </p:attrNameLst>
                                      </p:cBhvr>
                                      <p:to>
                                        <p:strVal val="visible"/>
                                      </p:to>
                                    </p:set>
                                    <p:animEffect transition="in" filter="fade">
                                      <p:cBhvr>
                                        <p:cTn id="15" dur="1000"/>
                                        <p:tgtEl>
                                          <p:spTgt spid="94">
                                            <p:txEl>
                                              <p:pRg st="1" end="1"/>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4">
                                            <p:txEl>
                                              <p:pRg st="2" end="2"/>
                                            </p:txEl>
                                          </p:spTgt>
                                        </p:tgtEl>
                                        <p:attrNameLst>
                                          <p:attrName>style.visibility</p:attrName>
                                        </p:attrNameLst>
                                      </p:cBhvr>
                                      <p:to>
                                        <p:strVal val="visible"/>
                                      </p:to>
                                    </p:set>
                                    <p:animEffect transition="in" filter="fade">
                                      <p:cBhvr>
                                        <p:cTn id="19" dur="1000"/>
                                        <p:tgtEl>
                                          <p:spTgt spid="94">
                                            <p:txEl>
                                              <p:pRg st="2" end="2"/>
                                            </p:txEl>
                                          </p:spTgt>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94">
                                            <p:txEl>
                                              <p:pRg st="3" end="3"/>
                                            </p:txEl>
                                          </p:spTgt>
                                        </p:tgtEl>
                                        <p:attrNameLst>
                                          <p:attrName>style.visibility</p:attrName>
                                        </p:attrNameLst>
                                      </p:cBhvr>
                                      <p:to>
                                        <p:strVal val="visible"/>
                                      </p:to>
                                    </p:set>
                                    <p:animEffect transition="in" filter="fade">
                                      <p:cBhvr>
                                        <p:cTn id="23" dur="1000"/>
                                        <p:tgtEl>
                                          <p:spTgt spid="94">
                                            <p:txEl>
                                              <p:pRg st="3" end="3"/>
                                            </p:txEl>
                                          </p:spTgt>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94">
                                            <p:txEl>
                                              <p:pRg st="4" end="4"/>
                                            </p:txEl>
                                          </p:spTgt>
                                        </p:tgtEl>
                                        <p:attrNameLst>
                                          <p:attrName>style.visibility</p:attrName>
                                        </p:attrNameLst>
                                      </p:cBhvr>
                                      <p:to>
                                        <p:strVal val="visible"/>
                                      </p:to>
                                    </p:set>
                                    <p:animEffect transition="in" filter="fade">
                                      <p:cBhvr>
                                        <p:cTn id="27" dur="1000"/>
                                        <p:tgtEl>
                                          <p:spTgt spid="9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98"/>
        <p:cNvGrpSpPr/>
        <p:nvPr/>
      </p:nvGrpSpPr>
      <p:grpSpPr>
        <a:xfrm>
          <a:off x="0" y="0"/>
          <a:ext cx="0" cy="0"/>
          <a:chOff x="0" y="0"/>
          <a:chExt cx="0" cy="0"/>
        </a:xfrm>
      </p:grpSpPr>
      <p:sp>
        <p:nvSpPr>
          <p:cNvPr id="99" name="Google Shape;99;p20"/>
          <p:cNvSpPr txBox="1">
            <a:spLocks noGrp="1"/>
          </p:cNvSpPr>
          <p:nvPr>
            <p:ph type="body" idx="1"/>
          </p:nvPr>
        </p:nvSpPr>
        <p:spPr>
          <a:xfrm>
            <a:off x="396475" y="1408338"/>
            <a:ext cx="2808000" cy="2326800"/>
          </a:xfrm>
          <a:prstGeom prst="rect">
            <a:avLst/>
          </a:prstGeom>
        </p:spPr>
        <p:txBody>
          <a:bodyPr spcFirstLastPara="1" wrap="square" lIns="91425" tIns="91425" rIns="91425" bIns="91425" anchor="t" anchorCtr="0">
            <a:noAutofit/>
          </a:bodyPr>
          <a:lstStyle/>
          <a:p>
            <a:pPr marL="0" lvl="0" indent="0" algn="l" rtl="0">
              <a:lnSpc>
                <a:spcPct val="115000"/>
              </a:lnSpc>
              <a:spcBef>
                <a:spcPts val="2400"/>
              </a:spcBef>
              <a:spcAft>
                <a:spcPts val="0"/>
              </a:spcAft>
              <a:buClr>
                <a:schemeClr val="dk1"/>
              </a:buClr>
              <a:buSzPts val="1100"/>
              <a:buFont typeface="Arial"/>
              <a:buNone/>
            </a:pPr>
            <a:r>
              <a:rPr lang="en" sz="1800">
                <a:solidFill>
                  <a:schemeClr val="dk1"/>
                </a:solidFill>
              </a:rPr>
              <a:t>“Not everything that is faced can be changed, but nothing can be changed until it is faced.”</a:t>
            </a:r>
            <a:endParaRPr sz="1800">
              <a:solidFill>
                <a:schemeClr val="dk1"/>
              </a:solidFill>
            </a:endParaRPr>
          </a:p>
          <a:p>
            <a:pPr marL="0" lvl="0" indent="0" algn="r" rtl="0">
              <a:lnSpc>
                <a:spcPct val="115000"/>
              </a:lnSpc>
              <a:spcBef>
                <a:spcPts val="2400"/>
              </a:spcBef>
              <a:spcAft>
                <a:spcPts val="0"/>
              </a:spcAft>
              <a:buClr>
                <a:schemeClr val="dk1"/>
              </a:buClr>
              <a:buSzPts val="1100"/>
              <a:buFont typeface="Arial"/>
              <a:buNone/>
            </a:pPr>
            <a:r>
              <a:rPr lang="en" sz="1800">
                <a:solidFill>
                  <a:schemeClr val="dk1"/>
                </a:solidFill>
              </a:rPr>
              <a:t>— James Baldwin</a:t>
            </a:r>
            <a:endParaRPr sz="1800">
              <a:solidFill>
                <a:schemeClr val="dk1"/>
              </a:solidFill>
              <a:latin typeface="Verdana"/>
              <a:ea typeface="Verdana"/>
              <a:cs typeface="Verdana"/>
              <a:sym typeface="Verdana"/>
            </a:endParaRPr>
          </a:p>
          <a:p>
            <a:pPr marL="0" lvl="0" indent="0" algn="l" rtl="0">
              <a:spcBef>
                <a:spcPts val="600"/>
              </a:spcBef>
              <a:spcAft>
                <a:spcPts val="1600"/>
              </a:spcAft>
              <a:buNone/>
            </a:pPr>
            <a:endParaRPr sz="1200">
              <a:solidFill>
                <a:schemeClr val="dk1"/>
              </a:solidFill>
              <a:latin typeface="Verdana"/>
              <a:ea typeface="Verdana"/>
              <a:cs typeface="Verdana"/>
              <a:sym typeface="Verdana"/>
            </a:endParaRPr>
          </a:p>
        </p:txBody>
      </p:sp>
      <p:pic>
        <p:nvPicPr>
          <p:cNvPr id="100" name="Google Shape;100;p20"/>
          <p:cNvPicPr preferRelativeResize="0"/>
          <p:nvPr/>
        </p:nvPicPr>
        <p:blipFill rotWithShape="1">
          <a:blip r:embed="rId3">
            <a:alphaModFix/>
          </a:blip>
          <a:srcRect t="2047"/>
          <a:stretch/>
        </p:blipFill>
        <p:spPr>
          <a:xfrm>
            <a:off x="3523450" y="811062"/>
            <a:ext cx="5330875" cy="3521374"/>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9">
                                            <p:txEl>
                                              <p:pRg st="0" end="0"/>
                                            </p:txEl>
                                          </p:spTgt>
                                        </p:tgtEl>
                                        <p:attrNameLst>
                                          <p:attrName>style.visibility</p:attrName>
                                        </p:attrNameLst>
                                      </p:cBhvr>
                                      <p:to>
                                        <p:strVal val="visible"/>
                                      </p:to>
                                    </p:set>
                                    <p:animEffect transition="in" filter="fade">
                                      <p:cBhvr>
                                        <p:cTn id="7" dur="1000"/>
                                        <p:tgtEl>
                                          <p:spTgt spid="99">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9">
                                            <p:txEl>
                                              <p:pRg st="1" end="1"/>
                                            </p:txEl>
                                          </p:spTgt>
                                        </p:tgtEl>
                                        <p:attrNameLst>
                                          <p:attrName>style.visibility</p:attrName>
                                        </p:attrNameLst>
                                      </p:cBhvr>
                                      <p:to>
                                        <p:strVal val="visible"/>
                                      </p:to>
                                    </p:set>
                                    <p:animEffect transition="in" filter="fade">
                                      <p:cBhvr>
                                        <p:cTn id="11" dur="1000"/>
                                        <p:tgtEl>
                                          <p:spTgt spid="99">
                                            <p:txEl>
                                              <p:pRg st="1" end="1"/>
                                            </p:txEl>
                                          </p:spTgt>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99">
                                            <p:txEl>
                                              <p:pRg st="2" end="2"/>
                                            </p:txEl>
                                          </p:spTgt>
                                        </p:tgtEl>
                                        <p:attrNameLst>
                                          <p:attrName>style.visibility</p:attrName>
                                        </p:attrNameLst>
                                      </p:cBhvr>
                                      <p:to>
                                        <p:strVal val="visible"/>
                                      </p:to>
                                    </p:set>
                                    <p:animEffect transition="in" filter="fade">
                                      <p:cBhvr>
                                        <p:cTn id="15" dur="1000"/>
                                        <p:tgtEl>
                                          <p:spTgt spid="99">
                                            <p:txEl>
                                              <p:pRg st="2" end="2"/>
                                            </p:txEl>
                                          </p:spTgt>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10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D9E3DA"/>
        </a:solidFill>
        <a:effectLst/>
      </p:bgPr>
    </p:bg>
    <p:spTree>
      <p:nvGrpSpPr>
        <p:cNvPr id="1" name="Shape 104"/>
        <p:cNvGrpSpPr/>
        <p:nvPr/>
      </p:nvGrpSpPr>
      <p:grpSpPr>
        <a:xfrm>
          <a:off x="0" y="0"/>
          <a:ext cx="0" cy="0"/>
          <a:chOff x="0" y="0"/>
          <a:chExt cx="0" cy="0"/>
        </a:xfrm>
      </p:grpSpPr>
      <p:pic>
        <p:nvPicPr>
          <p:cNvPr id="105" name="Google Shape;105;p21"/>
          <p:cNvPicPr preferRelativeResize="0"/>
          <p:nvPr/>
        </p:nvPicPr>
        <p:blipFill>
          <a:blip r:embed="rId3">
            <a:alphaModFix/>
          </a:blip>
          <a:stretch>
            <a:fillRect/>
          </a:stretch>
        </p:blipFill>
        <p:spPr>
          <a:xfrm>
            <a:off x="2585150" y="704575"/>
            <a:ext cx="3973700" cy="373435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fade">
                                      <p:cBhvr>
                                        <p:cTn id="7" dur="10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22"/>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p>
            <a:pPr marL="0" lvl="0" indent="0" algn="l" rtl="0">
              <a:spcBef>
                <a:spcPts val="0"/>
              </a:spcBef>
              <a:spcAft>
                <a:spcPts val="0"/>
              </a:spcAft>
              <a:buNone/>
            </a:pPr>
            <a:r>
              <a:rPr lang="en" sz="2400"/>
              <a:t>More frequent and extreme disasters</a:t>
            </a:r>
            <a:endParaRPr sz="2400"/>
          </a:p>
        </p:txBody>
      </p:sp>
      <p:pic>
        <p:nvPicPr>
          <p:cNvPr id="111" name="Google Shape;111;p22"/>
          <p:cNvPicPr preferRelativeResize="0"/>
          <p:nvPr/>
        </p:nvPicPr>
        <p:blipFill rotWithShape="1">
          <a:blip r:embed="rId3">
            <a:alphaModFix/>
          </a:blip>
          <a:srcRect l="3316"/>
          <a:stretch/>
        </p:blipFill>
        <p:spPr>
          <a:xfrm>
            <a:off x="240850" y="182200"/>
            <a:ext cx="2541650" cy="1743075"/>
          </a:xfrm>
          <a:prstGeom prst="rect">
            <a:avLst/>
          </a:prstGeom>
          <a:noFill/>
          <a:ln>
            <a:noFill/>
          </a:ln>
        </p:spPr>
      </p:pic>
      <p:pic>
        <p:nvPicPr>
          <p:cNvPr id="112" name="Google Shape;112;p22"/>
          <p:cNvPicPr preferRelativeResize="0"/>
          <p:nvPr/>
        </p:nvPicPr>
        <p:blipFill>
          <a:blip r:embed="rId4">
            <a:alphaModFix/>
          </a:blip>
          <a:stretch>
            <a:fillRect/>
          </a:stretch>
        </p:blipFill>
        <p:spPr>
          <a:xfrm>
            <a:off x="2979125" y="178925"/>
            <a:ext cx="2628900" cy="1749601"/>
          </a:xfrm>
          <a:prstGeom prst="rect">
            <a:avLst/>
          </a:prstGeom>
          <a:noFill/>
          <a:ln>
            <a:noFill/>
          </a:ln>
        </p:spPr>
      </p:pic>
      <p:pic>
        <p:nvPicPr>
          <p:cNvPr id="113" name="Google Shape;113;p22"/>
          <p:cNvPicPr preferRelativeResize="0"/>
          <p:nvPr/>
        </p:nvPicPr>
        <p:blipFill rotWithShape="1">
          <a:blip r:embed="rId5">
            <a:alphaModFix/>
          </a:blip>
          <a:srcRect r="6480"/>
          <a:stretch/>
        </p:blipFill>
        <p:spPr>
          <a:xfrm>
            <a:off x="240850" y="2115800"/>
            <a:ext cx="2541650" cy="1521920"/>
          </a:xfrm>
          <a:prstGeom prst="rect">
            <a:avLst/>
          </a:prstGeom>
          <a:noFill/>
          <a:ln>
            <a:noFill/>
          </a:ln>
        </p:spPr>
      </p:pic>
      <p:pic>
        <p:nvPicPr>
          <p:cNvPr id="114" name="Google Shape;114;p22"/>
          <p:cNvPicPr preferRelativeResize="0"/>
          <p:nvPr/>
        </p:nvPicPr>
        <p:blipFill rotWithShape="1">
          <a:blip r:embed="rId6">
            <a:alphaModFix/>
          </a:blip>
          <a:srcRect b="13164"/>
          <a:stretch/>
        </p:blipFill>
        <p:spPr>
          <a:xfrm>
            <a:off x="2979125" y="2115800"/>
            <a:ext cx="2628900" cy="1521925"/>
          </a:xfrm>
          <a:prstGeom prst="rect">
            <a:avLst/>
          </a:prstGeom>
          <a:noFill/>
          <a:ln>
            <a:noFill/>
          </a:ln>
        </p:spPr>
      </p:pic>
      <p:pic>
        <p:nvPicPr>
          <p:cNvPr id="115" name="Google Shape;115;p22"/>
          <p:cNvPicPr preferRelativeResize="0"/>
          <p:nvPr/>
        </p:nvPicPr>
        <p:blipFill>
          <a:blip r:embed="rId7">
            <a:alphaModFix/>
          </a:blip>
          <a:stretch>
            <a:fillRect/>
          </a:stretch>
        </p:blipFill>
        <p:spPr>
          <a:xfrm>
            <a:off x="5804650" y="178925"/>
            <a:ext cx="3111610" cy="1749600"/>
          </a:xfrm>
          <a:prstGeom prst="rect">
            <a:avLst/>
          </a:prstGeom>
          <a:noFill/>
          <a:ln>
            <a:noFill/>
          </a:ln>
        </p:spPr>
      </p:pic>
      <p:pic>
        <p:nvPicPr>
          <p:cNvPr id="116" name="Google Shape;116;p22"/>
          <p:cNvPicPr preferRelativeResize="0"/>
          <p:nvPr/>
        </p:nvPicPr>
        <p:blipFill rotWithShape="1">
          <a:blip r:embed="rId8">
            <a:alphaModFix/>
          </a:blip>
          <a:srcRect t="18599" b="429"/>
          <a:stretch/>
        </p:blipFill>
        <p:spPr>
          <a:xfrm>
            <a:off x="5804650" y="2115800"/>
            <a:ext cx="3111600" cy="15219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0">
                                            <p:txEl>
                                              <p:pRg st="0" end="0"/>
                                            </p:txEl>
                                          </p:spTgt>
                                        </p:tgtEl>
                                        <p:attrNameLst>
                                          <p:attrName>style.visibility</p:attrName>
                                        </p:attrNameLst>
                                      </p:cBhvr>
                                      <p:to>
                                        <p:strVal val="visible"/>
                                      </p:to>
                                    </p:set>
                                    <p:animEffect transition="in" filter="fade">
                                      <p:cBhvr>
                                        <p:cTn id="7" dur="1000"/>
                                        <p:tgtEl>
                                          <p:spTgt spid="110">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11"/>
                                        </p:tgtEl>
                                        <p:attrNameLst>
                                          <p:attrName>style.visibility</p:attrName>
                                        </p:attrNameLst>
                                      </p:cBhvr>
                                      <p:to>
                                        <p:strVal val="visible"/>
                                      </p:to>
                                    </p:set>
                                    <p:animEffect transition="in" filter="fade">
                                      <p:cBhvr>
                                        <p:cTn id="11" dur="1000"/>
                                        <p:tgtEl>
                                          <p:spTgt spid="111"/>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112"/>
                                        </p:tgtEl>
                                        <p:attrNameLst>
                                          <p:attrName>style.visibility</p:attrName>
                                        </p:attrNameLst>
                                      </p:cBhvr>
                                      <p:to>
                                        <p:strVal val="visible"/>
                                      </p:to>
                                    </p:set>
                                    <p:animEffect transition="in" filter="fade">
                                      <p:cBhvr>
                                        <p:cTn id="15" dur="1000"/>
                                        <p:tgtEl>
                                          <p:spTgt spid="112"/>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115"/>
                                        </p:tgtEl>
                                        <p:attrNameLst>
                                          <p:attrName>style.visibility</p:attrName>
                                        </p:attrNameLst>
                                      </p:cBhvr>
                                      <p:to>
                                        <p:strVal val="visible"/>
                                      </p:to>
                                    </p:set>
                                    <p:animEffect transition="in" filter="fade">
                                      <p:cBhvr>
                                        <p:cTn id="19" dur="1000"/>
                                        <p:tgtEl>
                                          <p:spTgt spid="115"/>
                                        </p:tgtEl>
                                      </p:cBhvr>
                                    </p:animEffect>
                                  </p:childTnLst>
                                </p:cTn>
                              </p:par>
                            </p:childTnLst>
                          </p:cTn>
                        </p:par>
                        <p:par>
                          <p:cTn id="20" fill="hold">
                            <p:stCondLst>
                              <p:cond delay="4000"/>
                            </p:stCondLst>
                            <p:childTnLst>
                              <p:par>
                                <p:cTn id="21" presetID="10" presetClass="entr" presetSubtype="0" fill="hold" nodeType="afterEffect">
                                  <p:stCondLst>
                                    <p:cond delay="0"/>
                                  </p:stCondLst>
                                  <p:childTnLst>
                                    <p:set>
                                      <p:cBhvr>
                                        <p:cTn id="22" dur="1" fill="hold">
                                          <p:stCondLst>
                                            <p:cond delay="0"/>
                                          </p:stCondLst>
                                        </p:cTn>
                                        <p:tgtEl>
                                          <p:spTgt spid="113"/>
                                        </p:tgtEl>
                                        <p:attrNameLst>
                                          <p:attrName>style.visibility</p:attrName>
                                        </p:attrNameLst>
                                      </p:cBhvr>
                                      <p:to>
                                        <p:strVal val="visible"/>
                                      </p:to>
                                    </p:set>
                                    <p:animEffect transition="in" filter="fade">
                                      <p:cBhvr>
                                        <p:cTn id="23" dur="1000"/>
                                        <p:tgtEl>
                                          <p:spTgt spid="113"/>
                                        </p:tgtEl>
                                      </p:cBhvr>
                                    </p:animEffect>
                                  </p:childTnLst>
                                </p:cTn>
                              </p:par>
                            </p:childTnLst>
                          </p:cTn>
                        </p:par>
                        <p:par>
                          <p:cTn id="24" fill="hold">
                            <p:stCondLst>
                              <p:cond delay="5000"/>
                            </p:stCondLst>
                            <p:childTnLst>
                              <p:par>
                                <p:cTn id="25" presetID="10" presetClass="entr" presetSubtype="0" fill="hold" nodeType="afterEffect">
                                  <p:stCondLst>
                                    <p:cond delay="0"/>
                                  </p:stCondLst>
                                  <p:childTnLst>
                                    <p:set>
                                      <p:cBhvr>
                                        <p:cTn id="26" dur="1" fill="hold">
                                          <p:stCondLst>
                                            <p:cond delay="0"/>
                                          </p:stCondLst>
                                        </p:cTn>
                                        <p:tgtEl>
                                          <p:spTgt spid="114"/>
                                        </p:tgtEl>
                                        <p:attrNameLst>
                                          <p:attrName>style.visibility</p:attrName>
                                        </p:attrNameLst>
                                      </p:cBhvr>
                                      <p:to>
                                        <p:strVal val="visible"/>
                                      </p:to>
                                    </p:set>
                                    <p:animEffect transition="in" filter="fade">
                                      <p:cBhvr>
                                        <p:cTn id="27" dur="1000"/>
                                        <p:tgtEl>
                                          <p:spTgt spid="114"/>
                                        </p:tgtEl>
                                      </p:cBhvr>
                                    </p:animEffect>
                                  </p:childTnLst>
                                </p:cTn>
                              </p:par>
                            </p:childTnLst>
                          </p:cTn>
                        </p:par>
                        <p:par>
                          <p:cTn id="28" fill="hold">
                            <p:stCondLst>
                              <p:cond delay="6000"/>
                            </p:stCondLst>
                            <p:childTnLst>
                              <p:par>
                                <p:cTn id="29" presetID="10" presetClass="entr" presetSubtype="0" fill="hold" nodeType="afterEffect">
                                  <p:stCondLst>
                                    <p:cond delay="0"/>
                                  </p:stCondLst>
                                  <p:childTnLst>
                                    <p:set>
                                      <p:cBhvr>
                                        <p:cTn id="30" dur="1" fill="hold">
                                          <p:stCondLst>
                                            <p:cond delay="0"/>
                                          </p:stCondLst>
                                        </p:cTn>
                                        <p:tgtEl>
                                          <p:spTgt spid="116"/>
                                        </p:tgtEl>
                                        <p:attrNameLst>
                                          <p:attrName>style.visibility</p:attrName>
                                        </p:attrNameLst>
                                      </p:cBhvr>
                                      <p:to>
                                        <p:strVal val="visible"/>
                                      </p:to>
                                    </p:set>
                                    <p:animEffect transition="in" filter="fade">
                                      <p:cBhvr>
                                        <p:cTn id="31" dur="10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1530</Words>
  <Application>Microsoft Office PowerPoint</Application>
  <PresentationFormat>On-screen Show (16:9)</PresentationFormat>
  <Paragraphs>220</Paragraphs>
  <Slides>44</Slides>
  <Notes>44</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44</vt:i4>
      </vt:variant>
    </vt:vector>
  </HeadingPairs>
  <TitlesOfParts>
    <vt:vector size="54" baseType="lpstr">
      <vt:lpstr>Arial</vt:lpstr>
      <vt:lpstr>Times New Roman</vt:lpstr>
      <vt:lpstr>Playfair Display</vt:lpstr>
      <vt:lpstr>Source Sans Pro</vt:lpstr>
      <vt:lpstr>Cambria</vt:lpstr>
      <vt:lpstr>Calibri</vt:lpstr>
      <vt:lpstr>Verdana</vt:lpstr>
      <vt:lpstr>Comfortaa</vt:lpstr>
      <vt:lpstr>Berkshire Swash</vt:lpstr>
      <vt:lpstr>Simple Light</vt:lpstr>
      <vt:lpstr>Climate Change Conversations in Libraries: Stabilizing Ourselves &amp; Our Communities</vt:lpstr>
      <vt:lpstr>Land acknowledgement</vt:lpstr>
      <vt:lpstr>What this workshop is NOT about: </vt:lpstr>
      <vt:lpstr>What this workshop IS about:</vt:lpstr>
      <vt:lpstr>Overview of this event</vt:lpstr>
      <vt:lpstr>Hoped for outcomes  </vt:lpstr>
      <vt:lpstr>PowerPoint Presentation</vt:lpstr>
      <vt:lpstr>PowerPoint Presentation</vt:lpstr>
      <vt:lpstr>PowerPoint Presentation</vt:lpstr>
      <vt:lpstr>Ourselves, our communities &amp; the effects of climate change</vt:lpstr>
      <vt:lpstr>PowerPoint Presentation</vt:lpstr>
      <vt:lpstr>“We are living in impossible times...</vt:lpstr>
      <vt:lpstr>PowerPoint Presentation</vt:lpstr>
      <vt:lpstr>Green Gulch Farm</vt:lpstr>
      <vt:lpstr>Some time to breathe...</vt:lpstr>
      <vt:lpstr>Barriers to talking about climate change</vt:lpstr>
      <vt:lpstr>PowerPoint Presentation</vt:lpstr>
      <vt:lpstr>Why libraries? Why us?</vt:lpstr>
      <vt:lpstr>PowerPoint Presentation</vt:lpstr>
      <vt:lpstr>PowerPoint Presentation</vt:lpstr>
      <vt:lpstr>Adapt</vt:lpstr>
      <vt:lpstr>Massachusetts Libraries Partner with Climate Prep Week  A model for your state? </vt:lpstr>
      <vt:lpstr>PowerPoint Presentation</vt:lpstr>
      <vt:lpstr>PowerPoint Presentation</vt:lpstr>
      <vt:lpstr>Merrimack College Library: World Cafe</vt:lpstr>
      <vt:lpstr>UMass Amherst Libraries: film screening/discussion</vt:lpstr>
      <vt:lpstr>Wellfleet Public Library: Green New Deal Town Hall</vt:lpstr>
      <vt:lpstr>Youth empowerment circle</vt:lpstr>
      <vt:lpstr>  Go Bag Workshop                                                     </vt:lpstr>
      <vt:lpstr>Meeting Our Ancestors:  Explore the Future through the Present Moment </vt:lpstr>
      <vt:lpstr>A shower of other ideas</vt:lpstr>
      <vt:lpstr> A shower of potential partners</vt:lpstr>
      <vt:lpstr>Flock</vt:lpstr>
      <vt:lpstr>Why pair mindfulness with climate change? </vt:lpstr>
      <vt:lpstr>Benefits of mindfulness practices</vt:lpstr>
      <vt:lpstr>PowerPoint Presentation</vt:lpstr>
      <vt:lpstr>On meditation (adrienne maree brown, Emergent Strategy)</vt:lpstr>
      <vt:lpstr> GROWTH model (Bob Doppelt) </vt:lpstr>
      <vt:lpstr>PowerPoint Presentation</vt:lpstr>
      <vt:lpstr>Ground</vt:lpstr>
      <vt:lpstr>What are your librarian super powers?</vt:lpstr>
      <vt:lpstr>Fellow librarians, we ask you... </vt:lpstr>
      <vt:lpstr>PowerPoint Presentation</vt:lpstr>
      <vt:lpstr>Images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Climate Change Conversations in Libraries: Stabilizing Ourselves &amp; Our Communities</dc:title>
  <cp:lastModifiedBy>Madeleine Charney</cp:lastModifiedBy>
  <cp:revision>4</cp:revision>
  <dcterms:modified xsi:type="dcterms:W3CDTF">2019-06-17T22:35:41Z</dcterms:modified>
</cp:coreProperties>
</file>