
<file path=[Content_Types].xml><?xml version="1.0" encoding="utf-8"?>
<Types xmlns="http://schemas.openxmlformats.org/package/2006/content-types">
  <Default Extension="xml" ContentType="application/xml"/>
  <Default Extension="jpeg" ContentType="image/jpeg"/>
  <Default Extension="tiff" ContentType="image/tiff"/>
  <Default Extension="jpg" ContentType="image/jpeg"/>
  <Default Extension="xlsx" ContentType="application/vnd.openxmlformats-officedocument.spreadsheetml.sheet"/>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charts/chart3.xml" ContentType="application/vnd.openxmlformats-officedocument.drawingml.chart+xml"/>
  <Override PartName="/ppt/notesSlides/notesSlide14.xml" ContentType="application/vnd.openxmlformats-officedocument.presentationml.notesSlide+xml"/>
  <Override PartName="/ppt/charts/chart4.xml" ContentType="application/vnd.openxmlformats-officedocument.drawingml.chart+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40"/>
  </p:notesMasterIdLst>
  <p:sldIdLst>
    <p:sldId id="259" r:id="rId2"/>
    <p:sldId id="307" r:id="rId3"/>
    <p:sldId id="343" r:id="rId4"/>
    <p:sldId id="342" r:id="rId5"/>
    <p:sldId id="314" r:id="rId6"/>
    <p:sldId id="316" r:id="rId7"/>
    <p:sldId id="317" r:id="rId8"/>
    <p:sldId id="319" r:id="rId9"/>
    <p:sldId id="322" r:id="rId10"/>
    <p:sldId id="321" r:id="rId11"/>
    <p:sldId id="325" r:id="rId12"/>
    <p:sldId id="299" r:id="rId13"/>
    <p:sldId id="324" r:id="rId14"/>
    <p:sldId id="281" r:id="rId15"/>
    <p:sldId id="280" r:id="rId16"/>
    <p:sldId id="300" r:id="rId17"/>
    <p:sldId id="279" r:id="rId18"/>
    <p:sldId id="278" r:id="rId19"/>
    <p:sldId id="339" r:id="rId20"/>
    <p:sldId id="340" r:id="rId21"/>
    <p:sldId id="338" r:id="rId22"/>
    <p:sldId id="334" r:id="rId23"/>
    <p:sldId id="333" r:id="rId24"/>
    <p:sldId id="336" r:id="rId25"/>
    <p:sldId id="335" r:id="rId26"/>
    <p:sldId id="344" r:id="rId27"/>
    <p:sldId id="330" r:id="rId28"/>
    <p:sldId id="318" r:id="rId29"/>
    <p:sldId id="347" r:id="rId30"/>
    <p:sldId id="337" r:id="rId31"/>
    <p:sldId id="298" r:id="rId32"/>
    <p:sldId id="346" r:id="rId33"/>
    <p:sldId id="297" r:id="rId34"/>
    <p:sldId id="270" r:id="rId35"/>
    <p:sldId id="348" r:id="rId36"/>
    <p:sldId id="341" r:id="rId37"/>
    <p:sldId id="328" r:id="rId38"/>
    <p:sldId id="329"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92" autoAdjust="0"/>
    <p:restoredTop sz="87816" autoAdjust="0"/>
  </p:normalViewPr>
  <p:slideViewPr>
    <p:cSldViewPr>
      <p:cViewPr>
        <p:scale>
          <a:sx n="97" d="100"/>
          <a:sy n="97" d="100"/>
        </p:scale>
        <p:origin x="1088" y="1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col"/>
        <c:grouping val="clustered"/>
        <c:varyColors val="0"/>
        <c:ser>
          <c:idx val="0"/>
          <c:order val="0"/>
          <c:tx>
            <c:strRef>
              <c:f>Sheet1!$B$1</c:f>
              <c:strCache>
                <c:ptCount val="1"/>
                <c:pt idx="0">
                  <c:v>Series 1</c:v>
                </c:pt>
              </c:strCache>
            </c:strRef>
          </c:tx>
          <c:spPr>
            <a:gradFill rotWithShape="1">
              <a:gsLst>
                <a:gs pos="0">
                  <a:schemeClr val="accent4">
                    <a:shade val="85000"/>
                    <a:satMod val="130000"/>
                  </a:schemeClr>
                </a:gs>
                <a:gs pos="34000">
                  <a:schemeClr val="accent4">
                    <a:shade val="87000"/>
                    <a:satMod val="125000"/>
                  </a:schemeClr>
                </a:gs>
                <a:gs pos="70000">
                  <a:schemeClr val="accent4">
                    <a:tint val="100000"/>
                    <a:shade val="90000"/>
                    <a:satMod val="130000"/>
                  </a:schemeClr>
                </a:gs>
                <a:gs pos="100000">
                  <a:schemeClr val="accent4">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White/Caucasian</c:v>
                </c:pt>
                <c:pt idx="1">
                  <c:v>Black/African-American</c:v>
                </c:pt>
                <c:pt idx="2">
                  <c:v>Hispanic/Latino/Mexican</c:v>
                </c:pt>
                <c:pt idx="3">
                  <c:v>Asian/Native Hawaiian/PI</c:v>
                </c:pt>
                <c:pt idx="4">
                  <c:v>Native American/Alaska Native</c:v>
                </c:pt>
                <c:pt idx="5">
                  <c:v>Biracial/Multiracial</c:v>
                </c:pt>
              </c:strCache>
            </c:strRef>
          </c:cat>
          <c:val>
            <c:numRef>
              <c:f>Sheet1!$B$2:$B$7</c:f>
              <c:numCache>
                <c:formatCode>General</c:formatCode>
                <c:ptCount val="6"/>
                <c:pt idx="0">
                  <c:v>79.0</c:v>
                </c:pt>
                <c:pt idx="1">
                  <c:v>4.0</c:v>
                </c:pt>
                <c:pt idx="2">
                  <c:v>6.0</c:v>
                </c:pt>
                <c:pt idx="3">
                  <c:v>7.0</c:v>
                </c:pt>
                <c:pt idx="4">
                  <c:v>1.0</c:v>
                </c:pt>
                <c:pt idx="5">
                  <c:v>3.0</c:v>
                </c:pt>
              </c:numCache>
            </c:numRef>
          </c:val>
          <c:extLst xmlns:c16r2="http://schemas.microsoft.com/office/drawing/2015/06/chart">
            <c:ext xmlns:c16="http://schemas.microsoft.com/office/drawing/2014/chart" uri="{C3380CC4-5D6E-409C-BE32-E72D297353CC}">
              <c16:uniqueId val="{00000000-87D2-439D-A745-294307FF4002}"/>
            </c:ext>
          </c:extLst>
        </c:ser>
        <c:dLbls>
          <c:showLegendKey val="0"/>
          <c:showVal val="0"/>
          <c:showCatName val="0"/>
          <c:showSerName val="0"/>
          <c:showPercent val="0"/>
          <c:showBubbleSize val="0"/>
        </c:dLbls>
        <c:gapWidth val="100"/>
        <c:overlap val="-24"/>
        <c:axId val="2135689040"/>
        <c:axId val="2103061680"/>
      </c:barChart>
      <c:catAx>
        <c:axId val="2135689040"/>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03061680"/>
        <c:crosses val="autoZero"/>
        <c:auto val="1"/>
        <c:lblAlgn val="ctr"/>
        <c:lblOffset val="100"/>
        <c:noMultiLvlLbl val="0"/>
      </c:catAx>
      <c:valAx>
        <c:axId val="2103061680"/>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135689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tx>
            <c:strRef>
              <c:f>Sheet1!$B$1</c:f>
              <c:strCache>
                <c:ptCount val="1"/>
                <c:pt idx="0">
                  <c:v>Series 1</c:v>
                </c:pt>
              </c:strCache>
            </c:strRef>
          </c:tx>
          <c:spPr>
            <a:gradFill rotWithShape="1">
              <a:gsLst>
                <a:gs pos="0">
                  <a:schemeClr val="accent5">
                    <a:shade val="85000"/>
                    <a:satMod val="130000"/>
                  </a:schemeClr>
                </a:gs>
                <a:gs pos="34000">
                  <a:schemeClr val="accent5">
                    <a:shade val="87000"/>
                    <a:satMod val="125000"/>
                  </a:schemeClr>
                </a:gs>
                <a:gs pos="70000">
                  <a:schemeClr val="accent5">
                    <a:tint val="100000"/>
                    <a:shade val="90000"/>
                    <a:satMod val="130000"/>
                  </a:schemeClr>
                </a:gs>
                <a:gs pos="100000">
                  <a:schemeClr val="accent5">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White/Caucasian</c:v>
                </c:pt>
                <c:pt idx="1">
                  <c:v>Black African/Caribbean</c:v>
                </c:pt>
                <c:pt idx="2">
                  <c:v>Hispanic/Latino</c:v>
                </c:pt>
                <c:pt idx="3">
                  <c:v>Asian</c:v>
                </c:pt>
                <c:pt idx="4">
                  <c:v>Mixed/Multiple</c:v>
                </c:pt>
              </c:strCache>
            </c:strRef>
          </c:cat>
          <c:val>
            <c:numRef>
              <c:f>Sheet1!$B$2:$B$6</c:f>
              <c:numCache>
                <c:formatCode>0.00%</c:formatCode>
                <c:ptCount val="5"/>
                <c:pt idx="0">
                  <c:v>0.9079</c:v>
                </c:pt>
                <c:pt idx="1">
                  <c:v>0.0166</c:v>
                </c:pt>
                <c:pt idx="2">
                  <c:v>0.0077</c:v>
                </c:pt>
                <c:pt idx="3">
                  <c:v>0.0269</c:v>
                </c:pt>
                <c:pt idx="4">
                  <c:v>0.0256</c:v>
                </c:pt>
              </c:numCache>
            </c:numRef>
          </c:val>
          <c:extLst xmlns:c16r2="http://schemas.microsoft.com/office/drawing/2015/06/chart">
            <c:ext xmlns:c16="http://schemas.microsoft.com/office/drawing/2014/chart" uri="{C3380CC4-5D6E-409C-BE32-E72D297353CC}">
              <c16:uniqueId val="{00000000-C3AA-417A-9B86-A29211D19DCC}"/>
            </c:ext>
          </c:extLst>
        </c:ser>
        <c:dLbls>
          <c:showLegendKey val="0"/>
          <c:showVal val="0"/>
          <c:showCatName val="0"/>
          <c:showSerName val="0"/>
          <c:showPercent val="0"/>
          <c:showBubbleSize val="0"/>
        </c:dLbls>
        <c:gapWidth val="100"/>
        <c:overlap val="-24"/>
        <c:axId val="2136939152"/>
        <c:axId val="2136127904"/>
      </c:barChart>
      <c:catAx>
        <c:axId val="2136939152"/>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6127904"/>
        <c:crosses val="autoZero"/>
        <c:auto val="1"/>
        <c:lblAlgn val="ctr"/>
        <c:lblOffset val="100"/>
        <c:noMultiLvlLbl val="0"/>
      </c:catAx>
      <c:valAx>
        <c:axId val="213612790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crossAx val="21369391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6"/>
            </a:solidFill>
            <a:ln w="25400" cap="flat" cmpd="sng" algn="ctr">
              <a:solidFill>
                <a:schemeClr val="accent6">
                  <a:shade val="50000"/>
                </a:schemeClr>
              </a:solidFill>
              <a:prstDash val="soli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White</c:v>
                </c:pt>
                <c:pt idx="1">
                  <c:v>Black</c:v>
                </c:pt>
                <c:pt idx="2">
                  <c:v>Hispanic</c:v>
                </c:pt>
                <c:pt idx="3">
                  <c:v>Asian/Pacific Islander</c:v>
                </c:pt>
                <c:pt idx="4">
                  <c:v>American Indian or Alaska Native</c:v>
                </c:pt>
                <c:pt idx="5">
                  <c:v>Two or More Races</c:v>
                </c:pt>
              </c:strCache>
            </c:strRef>
          </c:cat>
          <c:val>
            <c:numRef>
              <c:f>Sheet1!$B$2:$B$7</c:f>
              <c:numCache>
                <c:formatCode>0.00%</c:formatCode>
                <c:ptCount val="6"/>
                <c:pt idx="0">
                  <c:v>0.7272</c:v>
                </c:pt>
                <c:pt idx="1">
                  <c:v>0.0546</c:v>
                </c:pt>
                <c:pt idx="2">
                  <c:v>0.042</c:v>
                </c:pt>
                <c:pt idx="3">
                  <c:v>0.0913</c:v>
                </c:pt>
                <c:pt idx="4">
                  <c:v>0.0045</c:v>
                </c:pt>
                <c:pt idx="5">
                  <c:v>0.0067</c:v>
                </c:pt>
              </c:numCache>
            </c:numRef>
          </c:val>
          <c:extLst xmlns:c16r2="http://schemas.microsoft.com/office/drawing/2015/06/chart">
            <c:ext xmlns:c16="http://schemas.microsoft.com/office/drawing/2014/chart" uri="{C3380CC4-5D6E-409C-BE32-E72D297353CC}">
              <c16:uniqueId val="{00000000-74D2-4D87-9E87-F3646B51A1BE}"/>
            </c:ext>
          </c:extLst>
        </c:ser>
        <c:dLbls>
          <c:showLegendKey val="0"/>
          <c:showVal val="0"/>
          <c:showCatName val="0"/>
          <c:showSerName val="0"/>
          <c:showPercent val="0"/>
          <c:showBubbleSize val="0"/>
        </c:dLbls>
        <c:gapWidth val="100"/>
        <c:overlap val="-24"/>
        <c:axId val="1967065216"/>
        <c:axId val="2044570624"/>
      </c:barChart>
      <c:catAx>
        <c:axId val="196706521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44570624"/>
        <c:crosses val="autoZero"/>
        <c:auto val="1"/>
        <c:lblAlgn val="ctr"/>
        <c:lblOffset val="100"/>
        <c:noMultiLvlLbl val="0"/>
      </c:catAx>
      <c:valAx>
        <c:axId val="204457062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crossAx val="19670652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6"/>
    </mc:Choice>
    <mc:Fallback>
      <c:style val="16"/>
    </mc:Fallback>
  </mc:AlternateContent>
  <c:chart>
    <c:autoTitleDeleted val="1"/>
    <c:plotArea>
      <c:layout/>
      <c:barChart>
        <c:barDir val="col"/>
        <c:grouping val="clustered"/>
        <c:varyColors val="0"/>
        <c:ser>
          <c:idx val="0"/>
          <c:order val="0"/>
          <c:tx>
            <c:strRef>
              <c:f>Sheet1!$B$1</c:f>
              <c:strCache>
                <c:ptCount val="1"/>
                <c:pt idx="0">
                  <c:v>Librarianship</c:v>
                </c:pt>
              </c:strCache>
            </c:strRef>
          </c:tx>
          <c:spPr>
            <a:solidFill>
              <a:schemeClr val="accent4"/>
            </a:solidFill>
            <a:ln w="25400" cap="flat" cmpd="sng" algn="ctr">
              <a:solidFill>
                <a:schemeClr val="accent4">
                  <a:shade val="50000"/>
                </a:schemeClr>
              </a:solidFill>
              <a:prstDash val="solid"/>
            </a:ln>
            <a:effectLst/>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Sheet1!$A$2:$A$7</c:f>
              <c:strCache>
                <c:ptCount val="6"/>
                <c:pt idx="0">
                  <c:v>White/Caucasian </c:v>
                </c:pt>
                <c:pt idx="1">
                  <c:v>Black or African-American </c:v>
                </c:pt>
                <c:pt idx="2">
                  <c:v>Asian</c:v>
                </c:pt>
                <c:pt idx="3">
                  <c:v>American Indian or Alaska Native</c:v>
                </c:pt>
                <c:pt idx="4">
                  <c:v>Native Hawaiian or Pacific Islander</c:v>
                </c:pt>
                <c:pt idx="5">
                  <c:v>Other </c:v>
                </c:pt>
              </c:strCache>
            </c:strRef>
          </c:cat>
          <c:val>
            <c:numRef>
              <c:f>Sheet1!$B$2:$B$7</c:f>
              <c:numCache>
                <c:formatCode>0.0%</c:formatCode>
                <c:ptCount val="6"/>
                <c:pt idx="0">
                  <c:v>0.871</c:v>
                </c:pt>
                <c:pt idx="1">
                  <c:v>0.043</c:v>
                </c:pt>
                <c:pt idx="2">
                  <c:v>0.035</c:v>
                </c:pt>
                <c:pt idx="3">
                  <c:v>0.011</c:v>
                </c:pt>
                <c:pt idx="4">
                  <c:v>0.003</c:v>
                </c:pt>
                <c:pt idx="5">
                  <c:v>0.037</c:v>
                </c:pt>
              </c:numCache>
            </c:numRef>
          </c:val>
        </c:ser>
        <c:dLbls>
          <c:showLegendKey val="0"/>
          <c:showVal val="1"/>
          <c:showCatName val="0"/>
          <c:showSerName val="0"/>
          <c:showPercent val="0"/>
          <c:showBubbleSize val="0"/>
        </c:dLbls>
        <c:gapWidth val="150"/>
        <c:overlap val="-25"/>
        <c:axId val="2135687200"/>
        <c:axId val="1617858048"/>
      </c:barChart>
      <c:valAx>
        <c:axId val="1617858048"/>
        <c:scaling>
          <c:orientation val="minMax"/>
        </c:scaling>
        <c:delete val="1"/>
        <c:axPos val="l"/>
        <c:numFmt formatCode="0.00%" sourceLinked="1"/>
        <c:majorTickMark val="out"/>
        <c:minorTickMark val="none"/>
        <c:tickLblPos val="nextTo"/>
        <c:crossAx val="2135687200"/>
        <c:crosses val="autoZero"/>
        <c:crossBetween val="between"/>
      </c:valAx>
      <c:catAx>
        <c:axId val="2135687200"/>
        <c:scaling>
          <c:orientation val="minMax"/>
        </c:scaling>
        <c:delete val="0"/>
        <c:axPos val="b"/>
        <c:numFmt formatCode="General" sourceLinked="0"/>
        <c:majorTickMark val="none"/>
        <c:minorTickMark val="none"/>
        <c:tickLblPos val="nextTo"/>
        <c:crossAx val="1617858048"/>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5AC19C-E6C4-7044-885A-213494783CA0}" type="doc">
      <dgm:prSet loTypeId="urn:microsoft.com/office/officeart/2008/layout/VerticalCurvedList" loCatId="" qsTypeId="urn:microsoft.com/office/officeart/2005/8/quickstyle/simple4" qsCatId="simple" csTypeId="urn:microsoft.com/office/officeart/2005/8/colors/colorful5" csCatId="colorful" phldr="1"/>
      <dgm:spPr/>
      <dgm:t>
        <a:bodyPr/>
        <a:lstStyle/>
        <a:p>
          <a:endParaRPr lang="en-US"/>
        </a:p>
      </dgm:t>
    </dgm:pt>
    <dgm:pt modelId="{9460D296-2AF6-9C4E-A6BA-2F83027A74AA}">
      <dgm:prSet phldrT="[Text]"/>
      <dgm:spPr/>
      <dgm:t>
        <a:bodyPr/>
        <a:lstStyle/>
        <a:p>
          <a:r>
            <a:rPr lang="en-US" smtClean="0">
              <a:solidFill>
                <a:schemeClr val="tx1"/>
              </a:solidFill>
            </a:rPr>
            <a:t>Executive Directive on Public Access</a:t>
          </a:r>
          <a:endParaRPr lang="en-US">
            <a:solidFill>
              <a:schemeClr val="tx1"/>
            </a:solidFill>
          </a:endParaRPr>
        </a:p>
      </dgm:t>
    </dgm:pt>
    <dgm:pt modelId="{8A790DA1-774F-9A43-AD72-017CBFB54970}" type="parTrans" cxnId="{840421E8-403C-4D44-A3BF-30A99ECCE4E7}">
      <dgm:prSet/>
      <dgm:spPr/>
      <dgm:t>
        <a:bodyPr/>
        <a:lstStyle/>
        <a:p>
          <a:endParaRPr lang="en-US">
            <a:solidFill>
              <a:schemeClr val="tx1"/>
            </a:solidFill>
          </a:endParaRPr>
        </a:p>
      </dgm:t>
    </dgm:pt>
    <dgm:pt modelId="{63F561E8-D3D6-024D-B509-AEB14A1EB4CC}" type="sibTrans" cxnId="{840421E8-403C-4D44-A3BF-30A99ECCE4E7}">
      <dgm:prSet/>
      <dgm:spPr/>
      <dgm:t>
        <a:bodyPr/>
        <a:lstStyle/>
        <a:p>
          <a:endParaRPr lang="en-US">
            <a:solidFill>
              <a:schemeClr val="tx1"/>
            </a:solidFill>
          </a:endParaRPr>
        </a:p>
      </dgm:t>
    </dgm:pt>
    <dgm:pt modelId="{2DE80B9B-C5CB-2749-AB3A-1C33765DC19B}">
      <dgm:prSet/>
      <dgm:spPr/>
      <dgm:t>
        <a:bodyPr/>
        <a:lstStyle/>
        <a:p>
          <a:r>
            <a:rPr lang="en-US" smtClean="0">
              <a:solidFill>
                <a:schemeClr val="tx1"/>
              </a:solidFill>
            </a:rPr>
            <a:t>2013: requires U.S. Government agencies with annual extramural research and development expenditures over $100 million make the results of taxpayer-funded research—both articles and data—be made freely available to the general public with the goal of accelerating scientific discovery and fueling innovation</a:t>
          </a:r>
          <a:endParaRPr lang="en-US" dirty="0">
            <a:solidFill>
              <a:schemeClr val="tx1"/>
            </a:solidFill>
          </a:endParaRPr>
        </a:p>
      </dgm:t>
    </dgm:pt>
    <dgm:pt modelId="{76481E39-4082-C248-AA76-3C9F64285DD5}" type="parTrans" cxnId="{FF4A5F08-8AAE-CE4C-8037-B0ACD6DED713}">
      <dgm:prSet/>
      <dgm:spPr/>
      <dgm:t>
        <a:bodyPr/>
        <a:lstStyle/>
        <a:p>
          <a:endParaRPr lang="en-US">
            <a:solidFill>
              <a:schemeClr val="tx1"/>
            </a:solidFill>
          </a:endParaRPr>
        </a:p>
      </dgm:t>
    </dgm:pt>
    <dgm:pt modelId="{AE47F764-F154-FB4A-B5C2-54C34E74719C}" type="sibTrans" cxnId="{FF4A5F08-8AAE-CE4C-8037-B0ACD6DED713}">
      <dgm:prSet/>
      <dgm:spPr/>
      <dgm:t>
        <a:bodyPr/>
        <a:lstStyle/>
        <a:p>
          <a:endParaRPr lang="en-US">
            <a:solidFill>
              <a:schemeClr val="tx1"/>
            </a:solidFill>
          </a:endParaRPr>
        </a:p>
      </dgm:t>
    </dgm:pt>
    <dgm:pt modelId="{76521F4D-396F-FC4A-A5A2-BAE123F814C4}">
      <dgm:prSet/>
      <dgm:spPr/>
      <dgm:t>
        <a:bodyPr/>
        <a:lstStyle/>
        <a:p>
          <a:r>
            <a:rPr lang="en-US" smtClean="0">
              <a:solidFill>
                <a:schemeClr val="tx1"/>
              </a:solidFill>
            </a:rPr>
            <a:t>California Taxpayer Access to Publicly Funded Research Act (AB 609)</a:t>
          </a:r>
          <a:endParaRPr lang="en-US" dirty="0" smtClean="0">
            <a:solidFill>
              <a:schemeClr val="tx1"/>
            </a:solidFill>
          </a:endParaRPr>
        </a:p>
      </dgm:t>
    </dgm:pt>
    <dgm:pt modelId="{5C029056-5A0F-7C4F-A5A6-A75B45256922}" type="parTrans" cxnId="{169ADD17-78E6-4F47-9C00-E759D63A6405}">
      <dgm:prSet/>
      <dgm:spPr/>
      <dgm:t>
        <a:bodyPr/>
        <a:lstStyle/>
        <a:p>
          <a:endParaRPr lang="en-US">
            <a:solidFill>
              <a:schemeClr val="tx1"/>
            </a:solidFill>
          </a:endParaRPr>
        </a:p>
      </dgm:t>
    </dgm:pt>
    <dgm:pt modelId="{A9F88852-6DB8-7B4D-B1D7-903F598E1CAA}" type="sibTrans" cxnId="{169ADD17-78E6-4F47-9C00-E759D63A6405}">
      <dgm:prSet/>
      <dgm:spPr/>
      <dgm:t>
        <a:bodyPr/>
        <a:lstStyle/>
        <a:p>
          <a:endParaRPr lang="en-US">
            <a:solidFill>
              <a:schemeClr val="tx1"/>
            </a:solidFill>
          </a:endParaRPr>
        </a:p>
      </dgm:t>
    </dgm:pt>
    <dgm:pt modelId="{93D07AF7-7394-9A4C-94F7-18443F523B22}">
      <dgm:prSet/>
      <dgm:spPr/>
      <dgm:t>
        <a:bodyPr/>
        <a:lstStyle/>
        <a:p>
          <a:r>
            <a:rPr lang="en-US" smtClean="0">
              <a:solidFill>
                <a:schemeClr val="tx1"/>
              </a:solidFill>
            </a:rPr>
            <a:t>2014: Requires researchers receiving a state-funded grant from the California Department of Public Health to submit an electronic copy of articles resulting from that grant and accepted for publication to a publicly accessible online database</a:t>
          </a:r>
          <a:endParaRPr lang="en-US" dirty="0">
            <a:solidFill>
              <a:schemeClr val="tx1"/>
            </a:solidFill>
          </a:endParaRPr>
        </a:p>
      </dgm:t>
    </dgm:pt>
    <dgm:pt modelId="{79F05057-FF00-B441-88BF-093F766F0D54}" type="parTrans" cxnId="{2A120565-B494-2741-8A98-A10F89E5E9D4}">
      <dgm:prSet/>
      <dgm:spPr/>
      <dgm:t>
        <a:bodyPr/>
        <a:lstStyle/>
        <a:p>
          <a:endParaRPr lang="en-US">
            <a:solidFill>
              <a:schemeClr val="tx1"/>
            </a:solidFill>
          </a:endParaRPr>
        </a:p>
      </dgm:t>
    </dgm:pt>
    <dgm:pt modelId="{2368D65F-F7CE-6F45-80DD-CD292DF545AF}" type="sibTrans" cxnId="{2A120565-B494-2741-8A98-A10F89E5E9D4}">
      <dgm:prSet/>
      <dgm:spPr/>
      <dgm:t>
        <a:bodyPr/>
        <a:lstStyle/>
        <a:p>
          <a:endParaRPr lang="en-US">
            <a:solidFill>
              <a:schemeClr val="tx1"/>
            </a:solidFill>
          </a:endParaRPr>
        </a:p>
      </dgm:t>
    </dgm:pt>
    <dgm:pt modelId="{31C9C817-5C39-064F-A3E1-9E74A9A3E608}">
      <dgm:prSet/>
      <dgm:spPr/>
      <dgm:t>
        <a:bodyPr/>
        <a:lstStyle/>
        <a:p>
          <a:r>
            <a:rPr lang="en-US" smtClean="0">
              <a:solidFill>
                <a:schemeClr val="tx1"/>
              </a:solidFill>
            </a:rPr>
            <a:t>U.S. National Cancer Moonshot Initiative</a:t>
          </a:r>
          <a:endParaRPr lang="en-US" dirty="0">
            <a:solidFill>
              <a:schemeClr val="tx1"/>
            </a:solidFill>
          </a:endParaRPr>
        </a:p>
      </dgm:t>
    </dgm:pt>
    <dgm:pt modelId="{3C0A8BF0-D2AC-AD4C-BDFC-195F8A3B7B1C}" type="parTrans" cxnId="{A89BE7CD-D626-C14F-B49E-65A75069BC7A}">
      <dgm:prSet/>
      <dgm:spPr/>
      <dgm:t>
        <a:bodyPr/>
        <a:lstStyle/>
        <a:p>
          <a:endParaRPr lang="en-US">
            <a:solidFill>
              <a:schemeClr val="tx1"/>
            </a:solidFill>
          </a:endParaRPr>
        </a:p>
      </dgm:t>
    </dgm:pt>
    <dgm:pt modelId="{3F8BF49C-D9A9-0745-8163-BD18E75CCF29}" type="sibTrans" cxnId="{A89BE7CD-D626-C14F-B49E-65A75069BC7A}">
      <dgm:prSet/>
      <dgm:spPr/>
      <dgm:t>
        <a:bodyPr/>
        <a:lstStyle/>
        <a:p>
          <a:endParaRPr lang="en-US">
            <a:solidFill>
              <a:schemeClr val="tx1"/>
            </a:solidFill>
          </a:endParaRPr>
        </a:p>
      </dgm:t>
    </dgm:pt>
    <dgm:pt modelId="{74D43590-81F3-1649-90F7-C8DBAB9CB3B6}">
      <dgm:prSet/>
      <dgm:spPr/>
      <dgm:t>
        <a:bodyPr/>
        <a:lstStyle/>
        <a:p>
          <a:r>
            <a:rPr lang="en-US" smtClean="0">
              <a:solidFill>
                <a:schemeClr val="tx1"/>
              </a:solidFill>
            </a:rPr>
            <a:t>2016: Make U.S. National Cancer Institute funded articles and data open access upon publication</a:t>
          </a:r>
          <a:br>
            <a:rPr lang="en-US" smtClean="0">
              <a:solidFill>
                <a:schemeClr val="tx1"/>
              </a:solidFill>
            </a:rPr>
          </a:br>
          <a:endParaRPr lang="en-US" dirty="0">
            <a:solidFill>
              <a:schemeClr val="tx1"/>
            </a:solidFill>
          </a:endParaRPr>
        </a:p>
      </dgm:t>
    </dgm:pt>
    <dgm:pt modelId="{A3BF5083-E238-4742-9482-1AE817E211B5}" type="parTrans" cxnId="{8F063122-A584-F945-AB86-22ABA6C285C2}">
      <dgm:prSet/>
      <dgm:spPr/>
      <dgm:t>
        <a:bodyPr/>
        <a:lstStyle/>
        <a:p>
          <a:endParaRPr lang="en-US">
            <a:solidFill>
              <a:schemeClr val="tx1"/>
            </a:solidFill>
          </a:endParaRPr>
        </a:p>
      </dgm:t>
    </dgm:pt>
    <dgm:pt modelId="{13AB50AC-50A2-5E4A-841F-CE858E0D2877}" type="sibTrans" cxnId="{8F063122-A584-F945-AB86-22ABA6C285C2}">
      <dgm:prSet/>
      <dgm:spPr/>
      <dgm:t>
        <a:bodyPr/>
        <a:lstStyle/>
        <a:p>
          <a:endParaRPr lang="en-US">
            <a:solidFill>
              <a:schemeClr val="tx1"/>
            </a:solidFill>
          </a:endParaRPr>
        </a:p>
      </dgm:t>
    </dgm:pt>
    <dgm:pt modelId="{EB5E4307-8343-9340-91EE-ECE8B936CD4C}">
      <dgm:prSet/>
      <dgm:spPr/>
      <dgm:t>
        <a:bodyPr/>
        <a:lstStyle/>
        <a:p>
          <a:r>
            <a:rPr lang="en-US" smtClean="0">
              <a:solidFill>
                <a:schemeClr val="tx1"/>
              </a:solidFill>
            </a:rPr>
            <a:t>FASTR: Fair Access to Science &amp; Technology Research Act (H.R. 3427 / S. 1701)</a:t>
          </a:r>
          <a:endParaRPr lang="en-US" dirty="0">
            <a:solidFill>
              <a:schemeClr val="tx1"/>
            </a:solidFill>
          </a:endParaRPr>
        </a:p>
      </dgm:t>
    </dgm:pt>
    <dgm:pt modelId="{7D403D09-3D30-5548-B135-02001EE613B4}" type="parTrans" cxnId="{32A6A99D-173E-994A-B05F-D831E2F568E9}">
      <dgm:prSet/>
      <dgm:spPr/>
      <dgm:t>
        <a:bodyPr/>
        <a:lstStyle/>
        <a:p>
          <a:endParaRPr lang="en-US">
            <a:solidFill>
              <a:schemeClr val="tx1"/>
            </a:solidFill>
          </a:endParaRPr>
        </a:p>
      </dgm:t>
    </dgm:pt>
    <dgm:pt modelId="{08AB40C4-A9C5-7149-994C-419AE646C73F}" type="sibTrans" cxnId="{32A6A99D-173E-994A-B05F-D831E2F568E9}">
      <dgm:prSet/>
      <dgm:spPr/>
      <dgm:t>
        <a:bodyPr/>
        <a:lstStyle/>
        <a:p>
          <a:endParaRPr lang="en-US">
            <a:solidFill>
              <a:schemeClr val="tx1"/>
            </a:solidFill>
          </a:endParaRPr>
        </a:p>
      </dgm:t>
    </dgm:pt>
    <dgm:pt modelId="{94AA8BDD-F0EF-7548-B84C-A8DD34E97668}">
      <dgm:prSet/>
      <dgm:spPr/>
      <dgm:t>
        <a:bodyPr/>
        <a:lstStyle/>
        <a:p>
          <a:r>
            <a:rPr lang="en-US" smtClean="0">
              <a:solidFill>
                <a:schemeClr val="tx1"/>
              </a:solidFill>
            </a:rPr>
            <a:t>Re-introduced in Congress this year: Making articles reporting on publicly funded scientific research freely accessible online for anyone to read and build upon</a:t>
          </a:r>
          <a:endParaRPr lang="en-US" dirty="0" smtClean="0">
            <a:solidFill>
              <a:schemeClr val="tx1"/>
            </a:solidFill>
          </a:endParaRPr>
        </a:p>
      </dgm:t>
    </dgm:pt>
    <dgm:pt modelId="{167695D8-90E6-A34E-B337-4EB09B585E42}" type="parTrans" cxnId="{6CAB2A70-5151-5843-A3B7-A5020E87A2ED}">
      <dgm:prSet/>
      <dgm:spPr/>
      <dgm:t>
        <a:bodyPr/>
        <a:lstStyle/>
        <a:p>
          <a:endParaRPr lang="en-US">
            <a:solidFill>
              <a:schemeClr val="tx1"/>
            </a:solidFill>
          </a:endParaRPr>
        </a:p>
      </dgm:t>
    </dgm:pt>
    <dgm:pt modelId="{F0F91C9B-2897-2C44-A05E-5C097A920A1D}" type="sibTrans" cxnId="{6CAB2A70-5151-5843-A3B7-A5020E87A2ED}">
      <dgm:prSet/>
      <dgm:spPr/>
      <dgm:t>
        <a:bodyPr/>
        <a:lstStyle/>
        <a:p>
          <a:endParaRPr lang="en-US">
            <a:solidFill>
              <a:schemeClr val="tx1"/>
            </a:solidFill>
          </a:endParaRPr>
        </a:p>
      </dgm:t>
    </dgm:pt>
    <dgm:pt modelId="{30F2E392-C965-A74C-83A2-7DE2CAC29E1A}">
      <dgm:prSet/>
      <dgm:spPr/>
      <dgm:t>
        <a:bodyPr/>
        <a:lstStyle/>
        <a:p>
          <a:r>
            <a:rPr lang="en-US" smtClean="0">
              <a:solidFill>
                <a:schemeClr val="tx1"/>
              </a:solidFill>
            </a:rPr>
            <a:t>The OPEN Government Data Act (S. 760 / H.R. 1770)</a:t>
          </a:r>
          <a:endParaRPr lang="en-US" dirty="0" smtClean="0">
            <a:solidFill>
              <a:schemeClr val="tx1"/>
            </a:solidFill>
          </a:endParaRPr>
        </a:p>
      </dgm:t>
    </dgm:pt>
    <dgm:pt modelId="{7B38E042-E65D-8549-8176-15ADD1F7CFCC}" type="parTrans" cxnId="{6E05B6C3-FCCD-9B4E-B2FF-9DAF8441C051}">
      <dgm:prSet/>
      <dgm:spPr/>
      <dgm:t>
        <a:bodyPr/>
        <a:lstStyle/>
        <a:p>
          <a:endParaRPr lang="en-US">
            <a:solidFill>
              <a:schemeClr val="tx1"/>
            </a:solidFill>
          </a:endParaRPr>
        </a:p>
      </dgm:t>
    </dgm:pt>
    <dgm:pt modelId="{9D078959-6218-3847-9CAB-C7C5103B476B}" type="sibTrans" cxnId="{6E05B6C3-FCCD-9B4E-B2FF-9DAF8441C051}">
      <dgm:prSet/>
      <dgm:spPr/>
      <dgm:t>
        <a:bodyPr/>
        <a:lstStyle/>
        <a:p>
          <a:endParaRPr lang="en-US">
            <a:solidFill>
              <a:schemeClr val="tx1"/>
            </a:solidFill>
          </a:endParaRPr>
        </a:p>
      </dgm:t>
    </dgm:pt>
    <dgm:pt modelId="{D4619202-2164-9A47-812F-7D3CEF72F601}">
      <dgm:prSet/>
      <dgm:spPr/>
      <dgm:t>
        <a:bodyPr/>
        <a:lstStyle/>
        <a:p>
          <a:r>
            <a:rPr lang="en-US" smtClean="0">
              <a:solidFill>
                <a:schemeClr val="tx1"/>
              </a:solidFill>
            </a:rPr>
            <a:t>Reintroduced in Congress this year: Bill to codify former President Obama’s Executive Order making “open and machine readable” the default for all government data</a:t>
          </a:r>
          <a:endParaRPr lang="en-US" dirty="0">
            <a:solidFill>
              <a:schemeClr val="tx1"/>
            </a:solidFill>
          </a:endParaRPr>
        </a:p>
      </dgm:t>
    </dgm:pt>
    <dgm:pt modelId="{5EACB0F9-9B80-CD4D-A3B4-9F91783A055C}" type="parTrans" cxnId="{0740F277-0601-4749-8BE5-C08C4D09C156}">
      <dgm:prSet/>
      <dgm:spPr/>
      <dgm:t>
        <a:bodyPr/>
        <a:lstStyle/>
        <a:p>
          <a:endParaRPr lang="en-US">
            <a:solidFill>
              <a:schemeClr val="tx1"/>
            </a:solidFill>
          </a:endParaRPr>
        </a:p>
      </dgm:t>
    </dgm:pt>
    <dgm:pt modelId="{78CF4E19-F599-4846-A073-DD077F4F5F70}" type="sibTrans" cxnId="{0740F277-0601-4749-8BE5-C08C4D09C156}">
      <dgm:prSet/>
      <dgm:spPr/>
      <dgm:t>
        <a:bodyPr/>
        <a:lstStyle/>
        <a:p>
          <a:endParaRPr lang="en-US">
            <a:solidFill>
              <a:schemeClr val="tx1"/>
            </a:solidFill>
          </a:endParaRPr>
        </a:p>
      </dgm:t>
    </dgm:pt>
    <dgm:pt modelId="{9E0197AE-1870-FA4F-A8E2-4D63C990D140}">
      <dgm:prSet/>
      <dgm:spPr/>
      <dgm:t>
        <a:bodyPr/>
        <a:lstStyle/>
        <a:p>
          <a:r>
            <a:rPr lang="en-US" smtClean="0">
              <a:solidFill>
                <a:schemeClr val="tx1"/>
              </a:solidFill>
            </a:rPr>
            <a:t>Department of Education Open Licensing Rule</a:t>
          </a:r>
          <a:endParaRPr lang="en-US" dirty="0">
            <a:solidFill>
              <a:schemeClr val="tx1"/>
            </a:solidFill>
          </a:endParaRPr>
        </a:p>
      </dgm:t>
    </dgm:pt>
    <dgm:pt modelId="{F83F10E5-85D6-BA46-85CD-7C761B872DC5}" type="parTrans" cxnId="{C3F9D083-42C4-F84D-8011-E4A97082B6EE}">
      <dgm:prSet/>
      <dgm:spPr/>
      <dgm:t>
        <a:bodyPr/>
        <a:lstStyle/>
        <a:p>
          <a:endParaRPr lang="en-US">
            <a:solidFill>
              <a:schemeClr val="tx1"/>
            </a:solidFill>
          </a:endParaRPr>
        </a:p>
      </dgm:t>
    </dgm:pt>
    <dgm:pt modelId="{285A9543-4488-2C42-BB23-3F6CF87D001D}" type="sibTrans" cxnId="{C3F9D083-42C4-F84D-8011-E4A97082B6EE}">
      <dgm:prSet/>
      <dgm:spPr/>
      <dgm:t>
        <a:bodyPr/>
        <a:lstStyle/>
        <a:p>
          <a:endParaRPr lang="en-US">
            <a:solidFill>
              <a:schemeClr val="tx1"/>
            </a:solidFill>
          </a:endParaRPr>
        </a:p>
      </dgm:t>
    </dgm:pt>
    <dgm:pt modelId="{671DF88E-5E99-D845-AF76-71930E60E437}">
      <dgm:prSet/>
      <dgm:spPr/>
      <dgm:t>
        <a:bodyPr/>
        <a:lstStyle/>
        <a:p>
          <a:r>
            <a:rPr lang="en-US" smtClean="0">
              <a:solidFill>
                <a:schemeClr val="tx1"/>
              </a:solidFill>
            </a:rPr>
            <a:t>2017: The U.S. Department of Education has adopted an open licensing policy for grant-funded educational resources. The policy requires by default that recipients of competitive grants apply an open license and have a plan to publicly disseminate educational resources and other works created with grant funds.</a:t>
          </a:r>
          <a:endParaRPr lang="en-US" dirty="0">
            <a:solidFill>
              <a:schemeClr val="tx1"/>
            </a:solidFill>
          </a:endParaRPr>
        </a:p>
      </dgm:t>
    </dgm:pt>
    <dgm:pt modelId="{338A5219-2D8A-CD45-9739-9D9A7C742F6C}" type="parTrans" cxnId="{13425CCC-3585-9A45-9F6D-99342C4C0DE0}">
      <dgm:prSet/>
      <dgm:spPr/>
      <dgm:t>
        <a:bodyPr/>
        <a:lstStyle/>
        <a:p>
          <a:endParaRPr lang="en-US">
            <a:solidFill>
              <a:schemeClr val="tx1"/>
            </a:solidFill>
          </a:endParaRPr>
        </a:p>
      </dgm:t>
    </dgm:pt>
    <dgm:pt modelId="{9A18DBA6-657D-DA44-9F35-0F6C7F4518AC}" type="sibTrans" cxnId="{13425CCC-3585-9A45-9F6D-99342C4C0DE0}">
      <dgm:prSet/>
      <dgm:spPr/>
      <dgm:t>
        <a:bodyPr/>
        <a:lstStyle/>
        <a:p>
          <a:endParaRPr lang="en-US">
            <a:solidFill>
              <a:schemeClr val="tx1"/>
            </a:solidFill>
          </a:endParaRPr>
        </a:p>
      </dgm:t>
    </dgm:pt>
    <dgm:pt modelId="{091E2FAC-0C48-2244-BF82-9C2A1B333BEB}">
      <dgm:prSet/>
      <dgm:spPr/>
      <dgm:t>
        <a:bodyPr/>
        <a:lstStyle/>
        <a:p>
          <a:r>
            <a:rPr lang="en-US" smtClean="0">
              <a:solidFill>
                <a:schemeClr val="tx1"/>
              </a:solidFill>
            </a:rPr>
            <a:t>The Affordable College Textbook Act (H.R. 3840 / S. 1864)</a:t>
          </a:r>
          <a:endParaRPr lang="en-US" dirty="0" smtClean="0">
            <a:solidFill>
              <a:schemeClr val="tx1"/>
            </a:solidFill>
          </a:endParaRPr>
        </a:p>
      </dgm:t>
    </dgm:pt>
    <dgm:pt modelId="{4D86C394-6EC0-2844-AAE0-575FE07C3493}" type="parTrans" cxnId="{80AAB7B8-9348-0B4B-BFD6-0CD610D44DD1}">
      <dgm:prSet/>
      <dgm:spPr/>
      <dgm:t>
        <a:bodyPr/>
        <a:lstStyle/>
        <a:p>
          <a:endParaRPr lang="en-US">
            <a:solidFill>
              <a:schemeClr val="tx1"/>
            </a:solidFill>
          </a:endParaRPr>
        </a:p>
      </dgm:t>
    </dgm:pt>
    <dgm:pt modelId="{50D146E4-D5A8-5141-BC18-89A7784AF66C}" type="sibTrans" cxnId="{80AAB7B8-9348-0B4B-BFD6-0CD610D44DD1}">
      <dgm:prSet/>
      <dgm:spPr/>
      <dgm:t>
        <a:bodyPr/>
        <a:lstStyle/>
        <a:p>
          <a:endParaRPr lang="en-US">
            <a:solidFill>
              <a:schemeClr val="tx1"/>
            </a:solidFill>
          </a:endParaRPr>
        </a:p>
      </dgm:t>
    </dgm:pt>
    <dgm:pt modelId="{F11A204B-4EAD-3840-A802-A8103A3F8B4C}">
      <dgm:prSet/>
      <dgm:spPr/>
      <dgm:t>
        <a:bodyPr/>
        <a:lstStyle/>
        <a:p>
          <a:r>
            <a:rPr lang="en-US" smtClean="0">
              <a:solidFill>
                <a:schemeClr val="tx1"/>
              </a:solidFill>
            </a:rPr>
            <a:t>Reintroduced in Congress this year: Grant program supporting OERs and tracking of price trends of textbooks</a:t>
          </a:r>
          <a:endParaRPr lang="en-US" dirty="0">
            <a:solidFill>
              <a:schemeClr val="tx1"/>
            </a:solidFill>
          </a:endParaRPr>
        </a:p>
      </dgm:t>
    </dgm:pt>
    <dgm:pt modelId="{C707427A-F887-D64B-BEF6-3000B0FD26F7}" type="parTrans" cxnId="{6781F554-5185-EC45-ADAB-6106D3E1D0EC}">
      <dgm:prSet/>
      <dgm:spPr/>
      <dgm:t>
        <a:bodyPr/>
        <a:lstStyle/>
        <a:p>
          <a:endParaRPr lang="en-US">
            <a:solidFill>
              <a:schemeClr val="tx1"/>
            </a:solidFill>
          </a:endParaRPr>
        </a:p>
      </dgm:t>
    </dgm:pt>
    <dgm:pt modelId="{24931B2A-7947-3A43-ABED-52118F4AFD49}" type="sibTrans" cxnId="{6781F554-5185-EC45-ADAB-6106D3E1D0EC}">
      <dgm:prSet/>
      <dgm:spPr/>
      <dgm:t>
        <a:bodyPr/>
        <a:lstStyle/>
        <a:p>
          <a:endParaRPr lang="en-US">
            <a:solidFill>
              <a:schemeClr val="tx1"/>
            </a:solidFill>
          </a:endParaRPr>
        </a:p>
      </dgm:t>
    </dgm:pt>
    <dgm:pt modelId="{C23997F2-BA55-F345-9F69-8EF91D5F040D}" type="pres">
      <dgm:prSet presAssocID="{255AC19C-E6C4-7044-885A-213494783CA0}" presName="Name0" presStyleCnt="0">
        <dgm:presLayoutVars>
          <dgm:chMax val="7"/>
          <dgm:chPref val="7"/>
          <dgm:dir/>
        </dgm:presLayoutVars>
      </dgm:prSet>
      <dgm:spPr/>
      <dgm:t>
        <a:bodyPr/>
        <a:lstStyle/>
        <a:p>
          <a:endParaRPr lang="en-US"/>
        </a:p>
      </dgm:t>
    </dgm:pt>
    <dgm:pt modelId="{57C08CEF-83F0-6845-B1B6-22259B4B0878}" type="pres">
      <dgm:prSet presAssocID="{255AC19C-E6C4-7044-885A-213494783CA0}" presName="Name1" presStyleCnt="0"/>
      <dgm:spPr/>
      <dgm:t>
        <a:bodyPr/>
        <a:lstStyle/>
        <a:p>
          <a:endParaRPr lang="en-US"/>
        </a:p>
      </dgm:t>
    </dgm:pt>
    <dgm:pt modelId="{845ED320-DDDC-4B40-9107-C0B7BE202A78}" type="pres">
      <dgm:prSet presAssocID="{255AC19C-E6C4-7044-885A-213494783CA0}" presName="cycle" presStyleCnt="0"/>
      <dgm:spPr/>
      <dgm:t>
        <a:bodyPr/>
        <a:lstStyle/>
        <a:p>
          <a:endParaRPr lang="en-US"/>
        </a:p>
      </dgm:t>
    </dgm:pt>
    <dgm:pt modelId="{8159E50D-B572-6E47-98D8-C8804B3C042B}" type="pres">
      <dgm:prSet presAssocID="{255AC19C-E6C4-7044-885A-213494783CA0}" presName="srcNode" presStyleLbl="node1" presStyleIdx="0" presStyleCnt="7"/>
      <dgm:spPr/>
      <dgm:t>
        <a:bodyPr/>
        <a:lstStyle/>
        <a:p>
          <a:endParaRPr lang="en-US"/>
        </a:p>
      </dgm:t>
    </dgm:pt>
    <dgm:pt modelId="{BE82644E-19AA-424B-BC35-4E1C966268D9}" type="pres">
      <dgm:prSet presAssocID="{255AC19C-E6C4-7044-885A-213494783CA0}" presName="conn" presStyleLbl="parChTrans1D2" presStyleIdx="0" presStyleCnt="1"/>
      <dgm:spPr/>
      <dgm:t>
        <a:bodyPr/>
        <a:lstStyle/>
        <a:p>
          <a:endParaRPr lang="en-US"/>
        </a:p>
      </dgm:t>
    </dgm:pt>
    <dgm:pt modelId="{F5AE65D3-DC3B-AD4B-976C-617BDAE366A8}" type="pres">
      <dgm:prSet presAssocID="{255AC19C-E6C4-7044-885A-213494783CA0}" presName="extraNode" presStyleLbl="node1" presStyleIdx="0" presStyleCnt="7"/>
      <dgm:spPr/>
      <dgm:t>
        <a:bodyPr/>
        <a:lstStyle/>
        <a:p>
          <a:endParaRPr lang="en-US"/>
        </a:p>
      </dgm:t>
    </dgm:pt>
    <dgm:pt modelId="{F166F1E4-217A-7E4F-A3F8-2702DFE3805F}" type="pres">
      <dgm:prSet presAssocID="{255AC19C-E6C4-7044-885A-213494783CA0}" presName="dstNode" presStyleLbl="node1" presStyleIdx="0" presStyleCnt="7"/>
      <dgm:spPr/>
      <dgm:t>
        <a:bodyPr/>
        <a:lstStyle/>
        <a:p>
          <a:endParaRPr lang="en-US"/>
        </a:p>
      </dgm:t>
    </dgm:pt>
    <dgm:pt modelId="{B60C3933-B606-BD41-80F7-C79039D0AACE}" type="pres">
      <dgm:prSet presAssocID="{9460D296-2AF6-9C4E-A6BA-2F83027A74AA}" presName="text_1" presStyleLbl="node1" presStyleIdx="0" presStyleCnt="7">
        <dgm:presLayoutVars>
          <dgm:bulletEnabled val="1"/>
        </dgm:presLayoutVars>
      </dgm:prSet>
      <dgm:spPr/>
      <dgm:t>
        <a:bodyPr/>
        <a:lstStyle/>
        <a:p>
          <a:endParaRPr lang="en-US"/>
        </a:p>
      </dgm:t>
    </dgm:pt>
    <dgm:pt modelId="{A7641258-4F02-A94C-9C41-0AE73E1B5BA7}" type="pres">
      <dgm:prSet presAssocID="{9460D296-2AF6-9C4E-A6BA-2F83027A74AA}" presName="accent_1" presStyleCnt="0"/>
      <dgm:spPr/>
      <dgm:t>
        <a:bodyPr/>
        <a:lstStyle/>
        <a:p>
          <a:endParaRPr lang="en-US"/>
        </a:p>
      </dgm:t>
    </dgm:pt>
    <dgm:pt modelId="{3219E2EB-C485-8B4D-B52F-7CFB9724D4D7}" type="pres">
      <dgm:prSet presAssocID="{9460D296-2AF6-9C4E-A6BA-2F83027A74AA}" presName="accentRepeatNode" presStyleLbl="solidFgAcc1" presStyleIdx="0" presStyleCnt="7"/>
      <dgm:spPr/>
      <dgm:t>
        <a:bodyPr/>
        <a:lstStyle/>
        <a:p>
          <a:endParaRPr lang="en-US"/>
        </a:p>
      </dgm:t>
    </dgm:pt>
    <dgm:pt modelId="{85E28F8C-5166-0D4D-A6A0-BDC486466A0F}" type="pres">
      <dgm:prSet presAssocID="{76521F4D-396F-FC4A-A5A2-BAE123F814C4}" presName="text_2" presStyleLbl="node1" presStyleIdx="1" presStyleCnt="7">
        <dgm:presLayoutVars>
          <dgm:bulletEnabled val="1"/>
        </dgm:presLayoutVars>
      </dgm:prSet>
      <dgm:spPr/>
      <dgm:t>
        <a:bodyPr/>
        <a:lstStyle/>
        <a:p>
          <a:endParaRPr lang="en-US"/>
        </a:p>
      </dgm:t>
    </dgm:pt>
    <dgm:pt modelId="{8FD4DE3D-2DC6-9E4D-86FE-27D0C10C9B10}" type="pres">
      <dgm:prSet presAssocID="{76521F4D-396F-FC4A-A5A2-BAE123F814C4}" presName="accent_2" presStyleCnt="0"/>
      <dgm:spPr/>
      <dgm:t>
        <a:bodyPr/>
        <a:lstStyle/>
        <a:p>
          <a:endParaRPr lang="en-US"/>
        </a:p>
      </dgm:t>
    </dgm:pt>
    <dgm:pt modelId="{64215811-3744-8540-9F94-C3EE619FE24B}" type="pres">
      <dgm:prSet presAssocID="{76521F4D-396F-FC4A-A5A2-BAE123F814C4}" presName="accentRepeatNode" presStyleLbl="solidFgAcc1" presStyleIdx="1" presStyleCnt="7"/>
      <dgm:spPr/>
      <dgm:t>
        <a:bodyPr/>
        <a:lstStyle/>
        <a:p>
          <a:endParaRPr lang="en-US"/>
        </a:p>
      </dgm:t>
    </dgm:pt>
    <dgm:pt modelId="{5F5DB0E4-759E-6644-B2DF-BB8F08C1B26D}" type="pres">
      <dgm:prSet presAssocID="{31C9C817-5C39-064F-A3E1-9E74A9A3E608}" presName="text_3" presStyleLbl="node1" presStyleIdx="2" presStyleCnt="7">
        <dgm:presLayoutVars>
          <dgm:bulletEnabled val="1"/>
        </dgm:presLayoutVars>
      </dgm:prSet>
      <dgm:spPr/>
      <dgm:t>
        <a:bodyPr/>
        <a:lstStyle/>
        <a:p>
          <a:endParaRPr lang="en-US"/>
        </a:p>
      </dgm:t>
    </dgm:pt>
    <dgm:pt modelId="{58AE363F-76A4-BE44-9EC3-12B80A93A99F}" type="pres">
      <dgm:prSet presAssocID="{31C9C817-5C39-064F-A3E1-9E74A9A3E608}" presName="accent_3" presStyleCnt="0"/>
      <dgm:spPr/>
      <dgm:t>
        <a:bodyPr/>
        <a:lstStyle/>
        <a:p>
          <a:endParaRPr lang="en-US"/>
        </a:p>
      </dgm:t>
    </dgm:pt>
    <dgm:pt modelId="{D04F8356-2E87-FD4E-8685-4E675256C37A}" type="pres">
      <dgm:prSet presAssocID="{31C9C817-5C39-064F-A3E1-9E74A9A3E608}" presName="accentRepeatNode" presStyleLbl="solidFgAcc1" presStyleIdx="2" presStyleCnt="7"/>
      <dgm:spPr/>
      <dgm:t>
        <a:bodyPr/>
        <a:lstStyle/>
        <a:p>
          <a:endParaRPr lang="en-US"/>
        </a:p>
      </dgm:t>
    </dgm:pt>
    <dgm:pt modelId="{E6E282C9-E405-CE48-AE5C-3A7F40C68F6F}" type="pres">
      <dgm:prSet presAssocID="{EB5E4307-8343-9340-91EE-ECE8B936CD4C}" presName="text_4" presStyleLbl="node1" presStyleIdx="3" presStyleCnt="7">
        <dgm:presLayoutVars>
          <dgm:bulletEnabled val="1"/>
        </dgm:presLayoutVars>
      </dgm:prSet>
      <dgm:spPr/>
      <dgm:t>
        <a:bodyPr/>
        <a:lstStyle/>
        <a:p>
          <a:endParaRPr lang="en-US"/>
        </a:p>
      </dgm:t>
    </dgm:pt>
    <dgm:pt modelId="{28F13449-062D-8547-8B11-69763D07B89F}" type="pres">
      <dgm:prSet presAssocID="{EB5E4307-8343-9340-91EE-ECE8B936CD4C}" presName="accent_4" presStyleCnt="0"/>
      <dgm:spPr/>
      <dgm:t>
        <a:bodyPr/>
        <a:lstStyle/>
        <a:p>
          <a:endParaRPr lang="en-US"/>
        </a:p>
      </dgm:t>
    </dgm:pt>
    <dgm:pt modelId="{0F8E1562-E84E-4949-B527-68A8B13A112E}" type="pres">
      <dgm:prSet presAssocID="{EB5E4307-8343-9340-91EE-ECE8B936CD4C}" presName="accentRepeatNode" presStyleLbl="solidFgAcc1" presStyleIdx="3" presStyleCnt="7"/>
      <dgm:spPr/>
      <dgm:t>
        <a:bodyPr/>
        <a:lstStyle/>
        <a:p>
          <a:endParaRPr lang="en-US"/>
        </a:p>
      </dgm:t>
    </dgm:pt>
    <dgm:pt modelId="{62C03135-1DB5-EE4F-A3FF-0ECA70898AFF}" type="pres">
      <dgm:prSet presAssocID="{30F2E392-C965-A74C-83A2-7DE2CAC29E1A}" presName="text_5" presStyleLbl="node1" presStyleIdx="4" presStyleCnt="7">
        <dgm:presLayoutVars>
          <dgm:bulletEnabled val="1"/>
        </dgm:presLayoutVars>
      </dgm:prSet>
      <dgm:spPr/>
      <dgm:t>
        <a:bodyPr/>
        <a:lstStyle/>
        <a:p>
          <a:endParaRPr lang="en-US"/>
        </a:p>
      </dgm:t>
    </dgm:pt>
    <dgm:pt modelId="{AC350136-C4FF-4C4F-90BD-6AB55446ABBE}" type="pres">
      <dgm:prSet presAssocID="{30F2E392-C965-A74C-83A2-7DE2CAC29E1A}" presName="accent_5" presStyleCnt="0"/>
      <dgm:spPr/>
      <dgm:t>
        <a:bodyPr/>
        <a:lstStyle/>
        <a:p>
          <a:endParaRPr lang="en-US"/>
        </a:p>
      </dgm:t>
    </dgm:pt>
    <dgm:pt modelId="{07FAC909-90FD-AA45-A967-E5AFF43EF9D1}" type="pres">
      <dgm:prSet presAssocID="{30F2E392-C965-A74C-83A2-7DE2CAC29E1A}" presName="accentRepeatNode" presStyleLbl="solidFgAcc1" presStyleIdx="4" presStyleCnt="7"/>
      <dgm:spPr/>
      <dgm:t>
        <a:bodyPr/>
        <a:lstStyle/>
        <a:p>
          <a:endParaRPr lang="en-US"/>
        </a:p>
      </dgm:t>
    </dgm:pt>
    <dgm:pt modelId="{D7E550A1-9886-B84B-915A-4C89B32EAF48}" type="pres">
      <dgm:prSet presAssocID="{9E0197AE-1870-FA4F-A8E2-4D63C990D140}" presName="text_6" presStyleLbl="node1" presStyleIdx="5" presStyleCnt="7">
        <dgm:presLayoutVars>
          <dgm:bulletEnabled val="1"/>
        </dgm:presLayoutVars>
      </dgm:prSet>
      <dgm:spPr/>
      <dgm:t>
        <a:bodyPr/>
        <a:lstStyle/>
        <a:p>
          <a:endParaRPr lang="en-US"/>
        </a:p>
      </dgm:t>
    </dgm:pt>
    <dgm:pt modelId="{9382DB85-4E59-4B4B-8794-567EF6C8D958}" type="pres">
      <dgm:prSet presAssocID="{9E0197AE-1870-FA4F-A8E2-4D63C990D140}" presName="accent_6" presStyleCnt="0"/>
      <dgm:spPr/>
      <dgm:t>
        <a:bodyPr/>
        <a:lstStyle/>
        <a:p>
          <a:endParaRPr lang="en-US"/>
        </a:p>
      </dgm:t>
    </dgm:pt>
    <dgm:pt modelId="{CB8D0F5B-9FAB-A748-847E-D6FED862209F}" type="pres">
      <dgm:prSet presAssocID="{9E0197AE-1870-FA4F-A8E2-4D63C990D140}" presName="accentRepeatNode" presStyleLbl="solidFgAcc1" presStyleIdx="5" presStyleCnt="7"/>
      <dgm:spPr/>
      <dgm:t>
        <a:bodyPr/>
        <a:lstStyle/>
        <a:p>
          <a:endParaRPr lang="en-US"/>
        </a:p>
      </dgm:t>
    </dgm:pt>
    <dgm:pt modelId="{F2911D8D-7CCC-4145-9355-C62276B02E08}" type="pres">
      <dgm:prSet presAssocID="{091E2FAC-0C48-2244-BF82-9C2A1B333BEB}" presName="text_7" presStyleLbl="node1" presStyleIdx="6" presStyleCnt="7">
        <dgm:presLayoutVars>
          <dgm:bulletEnabled val="1"/>
        </dgm:presLayoutVars>
      </dgm:prSet>
      <dgm:spPr/>
      <dgm:t>
        <a:bodyPr/>
        <a:lstStyle/>
        <a:p>
          <a:endParaRPr lang="en-US"/>
        </a:p>
      </dgm:t>
    </dgm:pt>
    <dgm:pt modelId="{21B2FB4C-CD73-524E-AE0F-AF8603BDFA37}" type="pres">
      <dgm:prSet presAssocID="{091E2FAC-0C48-2244-BF82-9C2A1B333BEB}" presName="accent_7" presStyleCnt="0"/>
      <dgm:spPr/>
      <dgm:t>
        <a:bodyPr/>
        <a:lstStyle/>
        <a:p>
          <a:endParaRPr lang="en-US"/>
        </a:p>
      </dgm:t>
    </dgm:pt>
    <dgm:pt modelId="{BC7313A9-5935-E749-AE5C-14ABB408DF10}" type="pres">
      <dgm:prSet presAssocID="{091E2FAC-0C48-2244-BF82-9C2A1B333BEB}" presName="accentRepeatNode" presStyleLbl="solidFgAcc1" presStyleIdx="6" presStyleCnt="7"/>
      <dgm:spPr/>
      <dgm:t>
        <a:bodyPr/>
        <a:lstStyle/>
        <a:p>
          <a:endParaRPr lang="en-US"/>
        </a:p>
      </dgm:t>
    </dgm:pt>
  </dgm:ptLst>
  <dgm:cxnLst>
    <dgm:cxn modelId="{6E05B6C3-FCCD-9B4E-B2FF-9DAF8441C051}" srcId="{255AC19C-E6C4-7044-885A-213494783CA0}" destId="{30F2E392-C965-A74C-83A2-7DE2CAC29E1A}" srcOrd="4" destOrd="0" parTransId="{7B38E042-E65D-8549-8176-15ADD1F7CFCC}" sibTransId="{9D078959-6218-3847-9CAB-C7C5103B476B}"/>
    <dgm:cxn modelId="{C7514D67-0BD2-0D45-BC2B-0A307FB0527E}" type="presOf" srcId="{671DF88E-5E99-D845-AF76-71930E60E437}" destId="{D7E550A1-9886-B84B-915A-4C89B32EAF48}" srcOrd="0" destOrd="1" presId="urn:microsoft.com/office/officeart/2008/layout/VerticalCurvedList"/>
    <dgm:cxn modelId="{FF4A5F08-8AAE-CE4C-8037-B0ACD6DED713}" srcId="{9460D296-2AF6-9C4E-A6BA-2F83027A74AA}" destId="{2DE80B9B-C5CB-2749-AB3A-1C33765DC19B}" srcOrd="0" destOrd="0" parTransId="{76481E39-4082-C248-AA76-3C9F64285DD5}" sibTransId="{AE47F764-F154-FB4A-B5C2-54C34E74719C}"/>
    <dgm:cxn modelId="{AAB78F41-D4E5-504A-9DE2-007254301AC3}" type="presOf" srcId="{AE47F764-F154-FB4A-B5C2-54C34E74719C}" destId="{BE82644E-19AA-424B-BC35-4E1C966268D9}" srcOrd="0" destOrd="0" presId="urn:microsoft.com/office/officeart/2008/layout/VerticalCurvedList"/>
    <dgm:cxn modelId="{6781F554-5185-EC45-ADAB-6106D3E1D0EC}" srcId="{091E2FAC-0C48-2244-BF82-9C2A1B333BEB}" destId="{F11A204B-4EAD-3840-A802-A8103A3F8B4C}" srcOrd="0" destOrd="0" parTransId="{C707427A-F887-D64B-BEF6-3000B0FD26F7}" sibTransId="{24931B2A-7947-3A43-ABED-52118F4AFD49}"/>
    <dgm:cxn modelId="{80AAB7B8-9348-0B4B-BFD6-0CD610D44DD1}" srcId="{255AC19C-E6C4-7044-885A-213494783CA0}" destId="{091E2FAC-0C48-2244-BF82-9C2A1B333BEB}" srcOrd="6" destOrd="0" parTransId="{4D86C394-6EC0-2844-AAE0-575FE07C3493}" sibTransId="{50D146E4-D5A8-5141-BC18-89A7784AF66C}"/>
    <dgm:cxn modelId="{84B616EE-5AD9-C64E-B321-EF916AF0D340}" type="presOf" srcId="{74D43590-81F3-1649-90F7-C8DBAB9CB3B6}" destId="{5F5DB0E4-759E-6644-B2DF-BB8F08C1B26D}" srcOrd="0" destOrd="1" presId="urn:microsoft.com/office/officeart/2008/layout/VerticalCurvedList"/>
    <dgm:cxn modelId="{8F063122-A584-F945-AB86-22ABA6C285C2}" srcId="{31C9C817-5C39-064F-A3E1-9E74A9A3E608}" destId="{74D43590-81F3-1649-90F7-C8DBAB9CB3B6}" srcOrd="0" destOrd="0" parTransId="{A3BF5083-E238-4742-9482-1AE817E211B5}" sibTransId="{13AB50AC-50A2-5E4A-841F-CE858E0D2877}"/>
    <dgm:cxn modelId="{840421E8-403C-4D44-A3BF-30A99ECCE4E7}" srcId="{255AC19C-E6C4-7044-885A-213494783CA0}" destId="{9460D296-2AF6-9C4E-A6BA-2F83027A74AA}" srcOrd="0" destOrd="0" parTransId="{8A790DA1-774F-9A43-AD72-017CBFB54970}" sibTransId="{63F561E8-D3D6-024D-B509-AEB14A1EB4CC}"/>
    <dgm:cxn modelId="{FAFB46DA-2A4B-884C-A3B6-BB78A6412A0E}" type="presOf" srcId="{D4619202-2164-9A47-812F-7D3CEF72F601}" destId="{62C03135-1DB5-EE4F-A3FF-0ECA70898AFF}" srcOrd="0" destOrd="1" presId="urn:microsoft.com/office/officeart/2008/layout/VerticalCurvedList"/>
    <dgm:cxn modelId="{C175F2DF-A73C-8A4C-AFF3-23EC531B2228}" type="presOf" srcId="{091E2FAC-0C48-2244-BF82-9C2A1B333BEB}" destId="{F2911D8D-7CCC-4145-9355-C62276B02E08}" srcOrd="0" destOrd="0" presId="urn:microsoft.com/office/officeart/2008/layout/VerticalCurvedList"/>
    <dgm:cxn modelId="{3EBA5C94-0F72-6942-A2B0-EECE82F8483D}" type="presOf" srcId="{F11A204B-4EAD-3840-A802-A8103A3F8B4C}" destId="{F2911D8D-7CCC-4145-9355-C62276B02E08}" srcOrd="0" destOrd="1" presId="urn:microsoft.com/office/officeart/2008/layout/VerticalCurvedList"/>
    <dgm:cxn modelId="{32A6A99D-173E-994A-B05F-D831E2F568E9}" srcId="{255AC19C-E6C4-7044-885A-213494783CA0}" destId="{EB5E4307-8343-9340-91EE-ECE8B936CD4C}" srcOrd="3" destOrd="0" parTransId="{7D403D09-3D30-5548-B135-02001EE613B4}" sibTransId="{08AB40C4-A9C5-7149-994C-419AE646C73F}"/>
    <dgm:cxn modelId="{6CAB2A70-5151-5843-A3B7-A5020E87A2ED}" srcId="{EB5E4307-8343-9340-91EE-ECE8B936CD4C}" destId="{94AA8BDD-F0EF-7548-B84C-A8DD34E97668}" srcOrd="0" destOrd="0" parTransId="{167695D8-90E6-A34E-B337-4EB09B585E42}" sibTransId="{F0F91C9B-2897-2C44-A05E-5C097A920A1D}"/>
    <dgm:cxn modelId="{702B7CDD-6129-1A45-BF53-B3D5B7069A15}" type="presOf" srcId="{2DE80B9B-C5CB-2749-AB3A-1C33765DC19B}" destId="{B60C3933-B606-BD41-80F7-C79039D0AACE}" srcOrd="0" destOrd="1" presId="urn:microsoft.com/office/officeart/2008/layout/VerticalCurvedList"/>
    <dgm:cxn modelId="{2A120565-B494-2741-8A98-A10F89E5E9D4}" srcId="{76521F4D-396F-FC4A-A5A2-BAE123F814C4}" destId="{93D07AF7-7394-9A4C-94F7-18443F523B22}" srcOrd="0" destOrd="0" parTransId="{79F05057-FF00-B441-88BF-093F766F0D54}" sibTransId="{2368D65F-F7CE-6F45-80DD-CD292DF545AF}"/>
    <dgm:cxn modelId="{3EE8EC53-64DD-2340-B46D-3A706E3EEFF8}" type="presOf" srcId="{9E0197AE-1870-FA4F-A8E2-4D63C990D140}" destId="{D7E550A1-9886-B84B-915A-4C89B32EAF48}" srcOrd="0" destOrd="0" presId="urn:microsoft.com/office/officeart/2008/layout/VerticalCurvedList"/>
    <dgm:cxn modelId="{6A35C449-6D2D-954A-9F98-79BD7C87C595}" type="presOf" srcId="{76521F4D-396F-FC4A-A5A2-BAE123F814C4}" destId="{85E28F8C-5166-0D4D-A6A0-BDC486466A0F}" srcOrd="0" destOrd="0" presId="urn:microsoft.com/office/officeart/2008/layout/VerticalCurvedList"/>
    <dgm:cxn modelId="{A89BE7CD-D626-C14F-B49E-65A75069BC7A}" srcId="{255AC19C-E6C4-7044-885A-213494783CA0}" destId="{31C9C817-5C39-064F-A3E1-9E74A9A3E608}" srcOrd="2" destOrd="0" parTransId="{3C0A8BF0-D2AC-AD4C-BDFC-195F8A3B7B1C}" sibTransId="{3F8BF49C-D9A9-0745-8163-BD18E75CCF29}"/>
    <dgm:cxn modelId="{59A03005-6664-7949-A004-210005F7F16F}" type="presOf" srcId="{94AA8BDD-F0EF-7548-B84C-A8DD34E97668}" destId="{E6E282C9-E405-CE48-AE5C-3A7F40C68F6F}" srcOrd="0" destOrd="1" presId="urn:microsoft.com/office/officeart/2008/layout/VerticalCurvedList"/>
    <dgm:cxn modelId="{C3F9D083-42C4-F84D-8011-E4A97082B6EE}" srcId="{255AC19C-E6C4-7044-885A-213494783CA0}" destId="{9E0197AE-1870-FA4F-A8E2-4D63C990D140}" srcOrd="5" destOrd="0" parTransId="{F83F10E5-85D6-BA46-85CD-7C761B872DC5}" sibTransId="{285A9543-4488-2C42-BB23-3F6CF87D001D}"/>
    <dgm:cxn modelId="{169ADD17-78E6-4F47-9C00-E759D63A6405}" srcId="{255AC19C-E6C4-7044-885A-213494783CA0}" destId="{76521F4D-396F-FC4A-A5A2-BAE123F814C4}" srcOrd="1" destOrd="0" parTransId="{5C029056-5A0F-7C4F-A5A6-A75B45256922}" sibTransId="{A9F88852-6DB8-7B4D-B1D7-903F598E1CAA}"/>
    <dgm:cxn modelId="{0740F277-0601-4749-8BE5-C08C4D09C156}" srcId="{30F2E392-C965-A74C-83A2-7DE2CAC29E1A}" destId="{D4619202-2164-9A47-812F-7D3CEF72F601}" srcOrd="0" destOrd="0" parTransId="{5EACB0F9-9B80-CD4D-A3B4-9F91783A055C}" sibTransId="{78CF4E19-F599-4846-A073-DD077F4F5F70}"/>
    <dgm:cxn modelId="{AA995927-B710-574A-BC63-E672CE152562}" type="presOf" srcId="{EB5E4307-8343-9340-91EE-ECE8B936CD4C}" destId="{E6E282C9-E405-CE48-AE5C-3A7F40C68F6F}" srcOrd="0" destOrd="0" presId="urn:microsoft.com/office/officeart/2008/layout/VerticalCurvedList"/>
    <dgm:cxn modelId="{2F3A6965-5EAA-8C4B-9CEB-A8E09162268E}" type="presOf" srcId="{31C9C817-5C39-064F-A3E1-9E74A9A3E608}" destId="{5F5DB0E4-759E-6644-B2DF-BB8F08C1B26D}" srcOrd="0" destOrd="0" presId="urn:microsoft.com/office/officeart/2008/layout/VerticalCurvedList"/>
    <dgm:cxn modelId="{13425CCC-3585-9A45-9F6D-99342C4C0DE0}" srcId="{9E0197AE-1870-FA4F-A8E2-4D63C990D140}" destId="{671DF88E-5E99-D845-AF76-71930E60E437}" srcOrd="0" destOrd="0" parTransId="{338A5219-2D8A-CD45-9739-9D9A7C742F6C}" sibTransId="{9A18DBA6-657D-DA44-9F35-0F6C7F4518AC}"/>
    <dgm:cxn modelId="{4D121334-71E3-C943-BB5A-568745B73B8A}" type="presOf" srcId="{30F2E392-C965-A74C-83A2-7DE2CAC29E1A}" destId="{62C03135-1DB5-EE4F-A3FF-0ECA70898AFF}" srcOrd="0" destOrd="0" presId="urn:microsoft.com/office/officeart/2008/layout/VerticalCurvedList"/>
    <dgm:cxn modelId="{4AFDE1FB-29BA-064C-AEEA-0CC4580DB3FD}" type="presOf" srcId="{255AC19C-E6C4-7044-885A-213494783CA0}" destId="{C23997F2-BA55-F345-9F69-8EF91D5F040D}" srcOrd="0" destOrd="0" presId="urn:microsoft.com/office/officeart/2008/layout/VerticalCurvedList"/>
    <dgm:cxn modelId="{20B1331F-C65F-834C-B9D0-A596FE3AE2E6}" type="presOf" srcId="{9460D296-2AF6-9C4E-A6BA-2F83027A74AA}" destId="{B60C3933-B606-BD41-80F7-C79039D0AACE}" srcOrd="0" destOrd="0" presId="urn:microsoft.com/office/officeart/2008/layout/VerticalCurvedList"/>
    <dgm:cxn modelId="{32CE145E-4195-804E-94C9-9E2B2ACAC5A2}" type="presOf" srcId="{93D07AF7-7394-9A4C-94F7-18443F523B22}" destId="{85E28F8C-5166-0D4D-A6A0-BDC486466A0F}" srcOrd="0" destOrd="1" presId="urn:microsoft.com/office/officeart/2008/layout/VerticalCurvedList"/>
    <dgm:cxn modelId="{4C47FC3B-765D-394B-9476-525A81872F25}" type="presParOf" srcId="{C23997F2-BA55-F345-9F69-8EF91D5F040D}" destId="{57C08CEF-83F0-6845-B1B6-22259B4B0878}" srcOrd="0" destOrd="0" presId="urn:microsoft.com/office/officeart/2008/layout/VerticalCurvedList"/>
    <dgm:cxn modelId="{3CE267E2-60A1-DF42-80C3-D055D66A657C}" type="presParOf" srcId="{57C08CEF-83F0-6845-B1B6-22259B4B0878}" destId="{845ED320-DDDC-4B40-9107-C0B7BE202A78}" srcOrd="0" destOrd="0" presId="urn:microsoft.com/office/officeart/2008/layout/VerticalCurvedList"/>
    <dgm:cxn modelId="{B5250159-0A65-5F47-8D1A-5A1A017575BF}" type="presParOf" srcId="{845ED320-DDDC-4B40-9107-C0B7BE202A78}" destId="{8159E50D-B572-6E47-98D8-C8804B3C042B}" srcOrd="0" destOrd="0" presId="urn:microsoft.com/office/officeart/2008/layout/VerticalCurvedList"/>
    <dgm:cxn modelId="{A2B4B96F-7EE1-4D47-8E57-CF5DCB82A389}" type="presParOf" srcId="{845ED320-DDDC-4B40-9107-C0B7BE202A78}" destId="{BE82644E-19AA-424B-BC35-4E1C966268D9}" srcOrd="1" destOrd="0" presId="urn:microsoft.com/office/officeart/2008/layout/VerticalCurvedList"/>
    <dgm:cxn modelId="{A90AA4EB-ED58-ED44-9AA6-A6A6764A29B2}" type="presParOf" srcId="{845ED320-DDDC-4B40-9107-C0B7BE202A78}" destId="{F5AE65D3-DC3B-AD4B-976C-617BDAE366A8}" srcOrd="2" destOrd="0" presId="urn:microsoft.com/office/officeart/2008/layout/VerticalCurvedList"/>
    <dgm:cxn modelId="{7F1DE54F-D104-D34D-83FB-53E99BE4A48E}" type="presParOf" srcId="{845ED320-DDDC-4B40-9107-C0B7BE202A78}" destId="{F166F1E4-217A-7E4F-A3F8-2702DFE3805F}" srcOrd="3" destOrd="0" presId="urn:microsoft.com/office/officeart/2008/layout/VerticalCurvedList"/>
    <dgm:cxn modelId="{2951D765-5894-C84A-871C-1B153955A9B9}" type="presParOf" srcId="{57C08CEF-83F0-6845-B1B6-22259B4B0878}" destId="{B60C3933-B606-BD41-80F7-C79039D0AACE}" srcOrd="1" destOrd="0" presId="urn:microsoft.com/office/officeart/2008/layout/VerticalCurvedList"/>
    <dgm:cxn modelId="{816DE946-2DD2-D045-893B-06CD65A766CA}" type="presParOf" srcId="{57C08CEF-83F0-6845-B1B6-22259B4B0878}" destId="{A7641258-4F02-A94C-9C41-0AE73E1B5BA7}" srcOrd="2" destOrd="0" presId="urn:microsoft.com/office/officeart/2008/layout/VerticalCurvedList"/>
    <dgm:cxn modelId="{3EBD8F14-898C-8246-8389-DE63BC1A59AC}" type="presParOf" srcId="{A7641258-4F02-A94C-9C41-0AE73E1B5BA7}" destId="{3219E2EB-C485-8B4D-B52F-7CFB9724D4D7}" srcOrd="0" destOrd="0" presId="urn:microsoft.com/office/officeart/2008/layout/VerticalCurvedList"/>
    <dgm:cxn modelId="{81C329F5-3E01-D44F-8C1D-DB1399AF5EF5}" type="presParOf" srcId="{57C08CEF-83F0-6845-B1B6-22259B4B0878}" destId="{85E28F8C-5166-0D4D-A6A0-BDC486466A0F}" srcOrd="3" destOrd="0" presId="urn:microsoft.com/office/officeart/2008/layout/VerticalCurvedList"/>
    <dgm:cxn modelId="{4513EA7B-7D46-1C4D-BDBC-10D83B1B2A78}" type="presParOf" srcId="{57C08CEF-83F0-6845-B1B6-22259B4B0878}" destId="{8FD4DE3D-2DC6-9E4D-86FE-27D0C10C9B10}" srcOrd="4" destOrd="0" presId="urn:microsoft.com/office/officeart/2008/layout/VerticalCurvedList"/>
    <dgm:cxn modelId="{D81A9952-24EA-7E41-8407-C3CF0F2D2478}" type="presParOf" srcId="{8FD4DE3D-2DC6-9E4D-86FE-27D0C10C9B10}" destId="{64215811-3744-8540-9F94-C3EE619FE24B}" srcOrd="0" destOrd="0" presId="urn:microsoft.com/office/officeart/2008/layout/VerticalCurvedList"/>
    <dgm:cxn modelId="{CA5A926F-50DD-0E47-B36E-1215BF6951BF}" type="presParOf" srcId="{57C08CEF-83F0-6845-B1B6-22259B4B0878}" destId="{5F5DB0E4-759E-6644-B2DF-BB8F08C1B26D}" srcOrd="5" destOrd="0" presId="urn:microsoft.com/office/officeart/2008/layout/VerticalCurvedList"/>
    <dgm:cxn modelId="{D0EE7944-DB1D-8F40-9BE0-359EE61273BC}" type="presParOf" srcId="{57C08CEF-83F0-6845-B1B6-22259B4B0878}" destId="{58AE363F-76A4-BE44-9EC3-12B80A93A99F}" srcOrd="6" destOrd="0" presId="urn:microsoft.com/office/officeart/2008/layout/VerticalCurvedList"/>
    <dgm:cxn modelId="{40A5E155-6148-B14A-8916-19FD599E62AC}" type="presParOf" srcId="{58AE363F-76A4-BE44-9EC3-12B80A93A99F}" destId="{D04F8356-2E87-FD4E-8685-4E675256C37A}" srcOrd="0" destOrd="0" presId="urn:microsoft.com/office/officeart/2008/layout/VerticalCurvedList"/>
    <dgm:cxn modelId="{A138CBFB-E1A7-784F-92D0-B9047E43B579}" type="presParOf" srcId="{57C08CEF-83F0-6845-B1B6-22259B4B0878}" destId="{E6E282C9-E405-CE48-AE5C-3A7F40C68F6F}" srcOrd="7" destOrd="0" presId="urn:microsoft.com/office/officeart/2008/layout/VerticalCurvedList"/>
    <dgm:cxn modelId="{3768E8DF-E813-B045-BC33-C16E0A445A3B}" type="presParOf" srcId="{57C08CEF-83F0-6845-B1B6-22259B4B0878}" destId="{28F13449-062D-8547-8B11-69763D07B89F}" srcOrd="8" destOrd="0" presId="urn:microsoft.com/office/officeart/2008/layout/VerticalCurvedList"/>
    <dgm:cxn modelId="{85449549-86AC-9B4C-B802-9689F004BD49}" type="presParOf" srcId="{28F13449-062D-8547-8B11-69763D07B89F}" destId="{0F8E1562-E84E-4949-B527-68A8B13A112E}" srcOrd="0" destOrd="0" presId="urn:microsoft.com/office/officeart/2008/layout/VerticalCurvedList"/>
    <dgm:cxn modelId="{0E1D56A0-2C89-514E-871B-738B56DF7CCF}" type="presParOf" srcId="{57C08CEF-83F0-6845-B1B6-22259B4B0878}" destId="{62C03135-1DB5-EE4F-A3FF-0ECA70898AFF}" srcOrd="9" destOrd="0" presId="urn:microsoft.com/office/officeart/2008/layout/VerticalCurvedList"/>
    <dgm:cxn modelId="{47BD7E94-2F0D-FC4A-AD8E-266872E81EE6}" type="presParOf" srcId="{57C08CEF-83F0-6845-B1B6-22259B4B0878}" destId="{AC350136-C4FF-4C4F-90BD-6AB55446ABBE}" srcOrd="10" destOrd="0" presId="urn:microsoft.com/office/officeart/2008/layout/VerticalCurvedList"/>
    <dgm:cxn modelId="{EF32B13A-C89E-4A4D-9930-291171A0EF1B}" type="presParOf" srcId="{AC350136-C4FF-4C4F-90BD-6AB55446ABBE}" destId="{07FAC909-90FD-AA45-A967-E5AFF43EF9D1}" srcOrd="0" destOrd="0" presId="urn:microsoft.com/office/officeart/2008/layout/VerticalCurvedList"/>
    <dgm:cxn modelId="{336F787F-45AC-6742-9171-9D076A2140A5}" type="presParOf" srcId="{57C08CEF-83F0-6845-B1B6-22259B4B0878}" destId="{D7E550A1-9886-B84B-915A-4C89B32EAF48}" srcOrd="11" destOrd="0" presId="urn:microsoft.com/office/officeart/2008/layout/VerticalCurvedList"/>
    <dgm:cxn modelId="{4A4964EB-F744-0641-BEE2-6F8BEFD00757}" type="presParOf" srcId="{57C08CEF-83F0-6845-B1B6-22259B4B0878}" destId="{9382DB85-4E59-4B4B-8794-567EF6C8D958}" srcOrd="12" destOrd="0" presId="urn:microsoft.com/office/officeart/2008/layout/VerticalCurvedList"/>
    <dgm:cxn modelId="{FE3CFBDE-12DB-E94B-BFC0-91ECB0091CC3}" type="presParOf" srcId="{9382DB85-4E59-4B4B-8794-567EF6C8D958}" destId="{CB8D0F5B-9FAB-A748-847E-D6FED862209F}" srcOrd="0" destOrd="0" presId="urn:microsoft.com/office/officeart/2008/layout/VerticalCurvedList"/>
    <dgm:cxn modelId="{48B641B0-C3A4-9A43-82B3-BB5110DFF807}" type="presParOf" srcId="{57C08CEF-83F0-6845-B1B6-22259B4B0878}" destId="{F2911D8D-7CCC-4145-9355-C62276B02E08}" srcOrd="13" destOrd="0" presId="urn:microsoft.com/office/officeart/2008/layout/VerticalCurvedList"/>
    <dgm:cxn modelId="{F1EE2348-1680-F44F-BCF6-7B058AEF549D}" type="presParOf" srcId="{57C08CEF-83F0-6845-B1B6-22259B4B0878}" destId="{21B2FB4C-CD73-524E-AE0F-AF8603BDFA37}" srcOrd="14" destOrd="0" presId="urn:microsoft.com/office/officeart/2008/layout/VerticalCurvedList"/>
    <dgm:cxn modelId="{2D19C15B-0FEC-5D4B-A77C-288A72FF998B}" type="presParOf" srcId="{21B2FB4C-CD73-524E-AE0F-AF8603BDFA37}" destId="{BC7313A9-5935-E749-AE5C-14ABB408DF1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2F8550F-1A10-45B6-8D34-D2161C04D85B}"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113E5E28-A2FD-47AD-BB5F-2DF8636894EF}">
      <dgm:prSet phldrT="[Text]"/>
      <dgm:spPr/>
      <dgm:t>
        <a:bodyPr/>
        <a:lstStyle/>
        <a:p>
          <a:r>
            <a:rPr lang="en-US" dirty="0" smtClean="0"/>
            <a:t>Journal</a:t>
          </a:r>
          <a:endParaRPr lang="en-US" dirty="0"/>
        </a:p>
      </dgm:t>
    </dgm:pt>
    <dgm:pt modelId="{752C8AEA-2D38-4B94-93B5-CF0A895CD204}" type="parTrans" cxnId="{8ADE40EA-D96F-4ECC-8E10-0BD10EC74AFF}">
      <dgm:prSet/>
      <dgm:spPr/>
      <dgm:t>
        <a:bodyPr/>
        <a:lstStyle/>
        <a:p>
          <a:endParaRPr lang="en-US"/>
        </a:p>
      </dgm:t>
    </dgm:pt>
    <dgm:pt modelId="{81F21B7C-B6EB-4EFB-9FEB-9AC5C3550EC1}" type="sibTrans" cxnId="{8ADE40EA-D96F-4ECC-8E10-0BD10EC74AFF}">
      <dgm:prSet/>
      <dgm:spPr/>
      <dgm:t>
        <a:bodyPr/>
        <a:lstStyle/>
        <a:p>
          <a:endParaRPr lang="en-US"/>
        </a:p>
      </dgm:t>
    </dgm:pt>
    <dgm:pt modelId="{B5D2DD3D-9C37-4476-9F94-1D0FE58036E5}">
      <dgm:prSet phldrT="[Text]"/>
      <dgm:spPr/>
      <dgm:t>
        <a:bodyPr/>
        <a:lstStyle/>
        <a:p>
          <a:r>
            <a:rPr lang="en-US" dirty="0" smtClean="0"/>
            <a:t>You submit an abstract, article, or proposal.</a:t>
          </a:r>
          <a:endParaRPr lang="en-US" dirty="0"/>
        </a:p>
      </dgm:t>
    </dgm:pt>
    <dgm:pt modelId="{74ABD464-54C6-46AD-B942-07760C245A67}" type="parTrans" cxnId="{F79B4395-8D7D-4960-B3EA-DB2B37D343BE}">
      <dgm:prSet/>
      <dgm:spPr/>
      <dgm:t>
        <a:bodyPr/>
        <a:lstStyle/>
        <a:p>
          <a:endParaRPr lang="en-US"/>
        </a:p>
      </dgm:t>
    </dgm:pt>
    <dgm:pt modelId="{331392E4-51EB-49D4-BCEA-1BBC582BDC5B}" type="sibTrans" cxnId="{F79B4395-8D7D-4960-B3EA-DB2B37D343BE}">
      <dgm:prSet/>
      <dgm:spPr/>
      <dgm:t>
        <a:bodyPr/>
        <a:lstStyle/>
        <a:p>
          <a:endParaRPr lang="en-US"/>
        </a:p>
      </dgm:t>
    </dgm:pt>
    <dgm:pt modelId="{CAED9BF6-6E9F-4459-9CAA-815A3DA3F101}">
      <dgm:prSet phldrT="[Text]"/>
      <dgm:spPr/>
      <dgm:t>
        <a:bodyPr/>
        <a:lstStyle/>
        <a:p>
          <a:r>
            <a:rPr lang="en-US" dirty="0" smtClean="0"/>
            <a:t>The editor (or editorial board) takes a quick look and decides it’s worth a review.</a:t>
          </a:r>
          <a:endParaRPr lang="en-US" dirty="0"/>
        </a:p>
      </dgm:t>
    </dgm:pt>
    <dgm:pt modelId="{3B0443DE-63B2-4019-BFD3-8A8570446CBC}" type="parTrans" cxnId="{FF32D498-8827-4577-8725-10B43AA77668}">
      <dgm:prSet/>
      <dgm:spPr/>
      <dgm:t>
        <a:bodyPr/>
        <a:lstStyle/>
        <a:p>
          <a:endParaRPr lang="en-US"/>
        </a:p>
      </dgm:t>
    </dgm:pt>
    <dgm:pt modelId="{40EE4A86-B1B3-43EE-8AED-FDF84D89806E}" type="sibTrans" cxnId="{FF32D498-8827-4577-8725-10B43AA77668}">
      <dgm:prSet/>
      <dgm:spPr/>
      <dgm:t>
        <a:bodyPr/>
        <a:lstStyle/>
        <a:p>
          <a:endParaRPr lang="en-US"/>
        </a:p>
      </dgm:t>
    </dgm:pt>
    <dgm:pt modelId="{A224C8AE-EB80-41A8-B04F-02D51EFCE009}">
      <dgm:prSet phldrT="[Text]"/>
      <dgm:spPr/>
      <dgm:t>
        <a:bodyPr/>
        <a:lstStyle/>
        <a:p>
          <a:r>
            <a:rPr lang="en-US" dirty="0" smtClean="0"/>
            <a:t>Your fellow academics</a:t>
          </a:r>
          <a:endParaRPr lang="en-US" dirty="0"/>
        </a:p>
      </dgm:t>
    </dgm:pt>
    <dgm:pt modelId="{CCA8156F-871E-43DA-8268-6523D999E70C}" type="parTrans" cxnId="{0313B16F-9314-4FC8-AF84-F7AA544AE9DA}">
      <dgm:prSet/>
      <dgm:spPr/>
      <dgm:t>
        <a:bodyPr/>
        <a:lstStyle/>
        <a:p>
          <a:endParaRPr lang="en-US"/>
        </a:p>
      </dgm:t>
    </dgm:pt>
    <dgm:pt modelId="{E5474C6A-03A4-4723-85A2-CA4B7C22778F}" type="sibTrans" cxnId="{0313B16F-9314-4FC8-AF84-F7AA544AE9DA}">
      <dgm:prSet/>
      <dgm:spPr/>
      <dgm:t>
        <a:bodyPr/>
        <a:lstStyle/>
        <a:p>
          <a:endParaRPr lang="en-US"/>
        </a:p>
      </dgm:t>
    </dgm:pt>
    <dgm:pt modelId="{2440031A-5BAA-42F2-870A-9084DDAC06E5}">
      <dgm:prSet phldrT="[Text]"/>
      <dgm:spPr/>
      <dgm:t>
        <a:bodyPr/>
        <a:lstStyle/>
        <a:p>
          <a:r>
            <a:rPr lang="en-US" dirty="0" smtClean="0"/>
            <a:t>Your work gets sent out to a couple reviewers.</a:t>
          </a:r>
          <a:endParaRPr lang="en-US" dirty="0"/>
        </a:p>
      </dgm:t>
    </dgm:pt>
    <dgm:pt modelId="{4F060029-A522-43B6-B521-2F74F8A6F2C9}" type="parTrans" cxnId="{A5740778-B938-4736-97DA-6781E31698B1}">
      <dgm:prSet/>
      <dgm:spPr/>
      <dgm:t>
        <a:bodyPr/>
        <a:lstStyle/>
        <a:p>
          <a:endParaRPr lang="en-US"/>
        </a:p>
      </dgm:t>
    </dgm:pt>
    <dgm:pt modelId="{063581E4-799E-414D-9F5C-75005C3B2BD3}" type="sibTrans" cxnId="{A5740778-B938-4736-97DA-6781E31698B1}">
      <dgm:prSet/>
      <dgm:spPr/>
      <dgm:t>
        <a:bodyPr/>
        <a:lstStyle/>
        <a:p>
          <a:endParaRPr lang="en-US"/>
        </a:p>
      </dgm:t>
    </dgm:pt>
    <dgm:pt modelId="{AC1FA5C8-DF04-40B0-8149-61E6956C96F5}">
      <dgm:prSet phldrT="[Text]"/>
      <dgm:spPr/>
      <dgm:t>
        <a:bodyPr/>
        <a:lstStyle/>
        <a:p>
          <a:r>
            <a:rPr lang="en-US" dirty="0" smtClean="0"/>
            <a:t>They decide whether it’s good, needs revision, or is no good.</a:t>
          </a:r>
          <a:endParaRPr lang="en-US" dirty="0"/>
        </a:p>
      </dgm:t>
    </dgm:pt>
    <dgm:pt modelId="{A9738EB9-6D61-48B7-B51C-4528C48293BC}" type="parTrans" cxnId="{C0B2F513-26C2-4995-BCA3-37697FBF8AE3}">
      <dgm:prSet/>
      <dgm:spPr/>
      <dgm:t>
        <a:bodyPr/>
        <a:lstStyle/>
        <a:p>
          <a:endParaRPr lang="en-US"/>
        </a:p>
      </dgm:t>
    </dgm:pt>
    <dgm:pt modelId="{8CCE4E64-9343-4492-A689-834B6FF98013}" type="sibTrans" cxnId="{C0B2F513-26C2-4995-BCA3-37697FBF8AE3}">
      <dgm:prSet/>
      <dgm:spPr/>
      <dgm:t>
        <a:bodyPr/>
        <a:lstStyle/>
        <a:p>
          <a:endParaRPr lang="en-US"/>
        </a:p>
      </dgm:t>
    </dgm:pt>
    <dgm:pt modelId="{EFB465C5-BD37-4F1C-BF69-6FC77A788F52}">
      <dgm:prSet phldrT="[Text]"/>
      <dgm:spPr/>
      <dgm:t>
        <a:bodyPr/>
        <a:lstStyle/>
        <a:p>
          <a:r>
            <a:rPr lang="en-US" dirty="0" smtClean="0"/>
            <a:t>You and the Journal</a:t>
          </a:r>
          <a:endParaRPr lang="en-US" dirty="0"/>
        </a:p>
      </dgm:t>
    </dgm:pt>
    <dgm:pt modelId="{3E6F72DF-B143-44F2-8628-F623A5762E07}" type="parTrans" cxnId="{21729ECA-F56C-4708-B4F5-5CAF86FD549F}">
      <dgm:prSet/>
      <dgm:spPr/>
      <dgm:t>
        <a:bodyPr/>
        <a:lstStyle/>
        <a:p>
          <a:endParaRPr lang="en-US"/>
        </a:p>
      </dgm:t>
    </dgm:pt>
    <dgm:pt modelId="{12CE8AA7-7CB2-49B5-BB6E-F7441FAA140B}" type="sibTrans" cxnId="{21729ECA-F56C-4708-B4F5-5CAF86FD549F}">
      <dgm:prSet/>
      <dgm:spPr/>
      <dgm:t>
        <a:bodyPr/>
        <a:lstStyle/>
        <a:p>
          <a:endParaRPr lang="en-US"/>
        </a:p>
      </dgm:t>
    </dgm:pt>
    <dgm:pt modelId="{BD7B0FEE-1C60-4C71-9F1A-45FB24AF53C9}">
      <dgm:prSet phldrT="[Text]"/>
      <dgm:spPr/>
      <dgm:t>
        <a:bodyPr/>
        <a:lstStyle/>
        <a:p>
          <a:r>
            <a:rPr lang="en-US" dirty="0" smtClean="0"/>
            <a:t>The journal tells you whether your work is accepted or needs revision and possibly re-review. </a:t>
          </a:r>
          <a:endParaRPr lang="en-US" dirty="0"/>
        </a:p>
      </dgm:t>
    </dgm:pt>
    <dgm:pt modelId="{07E3AED6-B02C-4511-B89C-2834179BD2B4}" type="parTrans" cxnId="{12BC0939-2185-41D8-B08B-1879C47BFEFE}">
      <dgm:prSet/>
      <dgm:spPr/>
      <dgm:t>
        <a:bodyPr/>
        <a:lstStyle/>
        <a:p>
          <a:endParaRPr lang="en-US"/>
        </a:p>
      </dgm:t>
    </dgm:pt>
    <dgm:pt modelId="{F85C4ED0-32ED-4F80-BD24-0F371A6D196B}" type="sibTrans" cxnId="{12BC0939-2185-41D8-B08B-1879C47BFEFE}">
      <dgm:prSet/>
      <dgm:spPr/>
      <dgm:t>
        <a:bodyPr/>
        <a:lstStyle/>
        <a:p>
          <a:endParaRPr lang="en-US"/>
        </a:p>
      </dgm:t>
    </dgm:pt>
    <dgm:pt modelId="{9083827D-D2B7-4099-B696-4E647D553F2D}">
      <dgm:prSet phldrT="[Text]"/>
      <dgm:spPr/>
      <dgm:t>
        <a:bodyPr/>
        <a:lstStyle/>
        <a:p>
          <a:r>
            <a:rPr lang="en-US" dirty="0" smtClean="0"/>
            <a:t>It gets published.</a:t>
          </a:r>
          <a:endParaRPr lang="en-US" dirty="0"/>
        </a:p>
      </dgm:t>
    </dgm:pt>
    <dgm:pt modelId="{FF8F398C-4F7F-4E4C-B189-0F84789171A9}" type="parTrans" cxnId="{75FA2EDF-9970-46FF-AB91-87753C101D72}">
      <dgm:prSet/>
      <dgm:spPr/>
      <dgm:t>
        <a:bodyPr/>
        <a:lstStyle/>
        <a:p>
          <a:endParaRPr lang="en-US"/>
        </a:p>
      </dgm:t>
    </dgm:pt>
    <dgm:pt modelId="{79732F11-0510-4468-854B-D7069ABA806E}" type="sibTrans" cxnId="{75FA2EDF-9970-46FF-AB91-87753C101D72}">
      <dgm:prSet/>
      <dgm:spPr/>
      <dgm:t>
        <a:bodyPr/>
        <a:lstStyle/>
        <a:p>
          <a:endParaRPr lang="en-US"/>
        </a:p>
      </dgm:t>
    </dgm:pt>
    <dgm:pt modelId="{3925183A-A5CB-414D-9646-F2FA582D2C6F}">
      <dgm:prSet phldrT="[Text]"/>
      <dgm:spPr/>
      <dgm:t>
        <a:bodyPr/>
        <a:lstStyle/>
        <a:p>
          <a:r>
            <a:rPr lang="en-US" dirty="0" smtClean="0"/>
            <a:t>Librarians</a:t>
          </a:r>
          <a:endParaRPr lang="en-US" dirty="0"/>
        </a:p>
      </dgm:t>
    </dgm:pt>
    <dgm:pt modelId="{F3CE446B-EC07-7F46-8A75-07B78D9178DF}" type="parTrans" cxnId="{708DBB45-A3A7-7443-A78C-48F689E7DE64}">
      <dgm:prSet/>
      <dgm:spPr/>
      <dgm:t>
        <a:bodyPr/>
        <a:lstStyle/>
        <a:p>
          <a:endParaRPr lang="en-US"/>
        </a:p>
      </dgm:t>
    </dgm:pt>
    <dgm:pt modelId="{EA77C745-E530-C948-9D5C-03AF5EB42B5A}" type="sibTrans" cxnId="{708DBB45-A3A7-7443-A78C-48F689E7DE64}">
      <dgm:prSet/>
      <dgm:spPr/>
      <dgm:t>
        <a:bodyPr/>
        <a:lstStyle/>
        <a:p>
          <a:endParaRPr lang="en-US"/>
        </a:p>
      </dgm:t>
    </dgm:pt>
    <dgm:pt modelId="{4BB28DE6-FBEE-DE4A-8AB2-1DE771B8947C}">
      <dgm:prSet phldrT="[Text]"/>
      <dgm:spPr/>
      <dgm:t>
        <a:bodyPr/>
        <a:lstStyle/>
        <a:p>
          <a:r>
            <a:rPr lang="en-US" dirty="0" smtClean="0"/>
            <a:t>Select/Purchase</a:t>
          </a:r>
          <a:endParaRPr lang="en-US" dirty="0"/>
        </a:p>
      </dgm:t>
    </dgm:pt>
    <dgm:pt modelId="{D50B8E13-1855-E649-9F2E-8ABE1FD7BF92}" type="parTrans" cxnId="{43DC1458-D2DF-F244-B7BB-30753AB08453}">
      <dgm:prSet/>
      <dgm:spPr/>
      <dgm:t>
        <a:bodyPr/>
        <a:lstStyle/>
        <a:p>
          <a:endParaRPr lang="en-US"/>
        </a:p>
      </dgm:t>
    </dgm:pt>
    <dgm:pt modelId="{72357385-FC04-134C-850D-35A28C774F12}" type="sibTrans" cxnId="{43DC1458-D2DF-F244-B7BB-30753AB08453}">
      <dgm:prSet/>
      <dgm:spPr/>
      <dgm:t>
        <a:bodyPr/>
        <a:lstStyle/>
        <a:p>
          <a:endParaRPr lang="en-US"/>
        </a:p>
      </dgm:t>
    </dgm:pt>
    <dgm:pt modelId="{092D800E-FAB4-4E46-9833-BF5BF5AD9AA3}">
      <dgm:prSet phldrT="[Text]"/>
      <dgm:spPr/>
      <dgm:t>
        <a:bodyPr/>
        <a:lstStyle/>
        <a:p>
          <a:r>
            <a:rPr lang="en-US" dirty="0" smtClean="0"/>
            <a:t>Promote/circulate</a:t>
          </a:r>
          <a:endParaRPr lang="en-US" dirty="0"/>
        </a:p>
      </dgm:t>
    </dgm:pt>
    <dgm:pt modelId="{92934926-6A84-324E-B76C-22940A89AF09}" type="parTrans" cxnId="{B94BF547-ED09-7746-84CB-D55757856592}">
      <dgm:prSet/>
      <dgm:spPr/>
      <dgm:t>
        <a:bodyPr/>
        <a:lstStyle/>
        <a:p>
          <a:endParaRPr lang="en-US"/>
        </a:p>
      </dgm:t>
    </dgm:pt>
    <dgm:pt modelId="{8AFDC4BF-22D2-3544-A4F0-94993CA565DC}" type="sibTrans" cxnId="{B94BF547-ED09-7746-84CB-D55757856592}">
      <dgm:prSet/>
      <dgm:spPr/>
      <dgm:t>
        <a:bodyPr/>
        <a:lstStyle/>
        <a:p>
          <a:endParaRPr lang="en-US"/>
        </a:p>
      </dgm:t>
    </dgm:pt>
    <dgm:pt modelId="{96FEB95A-F63B-404E-A1B6-B0DE6E10A534}">
      <dgm:prSet phldrT="[Text]"/>
      <dgm:spPr/>
      <dgm:t>
        <a:bodyPr/>
        <a:lstStyle/>
        <a:p>
          <a:r>
            <a:rPr lang="en-US" dirty="0" smtClean="0"/>
            <a:t>Keep/weed</a:t>
          </a:r>
          <a:endParaRPr lang="en-US" dirty="0"/>
        </a:p>
      </dgm:t>
    </dgm:pt>
    <dgm:pt modelId="{9C4D41EC-1BD0-1546-A88A-09C713CC36AF}" type="parTrans" cxnId="{24DD693A-AF3A-DE4F-848E-CC1048F80A32}">
      <dgm:prSet/>
      <dgm:spPr/>
      <dgm:t>
        <a:bodyPr/>
        <a:lstStyle/>
        <a:p>
          <a:endParaRPr lang="en-US"/>
        </a:p>
      </dgm:t>
    </dgm:pt>
    <dgm:pt modelId="{89C1EE0E-DDEB-BA42-93D0-8B49D7456843}" type="sibTrans" cxnId="{24DD693A-AF3A-DE4F-848E-CC1048F80A32}">
      <dgm:prSet/>
      <dgm:spPr/>
      <dgm:t>
        <a:bodyPr/>
        <a:lstStyle/>
        <a:p>
          <a:endParaRPr lang="en-US"/>
        </a:p>
      </dgm:t>
    </dgm:pt>
    <dgm:pt modelId="{3016F313-851C-CC41-9CF5-8F836302B8DB}">
      <dgm:prSet phldrT="[Text]"/>
      <dgm:spPr/>
      <dgm:t>
        <a:bodyPr/>
        <a:lstStyle/>
        <a:p>
          <a:r>
            <a:rPr lang="en-US" dirty="0" smtClean="0"/>
            <a:t>Catalog/discovery</a:t>
          </a:r>
          <a:endParaRPr lang="en-US" dirty="0"/>
        </a:p>
      </dgm:t>
    </dgm:pt>
    <dgm:pt modelId="{665D9841-36A8-834B-AD55-84AC69FCE825}" type="parTrans" cxnId="{0A0F1A59-892A-C14F-B460-20200B0D8DCC}">
      <dgm:prSet/>
      <dgm:spPr/>
      <dgm:t>
        <a:bodyPr/>
        <a:lstStyle/>
        <a:p>
          <a:endParaRPr lang="en-US"/>
        </a:p>
      </dgm:t>
    </dgm:pt>
    <dgm:pt modelId="{BB4C608B-E632-BE48-B4A6-A2D32B3BDDB2}" type="sibTrans" cxnId="{0A0F1A59-892A-C14F-B460-20200B0D8DCC}">
      <dgm:prSet/>
      <dgm:spPr/>
      <dgm:t>
        <a:bodyPr/>
        <a:lstStyle/>
        <a:p>
          <a:endParaRPr lang="en-US"/>
        </a:p>
      </dgm:t>
    </dgm:pt>
    <dgm:pt modelId="{82A051FD-1F92-4DB6-AA24-02D9C8B6E608}" type="pres">
      <dgm:prSet presAssocID="{B2F8550F-1A10-45B6-8D34-D2161C04D85B}" presName="Name0" presStyleCnt="0">
        <dgm:presLayoutVars>
          <dgm:dir/>
          <dgm:animLvl val="lvl"/>
          <dgm:resizeHandles val="exact"/>
        </dgm:presLayoutVars>
      </dgm:prSet>
      <dgm:spPr/>
      <dgm:t>
        <a:bodyPr/>
        <a:lstStyle/>
        <a:p>
          <a:endParaRPr lang="en-US"/>
        </a:p>
      </dgm:t>
    </dgm:pt>
    <dgm:pt modelId="{909EE104-DEE0-44CB-BD5F-B683E96915BA}" type="pres">
      <dgm:prSet presAssocID="{B2F8550F-1A10-45B6-8D34-D2161C04D85B}" presName="tSp" presStyleCnt="0"/>
      <dgm:spPr/>
    </dgm:pt>
    <dgm:pt modelId="{F9C21109-BB5F-4824-A7F1-7B020AA0430E}" type="pres">
      <dgm:prSet presAssocID="{B2F8550F-1A10-45B6-8D34-D2161C04D85B}" presName="bSp" presStyleCnt="0"/>
      <dgm:spPr/>
    </dgm:pt>
    <dgm:pt modelId="{603DAE69-EC2E-4D2D-95F3-E2C22E657231}" type="pres">
      <dgm:prSet presAssocID="{B2F8550F-1A10-45B6-8D34-D2161C04D85B}" presName="process" presStyleCnt="0"/>
      <dgm:spPr/>
    </dgm:pt>
    <dgm:pt modelId="{2D23952E-74F5-46F6-AFD3-8A5FF6179F77}" type="pres">
      <dgm:prSet presAssocID="{113E5E28-A2FD-47AD-BB5F-2DF8636894EF}" presName="composite1" presStyleCnt="0"/>
      <dgm:spPr/>
    </dgm:pt>
    <dgm:pt modelId="{A16BFEE8-AFA7-4B59-847B-E98A1F37054B}" type="pres">
      <dgm:prSet presAssocID="{113E5E28-A2FD-47AD-BB5F-2DF8636894EF}" presName="dummyNode1" presStyleLbl="node1" presStyleIdx="0" presStyleCnt="4"/>
      <dgm:spPr/>
    </dgm:pt>
    <dgm:pt modelId="{94BEB05C-F40D-4E14-A698-EA2764280101}" type="pres">
      <dgm:prSet presAssocID="{113E5E28-A2FD-47AD-BB5F-2DF8636894EF}" presName="childNode1" presStyleLbl="bgAcc1" presStyleIdx="0" presStyleCnt="4">
        <dgm:presLayoutVars>
          <dgm:bulletEnabled val="1"/>
        </dgm:presLayoutVars>
      </dgm:prSet>
      <dgm:spPr/>
      <dgm:t>
        <a:bodyPr/>
        <a:lstStyle/>
        <a:p>
          <a:endParaRPr lang="en-US"/>
        </a:p>
      </dgm:t>
    </dgm:pt>
    <dgm:pt modelId="{F065E6FD-6EB5-4ECC-B668-0E196E057BB0}" type="pres">
      <dgm:prSet presAssocID="{113E5E28-A2FD-47AD-BB5F-2DF8636894EF}" presName="childNode1tx" presStyleLbl="bgAcc1" presStyleIdx="0" presStyleCnt="4">
        <dgm:presLayoutVars>
          <dgm:bulletEnabled val="1"/>
        </dgm:presLayoutVars>
      </dgm:prSet>
      <dgm:spPr/>
      <dgm:t>
        <a:bodyPr/>
        <a:lstStyle/>
        <a:p>
          <a:endParaRPr lang="en-US"/>
        </a:p>
      </dgm:t>
    </dgm:pt>
    <dgm:pt modelId="{ECB7B775-C1B8-48B3-A100-BF77AA47B4C6}" type="pres">
      <dgm:prSet presAssocID="{113E5E28-A2FD-47AD-BB5F-2DF8636894EF}" presName="parentNode1" presStyleLbl="node1" presStyleIdx="0" presStyleCnt="4">
        <dgm:presLayoutVars>
          <dgm:chMax val="1"/>
          <dgm:bulletEnabled val="1"/>
        </dgm:presLayoutVars>
      </dgm:prSet>
      <dgm:spPr/>
      <dgm:t>
        <a:bodyPr/>
        <a:lstStyle/>
        <a:p>
          <a:endParaRPr lang="en-US"/>
        </a:p>
      </dgm:t>
    </dgm:pt>
    <dgm:pt modelId="{1D84545E-0D42-44D9-8E60-AFE6FB54A924}" type="pres">
      <dgm:prSet presAssocID="{113E5E28-A2FD-47AD-BB5F-2DF8636894EF}" presName="connSite1" presStyleCnt="0"/>
      <dgm:spPr/>
    </dgm:pt>
    <dgm:pt modelId="{C401EF4F-159B-415E-83A3-083B352AC2B0}" type="pres">
      <dgm:prSet presAssocID="{81F21B7C-B6EB-4EFB-9FEB-9AC5C3550EC1}" presName="Name9" presStyleLbl="sibTrans2D1" presStyleIdx="0" presStyleCnt="3"/>
      <dgm:spPr/>
      <dgm:t>
        <a:bodyPr/>
        <a:lstStyle/>
        <a:p>
          <a:endParaRPr lang="en-US"/>
        </a:p>
      </dgm:t>
    </dgm:pt>
    <dgm:pt modelId="{140A44A7-2D27-4055-814A-D45CB24753F0}" type="pres">
      <dgm:prSet presAssocID="{A224C8AE-EB80-41A8-B04F-02D51EFCE009}" presName="composite2" presStyleCnt="0"/>
      <dgm:spPr/>
    </dgm:pt>
    <dgm:pt modelId="{61F2FECC-0A26-4396-8EA4-51C8DE558036}" type="pres">
      <dgm:prSet presAssocID="{A224C8AE-EB80-41A8-B04F-02D51EFCE009}" presName="dummyNode2" presStyleLbl="node1" presStyleIdx="0" presStyleCnt="4"/>
      <dgm:spPr/>
    </dgm:pt>
    <dgm:pt modelId="{AAA3E712-D574-42E6-BF92-791B864F3FB4}" type="pres">
      <dgm:prSet presAssocID="{A224C8AE-EB80-41A8-B04F-02D51EFCE009}" presName="childNode2" presStyleLbl="bgAcc1" presStyleIdx="1" presStyleCnt="4">
        <dgm:presLayoutVars>
          <dgm:bulletEnabled val="1"/>
        </dgm:presLayoutVars>
      </dgm:prSet>
      <dgm:spPr/>
      <dgm:t>
        <a:bodyPr/>
        <a:lstStyle/>
        <a:p>
          <a:endParaRPr lang="en-US"/>
        </a:p>
      </dgm:t>
    </dgm:pt>
    <dgm:pt modelId="{8C04B393-FD1A-41A1-BEA4-5E1E5F6D9B97}" type="pres">
      <dgm:prSet presAssocID="{A224C8AE-EB80-41A8-B04F-02D51EFCE009}" presName="childNode2tx" presStyleLbl="bgAcc1" presStyleIdx="1" presStyleCnt="4">
        <dgm:presLayoutVars>
          <dgm:bulletEnabled val="1"/>
        </dgm:presLayoutVars>
      </dgm:prSet>
      <dgm:spPr/>
      <dgm:t>
        <a:bodyPr/>
        <a:lstStyle/>
        <a:p>
          <a:endParaRPr lang="en-US"/>
        </a:p>
      </dgm:t>
    </dgm:pt>
    <dgm:pt modelId="{127F336B-2802-4DBF-BEB5-080CB0F1918C}" type="pres">
      <dgm:prSet presAssocID="{A224C8AE-EB80-41A8-B04F-02D51EFCE009}" presName="parentNode2" presStyleLbl="node1" presStyleIdx="1" presStyleCnt="4">
        <dgm:presLayoutVars>
          <dgm:chMax val="0"/>
          <dgm:bulletEnabled val="1"/>
        </dgm:presLayoutVars>
      </dgm:prSet>
      <dgm:spPr/>
      <dgm:t>
        <a:bodyPr/>
        <a:lstStyle/>
        <a:p>
          <a:endParaRPr lang="en-US"/>
        </a:p>
      </dgm:t>
    </dgm:pt>
    <dgm:pt modelId="{B1ACEF69-8BCB-40F2-A996-5E8149C05A8D}" type="pres">
      <dgm:prSet presAssocID="{A224C8AE-EB80-41A8-B04F-02D51EFCE009}" presName="connSite2" presStyleCnt="0"/>
      <dgm:spPr/>
    </dgm:pt>
    <dgm:pt modelId="{170D88FF-6CAC-49D2-8E24-6D0BDDEE7BF3}" type="pres">
      <dgm:prSet presAssocID="{E5474C6A-03A4-4723-85A2-CA4B7C22778F}" presName="Name18" presStyleLbl="sibTrans2D1" presStyleIdx="1" presStyleCnt="3"/>
      <dgm:spPr/>
      <dgm:t>
        <a:bodyPr/>
        <a:lstStyle/>
        <a:p>
          <a:endParaRPr lang="en-US"/>
        </a:p>
      </dgm:t>
    </dgm:pt>
    <dgm:pt modelId="{0E0B9846-970E-44C1-9FB1-C9E9605839A5}" type="pres">
      <dgm:prSet presAssocID="{EFB465C5-BD37-4F1C-BF69-6FC77A788F52}" presName="composite1" presStyleCnt="0"/>
      <dgm:spPr/>
    </dgm:pt>
    <dgm:pt modelId="{D894646E-5790-4066-AFC1-07333123396F}" type="pres">
      <dgm:prSet presAssocID="{EFB465C5-BD37-4F1C-BF69-6FC77A788F52}" presName="dummyNode1" presStyleLbl="node1" presStyleIdx="1" presStyleCnt="4"/>
      <dgm:spPr/>
    </dgm:pt>
    <dgm:pt modelId="{AFF3DB6A-2C0D-4FB1-B156-16060A4F4B47}" type="pres">
      <dgm:prSet presAssocID="{EFB465C5-BD37-4F1C-BF69-6FC77A788F52}" presName="childNode1" presStyleLbl="bgAcc1" presStyleIdx="2" presStyleCnt="4">
        <dgm:presLayoutVars>
          <dgm:bulletEnabled val="1"/>
        </dgm:presLayoutVars>
      </dgm:prSet>
      <dgm:spPr/>
      <dgm:t>
        <a:bodyPr/>
        <a:lstStyle/>
        <a:p>
          <a:endParaRPr lang="en-US"/>
        </a:p>
      </dgm:t>
    </dgm:pt>
    <dgm:pt modelId="{4D69B859-5843-4521-91C1-2EEA0944F1AB}" type="pres">
      <dgm:prSet presAssocID="{EFB465C5-BD37-4F1C-BF69-6FC77A788F52}" presName="childNode1tx" presStyleLbl="bgAcc1" presStyleIdx="2" presStyleCnt="4">
        <dgm:presLayoutVars>
          <dgm:bulletEnabled val="1"/>
        </dgm:presLayoutVars>
      </dgm:prSet>
      <dgm:spPr/>
      <dgm:t>
        <a:bodyPr/>
        <a:lstStyle/>
        <a:p>
          <a:endParaRPr lang="en-US"/>
        </a:p>
      </dgm:t>
    </dgm:pt>
    <dgm:pt modelId="{4785561A-8B9E-43DB-A8FF-7AE6E96EA3E9}" type="pres">
      <dgm:prSet presAssocID="{EFB465C5-BD37-4F1C-BF69-6FC77A788F52}" presName="parentNode1" presStyleLbl="node1" presStyleIdx="2" presStyleCnt="4">
        <dgm:presLayoutVars>
          <dgm:chMax val="1"/>
          <dgm:bulletEnabled val="1"/>
        </dgm:presLayoutVars>
      </dgm:prSet>
      <dgm:spPr/>
      <dgm:t>
        <a:bodyPr/>
        <a:lstStyle/>
        <a:p>
          <a:endParaRPr lang="en-US"/>
        </a:p>
      </dgm:t>
    </dgm:pt>
    <dgm:pt modelId="{57134FD6-1A67-4837-B619-B06C4B29FA14}" type="pres">
      <dgm:prSet presAssocID="{EFB465C5-BD37-4F1C-BF69-6FC77A788F52}" presName="connSite1" presStyleCnt="0"/>
      <dgm:spPr/>
    </dgm:pt>
    <dgm:pt modelId="{CB82562D-9814-0440-8D07-2C6F9441393A}" type="pres">
      <dgm:prSet presAssocID="{12CE8AA7-7CB2-49B5-BB6E-F7441FAA140B}" presName="Name9" presStyleLbl="sibTrans2D1" presStyleIdx="2" presStyleCnt="3"/>
      <dgm:spPr/>
      <dgm:t>
        <a:bodyPr/>
        <a:lstStyle/>
        <a:p>
          <a:endParaRPr lang="en-US"/>
        </a:p>
      </dgm:t>
    </dgm:pt>
    <dgm:pt modelId="{820D3574-9A5C-2748-BAC7-A4657349C884}" type="pres">
      <dgm:prSet presAssocID="{3925183A-A5CB-414D-9646-F2FA582D2C6F}" presName="composite2" presStyleCnt="0"/>
      <dgm:spPr/>
    </dgm:pt>
    <dgm:pt modelId="{3F5261F0-895C-F344-B800-E6271A6E0154}" type="pres">
      <dgm:prSet presAssocID="{3925183A-A5CB-414D-9646-F2FA582D2C6F}" presName="dummyNode2" presStyleLbl="node1" presStyleIdx="2" presStyleCnt="4"/>
      <dgm:spPr/>
    </dgm:pt>
    <dgm:pt modelId="{8CEB18B5-D589-F74E-B24F-D0E5ACE0EDF7}" type="pres">
      <dgm:prSet presAssocID="{3925183A-A5CB-414D-9646-F2FA582D2C6F}" presName="childNode2" presStyleLbl="bgAcc1" presStyleIdx="3" presStyleCnt="4">
        <dgm:presLayoutVars>
          <dgm:bulletEnabled val="1"/>
        </dgm:presLayoutVars>
      </dgm:prSet>
      <dgm:spPr/>
      <dgm:t>
        <a:bodyPr/>
        <a:lstStyle/>
        <a:p>
          <a:endParaRPr lang="en-US"/>
        </a:p>
      </dgm:t>
    </dgm:pt>
    <dgm:pt modelId="{C617083B-2B66-5B45-BA66-ADF7E276DBFC}" type="pres">
      <dgm:prSet presAssocID="{3925183A-A5CB-414D-9646-F2FA582D2C6F}" presName="childNode2tx" presStyleLbl="bgAcc1" presStyleIdx="3" presStyleCnt="4">
        <dgm:presLayoutVars>
          <dgm:bulletEnabled val="1"/>
        </dgm:presLayoutVars>
      </dgm:prSet>
      <dgm:spPr/>
      <dgm:t>
        <a:bodyPr/>
        <a:lstStyle/>
        <a:p>
          <a:endParaRPr lang="en-US"/>
        </a:p>
      </dgm:t>
    </dgm:pt>
    <dgm:pt modelId="{AD36FF4E-DED6-DC4C-B8A0-44116E1A9FEC}" type="pres">
      <dgm:prSet presAssocID="{3925183A-A5CB-414D-9646-F2FA582D2C6F}" presName="parentNode2" presStyleLbl="node1" presStyleIdx="3" presStyleCnt="4">
        <dgm:presLayoutVars>
          <dgm:chMax val="0"/>
          <dgm:bulletEnabled val="1"/>
        </dgm:presLayoutVars>
      </dgm:prSet>
      <dgm:spPr/>
      <dgm:t>
        <a:bodyPr/>
        <a:lstStyle/>
        <a:p>
          <a:endParaRPr lang="en-US"/>
        </a:p>
      </dgm:t>
    </dgm:pt>
    <dgm:pt modelId="{C3DF12A9-C453-AC4A-A028-310229994AD0}" type="pres">
      <dgm:prSet presAssocID="{3925183A-A5CB-414D-9646-F2FA582D2C6F}" presName="connSite2" presStyleCnt="0"/>
      <dgm:spPr/>
    </dgm:pt>
  </dgm:ptLst>
  <dgm:cxnLst>
    <dgm:cxn modelId="{A5740778-B938-4736-97DA-6781E31698B1}" srcId="{A224C8AE-EB80-41A8-B04F-02D51EFCE009}" destId="{2440031A-5BAA-42F2-870A-9084DDAC06E5}" srcOrd="0" destOrd="0" parTransId="{4F060029-A522-43B6-B521-2F74F8A6F2C9}" sibTransId="{063581E4-799E-414D-9F5C-75005C3B2BD3}"/>
    <dgm:cxn modelId="{4BF04AE0-B9C1-A846-B359-B5085BDC754B}" type="presOf" srcId="{E5474C6A-03A4-4723-85A2-CA4B7C22778F}" destId="{170D88FF-6CAC-49D2-8E24-6D0BDDEE7BF3}" srcOrd="0" destOrd="0" presId="urn:microsoft.com/office/officeart/2005/8/layout/hProcess4"/>
    <dgm:cxn modelId="{4BB984B1-5551-BA46-B25F-A394916E9BBB}" type="presOf" srcId="{2440031A-5BAA-42F2-870A-9084DDAC06E5}" destId="{AAA3E712-D574-42E6-BF92-791B864F3FB4}" srcOrd="0" destOrd="0" presId="urn:microsoft.com/office/officeart/2005/8/layout/hProcess4"/>
    <dgm:cxn modelId="{BE73FD6F-EDE5-B440-AF00-8BEFC4B4903B}" type="presOf" srcId="{81F21B7C-B6EB-4EFB-9FEB-9AC5C3550EC1}" destId="{C401EF4F-159B-415E-83A3-083B352AC2B0}" srcOrd="0" destOrd="0" presId="urn:microsoft.com/office/officeart/2005/8/layout/hProcess4"/>
    <dgm:cxn modelId="{0A0F1A59-892A-C14F-B460-20200B0D8DCC}" srcId="{3925183A-A5CB-414D-9646-F2FA582D2C6F}" destId="{3016F313-851C-CC41-9CF5-8F836302B8DB}" srcOrd="1" destOrd="0" parTransId="{665D9841-36A8-834B-AD55-84AC69FCE825}" sibTransId="{BB4C608B-E632-BE48-B4A6-A2D32B3BDDB2}"/>
    <dgm:cxn modelId="{431091A3-1E86-CD41-91C2-A6991E8AA000}" type="presOf" srcId="{B5D2DD3D-9C37-4476-9F94-1D0FE58036E5}" destId="{F065E6FD-6EB5-4ECC-B668-0E196E057BB0}" srcOrd="1" destOrd="0" presId="urn:microsoft.com/office/officeart/2005/8/layout/hProcess4"/>
    <dgm:cxn modelId="{FF32D498-8827-4577-8725-10B43AA77668}" srcId="{113E5E28-A2FD-47AD-BB5F-2DF8636894EF}" destId="{CAED9BF6-6E9F-4459-9CAA-815A3DA3F101}" srcOrd="1" destOrd="0" parTransId="{3B0443DE-63B2-4019-BFD3-8A8570446CBC}" sibTransId="{40EE4A86-B1B3-43EE-8AED-FDF84D89806E}"/>
    <dgm:cxn modelId="{59BDDE4A-079F-E24E-AA1C-FEC0D57C338E}" type="presOf" srcId="{A224C8AE-EB80-41A8-B04F-02D51EFCE009}" destId="{127F336B-2802-4DBF-BEB5-080CB0F1918C}" srcOrd="0" destOrd="0" presId="urn:microsoft.com/office/officeart/2005/8/layout/hProcess4"/>
    <dgm:cxn modelId="{05E75155-0F0C-7146-904C-77548DCE566D}" type="presOf" srcId="{113E5E28-A2FD-47AD-BB5F-2DF8636894EF}" destId="{ECB7B775-C1B8-48B3-A100-BF77AA47B4C6}" srcOrd="0" destOrd="0" presId="urn:microsoft.com/office/officeart/2005/8/layout/hProcess4"/>
    <dgm:cxn modelId="{830B5A7C-2E86-9F43-9E28-747E59C8B32F}" type="presOf" srcId="{9083827D-D2B7-4099-B696-4E647D553F2D}" destId="{AFF3DB6A-2C0D-4FB1-B156-16060A4F4B47}" srcOrd="0" destOrd="1" presId="urn:microsoft.com/office/officeart/2005/8/layout/hProcess4"/>
    <dgm:cxn modelId="{0313B16F-9314-4FC8-AF84-F7AA544AE9DA}" srcId="{B2F8550F-1A10-45B6-8D34-D2161C04D85B}" destId="{A224C8AE-EB80-41A8-B04F-02D51EFCE009}" srcOrd="1" destOrd="0" parTransId="{CCA8156F-871E-43DA-8268-6523D999E70C}" sibTransId="{E5474C6A-03A4-4723-85A2-CA4B7C22778F}"/>
    <dgm:cxn modelId="{C2047BDF-D6F3-6245-B1CC-87C949F1B160}" type="presOf" srcId="{96FEB95A-F63B-404E-A1B6-B0DE6E10A534}" destId="{C617083B-2B66-5B45-BA66-ADF7E276DBFC}" srcOrd="1" destOrd="3" presId="urn:microsoft.com/office/officeart/2005/8/layout/hProcess4"/>
    <dgm:cxn modelId="{3833DD03-F9B7-E24A-8DEA-440930CE55A0}" type="presOf" srcId="{CAED9BF6-6E9F-4459-9CAA-815A3DA3F101}" destId="{F065E6FD-6EB5-4ECC-B668-0E196E057BB0}" srcOrd="1" destOrd="1" presId="urn:microsoft.com/office/officeart/2005/8/layout/hProcess4"/>
    <dgm:cxn modelId="{A7D421AF-3119-B440-A660-964A9F9258C0}" type="presOf" srcId="{BD7B0FEE-1C60-4C71-9F1A-45FB24AF53C9}" destId="{4D69B859-5843-4521-91C1-2EEA0944F1AB}" srcOrd="1" destOrd="0" presId="urn:microsoft.com/office/officeart/2005/8/layout/hProcess4"/>
    <dgm:cxn modelId="{708DBB45-A3A7-7443-A78C-48F689E7DE64}" srcId="{B2F8550F-1A10-45B6-8D34-D2161C04D85B}" destId="{3925183A-A5CB-414D-9646-F2FA582D2C6F}" srcOrd="3" destOrd="0" parTransId="{F3CE446B-EC07-7F46-8A75-07B78D9178DF}" sibTransId="{EA77C745-E530-C948-9D5C-03AF5EB42B5A}"/>
    <dgm:cxn modelId="{8ADE40EA-D96F-4ECC-8E10-0BD10EC74AFF}" srcId="{B2F8550F-1A10-45B6-8D34-D2161C04D85B}" destId="{113E5E28-A2FD-47AD-BB5F-2DF8636894EF}" srcOrd="0" destOrd="0" parTransId="{752C8AEA-2D38-4B94-93B5-CF0A895CD204}" sibTransId="{81F21B7C-B6EB-4EFB-9FEB-9AC5C3550EC1}"/>
    <dgm:cxn modelId="{43DC1458-D2DF-F244-B7BB-30753AB08453}" srcId="{3925183A-A5CB-414D-9646-F2FA582D2C6F}" destId="{4BB28DE6-FBEE-DE4A-8AB2-1DE771B8947C}" srcOrd="0" destOrd="0" parTransId="{D50B8E13-1855-E649-9F2E-8ABE1FD7BF92}" sibTransId="{72357385-FC04-134C-850D-35A28C774F12}"/>
    <dgm:cxn modelId="{991B98CD-E212-C84B-BF84-4070E6F5FC35}" type="presOf" srcId="{B2F8550F-1A10-45B6-8D34-D2161C04D85B}" destId="{82A051FD-1F92-4DB6-AA24-02D9C8B6E608}" srcOrd="0" destOrd="0" presId="urn:microsoft.com/office/officeart/2005/8/layout/hProcess4"/>
    <dgm:cxn modelId="{18DD7BFE-1D3D-9848-ACFE-4C575DB6AC5F}" type="presOf" srcId="{2440031A-5BAA-42F2-870A-9084DDAC06E5}" destId="{8C04B393-FD1A-41A1-BEA4-5E1E5F6D9B97}" srcOrd="1" destOrd="0" presId="urn:microsoft.com/office/officeart/2005/8/layout/hProcess4"/>
    <dgm:cxn modelId="{DB8CAF71-F890-1442-A957-2DD9ABA5582D}" type="presOf" srcId="{4BB28DE6-FBEE-DE4A-8AB2-1DE771B8947C}" destId="{C617083B-2B66-5B45-BA66-ADF7E276DBFC}" srcOrd="1" destOrd="0" presId="urn:microsoft.com/office/officeart/2005/8/layout/hProcess4"/>
    <dgm:cxn modelId="{EDB204F5-37A0-D145-9C48-A6658454CEF5}" type="presOf" srcId="{092D800E-FAB4-4E46-9833-BF5BF5AD9AA3}" destId="{8CEB18B5-D589-F74E-B24F-D0E5ACE0EDF7}" srcOrd="0" destOrd="2" presId="urn:microsoft.com/office/officeart/2005/8/layout/hProcess4"/>
    <dgm:cxn modelId="{C0643942-AC1F-FC41-9E4D-FC2AF02EEEED}" type="presOf" srcId="{EFB465C5-BD37-4F1C-BF69-6FC77A788F52}" destId="{4785561A-8B9E-43DB-A8FF-7AE6E96EA3E9}" srcOrd="0" destOrd="0" presId="urn:microsoft.com/office/officeart/2005/8/layout/hProcess4"/>
    <dgm:cxn modelId="{70534AB3-76B4-5944-8FB4-19BF1DF8FC2D}" type="presOf" srcId="{12CE8AA7-7CB2-49B5-BB6E-F7441FAA140B}" destId="{CB82562D-9814-0440-8D07-2C6F9441393A}" srcOrd="0" destOrd="0" presId="urn:microsoft.com/office/officeart/2005/8/layout/hProcess4"/>
    <dgm:cxn modelId="{24DD693A-AF3A-DE4F-848E-CC1048F80A32}" srcId="{3925183A-A5CB-414D-9646-F2FA582D2C6F}" destId="{96FEB95A-F63B-404E-A1B6-B0DE6E10A534}" srcOrd="3" destOrd="0" parTransId="{9C4D41EC-1BD0-1546-A88A-09C713CC36AF}" sibTransId="{89C1EE0E-DDEB-BA42-93D0-8B49D7456843}"/>
    <dgm:cxn modelId="{F79B4395-8D7D-4960-B3EA-DB2B37D343BE}" srcId="{113E5E28-A2FD-47AD-BB5F-2DF8636894EF}" destId="{B5D2DD3D-9C37-4476-9F94-1D0FE58036E5}" srcOrd="0" destOrd="0" parTransId="{74ABD464-54C6-46AD-B942-07760C245A67}" sibTransId="{331392E4-51EB-49D4-BCEA-1BBC582BDC5B}"/>
    <dgm:cxn modelId="{C0B2F513-26C2-4995-BCA3-37697FBF8AE3}" srcId="{A224C8AE-EB80-41A8-B04F-02D51EFCE009}" destId="{AC1FA5C8-DF04-40B0-8149-61E6956C96F5}" srcOrd="1" destOrd="0" parTransId="{A9738EB9-6D61-48B7-B51C-4528C48293BC}" sibTransId="{8CCE4E64-9343-4492-A689-834B6FF98013}"/>
    <dgm:cxn modelId="{75FA2EDF-9970-46FF-AB91-87753C101D72}" srcId="{EFB465C5-BD37-4F1C-BF69-6FC77A788F52}" destId="{9083827D-D2B7-4099-B696-4E647D553F2D}" srcOrd="1" destOrd="0" parTransId="{FF8F398C-4F7F-4E4C-B189-0F84789171A9}" sibTransId="{79732F11-0510-4468-854B-D7069ABA806E}"/>
    <dgm:cxn modelId="{6991FDD8-EAB4-534D-B95B-C3621012A120}" type="presOf" srcId="{9083827D-D2B7-4099-B696-4E647D553F2D}" destId="{4D69B859-5843-4521-91C1-2EEA0944F1AB}" srcOrd="1" destOrd="1" presId="urn:microsoft.com/office/officeart/2005/8/layout/hProcess4"/>
    <dgm:cxn modelId="{54AC5C70-2ACD-D044-8D9A-6FDB914D9066}" type="presOf" srcId="{96FEB95A-F63B-404E-A1B6-B0DE6E10A534}" destId="{8CEB18B5-D589-F74E-B24F-D0E5ACE0EDF7}" srcOrd="0" destOrd="3" presId="urn:microsoft.com/office/officeart/2005/8/layout/hProcess4"/>
    <dgm:cxn modelId="{21729ECA-F56C-4708-B4F5-5CAF86FD549F}" srcId="{B2F8550F-1A10-45B6-8D34-D2161C04D85B}" destId="{EFB465C5-BD37-4F1C-BF69-6FC77A788F52}" srcOrd="2" destOrd="0" parTransId="{3E6F72DF-B143-44F2-8628-F623A5762E07}" sibTransId="{12CE8AA7-7CB2-49B5-BB6E-F7441FAA140B}"/>
    <dgm:cxn modelId="{AAC80131-5F84-D343-916B-198E1E829A8D}" type="presOf" srcId="{CAED9BF6-6E9F-4459-9CAA-815A3DA3F101}" destId="{94BEB05C-F40D-4E14-A698-EA2764280101}" srcOrd="0" destOrd="1" presId="urn:microsoft.com/office/officeart/2005/8/layout/hProcess4"/>
    <dgm:cxn modelId="{C2FAC2EE-7799-3448-A42B-6E02FF188BC6}" type="presOf" srcId="{3925183A-A5CB-414D-9646-F2FA582D2C6F}" destId="{AD36FF4E-DED6-DC4C-B8A0-44116E1A9FEC}" srcOrd="0" destOrd="0" presId="urn:microsoft.com/office/officeart/2005/8/layout/hProcess4"/>
    <dgm:cxn modelId="{BC3DE961-0B3F-3948-9AFA-D6382726D237}" type="presOf" srcId="{3016F313-851C-CC41-9CF5-8F836302B8DB}" destId="{8CEB18B5-D589-F74E-B24F-D0E5ACE0EDF7}" srcOrd="0" destOrd="1" presId="urn:microsoft.com/office/officeart/2005/8/layout/hProcess4"/>
    <dgm:cxn modelId="{B94BF547-ED09-7746-84CB-D55757856592}" srcId="{3925183A-A5CB-414D-9646-F2FA582D2C6F}" destId="{092D800E-FAB4-4E46-9833-BF5BF5AD9AA3}" srcOrd="2" destOrd="0" parTransId="{92934926-6A84-324E-B76C-22940A89AF09}" sibTransId="{8AFDC4BF-22D2-3544-A4F0-94993CA565DC}"/>
    <dgm:cxn modelId="{A57403AF-E728-1447-8403-9CF7AEEB3EBE}" type="presOf" srcId="{AC1FA5C8-DF04-40B0-8149-61E6956C96F5}" destId="{AAA3E712-D574-42E6-BF92-791B864F3FB4}" srcOrd="0" destOrd="1" presId="urn:microsoft.com/office/officeart/2005/8/layout/hProcess4"/>
    <dgm:cxn modelId="{12BC0939-2185-41D8-B08B-1879C47BFEFE}" srcId="{EFB465C5-BD37-4F1C-BF69-6FC77A788F52}" destId="{BD7B0FEE-1C60-4C71-9F1A-45FB24AF53C9}" srcOrd="0" destOrd="0" parTransId="{07E3AED6-B02C-4511-B89C-2834179BD2B4}" sibTransId="{F85C4ED0-32ED-4F80-BD24-0F371A6D196B}"/>
    <dgm:cxn modelId="{CF16A740-7E4D-A344-96B2-8266E0910B37}" type="presOf" srcId="{AC1FA5C8-DF04-40B0-8149-61E6956C96F5}" destId="{8C04B393-FD1A-41A1-BEA4-5E1E5F6D9B97}" srcOrd="1" destOrd="1" presId="urn:microsoft.com/office/officeart/2005/8/layout/hProcess4"/>
    <dgm:cxn modelId="{64F94694-67A9-2E4F-B535-7E1338763114}" type="presOf" srcId="{BD7B0FEE-1C60-4C71-9F1A-45FB24AF53C9}" destId="{AFF3DB6A-2C0D-4FB1-B156-16060A4F4B47}" srcOrd="0" destOrd="0" presId="urn:microsoft.com/office/officeart/2005/8/layout/hProcess4"/>
    <dgm:cxn modelId="{2E3AA428-1D76-C44A-A549-28B6F4C501F1}" type="presOf" srcId="{092D800E-FAB4-4E46-9833-BF5BF5AD9AA3}" destId="{C617083B-2B66-5B45-BA66-ADF7E276DBFC}" srcOrd="1" destOrd="2" presId="urn:microsoft.com/office/officeart/2005/8/layout/hProcess4"/>
    <dgm:cxn modelId="{DF79165B-B086-6E4F-B4CF-004970077A5D}" type="presOf" srcId="{4BB28DE6-FBEE-DE4A-8AB2-1DE771B8947C}" destId="{8CEB18B5-D589-F74E-B24F-D0E5ACE0EDF7}" srcOrd="0" destOrd="0" presId="urn:microsoft.com/office/officeart/2005/8/layout/hProcess4"/>
    <dgm:cxn modelId="{7AAD5126-0EBF-8C4C-B194-D6DA659D90F3}" type="presOf" srcId="{B5D2DD3D-9C37-4476-9F94-1D0FE58036E5}" destId="{94BEB05C-F40D-4E14-A698-EA2764280101}" srcOrd="0" destOrd="0" presId="urn:microsoft.com/office/officeart/2005/8/layout/hProcess4"/>
    <dgm:cxn modelId="{93CA93CC-C06E-D645-AE63-470ED7D1C8A2}" type="presOf" srcId="{3016F313-851C-CC41-9CF5-8F836302B8DB}" destId="{C617083B-2B66-5B45-BA66-ADF7E276DBFC}" srcOrd="1" destOrd="1" presId="urn:microsoft.com/office/officeart/2005/8/layout/hProcess4"/>
    <dgm:cxn modelId="{A7DD83FB-8708-A74D-9292-0FCE1C07EA84}" type="presParOf" srcId="{82A051FD-1F92-4DB6-AA24-02D9C8B6E608}" destId="{909EE104-DEE0-44CB-BD5F-B683E96915BA}" srcOrd="0" destOrd="0" presId="urn:microsoft.com/office/officeart/2005/8/layout/hProcess4"/>
    <dgm:cxn modelId="{67520762-FFC5-8B42-9A8D-381B5C4ABE41}" type="presParOf" srcId="{82A051FD-1F92-4DB6-AA24-02D9C8B6E608}" destId="{F9C21109-BB5F-4824-A7F1-7B020AA0430E}" srcOrd="1" destOrd="0" presId="urn:microsoft.com/office/officeart/2005/8/layout/hProcess4"/>
    <dgm:cxn modelId="{C11780FF-80BD-0443-A708-96831969F7E7}" type="presParOf" srcId="{82A051FD-1F92-4DB6-AA24-02D9C8B6E608}" destId="{603DAE69-EC2E-4D2D-95F3-E2C22E657231}" srcOrd="2" destOrd="0" presId="urn:microsoft.com/office/officeart/2005/8/layout/hProcess4"/>
    <dgm:cxn modelId="{67A34324-C768-2F4E-B614-D42A62A39B1F}" type="presParOf" srcId="{603DAE69-EC2E-4D2D-95F3-E2C22E657231}" destId="{2D23952E-74F5-46F6-AFD3-8A5FF6179F77}" srcOrd="0" destOrd="0" presId="urn:microsoft.com/office/officeart/2005/8/layout/hProcess4"/>
    <dgm:cxn modelId="{E55E2441-5520-E748-B989-B4A01AFB641B}" type="presParOf" srcId="{2D23952E-74F5-46F6-AFD3-8A5FF6179F77}" destId="{A16BFEE8-AFA7-4B59-847B-E98A1F37054B}" srcOrd="0" destOrd="0" presId="urn:microsoft.com/office/officeart/2005/8/layout/hProcess4"/>
    <dgm:cxn modelId="{5FAD6DC9-E7B5-A945-B17C-F1355F6ABAB3}" type="presParOf" srcId="{2D23952E-74F5-46F6-AFD3-8A5FF6179F77}" destId="{94BEB05C-F40D-4E14-A698-EA2764280101}" srcOrd="1" destOrd="0" presId="urn:microsoft.com/office/officeart/2005/8/layout/hProcess4"/>
    <dgm:cxn modelId="{FCEC2CF8-95BC-A342-A0F5-24B3CF9C1E8E}" type="presParOf" srcId="{2D23952E-74F5-46F6-AFD3-8A5FF6179F77}" destId="{F065E6FD-6EB5-4ECC-B668-0E196E057BB0}" srcOrd="2" destOrd="0" presId="urn:microsoft.com/office/officeart/2005/8/layout/hProcess4"/>
    <dgm:cxn modelId="{A1A0E664-0716-C445-B26C-B1DA5CC69B2E}" type="presParOf" srcId="{2D23952E-74F5-46F6-AFD3-8A5FF6179F77}" destId="{ECB7B775-C1B8-48B3-A100-BF77AA47B4C6}" srcOrd="3" destOrd="0" presId="urn:microsoft.com/office/officeart/2005/8/layout/hProcess4"/>
    <dgm:cxn modelId="{7191ED7E-339D-8D47-B320-4D3344229A1C}" type="presParOf" srcId="{2D23952E-74F5-46F6-AFD3-8A5FF6179F77}" destId="{1D84545E-0D42-44D9-8E60-AFE6FB54A924}" srcOrd="4" destOrd="0" presId="urn:microsoft.com/office/officeart/2005/8/layout/hProcess4"/>
    <dgm:cxn modelId="{5526660E-F2BB-0F42-8313-8F270E4AF575}" type="presParOf" srcId="{603DAE69-EC2E-4D2D-95F3-E2C22E657231}" destId="{C401EF4F-159B-415E-83A3-083B352AC2B0}" srcOrd="1" destOrd="0" presId="urn:microsoft.com/office/officeart/2005/8/layout/hProcess4"/>
    <dgm:cxn modelId="{DBBC169C-ECCC-FD48-A810-C278CE52E9DC}" type="presParOf" srcId="{603DAE69-EC2E-4D2D-95F3-E2C22E657231}" destId="{140A44A7-2D27-4055-814A-D45CB24753F0}" srcOrd="2" destOrd="0" presId="urn:microsoft.com/office/officeart/2005/8/layout/hProcess4"/>
    <dgm:cxn modelId="{702087D4-EE4A-854B-8B5F-63DFF6403C53}" type="presParOf" srcId="{140A44A7-2D27-4055-814A-D45CB24753F0}" destId="{61F2FECC-0A26-4396-8EA4-51C8DE558036}" srcOrd="0" destOrd="0" presId="urn:microsoft.com/office/officeart/2005/8/layout/hProcess4"/>
    <dgm:cxn modelId="{A5884A6B-BFC0-5741-ACB1-B652B163C72C}" type="presParOf" srcId="{140A44A7-2D27-4055-814A-D45CB24753F0}" destId="{AAA3E712-D574-42E6-BF92-791B864F3FB4}" srcOrd="1" destOrd="0" presId="urn:microsoft.com/office/officeart/2005/8/layout/hProcess4"/>
    <dgm:cxn modelId="{83D135D5-23E2-5847-8BD3-721FA4E0D7F9}" type="presParOf" srcId="{140A44A7-2D27-4055-814A-D45CB24753F0}" destId="{8C04B393-FD1A-41A1-BEA4-5E1E5F6D9B97}" srcOrd="2" destOrd="0" presId="urn:microsoft.com/office/officeart/2005/8/layout/hProcess4"/>
    <dgm:cxn modelId="{028A73B6-24A3-7E4E-8A8B-CB063E093FDF}" type="presParOf" srcId="{140A44A7-2D27-4055-814A-D45CB24753F0}" destId="{127F336B-2802-4DBF-BEB5-080CB0F1918C}" srcOrd="3" destOrd="0" presId="urn:microsoft.com/office/officeart/2005/8/layout/hProcess4"/>
    <dgm:cxn modelId="{8FB522CF-6826-6442-9544-A51EE40E0537}" type="presParOf" srcId="{140A44A7-2D27-4055-814A-D45CB24753F0}" destId="{B1ACEF69-8BCB-40F2-A996-5E8149C05A8D}" srcOrd="4" destOrd="0" presId="urn:microsoft.com/office/officeart/2005/8/layout/hProcess4"/>
    <dgm:cxn modelId="{BFEFBD5A-1730-FF42-B78E-1425453E507A}" type="presParOf" srcId="{603DAE69-EC2E-4D2D-95F3-E2C22E657231}" destId="{170D88FF-6CAC-49D2-8E24-6D0BDDEE7BF3}" srcOrd="3" destOrd="0" presId="urn:microsoft.com/office/officeart/2005/8/layout/hProcess4"/>
    <dgm:cxn modelId="{350D812A-3728-1D40-8C01-E01A2DB71C1A}" type="presParOf" srcId="{603DAE69-EC2E-4D2D-95F3-E2C22E657231}" destId="{0E0B9846-970E-44C1-9FB1-C9E9605839A5}" srcOrd="4" destOrd="0" presId="urn:microsoft.com/office/officeart/2005/8/layout/hProcess4"/>
    <dgm:cxn modelId="{43447B70-3CA3-3B4F-8EBA-2E2AA02D52C2}" type="presParOf" srcId="{0E0B9846-970E-44C1-9FB1-C9E9605839A5}" destId="{D894646E-5790-4066-AFC1-07333123396F}" srcOrd="0" destOrd="0" presId="urn:microsoft.com/office/officeart/2005/8/layout/hProcess4"/>
    <dgm:cxn modelId="{7FAF3102-6CF2-B54B-A503-4C8760870525}" type="presParOf" srcId="{0E0B9846-970E-44C1-9FB1-C9E9605839A5}" destId="{AFF3DB6A-2C0D-4FB1-B156-16060A4F4B47}" srcOrd="1" destOrd="0" presId="urn:microsoft.com/office/officeart/2005/8/layout/hProcess4"/>
    <dgm:cxn modelId="{EEAA7216-4192-2342-8A13-6F69EF06D396}" type="presParOf" srcId="{0E0B9846-970E-44C1-9FB1-C9E9605839A5}" destId="{4D69B859-5843-4521-91C1-2EEA0944F1AB}" srcOrd="2" destOrd="0" presId="urn:microsoft.com/office/officeart/2005/8/layout/hProcess4"/>
    <dgm:cxn modelId="{C7ED4DCC-3E50-7A43-9CB8-CB3E7DD2B7EE}" type="presParOf" srcId="{0E0B9846-970E-44C1-9FB1-C9E9605839A5}" destId="{4785561A-8B9E-43DB-A8FF-7AE6E96EA3E9}" srcOrd="3" destOrd="0" presId="urn:microsoft.com/office/officeart/2005/8/layout/hProcess4"/>
    <dgm:cxn modelId="{CD700964-CE19-664B-857D-378AD5D445C9}" type="presParOf" srcId="{0E0B9846-970E-44C1-9FB1-C9E9605839A5}" destId="{57134FD6-1A67-4837-B619-B06C4B29FA14}" srcOrd="4" destOrd="0" presId="urn:microsoft.com/office/officeart/2005/8/layout/hProcess4"/>
    <dgm:cxn modelId="{AA422C06-D048-A443-B3F7-242A95C53D45}" type="presParOf" srcId="{603DAE69-EC2E-4D2D-95F3-E2C22E657231}" destId="{CB82562D-9814-0440-8D07-2C6F9441393A}" srcOrd="5" destOrd="0" presId="urn:microsoft.com/office/officeart/2005/8/layout/hProcess4"/>
    <dgm:cxn modelId="{31571960-3C79-D148-9B37-EEA27893BCC6}" type="presParOf" srcId="{603DAE69-EC2E-4D2D-95F3-E2C22E657231}" destId="{820D3574-9A5C-2748-BAC7-A4657349C884}" srcOrd="6" destOrd="0" presId="urn:microsoft.com/office/officeart/2005/8/layout/hProcess4"/>
    <dgm:cxn modelId="{736C443F-146F-DD42-BCDF-02EB8204E1CE}" type="presParOf" srcId="{820D3574-9A5C-2748-BAC7-A4657349C884}" destId="{3F5261F0-895C-F344-B800-E6271A6E0154}" srcOrd="0" destOrd="0" presId="urn:microsoft.com/office/officeart/2005/8/layout/hProcess4"/>
    <dgm:cxn modelId="{3459F89C-C084-7049-B725-036F1F370280}" type="presParOf" srcId="{820D3574-9A5C-2748-BAC7-A4657349C884}" destId="{8CEB18B5-D589-F74E-B24F-D0E5ACE0EDF7}" srcOrd="1" destOrd="0" presId="urn:microsoft.com/office/officeart/2005/8/layout/hProcess4"/>
    <dgm:cxn modelId="{D6161D65-629D-A540-98B9-70DDEBE64D17}" type="presParOf" srcId="{820D3574-9A5C-2748-BAC7-A4657349C884}" destId="{C617083B-2B66-5B45-BA66-ADF7E276DBFC}" srcOrd="2" destOrd="0" presId="urn:microsoft.com/office/officeart/2005/8/layout/hProcess4"/>
    <dgm:cxn modelId="{98BF3648-84BB-3846-8D10-23219D28F18C}" type="presParOf" srcId="{820D3574-9A5C-2748-BAC7-A4657349C884}" destId="{AD36FF4E-DED6-DC4C-B8A0-44116E1A9FEC}" srcOrd="3" destOrd="0" presId="urn:microsoft.com/office/officeart/2005/8/layout/hProcess4"/>
    <dgm:cxn modelId="{613AF4F0-892E-3E48-811B-F20C296539B7}" type="presParOf" srcId="{820D3574-9A5C-2748-BAC7-A4657349C884}" destId="{C3DF12A9-C453-AC4A-A028-310229994AD0}"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F8550F-1A10-45B6-8D34-D2161C04D85B}"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113E5E28-A2FD-47AD-BB5F-2DF8636894EF}">
      <dgm:prSet phldrT="[Text]"/>
      <dgm:spPr/>
      <dgm:t>
        <a:bodyPr/>
        <a:lstStyle/>
        <a:p>
          <a:r>
            <a:rPr lang="en-US" dirty="0" smtClean="0"/>
            <a:t>Book publisher</a:t>
          </a:r>
          <a:endParaRPr lang="en-US" dirty="0"/>
        </a:p>
      </dgm:t>
    </dgm:pt>
    <dgm:pt modelId="{752C8AEA-2D38-4B94-93B5-CF0A895CD204}" type="parTrans" cxnId="{8ADE40EA-D96F-4ECC-8E10-0BD10EC74AFF}">
      <dgm:prSet/>
      <dgm:spPr/>
      <dgm:t>
        <a:bodyPr/>
        <a:lstStyle/>
        <a:p>
          <a:endParaRPr lang="en-US"/>
        </a:p>
      </dgm:t>
    </dgm:pt>
    <dgm:pt modelId="{81F21B7C-B6EB-4EFB-9FEB-9AC5C3550EC1}" type="sibTrans" cxnId="{8ADE40EA-D96F-4ECC-8E10-0BD10EC74AFF}">
      <dgm:prSet/>
      <dgm:spPr/>
      <dgm:t>
        <a:bodyPr/>
        <a:lstStyle/>
        <a:p>
          <a:endParaRPr lang="en-US"/>
        </a:p>
      </dgm:t>
    </dgm:pt>
    <dgm:pt modelId="{B5D2DD3D-9C37-4476-9F94-1D0FE58036E5}">
      <dgm:prSet phldrT="[Text]" custT="1"/>
      <dgm:spPr/>
      <dgm:t>
        <a:bodyPr/>
        <a:lstStyle/>
        <a:p>
          <a:r>
            <a:rPr lang="en-US" sz="700" dirty="0" smtClean="0"/>
            <a:t>You submit a proposal with a few chapters.</a:t>
          </a:r>
          <a:endParaRPr lang="en-US" sz="700" dirty="0"/>
        </a:p>
      </dgm:t>
    </dgm:pt>
    <dgm:pt modelId="{74ABD464-54C6-46AD-B942-07760C245A67}" type="parTrans" cxnId="{F79B4395-8D7D-4960-B3EA-DB2B37D343BE}">
      <dgm:prSet/>
      <dgm:spPr/>
      <dgm:t>
        <a:bodyPr/>
        <a:lstStyle/>
        <a:p>
          <a:endParaRPr lang="en-US"/>
        </a:p>
      </dgm:t>
    </dgm:pt>
    <dgm:pt modelId="{331392E4-51EB-49D4-BCEA-1BBC582BDC5B}" type="sibTrans" cxnId="{F79B4395-8D7D-4960-B3EA-DB2B37D343BE}">
      <dgm:prSet/>
      <dgm:spPr/>
      <dgm:t>
        <a:bodyPr/>
        <a:lstStyle/>
        <a:p>
          <a:endParaRPr lang="en-US"/>
        </a:p>
      </dgm:t>
    </dgm:pt>
    <dgm:pt modelId="{A224C8AE-EB80-41A8-B04F-02D51EFCE009}">
      <dgm:prSet phldrT="[Text]"/>
      <dgm:spPr/>
      <dgm:t>
        <a:bodyPr/>
        <a:lstStyle/>
        <a:p>
          <a:r>
            <a:rPr lang="en-US" dirty="0" smtClean="0"/>
            <a:t>Your fellow academics</a:t>
          </a:r>
          <a:endParaRPr lang="en-US" dirty="0"/>
        </a:p>
      </dgm:t>
    </dgm:pt>
    <dgm:pt modelId="{CCA8156F-871E-43DA-8268-6523D999E70C}" type="parTrans" cxnId="{0313B16F-9314-4FC8-AF84-F7AA544AE9DA}">
      <dgm:prSet/>
      <dgm:spPr/>
      <dgm:t>
        <a:bodyPr/>
        <a:lstStyle/>
        <a:p>
          <a:endParaRPr lang="en-US"/>
        </a:p>
      </dgm:t>
    </dgm:pt>
    <dgm:pt modelId="{E5474C6A-03A4-4723-85A2-CA4B7C22778F}" type="sibTrans" cxnId="{0313B16F-9314-4FC8-AF84-F7AA544AE9DA}">
      <dgm:prSet/>
      <dgm:spPr/>
      <dgm:t>
        <a:bodyPr/>
        <a:lstStyle/>
        <a:p>
          <a:endParaRPr lang="en-US"/>
        </a:p>
      </dgm:t>
    </dgm:pt>
    <dgm:pt modelId="{2440031A-5BAA-42F2-870A-9084DDAC06E5}">
      <dgm:prSet phldrT="[Text]"/>
      <dgm:spPr/>
      <dgm:t>
        <a:bodyPr/>
        <a:lstStyle/>
        <a:p>
          <a:r>
            <a:rPr lang="en-US" dirty="0" smtClean="0"/>
            <a:t>Your work gets sent out to a couple reviewers.</a:t>
          </a:r>
          <a:endParaRPr lang="en-US" dirty="0"/>
        </a:p>
      </dgm:t>
    </dgm:pt>
    <dgm:pt modelId="{4F060029-A522-43B6-B521-2F74F8A6F2C9}" type="parTrans" cxnId="{A5740778-B938-4736-97DA-6781E31698B1}">
      <dgm:prSet/>
      <dgm:spPr/>
      <dgm:t>
        <a:bodyPr/>
        <a:lstStyle/>
        <a:p>
          <a:endParaRPr lang="en-US"/>
        </a:p>
      </dgm:t>
    </dgm:pt>
    <dgm:pt modelId="{063581E4-799E-414D-9F5C-75005C3B2BD3}" type="sibTrans" cxnId="{A5740778-B938-4736-97DA-6781E31698B1}">
      <dgm:prSet/>
      <dgm:spPr/>
      <dgm:t>
        <a:bodyPr/>
        <a:lstStyle/>
        <a:p>
          <a:endParaRPr lang="en-US"/>
        </a:p>
      </dgm:t>
    </dgm:pt>
    <dgm:pt modelId="{AC1FA5C8-DF04-40B0-8149-61E6956C96F5}">
      <dgm:prSet phldrT="[Text]"/>
      <dgm:spPr/>
      <dgm:t>
        <a:bodyPr/>
        <a:lstStyle/>
        <a:p>
          <a:r>
            <a:rPr lang="en-US" dirty="0" smtClean="0"/>
            <a:t>They decide whether it’s good, needs revision, or is no good.</a:t>
          </a:r>
          <a:endParaRPr lang="en-US" dirty="0"/>
        </a:p>
      </dgm:t>
    </dgm:pt>
    <dgm:pt modelId="{A9738EB9-6D61-48B7-B51C-4528C48293BC}" type="parTrans" cxnId="{C0B2F513-26C2-4995-BCA3-37697FBF8AE3}">
      <dgm:prSet/>
      <dgm:spPr/>
      <dgm:t>
        <a:bodyPr/>
        <a:lstStyle/>
        <a:p>
          <a:endParaRPr lang="en-US"/>
        </a:p>
      </dgm:t>
    </dgm:pt>
    <dgm:pt modelId="{8CCE4E64-9343-4492-A689-834B6FF98013}" type="sibTrans" cxnId="{C0B2F513-26C2-4995-BCA3-37697FBF8AE3}">
      <dgm:prSet/>
      <dgm:spPr/>
      <dgm:t>
        <a:bodyPr/>
        <a:lstStyle/>
        <a:p>
          <a:endParaRPr lang="en-US"/>
        </a:p>
      </dgm:t>
    </dgm:pt>
    <dgm:pt modelId="{EFB465C5-BD37-4F1C-BF69-6FC77A788F52}">
      <dgm:prSet phldrT="[Text]"/>
      <dgm:spPr/>
      <dgm:t>
        <a:bodyPr/>
        <a:lstStyle/>
        <a:p>
          <a:r>
            <a:rPr lang="en-US" dirty="0" smtClean="0"/>
            <a:t>Book publisher</a:t>
          </a:r>
          <a:endParaRPr lang="en-US" dirty="0"/>
        </a:p>
      </dgm:t>
    </dgm:pt>
    <dgm:pt modelId="{3E6F72DF-B143-44F2-8628-F623A5762E07}" type="parTrans" cxnId="{21729ECA-F56C-4708-B4F5-5CAF86FD549F}">
      <dgm:prSet/>
      <dgm:spPr/>
      <dgm:t>
        <a:bodyPr/>
        <a:lstStyle/>
        <a:p>
          <a:endParaRPr lang="en-US"/>
        </a:p>
      </dgm:t>
    </dgm:pt>
    <dgm:pt modelId="{12CE8AA7-7CB2-49B5-BB6E-F7441FAA140B}" type="sibTrans" cxnId="{21729ECA-F56C-4708-B4F5-5CAF86FD549F}">
      <dgm:prSet/>
      <dgm:spPr/>
      <dgm:t>
        <a:bodyPr/>
        <a:lstStyle/>
        <a:p>
          <a:endParaRPr lang="en-US"/>
        </a:p>
      </dgm:t>
    </dgm:pt>
    <dgm:pt modelId="{9083827D-D2B7-4099-B696-4E647D553F2D}">
      <dgm:prSet phldrT="[Text]"/>
      <dgm:spPr/>
      <dgm:t>
        <a:bodyPr/>
        <a:lstStyle/>
        <a:p>
          <a:r>
            <a:rPr lang="en-US" dirty="0" smtClean="0"/>
            <a:t>You are offered a contract.</a:t>
          </a:r>
          <a:endParaRPr lang="en-US" dirty="0"/>
        </a:p>
      </dgm:t>
    </dgm:pt>
    <dgm:pt modelId="{FF8F398C-4F7F-4E4C-B189-0F84789171A9}" type="parTrans" cxnId="{75FA2EDF-9970-46FF-AB91-87753C101D72}">
      <dgm:prSet/>
      <dgm:spPr/>
      <dgm:t>
        <a:bodyPr/>
        <a:lstStyle/>
        <a:p>
          <a:endParaRPr lang="en-US"/>
        </a:p>
      </dgm:t>
    </dgm:pt>
    <dgm:pt modelId="{79732F11-0510-4468-854B-D7069ABA806E}" type="sibTrans" cxnId="{75FA2EDF-9970-46FF-AB91-87753C101D72}">
      <dgm:prSet/>
      <dgm:spPr/>
      <dgm:t>
        <a:bodyPr/>
        <a:lstStyle/>
        <a:p>
          <a:endParaRPr lang="en-US"/>
        </a:p>
      </dgm:t>
    </dgm:pt>
    <dgm:pt modelId="{82342394-CE92-4C26-802D-40A14DEED563}">
      <dgm:prSet phldrT="[Text]"/>
      <dgm:spPr/>
      <dgm:t>
        <a:bodyPr/>
        <a:lstStyle/>
        <a:p>
          <a:r>
            <a:rPr lang="en-US" dirty="0" smtClean="0"/>
            <a:t>Puts together a package with marketing and sales projecting success</a:t>
          </a:r>
          <a:endParaRPr lang="en-US" dirty="0"/>
        </a:p>
      </dgm:t>
    </dgm:pt>
    <dgm:pt modelId="{9B85DE3A-47D7-46F2-8122-044D7A7BD5B2}" type="parTrans" cxnId="{CA9ABDF3-0DA2-4F17-956E-E5917B599E7C}">
      <dgm:prSet/>
      <dgm:spPr/>
      <dgm:t>
        <a:bodyPr/>
        <a:lstStyle/>
        <a:p>
          <a:endParaRPr lang="en-US"/>
        </a:p>
      </dgm:t>
    </dgm:pt>
    <dgm:pt modelId="{6B327C54-78E8-4824-A1FE-00AFE7E0DDE3}" type="sibTrans" cxnId="{CA9ABDF3-0DA2-4F17-956E-E5917B599E7C}">
      <dgm:prSet/>
      <dgm:spPr/>
      <dgm:t>
        <a:bodyPr/>
        <a:lstStyle/>
        <a:p>
          <a:endParaRPr lang="en-US"/>
        </a:p>
      </dgm:t>
    </dgm:pt>
    <dgm:pt modelId="{A9A2F927-51AE-485F-ABED-56EBE9F51B87}">
      <dgm:prSet phldrT="[Text]"/>
      <dgm:spPr/>
      <dgm:t>
        <a:bodyPr/>
        <a:lstStyle/>
        <a:p>
          <a:r>
            <a:rPr lang="en-US" dirty="0" smtClean="0"/>
            <a:t>It is approved with stakeholders</a:t>
          </a:r>
          <a:endParaRPr lang="en-US" dirty="0"/>
        </a:p>
      </dgm:t>
    </dgm:pt>
    <dgm:pt modelId="{30D86CFD-CE83-4257-9568-4BD030BC8829}" type="parTrans" cxnId="{DB59634F-D455-4D9C-B44C-52C399CDFD04}">
      <dgm:prSet/>
      <dgm:spPr/>
      <dgm:t>
        <a:bodyPr/>
        <a:lstStyle/>
        <a:p>
          <a:endParaRPr lang="en-US"/>
        </a:p>
      </dgm:t>
    </dgm:pt>
    <dgm:pt modelId="{536336DB-7944-4FC2-81BF-78B51EA5682F}" type="sibTrans" cxnId="{DB59634F-D455-4D9C-B44C-52C399CDFD04}">
      <dgm:prSet/>
      <dgm:spPr/>
      <dgm:t>
        <a:bodyPr/>
        <a:lstStyle/>
        <a:p>
          <a:endParaRPr lang="en-US"/>
        </a:p>
      </dgm:t>
    </dgm:pt>
    <dgm:pt modelId="{56246270-F311-4A45-B82B-250273929B08}">
      <dgm:prSet phldrT="[Text]"/>
      <dgm:spPr/>
      <dgm:t>
        <a:bodyPr/>
        <a:lstStyle/>
        <a:p>
          <a:r>
            <a:rPr lang="en-US" dirty="0" smtClean="0"/>
            <a:t>You and the book publisher</a:t>
          </a:r>
          <a:endParaRPr lang="en-US" dirty="0"/>
        </a:p>
      </dgm:t>
    </dgm:pt>
    <dgm:pt modelId="{2EF2AB07-792C-4B82-8508-4E1EA4AA8EA3}" type="parTrans" cxnId="{B88BC21B-1C2B-4B6E-9166-A36D9CB81438}">
      <dgm:prSet/>
      <dgm:spPr/>
      <dgm:t>
        <a:bodyPr/>
        <a:lstStyle/>
        <a:p>
          <a:endParaRPr lang="en-US"/>
        </a:p>
      </dgm:t>
    </dgm:pt>
    <dgm:pt modelId="{AAE41217-D042-42A1-A35A-36451755B102}" type="sibTrans" cxnId="{B88BC21B-1C2B-4B6E-9166-A36D9CB81438}">
      <dgm:prSet/>
      <dgm:spPr/>
      <dgm:t>
        <a:bodyPr/>
        <a:lstStyle/>
        <a:p>
          <a:endParaRPr lang="en-US"/>
        </a:p>
      </dgm:t>
    </dgm:pt>
    <dgm:pt modelId="{F7A46116-BF0C-4FEA-9786-398B0A0693B6}">
      <dgm:prSet phldrT="[Text]"/>
      <dgm:spPr/>
      <dgm:t>
        <a:bodyPr/>
        <a:lstStyle/>
        <a:p>
          <a:r>
            <a:rPr lang="en-US" dirty="0" smtClean="0"/>
            <a:t>It gets published.</a:t>
          </a:r>
          <a:endParaRPr lang="en-US" dirty="0"/>
        </a:p>
      </dgm:t>
    </dgm:pt>
    <dgm:pt modelId="{D42C6A25-B22A-4927-9761-1BD76EB3514C}" type="parTrans" cxnId="{4C252085-627C-49F3-968B-9EE115F00916}">
      <dgm:prSet/>
      <dgm:spPr/>
      <dgm:t>
        <a:bodyPr/>
        <a:lstStyle/>
        <a:p>
          <a:endParaRPr lang="en-US"/>
        </a:p>
      </dgm:t>
    </dgm:pt>
    <dgm:pt modelId="{13F91C19-3B96-407C-9878-2ED8038727DF}" type="sibTrans" cxnId="{4C252085-627C-49F3-968B-9EE115F00916}">
      <dgm:prSet/>
      <dgm:spPr/>
      <dgm:t>
        <a:bodyPr/>
        <a:lstStyle/>
        <a:p>
          <a:endParaRPr lang="en-US"/>
        </a:p>
      </dgm:t>
    </dgm:pt>
    <dgm:pt modelId="{CAED9BF6-6E9F-4459-9CAA-815A3DA3F101}">
      <dgm:prSet phldrT="[Text]" custT="1"/>
      <dgm:spPr/>
      <dgm:t>
        <a:bodyPr/>
        <a:lstStyle/>
        <a:p>
          <a:r>
            <a:rPr lang="en-US" sz="700" dirty="0" smtClean="0"/>
            <a:t>The editor (or editorial board) decides it’s worth a review.</a:t>
          </a:r>
          <a:endParaRPr lang="en-US" sz="700" dirty="0"/>
        </a:p>
      </dgm:t>
    </dgm:pt>
    <dgm:pt modelId="{40EE4A86-B1B3-43EE-8AED-FDF84D89806E}" type="sibTrans" cxnId="{FF32D498-8827-4577-8725-10B43AA77668}">
      <dgm:prSet/>
      <dgm:spPr/>
      <dgm:t>
        <a:bodyPr/>
        <a:lstStyle/>
        <a:p>
          <a:endParaRPr lang="en-US"/>
        </a:p>
      </dgm:t>
    </dgm:pt>
    <dgm:pt modelId="{3B0443DE-63B2-4019-BFD3-8A8570446CBC}" type="parTrans" cxnId="{FF32D498-8827-4577-8725-10B43AA77668}">
      <dgm:prSet/>
      <dgm:spPr/>
      <dgm:t>
        <a:bodyPr/>
        <a:lstStyle/>
        <a:p>
          <a:endParaRPr lang="en-US"/>
        </a:p>
      </dgm:t>
    </dgm:pt>
    <dgm:pt modelId="{905BD59E-0874-2544-A0A5-F88B56462DED}">
      <dgm:prSet phldrT="[Text]"/>
      <dgm:spPr/>
      <dgm:t>
        <a:bodyPr/>
        <a:lstStyle/>
        <a:p>
          <a:r>
            <a:rPr lang="en-US" dirty="0" smtClean="0"/>
            <a:t>Librarians</a:t>
          </a:r>
          <a:endParaRPr lang="en-US" dirty="0"/>
        </a:p>
      </dgm:t>
    </dgm:pt>
    <dgm:pt modelId="{304C5679-4B07-394C-8662-AA18D6C34F6D}" type="parTrans" cxnId="{2BD6BB38-ADB9-ED44-8862-BFFC2E2D154A}">
      <dgm:prSet/>
      <dgm:spPr/>
      <dgm:t>
        <a:bodyPr/>
        <a:lstStyle/>
        <a:p>
          <a:endParaRPr lang="en-US"/>
        </a:p>
      </dgm:t>
    </dgm:pt>
    <dgm:pt modelId="{A740346A-9D32-AF47-A092-F3C3201CA5E6}" type="sibTrans" cxnId="{2BD6BB38-ADB9-ED44-8862-BFFC2E2D154A}">
      <dgm:prSet/>
      <dgm:spPr/>
      <dgm:t>
        <a:bodyPr/>
        <a:lstStyle/>
        <a:p>
          <a:endParaRPr lang="en-US"/>
        </a:p>
      </dgm:t>
    </dgm:pt>
    <dgm:pt modelId="{DD3161DB-7664-C941-A01B-269E5D51B009}">
      <dgm:prSet phldrT="[Text]"/>
      <dgm:spPr/>
      <dgm:t>
        <a:bodyPr/>
        <a:lstStyle/>
        <a:p>
          <a:r>
            <a:rPr lang="en-US" dirty="0" smtClean="0"/>
            <a:t>Select/Purchase</a:t>
          </a:r>
          <a:endParaRPr lang="en-US" dirty="0"/>
        </a:p>
      </dgm:t>
    </dgm:pt>
    <dgm:pt modelId="{E7E86335-761B-C543-AF48-B71DFF5FE865}" type="parTrans" cxnId="{3E66D0C2-6675-3A4F-A414-83B0214B1452}">
      <dgm:prSet/>
      <dgm:spPr/>
      <dgm:t>
        <a:bodyPr/>
        <a:lstStyle/>
        <a:p>
          <a:endParaRPr lang="en-US"/>
        </a:p>
      </dgm:t>
    </dgm:pt>
    <dgm:pt modelId="{A9D3872E-608A-D545-B75A-07A8A8D1C169}" type="sibTrans" cxnId="{3E66D0C2-6675-3A4F-A414-83B0214B1452}">
      <dgm:prSet/>
      <dgm:spPr/>
      <dgm:t>
        <a:bodyPr/>
        <a:lstStyle/>
        <a:p>
          <a:endParaRPr lang="en-US"/>
        </a:p>
      </dgm:t>
    </dgm:pt>
    <dgm:pt modelId="{A29648C5-F162-9842-B3AA-8B07D5226140}">
      <dgm:prSet phldrT="[Text]"/>
      <dgm:spPr/>
      <dgm:t>
        <a:bodyPr/>
        <a:lstStyle/>
        <a:p>
          <a:r>
            <a:rPr lang="en-US" dirty="0" smtClean="0"/>
            <a:t>Catalog/discovery</a:t>
          </a:r>
          <a:endParaRPr lang="en-US" dirty="0"/>
        </a:p>
      </dgm:t>
    </dgm:pt>
    <dgm:pt modelId="{C3FE2BA8-C4DB-6341-87D9-397F92B2C154}" type="parTrans" cxnId="{3BDEB2BF-A275-6D4C-B751-A9E9461D853F}">
      <dgm:prSet/>
      <dgm:spPr/>
      <dgm:t>
        <a:bodyPr/>
        <a:lstStyle/>
        <a:p>
          <a:endParaRPr lang="en-US"/>
        </a:p>
      </dgm:t>
    </dgm:pt>
    <dgm:pt modelId="{5D2D289A-8E5E-4849-AA90-C3F84D8158C1}" type="sibTrans" cxnId="{3BDEB2BF-A275-6D4C-B751-A9E9461D853F}">
      <dgm:prSet/>
      <dgm:spPr/>
      <dgm:t>
        <a:bodyPr/>
        <a:lstStyle/>
        <a:p>
          <a:endParaRPr lang="en-US"/>
        </a:p>
      </dgm:t>
    </dgm:pt>
    <dgm:pt modelId="{44966953-26F4-724C-9E5A-21A07C97113B}">
      <dgm:prSet phldrT="[Text]"/>
      <dgm:spPr/>
      <dgm:t>
        <a:bodyPr/>
        <a:lstStyle/>
        <a:p>
          <a:r>
            <a:rPr lang="en-US" dirty="0" smtClean="0"/>
            <a:t>Promote/circulate</a:t>
          </a:r>
          <a:endParaRPr lang="en-US" dirty="0"/>
        </a:p>
      </dgm:t>
    </dgm:pt>
    <dgm:pt modelId="{7EA5E0A9-6AE6-DE48-B5F8-D8F174C2025D}" type="parTrans" cxnId="{544F6645-3D0F-0B41-9223-C570000A080A}">
      <dgm:prSet/>
      <dgm:spPr/>
      <dgm:t>
        <a:bodyPr/>
        <a:lstStyle/>
        <a:p>
          <a:endParaRPr lang="en-US"/>
        </a:p>
      </dgm:t>
    </dgm:pt>
    <dgm:pt modelId="{47FC8024-817E-E046-AE24-5B5EA72FC8D8}" type="sibTrans" cxnId="{544F6645-3D0F-0B41-9223-C570000A080A}">
      <dgm:prSet/>
      <dgm:spPr/>
      <dgm:t>
        <a:bodyPr/>
        <a:lstStyle/>
        <a:p>
          <a:endParaRPr lang="en-US"/>
        </a:p>
      </dgm:t>
    </dgm:pt>
    <dgm:pt modelId="{CC62C9D7-8F92-B04F-9D76-B2C7BDC46D15}">
      <dgm:prSet phldrT="[Text]"/>
      <dgm:spPr/>
      <dgm:t>
        <a:bodyPr/>
        <a:lstStyle/>
        <a:p>
          <a:r>
            <a:rPr lang="en-US" dirty="0" smtClean="0"/>
            <a:t>Keep/weed</a:t>
          </a:r>
          <a:endParaRPr lang="en-US" dirty="0"/>
        </a:p>
      </dgm:t>
    </dgm:pt>
    <dgm:pt modelId="{8DFC761B-4583-BE49-9237-A150ED28A60F}" type="parTrans" cxnId="{24D5443B-9B9E-D44D-8985-D79EC34B99D0}">
      <dgm:prSet/>
      <dgm:spPr/>
      <dgm:t>
        <a:bodyPr/>
        <a:lstStyle/>
        <a:p>
          <a:endParaRPr lang="en-US"/>
        </a:p>
      </dgm:t>
    </dgm:pt>
    <dgm:pt modelId="{73B3624C-DBF5-8C40-AEB6-1F8E27F2D062}" type="sibTrans" cxnId="{24D5443B-9B9E-D44D-8985-D79EC34B99D0}">
      <dgm:prSet/>
      <dgm:spPr/>
      <dgm:t>
        <a:bodyPr/>
        <a:lstStyle/>
        <a:p>
          <a:endParaRPr lang="en-US"/>
        </a:p>
      </dgm:t>
    </dgm:pt>
    <dgm:pt modelId="{82A051FD-1F92-4DB6-AA24-02D9C8B6E608}" type="pres">
      <dgm:prSet presAssocID="{B2F8550F-1A10-45B6-8D34-D2161C04D85B}" presName="Name0" presStyleCnt="0">
        <dgm:presLayoutVars>
          <dgm:dir/>
          <dgm:animLvl val="lvl"/>
          <dgm:resizeHandles val="exact"/>
        </dgm:presLayoutVars>
      </dgm:prSet>
      <dgm:spPr/>
      <dgm:t>
        <a:bodyPr/>
        <a:lstStyle/>
        <a:p>
          <a:endParaRPr lang="en-US"/>
        </a:p>
      </dgm:t>
    </dgm:pt>
    <dgm:pt modelId="{909EE104-DEE0-44CB-BD5F-B683E96915BA}" type="pres">
      <dgm:prSet presAssocID="{B2F8550F-1A10-45B6-8D34-D2161C04D85B}" presName="tSp" presStyleCnt="0"/>
      <dgm:spPr/>
    </dgm:pt>
    <dgm:pt modelId="{F9C21109-BB5F-4824-A7F1-7B020AA0430E}" type="pres">
      <dgm:prSet presAssocID="{B2F8550F-1A10-45B6-8D34-D2161C04D85B}" presName="bSp" presStyleCnt="0"/>
      <dgm:spPr/>
    </dgm:pt>
    <dgm:pt modelId="{603DAE69-EC2E-4D2D-95F3-E2C22E657231}" type="pres">
      <dgm:prSet presAssocID="{B2F8550F-1A10-45B6-8D34-D2161C04D85B}" presName="process" presStyleCnt="0"/>
      <dgm:spPr/>
    </dgm:pt>
    <dgm:pt modelId="{2D23952E-74F5-46F6-AFD3-8A5FF6179F77}" type="pres">
      <dgm:prSet presAssocID="{113E5E28-A2FD-47AD-BB5F-2DF8636894EF}" presName="composite1" presStyleCnt="0"/>
      <dgm:spPr/>
    </dgm:pt>
    <dgm:pt modelId="{A16BFEE8-AFA7-4B59-847B-E98A1F37054B}" type="pres">
      <dgm:prSet presAssocID="{113E5E28-A2FD-47AD-BB5F-2DF8636894EF}" presName="dummyNode1" presStyleLbl="node1" presStyleIdx="0" presStyleCnt="5"/>
      <dgm:spPr/>
    </dgm:pt>
    <dgm:pt modelId="{94BEB05C-F40D-4E14-A698-EA2764280101}" type="pres">
      <dgm:prSet presAssocID="{113E5E28-A2FD-47AD-BB5F-2DF8636894EF}" presName="childNode1" presStyleLbl="bgAcc1" presStyleIdx="0" presStyleCnt="5">
        <dgm:presLayoutVars>
          <dgm:bulletEnabled val="1"/>
        </dgm:presLayoutVars>
      </dgm:prSet>
      <dgm:spPr/>
      <dgm:t>
        <a:bodyPr/>
        <a:lstStyle/>
        <a:p>
          <a:endParaRPr lang="en-US"/>
        </a:p>
      </dgm:t>
    </dgm:pt>
    <dgm:pt modelId="{F065E6FD-6EB5-4ECC-B668-0E196E057BB0}" type="pres">
      <dgm:prSet presAssocID="{113E5E28-A2FD-47AD-BB5F-2DF8636894EF}" presName="childNode1tx" presStyleLbl="bgAcc1" presStyleIdx="0" presStyleCnt="5">
        <dgm:presLayoutVars>
          <dgm:bulletEnabled val="1"/>
        </dgm:presLayoutVars>
      </dgm:prSet>
      <dgm:spPr/>
      <dgm:t>
        <a:bodyPr/>
        <a:lstStyle/>
        <a:p>
          <a:endParaRPr lang="en-US"/>
        </a:p>
      </dgm:t>
    </dgm:pt>
    <dgm:pt modelId="{ECB7B775-C1B8-48B3-A100-BF77AA47B4C6}" type="pres">
      <dgm:prSet presAssocID="{113E5E28-A2FD-47AD-BB5F-2DF8636894EF}" presName="parentNode1" presStyleLbl="node1" presStyleIdx="0" presStyleCnt="5">
        <dgm:presLayoutVars>
          <dgm:chMax val="1"/>
          <dgm:bulletEnabled val="1"/>
        </dgm:presLayoutVars>
      </dgm:prSet>
      <dgm:spPr/>
      <dgm:t>
        <a:bodyPr/>
        <a:lstStyle/>
        <a:p>
          <a:endParaRPr lang="en-US"/>
        </a:p>
      </dgm:t>
    </dgm:pt>
    <dgm:pt modelId="{1D84545E-0D42-44D9-8E60-AFE6FB54A924}" type="pres">
      <dgm:prSet presAssocID="{113E5E28-A2FD-47AD-BB5F-2DF8636894EF}" presName="connSite1" presStyleCnt="0"/>
      <dgm:spPr/>
    </dgm:pt>
    <dgm:pt modelId="{C401EF4F-159B-415E-83A3-083B352AC2B0}" type="pres">
      <dgm:prSet presAssocID="{81F21B7C-B6EB-4EFB-9FEB-9AC5C3550EC1}" presName="Name9" presStyleLbl="sibTrans2D1" presStyleIdx="0" presStyleCnt="4"/>
      <dgm:spPr/>
      <dgm:t>
        <a:bodyPr/>
        <a:lstStyle/>
        <a:p>
          <a:endParaRPr lang="en-US"/>
        </a:p>
      </dgm:t>
    </dgm:pt>
    <dgm:pt modelId="{140A44A7-2D27-4055-814A-D45CB24753F0}" type="pres">
      <dgm:prSet presAssocID="{A224C8AE-EB80-41A8-B04F-02D51EFCE009}" presName="composite2" presStyleCnt="0"/>
      <dgm:spPr/>
    </dgm:pt>
    <dgm:pt modelId="{61F2FECC-0A26-4396-8EA4-51C8DE558036}" type="pres">
      <dgm:prSet presAssocID="{A224C8AE-EB80-41A8-B04F-02D51EFCE009}" presName="dummyNode2" presStyleLbl="node1" presStyleIdx="0" presStyleCnt="5"/>
      <dgm:spPr/>
    </dgm:pt>
    <dgm:pt modelId="{AAA3E712-D574-42E6-BF92-791B864F3FB4}" type="pres">
      <dgm:prSet presAssocID="{A224C8AE-EB80-41A8-B04F-02D51EFCE009}" presName="childNode2" presStyleLbl="bgAcc1" presStyleIdx="1" presStyleCnt="5">
        <dgm:presLayoutVars>
          <dgm:bulletEnabled val="1"/>
        </dgm:presLayoutVars>
      </dgm:prSet>
      <dgm:spPr/>
      <dgm:t>
        <a:bodyPr/>
        <a:lstStyle/>
        <a:p>
          <a:endParaRPr lang="en-US"/>
        </a:p>
      </dgm:t>
    </dgm:pt>
    <dgm:pt modelId="{8C04B393-FD1A-41A1-BEA4-5E1E5F6D9B97}" type="pres">
      <dgm:prSet presAssocID="{A224C8AE-EB80-41A8-B04F-02D51EFCE009}" presName="childNode2tx" presStyleLbl="bgAcc1" presStyleIdx="1" presStyleCnt="5">
        <dgm:presLayoutVars>
          <dgm:bulletEnabled val="1"/>
        </dgm:presLayoutVars>
      </dgm:prSet>
      <dgm:spPr/>
      <dgm:t>
        <a:bodyPr/>
        <a:lstStyle/>
        <a:p>
          <a:endParaRPr lang="en-US"/>
        </a:p>
      </dgm:t>
    </dgm:pt>
    <dgm:pt modelId="{127F336B-2802-4DBF-BEB5-080CB0F1918C}" type="pres">
      <dgm:prSet presAssocID="{A224C8AE-EB80-41A8-B04F-02D51EFCE009}" presName="parentNode2" presStyleLbl="node1" presStyleIdx="1" presStyleCnt="5">
        <dgm:presLayoutVars>
          <dgm:chMax val="0"/>
          <dgm:bulletEnabled val="1"/>
        </dgm:presLayoutVars>
      </dgm:prSet>
      <dgm:spPr/>
      <dgm:t>
        <a:bodyPr/>
        <a:lstStyle/>
        <a:p>
          <a:endParaRPr lang="en-US"/>
        </a:p>
      </dgm:t>
    </dgm:pt>
    <dgm:pt modelId="{B1ACEF69-8BCB-40F2-A996-5E8149C05A8D}" type="pres">
      <dgm:prSet presAssocID="{A224C8AE-EB80-41A8-B04F-02D51EFCE009}" presName="connSite2" presStyleCnt="0"/>
      <dgm:spPr/>
    </dgm:pt>
    <dgm:pt modelId="{170D88FF-6CAC-49D2-8E24-6D0BDDEE7BF3}" type="pres">
      <dgm:prSet presAssocID="{E5474C6A-03A4-4723-85A2-CA4B7C22778F}" presName="Name18" presStyleLbl="sibTrans2D1" presStyleIdx="1" presStyleCnt="4"/>
      <dgm:spPr/>
      <dgm:t>
        <a:bodyPr/>
        <a:lstStyle/>
        <a:p>
          <a:endParaRPr lang="en-US"/>
        </a:p>
      </dgm:t>
    </dgm:pt>
    <dgm:pt modelId="{0E0B9846-970E-44C1-9FB1-C9E9605839A5}" type="pres">
      <dgm:prSet presAssocID="{EFB465C5-BD37-4F1C-BF69-6FC77A788F52}" presName="composite1" presStyleCnt="0"/>
      <dgm:spPr/>
    </dgm:pt>
    <dgm:pt modelId="{D894646E-5790-4066-AFC1-07333123396F}" type="pres">
      <dgm:prSet presAssocID="{EFB465C5-BD37-4F1C-BF69-6FC77A788F52}" presName="dummyNode1" presStyleLbl="node1" presStyleIdx="1" presStyleCnt="5"/>
      <dgm:spPr/>
    </dgm:pt>
    <dgm:pt modelId="{AFF3DB6A-2C0D-4FB1-B156-16060A4F4B47}" type="pres">
      <dgm:prSet presAssocID="{EFB465C5-BD37-4F1C-BF69-6FC77A788F52}" presName="childNode1" presStyleLbl="bgAcc1" presStyleIdx="2" presStyleCnt="5">
        <dgm:presLayoutVars>
          <dgm:bulletEnabled val="1"/>
        </dgm:presLayoutVars>
      </dgm:prSet>
      <dgm:spPr/>
      <dgm:t>
        <a:bodyPr/>
        <a:lstStyle/>
        <a:p>
          <a:endParaRPr lang="en-US"/>
        </a:p>
      </dgm:t>
    </dgm:pt>
    <dgm:pt modelId="{4D69B859-5843-4521-91C1-2EEA0944F1AB}" type="pres">
      <dgm:prSet presAssocID="{EFB465C5-BD37-4F1C-BF69-6FC77A788F52}" presName="childNode1tx" presStyleLbl="bgAcc1" presStyleIdx="2" presStyleCnt="5">
        <dgm:presLayoutVars>
          <dgm:bulletEnabled val="1"/>
        </dgm:presLayoutVars>
      </dgm:prSet>
      <dgm:spPr/>
      <dgm:t>
        <a:bodyPr/>
        <a:lstStyle/>
        <a:p>
          <a:endParaRPr lang="en-US"/>
        </a:p>
      </dgm:t>
    </dgm:pt>
    <dgm:pt modelId="{4785561A-8B9E-43DB-A8FF-7AE6E96EA3E9}" type="pres">
      <dgm:prSet presAssocID="{EFB465C5-BD37-4F1C-BF69-6FC77A788F52}" presName="parentNode1" presStyleLbl="node1" presStyleIdx="2" presStyleCnt="5">
        <dgm:presLayoutVars>
          <dgm:chMax val="1"/>
          <dgm:bulletEnabled val="1"/>
        </dgm:presLayoutVars>
      </dgm:prSet>
      <dgm:spPr/>
      <dgm:t>
        <a:bodyPr/>
        <a:lstStyle/>
        <a:p>
          <a:endParaRPr lang="en-US"/>
        </a:p>
      </dgm:t>
    </dgm:pt>
    <dgm:pt modelId="{57134FD6-1A67-4837-B619-B06C4B29FA14}" type="pres">
      <dgm:prSet presAssocID="{EFB465C5-BD37-4F1C-BF69-6FC77A788F52}" presName="connSite1" presStyleCnt="0"/>
      <dgm:spPr/>
    </dgm:pt>
    <dgm:pt modelId="{6035B374-5020-4B1B-A776-B9E6D6EDD17F}" type="pres">
      <dgm:prSet presAssocID="{12CE8AA7-7CB2-49B5-BB6E-F7441FAA140B}" presName="Name9" presStyleLbl="sibTrans2D1" presStyleIdx="2" presStyleCnt="4"/>
      <dgm:spPr/>
      <dgm:t>
        <a:bodyPr/>
        <a:lstStyle/>
        <a:p>
          <a:endParaRPr lang="en-US"/>
        </a:p>
      </dgm:t>
    </dgm:pt>
    <dgm:pt modelId="{C68637C1-DF7C-4149-8155-2136C830B0E8}" type="pres">
      <dgm:prSet presAssocID="{56246270-F311-4A45-B82B-250273929B08}" presName="composite2" presStyleCnt="0"/>
      <dgm:spPr/>
    </dgm:pt>
    <dgm:pt modelId="{61304088-385C-47A4-B2AE-8F3F875347D8}" type="pres">
      <dgm:prSet presAssocID="{56246270-F311-4A45-B82B-250273929B08}" presName="dummyNode2" presStyleLbl="node1" presStyleIdx="2" presStyleCnt="5"/>
      <dgm:spPr/>
    </dgm:pt>
    <dgm:pt modelId="{51597156-4CB6-42D3-A193-3AA6ACE05938}" type="pres">
      <dgm:prSet presAssocID="{56246270-F311-4A45-B82B-250273929B08}" presName="childNode2" presStyleLbl="bgAcc1" presStyleIdx="3" presStyleCnt="5">
        <dgm:presLayoutVars>
          <dgm:bulletEnabled val="1"/>
        </dgm:presLayoutVars>
      </dgm:prSet>
      <dgm:spPr/>
      <dgm:t>
        <a:bodyPr/>
        <a:lstStyle/>
        <a:p>
          <a:endParaRPr lang="en-US"/>
        </a:p>
      </dgm:t>
    </dgm:pt>
    <dgm:pt modelId="{D83CB91D-F339-4181-9E93-6F01E42953A5}" type="pres">
      <dgm:prSet presAssocID="{56246270-F311-4A45-B82B-250273929B08}" presName="childNode2tx" presStyleLbl="bgAcc1" presStyleIdx="3" presStyleCnt="5">
        <dgm:presLayoutVars>
          <dgm:bulletEnabled val="1"/>
        </dgm:presLayoutVars>
      </dgm:prSet>
      <dgm:spPr/>
      <dgm:t>
        <a:bodyPr/>
        <a:lstStyle/>
        <a:p>
          <a:endParaRPr lang="en-US"/>
        </a:p>
      </dgm:t>
    </dgm:pt>
    <dgm:pt modelId="{7D6F0983-AD76-4EBD-9165-6711C19C1710}" type="pres">
      <dgm:prSet presAssocID="{56246270-F311-4A45-B82B-250273929B08}" presName="parentNode2" presStyleLbl="node1" presStyleIdx="3" presStyleCnt="5">
        <dgm:presLayoutVars>
          <dgm:chMax val="0"/>
          <dgm:bulletEnabled val="1"/>
        </dgm:presLayoutVars>
      </dgm:prSet>
      <dgm:spPr/>
      <dgm:t>
        <a:bodyPr/>
        <a:lstStyle/>
        <a:p>
          <a:endParaRPr lang="en-US"/>
        </a:p>
      </dgm:t>
    </dgm:pt>
    <dgm:pt modelId="{53AEBA0E-6E39-41E4-8D2C-2AD4562A888F}" type="pres">
      <dgm:prSet presAssocID="{56246270-F311-4A45-B82B-250273929B08}" presName="connSite2" presStyleCnt="0"/>
      <dgm:spPr/>
    </dgm:pt>
    <dgm:pt modelId="{220AEC2C-00CE-634C-89E9-307C98C8927F}" type="pres">
      <dgm:prSet presAssocID="{AAE41217-D042-42A1-A35A-36451755B102}" presName="Name18" presStyleLbl="sibTrans2D1" presStyleIdx="3" presStyleCnt="4"/>
      <dgm:spPr/>
      <dgm:t>
        <a:bodyPr/>
        <a:lstStyle/>
        <a:p>
          <a:endParaRPr lang="en-US"/>
        </a:p>
      </dgm:t>
    </dgm:pt>
    <dgm:pt modelId="{83E3B804-3FFF-EE49-B7CC-597CFAEDB698}" type="pres">
      <dgm:prSet presAssocID="{905BD59E-0874-2544-A0A5-F88B56462DED}" presName="composite1" presStyleCnt="0"/>
      <dgm:spPr/>
    </dgm:pt>
    <dgm:pt modelId="{77157B0D-E70E-774F-9CF4-8F211EDF80F9}" type="pres">
      <dgm:prSet presAssocID="{905BD59E-0874-2544-A0A5-F88B56462DED}" presName="dummyNode1" presStyleLbl="node1" presStyleIdx="3" presStyleCnt="5"/>
      <dgm:spPr/>
    </dgm:pt>
    <dgm:pt modelId="{A7309F09-D12D-2041-BAAC-BA101A91AFB4}" type="pres">
      <dgm:prSet presAssocID="{905BD59E-0874-2544-A0A5-F88B56462DED}" presName="childNode1" presStyleLbl="bgAcc1" presStyleIdx="4" presStyleCnt="5">
        <dgm:presLayoutVars>
          <dgm:bulletEnabled val="1"/>
        </dgm:presLayoutVars>
      </dgm:prSet>
      <dgm:spPr/>
      <dgm:t>
        <a:bodyPr/>
        <a:lstStyle/>
        <a:p>
          <a:endParaRPr lang="en-US"/>
        </a:p>
      </dgm:t>
    </dgm:pt>
    <dgm:pt modelId="{0CF4B684-0BAA-284F-A929-73FAA5C55DB2}" type="pres">
      <dgm:prSet presAssocID="{905BD59E-0874-2544-A0A5-F88B56462DED}" presName="childNode1tx" presStyleLbl="bgAcc1" presStyleIdx="4" presStyleCnt="5">
        <dgm:presLayoutVars>
          <dgm:bulletEnabled val="1"/>
        </dgm:presLayoutVars>
      </dgm:prSet>
      <dgm:spPr/>
      <dgm:t>
        <a:bodyPr/>
        <a:lstStyle/>
        <a:p>
          <a:endParaRPr lang="en-US"/>
        </a:p>
      </dgm:t>
    </dgm:pt>
    <dgm:pt modelId="{93ADF4CE-7B0E-A44B-A72D-E6385CB587AF}" type="pres">
      <dgm:prSet presAssocID="{905BD59E-0874-2544-A0A5-F88B56462DED}" presName="parentNode1" presStyleLbl="node1" presStyleIdx="4" presStyleCnt="5">
        <dgm:presLayoutVars>
          <dgm:chMax val="1"/>
          <dgm:bulletEnabled val="1"/>
        </dgm:presLayoutVars>
      </dgm:prSet>
      <dgm:spPr/>
      <dgm:t>
        <a:bodyPr/>
        <a:lstStyle/>
        <a:p>
          <a:endParaRPr lang="en-US"/>
        </a:p>
      </dgm:t>
    </dgm:pt>
    <dgm:pt modelId="{67E89E27-3C2C-B74E-9E1E-04C716FB4014}" type="pres">
      <dgm:prSet presAssocID="{905BD59E-0874-2544-A0A5-F88B56462DED}" presName="connSite1" presStyleCnt="0"/>
      <dgm:spPr/>
    </dgm:pt>
  </dgm:ptLst>
  <dgm:cxnLst>
    <dgm:cxn modelId="{F344D457-FC0A-824D-8684-8657BB11F709}" type="presOf" srcId="{905BD59E-0874-2544-A0A5-F88B56462DED}" destId="{93ADF4CE-7B0E-A44B-A72D-E6385CB587AF}" srcOrd="0" destOrd="0" presId="urn:microsoft.com/office/officeart/2005/8/layout/hProcess4"/>
    <dgm:cxn modelId="{797AF052-59BB-5047-87A8-802C8DA4093C}" type="presOf" srcId="{A29648C5-F162-9842-B3AA-8B07D5226140}" destId="{0CF4B684-0BAA-284F-A929-73FAA5C55DB2}" srcOrd="1" destOrd="1" presId="urn:microsoft.com/office/officeart/2005/8/layout/hProcess4"/>
    <dgm:cxn modelId="{4C252085-627C-49F3-968B-9EE115F00916}" srcId="{56246270-F311-4A45-B82B-250273929B08}" destId="{F7A46116-BF0C-4FEA-9786-398B0A0693B6}" srcOrd="1" destOrd="0" parTransId="{D42C6A25-B22A-4927-9761-1BD76EB3514C}" sibTransId="{13F91C19-3B96-407C-9878-2ED8038727DF}"/>
    <dgm:cxn modelId="{CF10FA02-356C-7345-AE0E-515CD184524D}" type="presOf" srcId="{CC62C9D7-8F92-B04F-9D76-B2C7BDC46D15}" destId="{0CF4B684-0BAA-284F-A929-73FAA5C55DB2}" srcOrd="1" destOrd="3" presId="urn:microsoft.com/office/officeart/2005/8/layout/hProcess4"/>
    <dgm:cxn modelId="{C5999658-9F7C-7148-9033-B1CC6ADE56BD}" type="presOf" srcId="{82342394-CE92-4C26-802D-40A14DEED563}" destId="{AFF3DB6A-2C0D-4FB1-B156-16060A4F4B47}" srcOrd="0" destOrd="0" presId="urn:microsoft.com/office/officeart/2005/8/layout/hProcess4"/>
    <dgm:cxn modelId="{DB06820A-E69C-C447-9A83-880D5E8289B7}" type="presOf" srcId="{B5D2DD3D-9C37-4476-9F94-1D0FE58036E5}" destId="{F065E6FD-6EB5-4ECC-B668-0E196E057BB0}" srcOrd="1" destOrd="0" presId="urn:microsoft.com/office/officeart/2005/8/layout/hProcess4"/>
    <dgm:cxn modelId="{A5740778-B938-4736-97DA-6781E31698B1}" srcId="{A224C8AE-EB80-41A8-B04F-02D51EFCE009}" destId="{2440031A-5BAA-42F2-870A-9084DDAC06E5}" srcOrd="0" destOrd="0" parTransId="{4F060029-A522-43B6-B521-2F74F8A6F2C9}" sibTransId="{063581E4-799E-414D-9F5C-75005C3B2BD3}"/>
    <dgm:cxn modelId="{796610A0-CABC-5349-B23D-4A039FE0CD1E}" type="presOf" srcId="{DD3161DB-7664-C941-A01B-269E5D51B009}" destId="{A7309F09-D12D-2041-BAAC-BA101A91AFB4}" srcOrd="0" destOrd="0" presId="urn:microsoft.com/office/officeart/2005/8/layout/hProcess4"/>
    <dgm:cxn modelId="{4B879AEC-7C07-3D4C-8577-941138F72746}" type="presOf" srcId="{DD3161DB-7664-C941-A01B-269E5D51B009}" destId="{0CF4B684-0BAA-284F-A929-73FAA5C55DB2}" srcOrd="1" destOrd="0" presId="urn:microsoft.com/office/officeart/2005/8/layout/hProcess4"/>
    <dgm:cxn modelId="{4B005BA8-540C-C946-825D-AEB42B3AF072}" type="presOf" srcId="{A9A2F927-51AE-485F-ABED-56EBE9F51B87}" destId="{4D69B859-5843-4521-91C1-2EEA0944F1AB}" srcOrd="1" destOrd="1" presId="urn:microsoft.com/office/officeart/2005/8/layout/hProcess4"/>
    <dgm:cxn modelId="{C2E45805-DD46-F64B-80D5-F1B33EA0D494}" type="presOf" srcId="{113E5E28-A2FD-47AD-BB5F-2DF8636894EF}" destId="{ECB7B775-C1B8-48B3-A100-BF77AA47B4C6}" srcOrd="0" destOrd="0" presId="urn:microsoft.com/office/officeart/2005/8/layout/hProcess4"/>
    <dgm:cxn modelId="{F35FE802-C9E9-FB49-BCB9-45636E556A21}" type="presOf" srcId="{44966953-26F4-724C-9E5A-21A07C97113B}" destId="{A7309F09-D12D-2041-BAAC-BA101A91AFB4}" srcOrd="0" destOrd="2" presId="urn:microsoft.com/office/officeart/2005/8/layout/hProcess4"/>
    <dgm:cxn modelId="{75346657-7056-2441-B98B-44340A491EFE}" type="presOf" srcId="{CC62C9D7-8F92-B04F-9D76-B2C7BDC46D15}" destId="{A7309F09-D12D-2041-BAAC-BA101A91AFB4}" srcOrd="0" destOrd="3" presId="urn:microsoft.com/office/officeart/2005/8/layout/hProcess4"/>
    <dgm:cxn modelId="{C2299C24-40B5-A74E-8E5B-D6552A8D5208}" type="presOf" srcId="{CAED9BF6-6E9F-4459-9CAA-815A3DA3F101}" destId="{F065E6FD-6EB5-4ECC-B668-0E196E057BB0}" srcOrd="1" destOrd="1" presId="urn:microsoft.com/office/officeart/2005/8/layout/hProcess4"/>
    <dgm:cxn modelId="{FCD750BE-E232-984B-89AD-E631CA46FCF8}" type="presOf" srcId="{B5D2DD3D-9C37-4476-9F94-1D0FE58036E5}" destId="{94BEB05C-F40D-4E14-A698-EA2764280101}" srcOrd="0" destOrd="0" presId="urn:microsoft.com/office/officeart/2005/8/layout/hProcess4"/>
    <dgm:cxn modelId="{D0AC2D3B-F74C-D040-9172-931886C52CFD}" type="presOf" srcId="{A9A2F927-51AE-485F-ABED-56EBE9F51B87}" destId="{AFF3DB6A-2C0D-4FB1-B156-16060A4F4B47}" srcOrd="0" destOrd="1" presId="urn:microsoft.com/office/officeart/2005/8/layout/hProcess4"/>
    <dgm:cxn modelId="{9691C7DF-0DFC-2C45-9EA8-F1ADA92D9588}" type="presOf" srcId="{12CE8AA7-7CB2-49B5-BB6E-F7441FAA140B}" destId="{6035B374-5020-4B1B-A776-B9E6D6EDD17F}" srcOrd="0" destOrd="0" presId="urn:microsoft.com/office/officeart/2005/8/layout/hProcess4"/>
    <dgm:cxn modelId="{CA9ABDF3-0DA2-4F17-956E-E5917B599E7C}" srcId="{EFB465C5-BD37-4F1C-BF69-6FC77A788F52}" destId="{82342394-CE92-4C26-802D-40A14DEED563}" srcOrd="0" destOrd="0" parTransId="{9B85DE3A-47D7-46F2-8122-044D7A7BD5B2}" sibTransId="{6B327C54-78E8-4824-A1FE-00AFE7E0DDE3}"/>
    <dgm:cxn modelId="{88049DCD-031D-D548-87CF-3E8AD4390AD7}" type="presOf" srcId="{56246270-F311-4A45-B82B-250273929B08}" destId="{7D6F0983-AD76-4EBD-9165-6711C19C1710}" srcOrd="0" destOrd="0" presId="urn:microsoft.com/office/officeart/2005/8/layout/hProcess4"/>
    <dgm:cxn modelId="{CEE8CF4B-6AB7-C947-AE84-0C03D782E0E7}" type="presOf" srcId="{AC1FA5C8-DF04-40B0-8149-61E6956C96F5}" destId="{8C04B393-FD1A-41A1-BEA4-5E1E5F6D9B97}" srcOrd="1" destOrd="1" presId="urn:microsoft.com/office/officeart/2005/8/layout/hProcess4"/>
    <dgm:cxn modelId="{F536D7DB-A8A8-4D41-A818-4BC6AD4808A3}" type="presOf" srcId="{E5474C6A-03A4-4723-85A2-CA4B7C22778F}" destId="{170D88FF-6CAC-49D2-8E24-6D0BDDEE7BF3}" srcOrd="0" destOrd="0" presId="urn:microsoft.com/office/officeart/2005/8/layout/hProcess4"/>
    <dgm:cxn modelId="{F74F7CC1-629E-BA49-81DD-BDEF6BA7CEB8}" type="presOf" srcId="{F7A46116-BF0C-4FEA-9786-398B0A0693B6}" destId="{D83CB91D-F339-4181-9E93-6F01E42953A5}" srcOrd="1" destOrd="1" presId="urn:microsoft.com/office/officeart/2005/8/layout/hProcess4"/>
    <dgm:cxn modelId="{BD23965B-D2F7-E34A-8F32-FB8521BA8E97}" type="presOf" srcId="{9083827D-D2B7-4099-B696-4E647D553F2D}" destId="{D83CB91D-F339-4181-9E93-6F01E42953A5}" srcOrd="1" destOrd="0" presId="urn:microsoft.com/office/officeart/2005/8/layout/hProcess4"/>
    <dgm:cxn modelId="{3E66D0C2-6675-3A4F-A414-83B0214B1452}" srcId="{905BD59E-0874-2544-A0A5-F88B56462DED}" destId="{DD3161DB-7664-C941-A01B-269E5D51B009}" srcOrd="0" destOrd="0" parTransId="{E7E86335-761B-C543-AF48-B71DFF5FE865}" sibTransId="{A9D3872E-608A-D545-B75A-07A8A8D1C169}"/>
    <dgm:cxn modelId="{C2B20AFB-B439-CF47-A2E7-831FAC75A5C8}" type="presOf" srcId="{2440031A-5BAA-42F2-870A-9084DDAC06E5}" destId="{8C04B393-FD1A-41A1-BEA4-5E1E5F6D9B97}" srcOrd="1" destOrd="0" presId="urn:microsoft.com/office/officeart/2005/8/layout/hProcess4"/>
    <dgm:cxn modelId="{24D5443B-9B9E-D44D-8985-D79EC34B99D0}" srcId="{905BD59E-0874-2544-A0A5-F88B56462DED}" destId="{CC62C9D7-8F92-B04F-9D76-B2C7BDC46D15}" srcOrd="3" destOrd="0" parTransId="{8DFC761B-4583-BE49-9237-A150ED28A60F}" sibTransId="{73B3624C-DBF5-8C40-AEB6-1F8E27F2D062}"/>
    <dgm:cxn modelId="{F79B4395-8D7D-4960-B3EA-DB2B37D343BE}" srcId="{113E5E28-A2FD-47AD-BB5F-2DF8636894EF}" destId="{B5D2DD3D-9C37-4476-9F94-1D0FE58036E5}" srcOrd="0" destOrd="0" parTransId="{74ABD464-54C6-46AD-B942-07760C245A67}" sibTransId="{331392E4-51EB-49D4-BCEA-1BBC582BDC5B}"/>
    <dgm:cxn modelId="{B86EAFBF-B33E-0040-8878-71201589A513}" type="presOf" srcId="{44966953-26F4-724C-9E5A-21A07C97113B}" destId="{0CF4B684-0BAA-284F-A929-73FAA5C55DB2}" srcOrd="1" destOrd="2" presId="urn:microsoft.com/office/officeart/2005/8/layout/hProcess4"/>
    <dgm:cxn modelId="{2BD6BB38-ADB9-ED44-8862-BFFC2E2D154A}" srcId="{B2F8550F-1A10-45B6-8D34-D2161C04D85B}" destId="{905BD59E-0874-2544-A0A5-F88B56462DED}" srcOrd="4" destOrd="0" parTransId="{304C5679-4B07-394C-8662-AA18D6C34F6D}" sibTransId="{A740346A-9D32-AF47-A092-F3C3201CA5E6}"/>
    <dgm:cxn modelId="{544F6645-3D0F-0B41-9223-C570000A080A}" srcId="{905BD59E-0874-2544-A0A5-F88B56462DED}" destId="{44966953-26F4-724C-9E5A-21A07C97113B}" srcOrd="2" destOrd="0" parTransId="{7EA5E0A9-6AE6-DE48-B5F8-D8F174C2025D}" sibTransId="{47FC8024-817E-E046-AE24-5B5EA72FC8D8}"/>
    <dgm:cxn modelId="{64ED3033-95A3-8241-9EC6-C3528E4C2550}" type="presOf" srcId="{9083827D-D2B7-4099-B696-4E647D553F2D}" destId="{51597156-4CB6-42D3-A193-3AA6ACE05938}" srcOrd="0" destOrd="0" presId="urn:microsoft.com/office/officeart/2005/8/layout/hProcess4"/>
    <dgm:cxn modelId="{B88BC21B-1C2B-4B6E-9166-A36D9CB81438}" srcId="{B2F8550F-1A10-45B6-8D34-D2161C04D85B}" destId="{56246270-F311-4A45-B82B-250273929B08}" srcOrd="3" destOrd="0" parTransId="{2EF2AB07-792C-4B82-8508-4E1EA4AA8EA3}" sibTransId="{AAE41217-D042-42A1-A35A-36451755B102}"/>
    <dgm:cxn modelId="{974B62B5-049D-4240-8DFE-C9CB1278FF63}" type="presOf" srcId="{81F21B7C-B6EB-4EFB-9FEB-9AC5C3550EC1}" destId="{C401EF4F-159B-415E-83A3-083B352AC2B0}" srcOrd="0" destOrd="0" presId="urn:microsoft.com/office/officeart/2005/8/layout/hProcess4"/>
    <dgm:cxn modelId="{F0C7EB0A-3158-F047-B968-D60E6308A868}" type="presOf" srcId="{B2F8550F-1A10-45B6-8D34-D2161C04D85B}" destId="{82A051FD-1F92-4DB6-AA24-02D9C8B6E608}" srcOrd="0" destOrd="0" presId="urn:microsoft.com/office/officeart/2005/8/layout/hProcess4"/>
    <dgm:cxn modelId="{75FA2EDF-9970-46FF-AB91-87753C101D72}" srcId="{56246270-F311-4A45-B82B-250273929B08}" destId="{9083827D-D2B7-4099-B696-4E647D553F2D}" srcOrd="0" destOrd="0" parTransId="{FF8F398C-4F7F-4E4C-B189-0F84789171A9}" sibTransId="{79732F11-0510-4468-854B-D7069ABA806E}"/>
    <dgm:cxn modelId="{1E03FC08-7DE8-E04D-8DCE-4E93A122C340}" type="presOf" srcId="{A224C8AE-EB80-41A8-B04F-02D51EFCE009}" destId="{127F336B-2802-4DBF-BEB5-080CB0F1918C}" srcOrd="0" destOrd="0" presId="urn:microsoft.com/office/officeart/2005/8/layout/hProcess4"/>
    <dgm:cxn modelId="{C6348208-F4BE-1B46-9C2A-AEEF9E9B3614}" type="presOf" srcId="{AAE41217-D042-42A1-A35A-36451755B102}" destId="{220AEC2C-00CE-634C-89E9-307C98C8927F}" srcOrd="0" destOrd="0" presId="urn:microsoft.com/office/officeart/2005/8/layout/hProcess4"/>
    <dgm:cxn modelId="{FF32D498-8827-4577-8725-10B43AA77668}" srcId="{113E5E28-A2FD-47AD-BB5F-2DF8636894EF}" destId="{CAED9BF6-6E9F-4459-9CAA-815A3DA3F101}" srcOrd="1" destOrd="0" parTransId="{3B0443DE-63B2-4019-BFD3-8A8570446CBC}" sibTransId="{40EE4A86-B1B3-43EE-8AED-FDF84D89806E}"/>
    <dgm:cxn modelId="{C0B2F513-26C2-4995-BCA3-37697FBF8AE3}" srcId="{A224C8AE-EB80-41A8-B04F-02D51EFCE009}" destId="{AC1FA5C8-DF04-40B0-8149-61E6956C96F5}" srcOrd="1" destOrd="0" parTransId="{A9738EB9-6D61-48B7-B51C-4528C48293BC}" sibTransId="{8CCE4E64-9343-4492-A689-834B6FF98013}"/>
    <dgm:cxn modelId="{3BDEB2BF-A275-6D4C-B751-A9E9461D853F}" srcId="{905BD59E-0874-2544-A0A5-F88B56462DED}" destId="{A29648C5-F162-9842-B3AA-8B07D5226140}" srcOrd="1" destOrd="0" parTransId="{C3FE2BA8-C4DB-6341-87D9-397F92B2C154}" sibTransId="{5D2D289A-8E5E-4849-AA90-C3F84D8158C1}"/>
    <dgm:cxn modelId="{0F433231-0997-9D4C-BB28-DC2F274FF238}" type="presOf" srcId="{2440031A-5BAA-42F2-870A-9084DDAC06E5}" destId="{AAA3E712-D574-42E6-BF92-791B864F3FB4}" srcOrd="0" destOrd="0" presId="urn:microsoft.com/office/officeart/2005/8/layout/hProcess4"/>
    <dgm:cxn modelId="{83E9475C-28D0-EB4E-9971-A2EB8EA00E7E}" type="presOf" srcId="{EFB465C5-BD37-4F1C-BF69-6FC77A788F52}" destId="{4785561A-8B9E-43DB-A8FF-7AE6E96EA3E9}" srcOrd="0" destOrd="0" presId="urn:microsoft.com/office/officeart/2005/8/layout/hProcess4"/>
    <dgm:cxn modelId="{B072583B-ABAC-D345-BA75-3F0C4C9B49EA}" type="presOf" srcId="{AC1FA5C8-DF04-40B0-8149-61E6956C96F5}" destId="{AAA3E712-D574-42E6-BF92-791B864F3FB4}" srcOrd="0" destOrd="1" presId="urn:microsoft.com/office/officeart/2005/8/layout/hProcess4"/>
    <dgm:cxn modelId="{21729ECA-F56C-4708-B4F5-5CAF86FD549F}" srcId="{B2F8550F-1A10-45B6-8D34-D2161C04D85B}" destId="{EFB465C5-BD37-4F1C-BF69-6FC77A788F52}" srcOrd="2" destOrd="0" parTransId="{3E6F72DF-B143-44F2-8628-F623A5762E07}" sibTransId="{12CE8AA7-7CB2-49B5-BB6E-F7441FAA140B}"/>
    <dgm:cxn modelId="{DB59634F-D455-4D9C-B44C-52C399CDFD04}" srcId="{EFB465C5-BD37-4F1C-BF69-6FC77A788F52}" destId="{A9A2F927-51AE-485F-ABED-56EBE9F51B87}" srcOrd="1" destOrd="0" parTransId="{30D86CFD-CE83-4257-9568-4BD030BC8829}" sibTransId="{536336DB-7944-4FC2-81BF-78B51EA5682F}"/>
    <dgm:cxn modelId="{699DE10D-5CDD-ED42-AC75-CBDC09CB0EEF}" type="presOf" srcId="{F7A46116-BF0C-4FEA-9786-398B0A0693B6}" destId="{51597156-4CB6-42D3-A193-3AA6ACE05938}" srcOrd="0" destOrd="1" presId="urn:microsoft.com/office/officeart/2005/8/layout/hProcess4"/>
    <dgm:cxn modelId="{54F481E8-9166-5046-81A9-6D942D55B91A}" type="presOf" srcId="{CAED9BF6-6E9F-4459-9CAA-815A3DA3F101}" destId="{94BEB05C-F40D-4E14-A698-EA2764280101}" srcOrd="0" destOrd="1" presId="urn:microsoft.com/office/officeart/2005/8/layout/hProcess4"/>
    <dgm:cxn modelId="{5A44F40B-FE6A-5A4C-A9DF-F041CE1232B8}" type="presOf" srcId="{82342394-CE92-4C26-802D-40A14DEED563}" destId="{4D69B859-5843-4521-91C1-2EEA0944F1AB}" srcOrd="1" destOrd="0" presId="urn:microsoft.com/office/officeart/2005/8/layout/hProcess4"/>
    <dgm:cxn modelId="{B6CC5253-3E3C-5F41-AC6E-B9F431EED1A9}" type="presOf" srcId="{A29648C5-F162-9842-B3AA-8B07D5226140}" destId="{A7309F09-D12D-2041-BAAC-BA101A91AFB4}" srcOrd="0" destOrd="1" presId="urn:microsoft.com/office/officeart/2005/8/layout/hProcess4"/>
    <dgm:cxn modelId="{8ADE40EA-D96F-4ECC-8E10-0BD10EC74AFF}" srcId="{B2F8550F-1A10-45B6-8D34-D2161C04D85B}" destId="{113E5E28-A2FD-47AD-BB5F-2DF8636894EF}" srcOrd="0" destOrd="0" parTransId="{752C8AEA-2D38-4B94-93B5-CF0A895CD204}" sibTransId="{81F21B7C-B6EB-4EFB-9FEB-9AC5C3550EC1}"/>
    <dgm:cxn modelId="{0313B16F-9314-4FC8-AF84-F7AA544AE9DA}" srcId="{B2F8550F-1A10-45B6-8D34-D2161C04D85B}" destId="{A224C8AE-EB80-41A8-B04F-02D51EFCE009}" srcOrd="1" destOrd="0" parTransId="{CCA8156F-871E-43DA-8268-6523D999E70C}" sibTransId="{E5474C6A-03A4-4723-85A2-CA4B7C22778F}"/>
    <dgm:cxn modelId="{1D96700A-9506-264E-9655-A1FD62910413}" type="presParOf" srcId="{82A051FD-1F92-4DB6-AA24-02D9C8B6E608}" destId="{909EE104-DEE0-44CB-BD5F-B683E96915BA}" srcOrd="0" destOrd="0" presId="urn:microsoft.com/office/officeart/2005/8/layout/hProcess4"/>
    <dgm:cxn modelId="{0793916A-4295-8942-ACC2-C4AD14DC59D3}" type="presParOf" srcId="{82A051FD-1F92-4DB6-AA24-02D9C8B6E608}" destId="{F9C21109-BB5F-4824-A7F1-7B020AA0430E}" srcOrd="1" destOrd="0" presId="urn:microsoft.com/office/officeart/2005/8/layout/hProcess4"/>
    <dgm:cxn modelId="{F523252F-ECBE-7F40-A41C-206E2AB356B5}" type="presParOf" srcId="{82A051FD-1F92-4DB6-AA24-02D9C8B6E608}" destId="{603DAE69-EC2E-4D2D-95F3-E2C22E657231}" srcOrd="2" destOrd="0" presId="urn:microsoft.com/office/officeart/2005/8/layout/hProcess4"/>
    <dgm:cxn modelId="{C47B935D-6F6E-C141-AC28-E9FA70636BE7}" type="presParOf" srcId="{603DAE69-EC2E-4D2D-95F3-E2C22E657231}" destId="{2D23952E-74F5-46F6-AFD3-8A5FF6179F77}" srcOrd="0" destOrd="0" presId="urn:microsoft.com/office/officeart/2005/8/layout/hProcess4"/>
    <dgm:cxn modelId="{F2F57F22-EF93-AC46-A369-7EF9387319B5}" type="presParOf" srcId="{2D23952E-74F5-46F6-AFD3-8A5FF6179F77}" destId="{A16BFEE8-AFA7-4B59-847B-E98A1F37054B}" srcOrd="0" destOrd="0" presId="urn:microsoft.com/office/officeart/2005/8/layout/hProcess4"/>
    <dgm:cxn modelId="{8A683C5A-3AD4-1744-8D30-A125DF4E6B02}" type="presParOf" srcId="{2D23952E-74F5-46F6-AFD3-8A5FF6179F77}" destId="{94BEB05C-F40D-4E14-A698-EA2764280101}" srcOrd="1" destOrd="0" presId="urn:microsoft.com/office/officeart/2005/8/layout/hProcess4"/>
    <dgm:cxn modelId="{4199C7F0-066D-B449-A372-ED907EACFD04}" type="presParOf" srcId="{2D23952E-74F5-46F6-AFD3-8A5FF6179F77}" destId="{F065E6FD-6EB5-4ECC-B668-0E196E057BB0}" srcOrd="2" destOrd="0" presId="urn:microsoft.com/office/officeart/2005/8/layout/hProcess4"/>
    <dgm:cxn modelId="{F6EA12F3-0735-2C4B-8392-76E260302508}" type="presParOf" srcId="{2D23952E-74F5-46F6-AFD3-8A5FF6179F77}" destId="{ECB7B775-C1B8-48B3-A100-BF77AA47B4C6}" srcOrd="3" destOrd="0" presId="urn:microsoft.com/office/officeart/2005/8/layout/hProcess4"/>
    <dgm:cxn modelId="{5AB37616-BE1C-9044-B1BE-49F0968F8C4D}" type="presParOf" srcId="{2D23952E-74F5-46F6-AFD3-8A5FF6179F77}" destId="{1D84545E-0D42-44D9-8E60-AFE6FB54A924}" srcOrd="4" destOrd="0" presId="urn:microsoft.com/office/officeart/2005/8/layout/hProcess4"/>
    <dgm:cxn modelId="{2A9923E2-75EF-CF45-95BA-53DBFD780EC3}" type="presParOf" srcId="{603DAE69-EC2E-4D2D-95F3-E2C22E657231}" destId="{C401EF4F-159B-415E-83A3-083B352AC2B0}" srcOrd="1" destOrd="0" presId="urn:microsoft.com/office/officeart/2005/8/layout/hProcess4"/>
    <dgm:cxn modelId="{AECB366E-CEEB-4149-8888-A0B9254BF187}" type="presParOf" srcId="{603DAE69-EC2E-4D2D-95F3-E2C22E657231}" destId="{140A44A7-2D27-4055-814A-D45CB24753F0}" srcOrd="2" destOrd="0" presId="urn:microsoft.com/office/officeart/2005/8/layout/hProcess4"/>
    <dgm:cxn modelId="{9270A66A-FD2C-3345-BA2E-2630347A9A51}" type="presParOf" srcId="{140A44A7-2D27-4055-814A-D45CB24753F0}" destId="{61F2FECC-0A26-4396-8EA4-51C8DE558036}" srcOrd="0" destOrd="0" presId="urn:microsoft.com/office/officeart/2005/8/layout/hProcess4"/>
    <dgm:cxn modelId="{7DC561B9-B549-EE4A-885D-9AE0F9F45ABF}" type="presParOf" srcId="{140A44A7-2D27-4055-814A-D45CB24753F0}" destId="{AAA3E712-D574-42E6-BF92-791B864F3FB4}" srcOrd="1" destOrd="0" presId="urn:microsoft.com/office/officeart/2005/8/layout/hProcess4"/>
    <dgm:cxn modelId="{3EA9D946-0024-C644-9815-2FE71EE98944}" type="presParOf" srcId="{140A44A7-2D27-4055-814A-D45CB24753F0}" destId="{8C04B393-FD1A-41A1-BEA4-5E1E5F6D9B97}" srcOrd="2" destOrd="0" presId="urn:microsoft.com/office/officeart/2005/8/layout/hProcess4"/>
    <dgm:cxn modelId="{7E6917F6-04D7-854D-9EB4-83AB52470D39}" type="presParOf" srcId="{140A44A7-2D27-4055-814A-D45CB24753F0}" destId="{127F336B-2802-4DBF-BEB5-080CB0F1918C}" srcOrd="3" destOrd="0" presId="urn:microsoft.com/office/officeart/2005/8/layout/hProcess4"/>
    <dgm:cxn modelId="{7D2D72E2-0D0F-054B-90E8-632C82814AB3}" type="presParOf" srcId="{140A44A7-2D27-4055-814A-D45CB24753F0}" destId="{B1ACEF69-8BCB-40F2-A996-5E8149C05A8D}" srcOrd="4" destOrd="0" presId="urn:microsoft.com/office/officeart/2005/8/layout/hProcess4"/>
    <dgm:cxn modelId="{2460B1EF-6D0D-D246-860A-A6A9812D12A5}" type="presParOf" srcId="{603DAE69-EC2E-4D2D-95F3-E2C22E657231}" destId="{170D88FF-6CAC-49D2-8E24-6D0BDDEE7BF3}" srcOrd="3" destOrd="0" presId="urn:microsoft.com/office/officeart/2005/8/layout/hProcess4"/>
    <dgm:cxn modelId="{7F729081-5568-2445-9922-C040FE791BFD}" type="presParOf" srcId="{603DAE69-EC2E-4D2D-95F3-E2C22E657231}" destId="{0E0B9846-970E-44C1-9FB1-C9E9605839A5}" srcOrd="4" destOrd="0" presId="urn:microsoft.com/office/officeart/2005/8/layout/hProcess4"/>
    <dgm:cxn modelId="{46EC9228-9C92-254E-99F5-B0926119E6EC}" type="presParOf" srcId="{0E0B9846-970E-44C1-9FB1-C9E9605839A5}" destId="{D894646E-5790-4066-AFC1-07333123396F}" srcOrd="0" destOrd="0" presId="urn:microsoft.com/office/officeart/2005/8/layout/hProcess4"/>
    <dgm:cxn modelId="{04280615-A0B8-3E42-9726-0B477C717863}" type="presParOf" srcId="{0E0B9846-970E-44C1-9FB1-C9E9605839A5}" destId="{AFF3DB6A-2C0D-4FB1-B156-16060A4F4B47}" srcOrd="1" destOrd="0" presId="urn:microsoft.com/office/officeart/2005/8/layout/hProcess4"/>
    <dgm:cxn modelId="{AF34D6EF-1305-A140-A5CA-F9A2C83AE40F}" type="presParOf" srcId="{0E0B9846-970E-44C1-9FB1-C9E9605839A5}" destId="{4D69B859-5843-4521-91C1-2EEA0944F1AB}" srcOrd="2" destOrd="0" presId="urn:microsoft.com/office/officeart/2005/8/layout/hProcess4"/>
    <dgm:cxn modelId="{50341AC9-B531-3D47-93C2-7153D70A0AFA}" type="presParOf" srcId="{0E0B9846-970E-44C1-9FB1-C9E9605839A5}" destId="{4785561A-8B9E-43DB-A8FF-7AE6E96EA3E9}" srcOrd="3" destOrd="0" presId="urn:microsoft.com/office/officeart/2005/8/layout/hProcess4"/>
    <dgm:cxn modelId="{503B6C84-1B8A-2D47-BA3A-3D87B3FDBC3D}" type="presParOf" srcId="{0E0B9846-970E-44C1-9FB1-C9E9605839A5}" destId="{57134FD6-1A67-4837-B619-B06C4B29FA14}" srcOrd="4" destOrd="0" presId="urn:microsoft.com/office/officeart/2005/8/layout/hProcess4"/>
    <dgm:cxn modelId="{5AE2328D-15C4-0243-8914-7E25EE73463A}" type="presParOf" srcId="{603DAE69-EC2E-4D2D-95F3-E2C22E657231}" destId="{6035B374-5020-4B1B-A776-B9E6D6EDD17F}" srcOrd="5" destOrd="0" presId="urn:microsoft.com/office/officeart/2005/8/layout/hProcess4"/>
    <dgm:cxn modelId="{DFC09C2D-FAD8-E14D-86ED-2482C328571E}" type="presParOf" srcId="{603DAE69-EC2E-4D2D-95F3-E2C22E657231}" destId="{C68637C1-DF7C-4149-8155-2136C830B0E8}" srcOrd="6" destOrd="0" presId="urn:microsoft.com/office/officeart/2005/8/layout/hProcess4"/>
    <dgm:cxn modelId="{5DCF3B44-B76D-5647-B09E-6DAEBC60C17D}" type="presParOf" srcId="{C68637C1-DF7C-4149-8155-2136C830B0E8}" destId="{61304088-385C-47A4-B2AE-8F3F875347D8}" srcOrd="0" destOrd="0" presId="urn:microsoft.com/office/officeart/2005/8/layout/hProcess4"/>
    <dgm:cxn modelId="{123B0806-7EE4-4649-82AD-03CCCE655F03}" type="presParOf" srcId="{C68637C1-DF7C-4149-8155-2136C830B0E8}" destId="{51597156-4CB6-42D3-A193-3AA6ACE05938}" srcOrd="1" destOrd="0" presId="urn:microsoft.com/office/officeart/2005/8/layout/hProcess4"/>
    <dgm:cxn modelId="{1F3433B7-BCA4-4541-9B01-5DD621C706E0}" type="presParOf" srcId="{C68637C1-DF7C-4149-8155-2136C830B0E8}" destId="{D83CB91D-F339-4181-9E93-6F01E42953A5}" srcOrd="2" destOrd="0" presId="urn:microsoft.com/office/officeart/2005/8/layout/hProcess4"/>
    <dgm:cxn modelId="{8CA6DC4D-B685-024F-ABB8-F5067FB00E9D}" type="presParOf" srcId="{C68637C1-DF7C-4149-8155-2136C830B0E8}" destId="{7D6F0983-AD76-4EBD-9165-6711C19C1710}" srcOrd="3" destOrd="0" presId="urn:microsoft.com/office/officeart/2005/8/layout/hProcess4"/>
    <dgm:cxn modelId="{1FF08ACA-2F1D-A348-AC3D-7DA8828F7FCC}" type="presParOf" srcId="{C68637C1-DF7C-4149-8155-2136C830B0E8}" destId="{53AEBA0E-6E39-41E4-8D2C-2AD4562A888F}" srcOrd="4" destOrd="0" presId="urn:microsoft.com/office/officeart/2005/8/layout/hProcess4"/>
    <dgm:cxn modelId="{E2BD61E6-374F-ED48-AA86-6867179E4266}" type="presParOf" srcId="{603DAE69-EC2E-4D2D-95F3-E2C22E657231}" destId="{220AEC2C-00CE-634C-89E9-307C98C8927F}" srcOrd="7" destOrd="0" presId="urn:microsoft.com/office/officeart/2005/8/layout/hProcess4"/>
    <dgm:cxn modelId="{0EDD7707-A15C-704A-ADC5-77542DF4BB1C}" type="presParOf" srcId="{603DAE69-EC2E-4D2D-95F3-E2C22E657231}" destId="{83E3B804-3FFF-EE49-B7CC-597CFAEDB698}" srcOrd="8" destOrd="0" presId="urn:microsoft.com/office/officeart/2005/8/layout/hProcess4"/>
    <dgm:cxn modelId="{A7FC45D4-4FD7-DC4D-A5C5-2B06CC0E9C1A}" type="presParOf" srcId="{83E3B804-3FFF-EE49-B7CC-597CFAEDB698}" destId="{77157B0D-E70E-774F-9CF4-8F211EDF80F9}" srcOrd="0" destOrd="0" presId="urn:microsoft.com/office/officeart/2005/8/layout/hProcess4"/>
    <dgm:cxn modelId="{E93FE881-DBE5-9649-901C-07C9933E6942}" type="presParOf" srcId="{83E3B804-3FFF-EE49-B7CC-597CFAEDB698}" destId="{A7309F09-D12D-2041-BAAC-BA101A91AFB4}" srcOrd="1" destOrd="0" presId="urn:microsoft.com/office/officeart/2005/8/layout/hProcess4"/>
    <dgm:cxn modelId="{9F559D23-8642-7046-A362-314ABE6E163F}" type="presParOf" srcId="{83E3B804-3FFF-EE49-B7CC-597CFAEDB698}" destId="{0CF4B684-0BAA-284F-A929-73FAA5C55DB2}" srcOrd="2" destOrd="0" presId="urn:microsoft.com/office/officeart/2005/8/layout/hProcess4"/>
    <dgm:cxn modelId="{89C87036-81D6-A34C-BA25-061593312B06}" type="presParOf" srcId="{83E3B804-3FFF-EE49-B7CC-597CFAEDB698}" destId="{93ADF4CE-7B0E-A44B-A72D-E6385CB587AF}" srcOrd="3" destOrd="0" presId="urn:microsoft.com/office/officeart/2005/8/layout/hProcess4"/>
    <dgm:cxn modelId="{1757C3B5-8291-EF4E-B858-D6F16C35BF37}" type="presParOf" srcId="{83E3B804-3FFF-EE49-B7CC-597CFAEDB698}" destId="{67E89E27-3C2C-B74E-9E1E-04C716FB4014}" srcOrd="4" destOrd="0" presId="urn:microsoft.com/office/officeart/2005/8/layout/hProcess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82644E-19AA-424B-BC35-4E1C966268D9}">
      <dsp:nvSpPr>
        <dsp:cNvPr id="0" name=""/>
        <dsp:cNvSpPr/>
      </dsp:nvSpPr>
      <dsp:spPr>
        <a:xfrm>
          <a:off x="-5862975" y="-897834"/>
          <a:ext cx="6984240" cy="6984240"/>
        </a:xfrm>
        <a:prstGeom prst="blockArc">
          <a:avLst>
            <a:gd name="adj1" fmla="val 18900000"/>
            <a:gd name="adj2" fmla="val 2700000"/>
            <a:gd name="adj3" fmla="val 309"/>
          </a:avLst>
        </a:prstGeom>
        <a:noFill/>
        <a:ln w="12700"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60C3933-B606-BD41-80F7-C79039D0AACE}">
      <dsp:nvSpPr>
        <dsp:cNvPr id="0" name=""/>
        <dsp:cNvSpPr/>
      </dsp:nvSpPr>
      <dsp:spPr>
        <a:xfrm>
          <a:off x="363978" y="235872"/>
          <a:ext cx="7262954" cy="471537"/>
        </a:xfrm>
        <a:prstGeom prst="rect">
          <a:avLst/>
        </a:prstGeom>
        <a:gradFill rotWithShape="0">
          <a:gsLst>
            <a:gs pos="0">
              <a:schemeClr val="accent5">
                <a:hueOff val="0"/>
                <a:satOff val="0"/>
                <a:lumOff val="0"/>
                <a:alphaOff val="0"/>
                <a:shade val="40000"/>
                <a:alpha val="100000"/>
                <a:satMod val="150000"/>
                <a:lumMod val="100000"/>
              </a:schemeClr>
            </a:gs>
            <a:gs pos="100000">
              <a:schemeClr val="accent5">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74283" tIns="20320" rIns="20320" bIns="20320" numCol="1" spcCol="1270" anchor="t" anchorCtr="0">
          <a:noAutofit/>
        </a:bodyPr>
        <a:lstStyle/>
        <a:p>
          <a:pPr lvl="0" algn="l" defTabSz="355600">
            <a:lnSpc>
              <a:spcPct val="90000"/>
            </a:lnSpc>
            <a:spcBef>
              <a:spcPct val="0"/>
            </a:spcBef>
            <a:spcAft>
              <a:spcPct val="35000"/>
            </a:spcAft>
          </a:pPr>
          <a:r>
            <a:rPr lang="en-US" sz="800" kern="1200" smtClean="0">
              <a:solidFill>
                <a:schemeClr val="tx1"/>
              </a:solidFill>
            </a:rPr>
            <a:t>Executive Directive on Public Access</a:t>
          </a:r>
          <a:endParaRPr lang="en-US" sz="800" kern="1200">
            <a:solidFill>
              <a:schemeClr val="tx1"/>
            </a:solidFill>
          </a:endParaRPr>
        </a:p>
        <a:p>
          <a:pPr marL="57150" lvl="1" indent="-57150" algn="l" defTabSz="266700">
            <a:lnSpc>
              <a:spcPct val="90000"/>
            </a:lnSpc>
            <a:spcBef>
              <a:spcPct val="0"/>
            </a:spcBef>
            <a:spcAft>
              <a:spcPct val="15000"/>
            </a:spcAft>
            <a:buChar char="•"/>
          </a:pPr>
          <a:r>
            <a:rPr lang="en-US" sz="600" kern="1200" smtClean="0">
              <a:solidFill>
                <a:schemeClr val="tx1"/>
              </a:solidFill>
            </a:rPr>
            <a:t>2013: requires U.S. Government agencies with annual extramural research and development expenditures over $100 million make the results of taxpayer-funded research—both articles and data—be made freely available to the general public with the goal of accelerating scientific discovery and fueling innovation</a:t>
          </a:r>
          <a:endParaRPr lang="en-US" sz="600" kern="1200" dirty="0">
            <a:solidFill>
              <a:schemeClr val="tx1"/>
            </a:solidFill>
          </a:endParaRPr>
        </a:p>
      </dsp:txBody>
      <dsp:txXfrm>
        <a:off x="363978" y="235872"/>
        <a:ext cx="7262954" cy="471537"/>
      </dsp:txXfrm>
    </dsp:sp>
    <dsp:sp modelId="{3219E2EB-C485-8B4D-B52F-7CFB9724D4D7}">
      <dsp:nvSpPr>
        <dsp:cNvPr id="0" name=""/>
        <dsp:cNvSpPr/>
      </dsp:nvSpPr>
      <dsp:spPr>
        <a:xfrm>
          <a:off x="69267" y="176930"/>
          <a:ext cx="589421" cy="589421"/>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5E28F8C-5166-0D4D-A6A0-BDC486466A0F}">
      <dsp:nvSpPr>
        <dsp:cNvPr id="0" name=""/>
        <dsp:cNvSpPr/>
      </dsp:nvSpPr>
      <dsp:spPr>
        <a:xfrm>
          <a:off x="790997" y="943593"/>
          <a:ext cx="6835934" cy="471537"/>
        </a:xfrm>
        <a:prstGeom prst="rect">
          <a:avLst/>
        </a:prstGeom>
        <a:gradFill rotWithShape="0">
          <a:gsLst>
            <a:gs pos="0">
              <a:schemeClr val="accent5">
                <a:hueOff val="-790900"/>
                <a:satOff val="1063"/>
                <a:lumOff val="131"/>
                <a:alphaOff val="0"/>
                <a:shade val="40000"/>
                <a:alpha val="100000"/>
                <a:satMod val="150000"/>
                <a:lumMod val="100000"/>
              </a:schemeClr>
            </a:gs>
            <a:gs pos="100000">
              <a:schemeClr val="accent5">
                <a:hueOff val="-790900"/>
                <a:satOff val="1063"/>
                <a:lumOff val="131"/>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74283" tIns="20320" rIns="20320" bIns="20320" numCol="1" spcCol="1270" anchor="t" anchorCtr="0">
          <a:noAutofit/>
        </a:bodyPr>
        <a:lstStyle/>
        <a:p>
          <a:pPr lvl="0" algn="l" defTabSz="355600">
            <a:lnSpc>
              <a:spcPct val="90000"/>
            </a:lnSpc>
            <a:spcBef>
              <a:spcPct val="0"/>
            </a:spcBef>
            <a:spcAft>
              <a:spcPct val="35000"/>
            </a:spcAft>
          </a:pPr>
          <a:r>
            <a:rPr lang="en-US" sz="800" kern="1200" smtClean="0">
              <a:solidFill>
                <a:schemeClr val="tx1"/>
              </a:solidFill>
            </a:rPr>
            <a:t>California Taxpayer Access to Publicly Funded Research Act (AB 609)</a:t>
          </a:r>
          <a:endParaRPr lang="en-US" sz="800" kern="1200" dirty="0" smtClean="0">
            <a:solidFill>
              <a:schemeClr val="tx1"/>
            </a:solidFill>
          </a:endParaRPr>
        </a:p>
        <a:p>
          <a:pPr marL="57150" lvl="1" indent="-57150" algn="l" defTabSz="266700">
            <a:lnSpc>
              <a:spcPct val="90000"/>
            </a:lnSpc>
            <a:spcBef>
              <a:spcPct val="0"/>
            </a:spcBef>
            <a:spcAft>
              <a:spcPct val="15000"/>
            </a:spcAft>
            <a:buChar char="•"/>
          </a:pPr>
          <a:r>
            <a:rPr lang="en-US" sz="600" kern="1200" smtClean="0">
              <a:solidFill>
                <a:schemeClr val="tx1"/>
              </a:solidFill>
            </a:rPr>
            <a:t>2014: Requires researchers receiving a state-funded grant from the California Department of Public Health to submit an electronic copy of articles resulting from that grant and accepted for publication to a publicly accessible online database</a:t>
          </a:r>
          <a:endParaRPr lang="en-US" sz="600" kern="1200" dirty="0">
            <a:solidFill>
              <a:schemeClr val="tx1"/>
            </a:solidFill>
          </a:endParaRPr>
        </a:p>
      </dsp:txBody>
      <dsp:txXfrm>
        <a:off x="790997" y="943593"/>
        <a:ext cx="6835934" cy="471537"/>
      </dsp:txXfrm>
    </dsp:sp>
    <dsp:sp modelId="{64215811-3744-8540-9F94-C3EE619FE24B}">
      <dsp:nvSpPr>
        <dsp:cNvPr id="0" name=""/>
        <dsp:cNvSpPr/>
      </dsp:nvSpPr>
      <dsp:spPr>
        <a:xfrm>
          <a:off x="496286" y="884651"/>
          <a:ext cx="589421" cy="589421"/>
        </a:xfrm>
        <a:prstGeom prst="ellipse">
          <a:avLst/>
        </a:prstGeom>
        <a:solidFill>
          <a:schemeClr val="lt1">
            <a:hueOff val="0"/>
            <a:satOff val="0"/>
            <a:lumOff val="0"/>
            <a:alphaOff val="0"/>
          </a:schemeClr>
        </a:solidFill>
        <a:ln w="12700" cap="flat" cmpd="sng" algn="ctr">
          <a:solidFill>
            <a:schemeClr val="accent5">
              <a:hueOff val="-790900"/>
              <a:satOff val="1063"/>
              <a:lumOff val="131"/>
              <a:alphaOff val="0"/>
            </a:schemeClr>
          </a:solidFill>
          <a:prstDash val="solid"/>
        </a:ln>
        <a:effectLst/>
      </dsp:spPr>
      <dsp:style>
        <a:lnRef idx="1">
          <a:scrgbClr r="0" g="0" b="0"/>
        </a:lnRef>
        <a:fillRef idx="1">
          <a:scrgbClr r="0" g="0" b="0"/>
        </a:fillRef>
        <a:effectRef idx="0">
          <a:scrgbClr r="0" g="0" b="0"/>
        </a:effectRef>
        <a:fontRef idx="minor"/>
      </dsp:style>
    </dsp:sp>
    <dsp:sp modelId="{5F5DB0E4-759E-6644-B2DF-BB8F08C1B26D}">
      <dsp:nvSpPr>
        <dsp:cNvPr id="0" name=""/>
        <dsp:cNvSpPr/>
      </dsp:nvSpPr>
      <dsp:spPr>
        <a:xfrm>
          <a:off x="1025002" y="1650796"/>
          <a:ext cx="6601930" cy="471537"/>
        </a:xfrm>
        <a:prstGeom prst="rect">
          <a:avLst/>
        </a:prstGeom>
        <a:gradFill rotWithShape="0">
          <a:gsLst>
            <a:gs pos="0">
              <a:schemeClr val="accent5">
                <a:hueOff val="-1581801"/>
                <a:satOff val="2126"/>
                <a:lumOff val="262"/>
                <a:alphaOff val="0"/>
                <a:shade val="40000"/>
                <a:alpha val="100000"/>
                <a:satMod val="150000"/>
                <a:lumMod val="100000"/>
              </a:schemeClr>
            </a:gs>
            <a:gs pos="100000">
              <a:schemeClr val="accent5">
                <a:hueOff val="-1581801"/>
                <a:satOff val="2126"/>
                <a:lumOff val="262"/>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74283" tIns="20320" rIns="20320" bIns="20320" numCol="1" spcCol="1270" anchor="t" anchorCtr="0">
          <a:noAutofit/>
        </a:bodyPr>
        <a:lstStyle/>
        <a:p>
          <a:pPr lvl="0" algn="l" defTabSz="355600">
            <a:lnSpc>
              <a:spcPct val="90000"/>
            </a:lnSpc>
            <a:spcBef>
              <a:spcPct val="0"/>
            </a:spcBef>
            <a:spcAft>
              <a:spcPct val="35000"/>
            </a:spcAft>
          </a:pPr>
          <a:r>
            <a:rPr lang="en-US" sz="800" kern="1200" smtClean="0">
              <a:solidFill>
                <a:schemeClr val="tx1"/>
              </a:solidFill>
            </a:rPr>
            <a:t>U.S. National Cancer Moonshot Initiative</a:t>
          </a:r>
          <a:endParaRPr lang="en-US" sz="800" kern="1200" dirty="0">
            <a:solidFill>
              <a:schemeClr val="tx1"/>
            </a:solidFill>
          </a:endParaRPr>
        </a:p>
        <a:p>
          <a:pPr marL="57150" lvl="1" indent="-57150" algn="l" defTabSz="266700">
            <a:lnSpc>
              <a:spcPct val="90000"/>
            </a:lnSpc>
            <a:spcBef>
              <a:spcPct val="0"/>
            </a:spcBef>
            <a:spcAft>
              <a:spcPct val="15000"/>
            </a:spcAft>
            <a:buChar char="•"/>
          </a:pPr>
          <a:r>
            <a:rPr lang="en-US" sz="600" kern="1200" smtClean="0">
              <a:solidFill>
                <a:schemeClr val="tx1"/>
              </a:solidFill>
            </a:rPr>
            <a:t>2016: Make U.S. National Cancer Institute funded articles and data open access upon publication</a:t>
          </a:r>
          <a:br>
            <a:rPr lang="en-US" sz="600" kern="1200" smtClean="0">
              <a:solidFill>
                <a:schemeClr val="tx1"/>
              </a:solidFill>
            </a:rPr>
          </a:br>
          <a:endParaRPr lang="en-US" sz="600" kern="1200" dirty="0">
            <a:solidFill>
              <a:schemeClr val="tx1"/>
            </a:solidFill>
          </a:endParaRPr>
        </a:p>
      </dsp:txBody>
      <dsp:txXfrm>
        <a:off x="1025002" y="1650796"/>
        <a:ext cx="6601930" cy="471537"/>
      </dsp:txXfrm>
    </dsp:sp>
    <dsp:sp modelId="{D04F8356-2E87-FD4E-8685-4E675256C37A}">
      <dsp:nvSpPr>
        <dsp:cNvPr id="0" name=""/>
        <dsp:cNvSpPr/>
      </dsp:nvSpPr>
      <dsp:spPr>
        <a:xfrm>
          <a:off x="730291" y="1591853"/>
          <a:ext cx="589421" cy="589421"/>
        </a:xfrm>
        <a:prstGeom prst="ellipse">
          <a:avLst/>
        </a:prstGeom>
        <a:solidFill>
          <a:schemeClr val="lt1">
            <a:hueOff val="0"/>
            <a:satOff val="0"/>
            <a:lumOff val="0"/>
            <a:alphaOff val="0"/>
          </a:schemeClr>
        </a:solidFill>
        <a:ln w="12700" cap="flat" cmpd="sng" algn="ctr">
          <a:solidFill>
            <a:schemeClr val="accent5">
              <a:hueOff val="-1581801"/>
              <a:satOff val="2126"/>
              <a:lumOff val="262"/>
              <a:alphaOff val="0"/>
            </a:schemeClr>
          </a:solidFill>
          <a:prstDash val="solid"/>
        </a:ln>
        <a:effectLst/>
      </dsp:spPr>
      <dsp:style>
        <a:lnRef idx="1">
          <a:scrgbClr r="0" g="0" b="0"/>
        </a:lnRef>
        <a:fillRef idx="1">
          <a:scrgbClr r="0" g="0" b="0"/>
        </a:fillRef>
        <a:effectRef idx="0">
          <a:scrgbClr r="0" g="0" b="0"/>
        </a:effectRef>
        <a:fontRef idx="minor"/>
      </dsp:style>
    </dsp:sp>
    <dsp:sp modelId="{E6E282C9-E405-CE48-AE5C-3A7F40C68F6F}">
      <dsp:nvSpPr>
        <dsp:cNvPr id="0" name=""/>
        <dsp:cNvSpPr/>
      </dsp:nvSpPr>
      <dsp:spPr>
        <a:xfrm>
          <a:off x="1099717" y="2358517"/>
          <a:ext cx="6527214" cy="471537"/>
        </a:xfrm>
        <a:prstGeom prst="rect">
          <a:avLst/>
        </a:prstGeom>
        <a:gradFill rotWithShape="0">
          <a:gsLst>
            <a:gs pos="0">
              <a:schemeClr val="accent5">
                <a:hueOff val="-2372701"/>
                <a:satOff val="3190"/>
                <a:lumOff val="392"/>
                <a:alphaOff val="0"/>
                <a:shade val="40000"/>
                <a:alpha val="100000"/>
                <a:satMod val="150000"/>
                <a:lumMod val="100000"/>
              </a:schemeClr>
            </a:gs>
            <a:gs pos="100000">
              <a:schemeClr val="accent5">
                <a:hueOff val="-2372701"/>
                <a:satOff val="3190"/>
                <a:lumOff val="392"/>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74283" tIns="20320" rIns="20320" bIns="20320" numCol="1" spcCol="1270" anchor="t" anchorCtr="0">
          <a:noAutofit/>
        </a:bodyPr>
        <a:lstStyle/>
        <a:p>
          <a:pPr lvl="0" algn="l" defTabSz="355600">
            <a:lnSpc>
              <a:spcPct val="90000"/>
            </a:lnSpc>
            <a:spcBef>
              <a:spcPct val="0"/>
            </a:spcBef>
            <a:spcAft>
              <a:spcPct val="35000"/>
            </a:spcAft>
          </a:pPr>
          <a:r>
            <a:rPr lang="en-US" sz="800" kern="1200" smtClean="0">
              <a:solidFill>
                <a:schemeClr val="tx1"/>
              </a:solidFill>
            </a:rPr>
            <a:t>FASTR: Fair Access to Science &amp; Technology Research Act (H.R. 3427 / S. 1701)</a:t>
          </a:r>
          <a:endParaRPr lang="en-US" sz="800" kern="1200" dirty="0">
            <a:solidFill>
              <a:schemeClr val="tx1"/>
            </a:solidFill>
          </a:endParaRPr>
        </a:p>
        <a:p>
          <a:pPr marL="57150" lvl="1" indent="-57150" algn="l" defTabSz="266700">
            <a:lnSpc>
              <a:spcPct val="90000"/>
            </a:lnSpc>
            <a:spcBef>
              <a:spcPct val="0"/>
            </a:spcBef>
            <a:spcAft>
              <a:spcPct val="15000"/>
            </a:spcAft>
            <a:buChar char="•"/>
          </a:pPr>
          <a:r>
            <a:rPr lang="en-US" sz="600" kern="1200" smtClean="0">
              <a:solidFill>
                <a:schemeClr val="tx1"/>
              </a:solidFill>
            </a:rPr>
            <a:t>Re-introduced in Congress this year: Making articles reporting on publicly funded scientific research freely accessible online for anyone to read and build upon</a:t>
          </a:r>
          <a:endParaRPr lang="en-US" sz="600" kern="1200" dirty="0" smtClean="0">
            <a:solidFill>
              <a:schemeClr val="tx1"/>
            </a:solidFill>
          </a:endParaRPr>
        </a:p>
      </dsp:txBody>
      <dsp:txXfrm>
        <a:off x="1099717" y="2358517"/>
        <a:ext cx="6527214" cy="471537"/>
      </dsp:txXfrm>
    </dsp:sp>
    <dsp:sp modelId="{0F8E1562-E84E-4949-B527-68A8B13A112E}">
      <dsp:nvSpPr>
        <dsp:cNvPr id="0" name=""/>
        <dsp:cNvSpPr/>
      </dsp:nvSpPr>
      <dsp:spPr>
        <a:xfrm>
          <a:off x="805006" y="2299575"/>
          <a:ext cx="589421" cy="589421"/>
        </a:xfrm>
        <a:prstGeom prst="ellipse">
          <a:avLst/>
        </a:prstGeom>
        <a:solidFill>
          <a:schemeClr val="lt1">
            <a:hueOff val="0"/>
            <a:satOff val="0"/>
            <a:lumOff val="0"/>
            <a:alphaOff val="0"/>
          </a:schemeClr>
        </a:solidFill>
        <a:ln w="12700" cap="flat" cmpd="sng" algn="ctr">
          <a:solidFill>
            <a:schemeClr val="accent5">
              <a:hueOff val="-2372701"/>
              <a:satOff val="3190"/>
              <a:lumOff val="392"/>
              <a:alphaOff val="0"/>
            </a:schemeClr>
          </a:solidFill>
          <a:prstDash val="solid"/>
        </a:ln>
        <a:effectLst/>
      </dsp:spPr>
      <dsp:style>
        <a:lnRef idx="1">
          <a:scrgbClr r="0" g="0" b="0"/>
        </a:lnRef>
        <a:fillRef idx="1">
          <a:scrgbClr r="0" g="0" b="0"/>
        </a:fillRef>
        <a:effectRef idx="0">
          <a:scrgbClr r="0" g="0" b="0"/>
        </a:effectRef>
        <a:fontRef idx="minor"/>
      </dsp:style>
    </dsp:sp>
    <dsp:sp modelId="{62C03135-1DB5-EE4F-A3FF-0ECA70898AFF}">
      <dsp:nvSpPr>
        <dsp:cNvPr id="0" name=""/>
        <dsp:cNvSpPr/>
      </dsp:nvSpPr>
      <dsp:spPr>
        <a:xfrm>
          <a:off x="1025002" y="3066238"/>
          <a:ext cx="6601930" cy="471537"/>
        </a:xfrm>
        <a:prstGeom prst="rect">
          <a:avLst/>
        </a:prstGeom>
        <a:gradFill rotWithShape="0">
          <a:gsLst>
            <a:gs pos="0">
              <a:schemeClr val="accent5">
                <a:hueOff val="-3163602"/>
                <a:satOff val="4253"/>
                <a:lumOff val="523"/>
                <a:alphaOff val="0"/>
                <a:shade val="40000"/>
                <a:alpha val="100000"/>
                <a:satMod val="150000"/>
                <a:lumMod val="100000"/>
              </a:schemeClr>
            </a:gs>
            <a:gs pos="100000">
              <a:schemeClr val="accent5">
                <a:hueOff val="-3163602"/>
                <a:satOff val="4253"/>
                <a:lumOff val="523"/>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74283" tIns="20320" rIns="20320" bIns="20320" numCol="1" spcCol="1270" anchor="t" anchorCtr="0">
          <a:noAutofit/>
        </a:bodyPr>
        <a:lstStyle/>
        <a:p>
          <a:pPr lvl="0" algn="l" defTabSz="355600">
            <a:lnSpc>
              <a:spcPct val="90000"/>
            </a:lnSpc>
            <a:spcBef>
              <a:spcPct val="0"/>
            </a:spcBef>
            <a:spcAft>
              <a:spcPct val="35000"/>
            </a:spcAft>
          </a:pPr>
          <a:r>
            <a:rPr lang="en-US" sz="800" kern="1200" smtClean="0">
              <a:solidFill>
                <a:schemeClr val="tx1"/>
              </a:solidFill>
            </a:rPr>
            <a:t>The OPEN Government Data Act (S. 760 / H.R. 1770)</a:t>
          </a:r>
          <a:endParaRPr lang="en-US" sz="800" kern="1200" dirty="0" smtClean="0">
            <a:solidFill>
              <a:schemeClr val="tx1"/>
            </a:solidFill>
          </a:endParaRPr>
        </a:p>
        <a:p>
          <a:pPr marL="57150" lvl="1" indent="-57150" algn="l" defTabSz="266700">
            <a:lnSpc>
              <a:spcPct val="90000"/>
            </a:lnSpc>
            <a:spcBef>
              <a:spcPct val="0"/>
            </a:spcBef>
            <a:spcAft>
              <a:spcPct val="15000"/>
            </a:spcAft>
            <a:buChar char="•"/>
          </a:pPr>
          <a:r>
            <a:rPr lang="en-US" sz="600" kern="1200" smtClean="0">
              <a:solidFill>
                <a:schemeClr val="tx1"/>
              </a:solidFill>
            </a:rPr>
            <a:t>Reintroduced in Congress this year: Bill to codify former President Obama’s Executive Order making “open and machine readable” the default for all government data</a:t>
          </a:r>
          <a:endParaRPr lang="en-US" sz="600" kern="1200" dirty="0">
            <a:solidFill>
              <a:schemeClr val="tx1"/>
            </a:solidFill>
          </a:endParaRPr>
        </a:p>
      </dsp:txBody>
      <dsp:txXfrm>
        <a:off x="1025002" y="3066238"/>
        <a:ext cx="6601930" cy="471537"/>
      </dsp:txXfrm>
    </dsp:sp>
    <dsp:sp modelId="{07FAC909-90FD-AA45-A967-E5AFF43EF9D1}">
      <dsp:nvSpPr>
        <dsp:cNvPr id="0" name=""/>
        <dsp:cNvSpPr/>
      </dsp:nvSpPr>
      <dsp:spPr>
        <a:xfrm>
          <a:off x="730291" y="3007296"/>
          <a:ext cx="589421" cy="589421"/>
        </a:xfrm>
        <a:prstGeom prst="ellipse">
          <a:avLst/>
        </a:prstGeom>
        <a:solidFill>
          <a:schemeClr val="lt1">
            <a:hueOff val="0"/>
            <a:satOff val="0"/>
            <a:lumOff val="0"/>
            <a:alphaOff val="0"/>
          </a:schemeClr>
        </a:solidFill>
        <a:ln w="12700" cap="flat" cmpd="sng" algn="ctr">
          <a:solidFill>
            <a:schemeClr val="accent5">
              <a:hueOff val="-3163602"/>
              <a:satOff val="4253"/>
              <a:lumOff val="523"/>
              <a:alphaOff val="0"/>
            </a:schemeClr>
          </a:solidFill>
          <a:prstDash val="solid"/>
        </a:ln>
        <a:effectLst/>
      </dsp:spPr>
      <dsp:style>
        <a:lnRef idx="1">
          <a:scrgbClr r="0" g="0" b="0"/>
        </a:lnRef>
        <a:fillRef idx="1">
          <a:scrgbClr r="0" g="0" b="0"/>
        </a:fillRef>
        <a:effectRef idx="0">
          <a:scrgbClr r="0" g="0" b="0"/>
        </a:effectRef>
        <a:fontRef idx="minor"/>
      </dsp:style>
    </dsp:sp>
    <dsp:sp modelId="{D7E550A1-9886-B84B-915A-4C89B32EAF48}">
      <dsp:nvSpPr>
        <dsp:cNvPr id="0" name=""/>
        <dsp:cNvSpPr/>
      </dsp:nvSpPr>
      <dsp:spPr>
        <a:xfrm>
          <a:off x="790997" y="3773440"/>
          <a:ext cx="6835934" cy="471537"/>
        </a:xfrm>
        <a:prstGeom prst="rect">
          <a:avLst/>
        </a:prstGeom>
        <a:gradFill rotWithShape="0">
          <a:gsLst>
            <a:gs pos="0">
              <a:schemeClr val="accent5">
                <a:hueOff val="-3954502"/>
                <a:satOff val="5316"/>
                <a:lumOff val="654"/>
                <a:alphaOff val="0"/>
                <a:shade val="40000"/>
                <a:alpha val="100000"/>
                <a:satMod val="150000"/>
                <a:lumMod val="100000"/>
              </a:schemeClr>
            </a:gs>
            <a:gs pos="100000">
              <a:schemeClr val="accent5">
                <a:hueOff val="-3954502"/>
                <a:satOff val="5316"/>
                <a:lumOff val="654"/>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74283" tIns="20320" rIns="20320" bIns="20320" numCol="1" spcCol="1270" anchor="t" anchorCtr="0">
          <a:noAutofit/>
        </a:bodyPr>
        <a:lstStyle/>
        <a:p>
          <a:pPr lvl="0" algn="l" defTabSz="355600">
            <a:lnSpc>
              <a:spcPct val="90000"/>
            </a:lnSpc>
            <a:spcBef>
              <a:spcPct val="0"/>
            </a:spcBef>
            <a:spcAft>
              <a:spcPct val="35000"/>
            </a:spcAft>
          </a:pPr>
          <a:r>
            <a:rPr lang="en-US" sz="800" kern="1200" smtClean="0">
              <a:solidFill>
                <a:schemeClr val="tx1"/>
              </a:solidFill>
            </a:rPr>
            <a:t>Department of Education Open Licensing Rule</a:t>
          </a:r>
          <a:endParaRPr lang="en-US" sz="800" kern="1200" dirty="0">
            <a:solidFill>
              <a:schemeClr val="tx1"/>
            </a:solidFill>
          </a:endParaRPr>
        </a:p>
        <a:p>
          <a:pPr marL="57150" lvl="1" indent="-57150" algn="l" defTabSz="266700">
            <a:lnSpc>
              <a:spcPct val="90000"/>
            </a:lnSpc>
            <a:spcBef>
              <a:spcPct val="0"/>
            </a:spcBef>
            <a:spcAft>
              <a:spcPct val="15000"/>
            </a:spcAft>
            <a:buChar char="•"/>
          </a:pPr>
          <a:r>
            <a:rPr lang="en-US" sz="600" kern="1200" smtClean="0">
              <a:solidFill>
                <a:schemeClr val="tx1"/>
              </a:solidFill>
            </a:rPr>
            <a:t>2017: The U.S. Department of Education has adopted an open licensing policy for grant-funded educational resources. The policy requires by default that recipients of competitive grants apply an open license and have a plan to publicly disseminate educational resources and other works created with grant funds.</a:t>
          </a:r>
          <a:endParaRPr lang="en-US" sz="600" kern="1200" dirty="0">
            <a:solidFill>
              <a:schemeClr val="tx1"/>
            </a:solidFill>
          </a:endParaRPr>
        </a:p>
      </dsp:txBody>
      <dsp:txXfrm>
        <a:off x="790997" y="3773440"/>
        <a:ext cx="6835934" cy="471537"/>
      </dsp:txXfrm>
    </dsp:sp>
    <dsp:sp modelId="{CB8D0F5B-9FAB-A748-847E-D6FED862209F}">
      <dsp:nvSpPr>
        <dsp:cNvPr id="0" name=""/>
        <dsp:cNvSpPr/>
      </dsp:nvSpPr>
      <dsp:spPr>
        <a:xfrm>
          <a:off x="496286" y="3714498"/>
          <a:ext cx="589421" cy="589421"/>
        </a:xfrm>
        <a:prstGeom prst="ellipse">
          <a:avLst/>
        </a:prstGeom>
        <a:solidFill>
          <a:schemeClr val="lt1">
            <a:hueOff val="0"/>
            <a:satOff val="0"/>
            <a:lumOff val="0"/>
            <a:alphaOff val="0"/>
          </a:schemeClr>
        </a:solidFill>
        <a:ln w="12700" cap="flat" cmpd="sng" algn="ctr">
          <a:solidFill>
            <a:schemeClr val="accent5">
              <a:hueOff val="-3954502"/>
              <a:satOff val="5316"/>
              <a:lumOff val="654"/>
              <a:alphaOff val="0"/>
            </a:schemeClr>
          </a:solidFill>
          <a:prstDash val="solid"/>
        </a:ln>
        <a:effectLst/>
      </dsp:spPr>
      <dsp:style>
        <a:lnRef idx="1">
          <a:scrgbClr r="0" g="0" b="0"/>
        </a:lnRef>
        <a:fillRef idx="1">
          <a:scrgbClr r="0" g="0" b="0"/>
        </a:fillRef>
        <a:effectRef idx="0">
          <a:scrgbClr r="0" g="0" b="0"/>
        </a:effectRef>
        <a:fontRef idx="minor"/>
      </dsp:style>
    </dsp:sp>
    <dsp:sp modelId="{F2911D8D-7CCC-4145-9355-C62276B02E08}">
      <dsp:nvSpPr>
        <dsp:cNvPr id="0" name=""/>
        <dsp:cNvSpPr/>
      </dsp:nvSpPr>
      <dsp:spPr>
        <a:xfrm>
          <a:off x="363978" y="4481162"/>
          <a:ext cx="7262954" cy="471537"/>
        </a:xfrm>
        <a:prstGeom prst="rect">
          <a:avLst/>
        </a:prstGeom>
        <a:gradFill rotWithShape="0">
          <a:gsLst>
            <a:gs pos="0">
              <a:schemeClr val="accent5">
                <a:hueOff val="-4745403"/>
                <a:satOff val="6379"/>
                <a:lumOff val="785"/>
                <a:alphaOff val="0"/>
                <a:shade val="40000"/>
                <a:alpha val="100000"/>
                <a:satMod val="150000"/>
                <a:lumMod val="100000"/>
              </a:schemeClr>
            </a:gs>
            <a:gs pos="100000">
              <a:schemeClr val="accent5">
                <a:hueOff val="-4745403"/>
                <a:satOff val="6379"/>
                <a:lumOff val="785"/>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74283" tIns="20320" rIns="20320" bIns="20320" numCol="1" spcCol="1270" anchor="t" anchorCtr="0">
          <a:noAutofit/>
        </a:bodyPr>
        <a:lstStyle/>
        <a:p>
          <a:pPr lvl="0" algn="l" defTabSz="355600">
            <a:lnSpc>
              <a:spcPct val="90000"/>
            </a:lnSpc>
            <a:spcBef>
              <a:spcPct val="0"/>
            </a:spcBef>
            <a:spcAft>
              <a:spcPct val="35000"/>
            </a:spcAft>
          </a:pPr>
          <a:r>
            <a:rPr lang="en-US" sz="800" kern="1200" smtClean="0">
              <a:solidFill>
                <a:schemeClr val="tx1"/>
              </a:solidFill>
            </a:rPr>
            <a:t>The Affordable College Textbook Act (H.R. 3840 / S. 1864)</a:t>
          </a:r>
          <a:endParaRPr lang="en-US" sz="800" kern="1200" dirty="0" smtClean="0">
            <a:solidFill>
              <a:schemeClr val="tx1"/>
            </a:solidFill>
          </a:endParaRPr>
        </a:p>
        <a:p>
          <a:pPr marL="57150" lvl="1" indent="-57150" algn="l" defTabSz="266700">
            <a:lnSpc>
              <a:spcPct val="90000"/>
            </a:lnSpc>
            <a:spcBef>
              <a:spcPct val="0"/>
            </a:spcBef>
            <a:spcAft>
              <a:spcPct val="15000"/>
            </a:spcAft>
            <a:buChar char="•"/>
          </a:pPr>
          <a:r>
            <a:rPr lang="en-US" sz="600" kern="1200" smtClean="0">
              <a:solidFill>
                <a:schemeClr val="tx1"/>
              </a:solidFill>
            </a:rPr>
            <a:t>Reintroduced in Congress this year: Grant program supporting OERs and tracking of price trends of textbooks</a:t>
          </a:r>
          <a:endParaRPr lang="en-US" sz="600" kern="1200" dirty="0">
            <a:solidFill>
              <a:schemeClr val="tx1"/>
            </a:solidFill>
          </a:endParaRPr>
        </a:p>
      </dsp:txBody>
      <dsp:txXfrm>
        <a:off x="363978" y="4481162"/>
        <a:ext cx="7262954" cy="471537"/>
      </dsp:txXfrm>
    </dsp:sp>
    <dsp:sp modelId="{BC7313A9-5935-E749-AE5C-14ABB408DF10}">
      <dsp:nvSpPr>
        <dsp:cNvPr id="0" name=""/>
        <dsp:cNvSpPr/>
      </dsp:nvSpPr>
      <dsp:spPr>
        <a:xfrm>
          <a:off x="69267" y="4422219"/>
          <a:ext cx="589421" cy="589421"/>
        </a:xfrm>
        <a:prstGeom prst="ellipse">
          <a:avLst/>
        </a:prstGeom>
        <a:solidFill>
          <a:schemeClr val="lt1">
            <a:hueOff val="0"/>
            <a:satOff val="0"/>
            <a:lumOff val="0"/>
            <a:alphaOff val="0"/>
          </a:schemeClr>
        </a:solidFill>
        <a:ln w="12700" cap="flat" cmpd="sng" algn="ctr">
          <a:solidFill>
            <a:schemeClr val="accent5">
              <a:hueOff val="-4745403"/>
              <a:satOff val="6379"/>
              <a:lumOff val="785"/>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BEB05C-F40D-4E14-A698-EA2764280101}">
      <dsp:nvSpPr>
        <dsp:cNvPr id="0" name=""/>
        <dsp:cNvSpPr/>
      </dsp:nvSpPr>
      <dsp:spPr>
        <a:xfrm>
          <a:off x="3926" y="1437784"/>
          <a:ext cx="1539050" cy="12693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You submit an abstract, article, or proposal.</a:t>
          </a:r>
          <a:endParaRPr lang="en-US" sz="1000" kern="1200" dirty="0"/>
        </a:p>
        <a:p>
          <a:pPr marL="57150" lvl="1" indent="-57150" algn="l" defTabSz="444500">
            <a:lnSpc>
              <a:spcPct val="90000"/>
            </a:lnSpc>
            <a:spcBef>
              <a:spcPct val="0"/>
            </a:spcBef>
            <a:spcAft>
              <a:spcPct val="15000"/>
            </a:spcAft>
            <a:buChar char="•"/>
          </a:pPr>
          <a:r>
            <a:rPr lang="en-US" sz="1000" kern="1200" dirty="0" smtClean="0"/>
            <a:t>The editor (or editorial board) takes a quick look and decides it’s worth a review.</a:t>
          </a:r>
          <a:endParaRPr lang="en-US" sz="1000" kern="1200" dirty="0"/>
        </a:p>
      </dsp:txBody>
      <dsp:txXfrm>
        <a:off x="33138" y="1466996"/>
        <a:ext cx="1480626" cy="938957"/>
      </dsp:txXfrm>
    </dsp:sp>
    <dsp:sp modelId="{C401EF4F-159B-415E-83A3-083B352AC2B0}">
      <dsp:nvSpPr>
        <dsp:cNvPr id="0" name=""/>
        <dsp:cNvSpPr/>
      </dsp:nvSpPr>
      <dsp:spPr>
        <a:xfrm>
          <a:off x="874521" y="1760544"/>
          <a:ext cx="1667105" cy="1667105"/>
        </a:xfrm>
        <a:prstGeom prst="leftCircularArrow">
          <a:avLst>
            <a:gd name="adj1" fmla="val 2975"/>
            <a:gd name="adj2" fmla="val 364515"/>
            <a:gd name="adj3" fmla="val 2140026"/>
            <a:gd name="adj4" fmla="val 9024489"/>
            <a:gd name="adj5" fmla="val 347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B7B775-C1B8-48B3-A100-BF77AA47B4C6}">
      <dsp:nvSpPr>
        <dsp:cNvPr id="0" name=""/>
        <dsp:cNvSpPr/>
      </dsp:nvSpPr>
      <dsp:spPr>
        <a:xfrm>
          <a:off x="345937" y="2435165"/>
          <a:ext cx="1368045" cy="5440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smtClean="0"/>
            <a:t>Journal</a:t>
          </a:r>
          <a:endParaRPr lang="en-US" sz="1700" kern="1200" dirty="0"/>
        </a:p>
      </dsp:txBody>
      <dsp:txXfrm>
        <a:off x="361871" y="2451099"/>
        <a:ext cx="1336177" cy="512158"/>
      </dsp:txXfrm>
    </dsp:sp>
    <dsp:sp modelId="{AAA3E712-D574-42E6-BF92-791B864F3FB4}">
      <dsp:nvSpPr>
        <dsp:cNvPr id="0" name=""/>
        <dsp:cNvSpPr/>
      </dsp:nvSpPr>
      <dsp:spPr>
        <a:xfrm>
          <a:off x="1950123" y="1437784"/>
          <a:ext cx="1539050" cy="12693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Your work gets sent out to a couple reviewers.</a:t>
          </a:r>
          <a:endParaRPr lang="en-US" sz="1000" kern="1200" dirty="0"/>
        </a:p>
        <a:p>
          <a:pPr marL="57150" lvl="1" indent="-57150" algn="l" defTabSz="444500">
            <a:lnSpc>
              <a:spcPct val="90000"/>
            </a:lnSpc>
            <a:spcBef>
              <a:spcPct val="0"/>
            </a:spcBef>
            <a:spcAft>
              <a:spcPct val="15000"/>
            </a:spcAft>
            <a:buChar char="•"/>
          </a:pPr>
          <a:r>
            <a:rPr lang="en-US" sz="1000" kern="1200" dirty="0" smtClean="0"/>
            <a:t>They decide whether it’s good, needs revision, or is no good.</a:t>
          </a:r>
          <a:endParaRPr lang="en-US" sz="1000" kern="1200" dirty="0"/>
        </a:p>
      </dsp:txBody>
      <dsp:txXfrm>
        <a:off x="1979335" y="1739009"/>
        <a:ext cx="1480626" cy="938957"/>
      </dsp:txXfrm>
    </dsp:sp>
    <dsp:sp modelId="{170D88FF-6CAC-49D2-8E24-6D0BDDEE7BF3}">
      <dsp:nvSpPr>
        <dsp:cNvPr id="0" name=""/>
        <dsp:cNvSpPr/>
      </dsp:nvSpPr>
      <dsp:spPr>
        <a:xfrm>
          <a:off x="2807892" y="667540"/>
          <a:ext cx="1863762" cy="1863762"/>
        </a:xfrm>
        <a:prstGeom prst="circularArrow">
          <a:avLst>
            <a:gd name="adj1" fmla="val 2661"/>
            <a:gd name="adj2" fmla="val 323668"/>
            <a:gd name="adj3" fmla="val 19500821"/>
            <a:gd name="adj4" fmla="val 12575511"/>
            <a:gd name="adj5" fmla="val 310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7F336B-2802-4DBF-BEB5-080CB0F1918C}">
      <dsp:nvSpPr>
        <dsp:cNvPr id="0" name=""/>
        <dsp:cNvSpPr/>
      </dsp:nvSpPr>
      <dsp:spPr>
        <a:xfrm>
          <a:off x="2292134" y="1165770"/>
          <a:ext cx="1368045" cy="5440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smtClean="0"/>
            <a:t>Your fellow academics</a:t>
          </a:r>
          <a:endParaRPr lang="en-US" sz="1700" kern="1200" dirty="0"/>
        </a:p>
      </dsp:txBody>
      <dsp:txXfrm>
        <a:off x="2308068" y="1181704"/>
        <a:ext cx="1336177" cy="512158"/>
      </dsp:txXfrm>
    </dsp:sp>
    <dsp:sp modelId="{AFF3DB6A-2C0D-4FB1-B156-16060A4F4B47}">
      <dsp:nvSpPr>
        <dsp:cNvPr id="0" name=""/>
        <dsp:cNvSpPr/>
      </dsp:nvSpPr>
      <dsp:spPr>
        <a:xfrm>
          <a:off x="3896320" y="1437784"/>
          <a:ext cx="1539050" cy="12693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The journal tells you whether your work is accepted or needs revision and possibly re-review. </a:t>
          </a:r>
          <a:endParaRPr lang="en-US" sz="1000" kern="1200" dirty="0"/>
        </a:p>
        <a:p>
          <a:pPr marL="57150" lvl="1" indent="-57150" algn="l" defTabSz="444500">
            <a:lnSpc>
              <a:spcPct val="90000"/>
            </a:lnSpc>
            <a:spcBef>
              <a:spcPct val="0"/>
            </a:spcBef>
            <a:spcAft>
              <a:spcPct val="15000"/>
            </a:spcAft>
            <a:buChar char="•"/>
          </a:pPr>
          <a:r>
            <a:rPr lang="en-US" sz="1000" kern="1200" dirty="0" smtClean="0"/>
            <a:t>It gets published.</a:t>
          </a:r>
          <a:endParaRPr lang="en-US" sz="1000" kern="1200" dirty="0"/>
        </a:p>
      </dsp:txBody>
      <dsp:txXfrm>
        <a:off x="3925532" y="1466996"/>
        <a:ext cx="1480626" cy="938957"/>
      </dsp:txXfrm>
    </dsp:sp>
    <dsp:sp modelId="{CB82562D-9814-0440-8D07-2C6F9441393A}">
      <dsp:nvSpPr>
        <dsp:cNvPr id="0" name=""/>
        <dsp:cNvSpPr/>
      </dsp:nvSpPr>
      <dsp:spPr>
        <a:xfrm>
          <a:off x="4766915" y="1760544"/>
          <a:ext cx="1667105" cy="1667105"/>
        </a:xfrm>
        <a:prstGeom prst="leftCircularArrow">
          <a:avLst>
            <a:gd name="adj1" fmla="val 2975"/>
            <a:gd name="adj2" fmla="val 364515"/>
            <a:gd name="adj3" fmla="val 2140026"/>
            <a:gd name="adj4" fmla="val 9024489"/>
            <a:gd name="adj5" fmla="val 347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785561A-8B9E-43DB-A8FF-7AE6E96EA3E9}">
      <dsp:nvSpPr>
        <dsp:cNvPr id="0" name=""/>
        <dsp:cNvSpPr/>
      </dsp:nvSpPr>
      <dsp:spPr>
        <a:xfrm>
          <a:off x="4238331" y="2435165"/>
          <a:ext cx="1368045" cy="5440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smtClean="0"/>
            <a:t>You and the Journal</a:t>
          </a:r>
          <a:endParaRPr lang="en-US" sz="1700" kern="1200" dirty="0"/>
        </a:p>
      </dsp:txBody>
      <dsp:txXfrm>
        <a:off x="4254265" y="2451099"/>
        <a:ext cx="1336177" cy="512158"/>
      </dsp:txXfrm>
    </dsp:sp>
    <dsp:sp modelId="{8CEB18B5-D589-F74E-B24F-D0E5ACE0EDF7}">
      <dsp:nvSpPr>
        <dsp:cNvPr id="0" name=""/>
        <dsp:cNvSpPr/>
      </dsp:nvSpPr>
      <dsp:spPr>
        <a:xfrm>
          <a:off x="5842517" y="1437784"/>
          <a:ext cx="1539050" cy="12693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Select/Purchase</a:t>
          </a:r>
          <a:endParaRPr lang="en-US" sz="1000" kern="1200" dirty="0"/>
        </a:p>
        <a:p>
          <a:pPr marL="57150" lvl="1" indent="-57150" algn="l" defTabSz="444500">
            <a:lnSpc>
              <a:spcPct val="90000"/>
            </a:lnSpc>
            <a:spcBef>
              <a:spcPct val="0"/>
            </a:spcBef>
            <a:spcAft>
              <a:spcPct val="15000"/>
            </a:spcAft>
            <a:buChar char="•"/>
          </a:pPr>
          <a:r>
            <a:rPr lang="en-US" sz="1000" kern="1200" dirty="0" smtClean="0"/>
            <a:t>Catalog/discovery</a:t>
          </a:r>
          <a:endParaRPr lang="en-US" sz="1000" kern="1200" dirty="0"/>
        </a:p>
        <a:p>
          <a:pPr marL="57150" lvl="1" indent="-57150" algn="l" defTabSz="444500">
            <a:lnSpc>
              <a:spcPct val="90000"/>
            </a:lnSpc>
            <a:spcBef>
              <a:spcPct val="0"/>
            </a:spcBef>
            <a:spcAft>
              <a:spcPct val="15000"/>
            </a:spcAft>
            <a:buChar char="•"/>
          </a:pPr>
          <a:r>
            <a:rPr lang="en-US" sz="1000" kern="1200" dirty="0" smtClean="0"/>
            <a:t>Promote/circulate</a:t>
          </a:r>
          <a:endParaRPr lang="en-US" sz="1000" kern="1200" dirty="0"/>
        </a:p>
        <a:p>
          <a:pPr marL="57150" lvl="1" indent="-57150" algn="l" defTabSz="444500">
            <a:lnSpc>
              <a:spcPct val="90000"/>
            </a:lnSpc>
            <a:spcBef>
              <a:spcPct val="0"/>
            </a:spcBef>
            <a:spcAft>
              <a:spcPct val="15000"/>
            </a:spcAft>
            <a:buChar char="•"/>
          </a:pPr>
          <a:r>
            <a:rPr lang="en-US" sz="1000" kern="1200" dirty="0" smtClean="0"/>
            <a:t>Keep/weed</a:t>
          </a:r>
          <a:endParaRPr lang="en-US" sz="1000" kern="1200" dirty="0"/>
        </a:p>
      </dsp:txBody>
      <dsp:txXfrm>
        <a:off x="5871729" y="1739009"/>
        <a:ext cx="1480626" cy="938957"/>
      </dsp:txXfrm>
    </dsp:sp>
    <dsp:sp modelId="{AD36FF4E-DED6-DC4C-B8A0-44116E1A9FEC}">
      <dsp:nvSpPr>
        <dsp:cNvPr id="0" name=""/>
        <dsp:cNvSpPr/>
      </dsp:nvSpPr>
      <dsp:spPr>
        <a:xfrm>
          <a:off x="6184528" y="1165770"/>
          <a:ext cx="1368045" cy="5440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smtClean="0"/>
            <a:t>Librarians</a:t>
          </a:r>
          <a:endParaRPr lang="en-US" sz="1700" kern="1200" dirty="0"/>
        </a:p>
      </dsp:txBody>
      <dsp:txXfrm>
        <a:off x="6200462" y="1181704"/>
        <a:ext cx="1336177" cy="5121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BEB05C-F40D-4E14-A698-EA2764280101}">
      <dsp:nvSpPr>
        <dsp:cNvPr id="0" name=""/>
        <dsp:cNvSpPr/>
      </dsp:nvSpPr>
      <dsp:spPr>
        <a:xfrm>
          <a:off x="2767" y="907266"/>
          <a:ext cx="1149038" cy="9477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57150" lvl="1" indent="-57150" algn="l" defTabSz="311150">
            <a:lnSpc>
              <a:spcPct val="90000"/>
            </a:lnSpc>
            <a:spcBef>
              <a:spcPct val="0"/>
            </a:spcBef>
            <a:spcAft>
              <a:spcPct val="15000"/>
            </a:spcAft>
            <a:buChar char="•"/>
          </a:pPr>
          <a:r>
            <a:rPr lang="en-US" sz="700" kern="1200" dirty="0" smtClean="0"/>
            <a:t>You submit a proposal with a few chapters.</a:t>
          </a:r>
          <a:endParaRPr lang="en-US" sz="700" kern="1200" dirty="0"/>
        </a:p>
        <a:p>
          <a:pPr marL="57150" lvl="1" indent="-57150" algn="l" defTabSz="311150">
            <a:lnSpc>
              <a:spcPct val="90000"/>
            </a:lnSpc>
            <a:spcBef>
              <a:spcPct val="0"/>
            </a:spcBef>
            <a:spcAft>
              <a:spcPct val="15000"/>
            </a:spcAft>
            <a:buChar char="•"/>
          </a:pPr>
          <a:r>
            <a:rPr lang="en-US" sz="700" kern="1200" dirty="0" smtClean="0"/>
            <a:t>The editor (or editorial board) decides it’s worth a review.</a:t>
          </a:r>
          <a:endParaRPr lang="en-US" sz="700" kern="1200" dirty="0"/>
        </a:p>
      </dsp:txBody>
      <dsp:txXfrm>
        <a:off x="24577" y="929076"/>
        <a:ext cx="1105418" cy="701014"/>
      </dsp:txXfrm>
    </dsp:sp>
    <dsp:sp modelId="{C401EF4F-159B-415E-83A3-083B352AC2B0}">
      <dsp:nvSpPr>
        <dsp:cNvPr id="0" name=""/>
        <dsp:cNvSpPr/>
      </dsp:nvSpPr>
      <dsp:spPr>
        <a:xfrm>
          <a:off x="627392" y="1057186"/>
          <a:ext cx="1379149" cy="1379149"/>
        </a:xfrm>
        <a:prstGeom prst="leftCircularArrow">
          <a:avLst>
            <a:gd name="adj1" fmla="val 3961"/>
            <a:gd name="adj2" fmla="val 496881"/>
            <a:gd name="adj3" fmla="val 2272391"/>
            <a:gd name="adj4" fmla="val 9024489"/>
            <a:gd name="adj5" fmla="val 462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B7B775-C1B8-48B3-A100-BF77AA47B4C6}">
      <dsp:nvSpPr>
        <dsp:cNvPr id="0" name=""/>
        <dsp:cNvSpPr/>
      </dsp:nvSpPr>
      <dsp:spPr>
        <a:xfrm>
          <a:off x="258109" y="1651901"/>
          <a:ext cx="1021367" cy="4061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Book publisher</a:t>
          </a:r>
          <a:endParaRPr lang="en-US" sz="1000" kern="1200" dirty="0"/>
        </a:p>
      </dsp:txBody>
      <dsp:txXfrm>
        <a:off x="270005" y="1663797"/>
        <a:ext cx="997575" cy="382372"/>
      </dsp:txXfrm>
    </dsp:sp>
    <dsp:sp modelId="{AAA3E712-D574-42E6-BF92-791B864F3FB4}">
      <dsp:nvSpPr>
        <dsp:cNvPr id="0" name=""/>
        <dsp:cNvSpPr/>
      </dsp:nvSpPr>
      <dsp:spPr>
        <a:xfrm>
          <a:off x="1539581" y="907266"/>
          <a:ext cx="1149038" cy="9477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57150" lvl="1" indent="-57150" algn="l" defTabSz="311150">
            <a:lnSpc>
              <a:spcPct val="90000"/>
            </a:lnSpc>
            <a:spcBef>
              <a:spcPct val="0"/>
            </a:spcBef>
            <a:spcAft>
              <a:spcPct val="15000"/>
            </a:spcAft>
            <a:buChar char="•"/>
          </a:pPr>
          <a:r>
            <a:rPr lang="en-US" sz="700" kern="1200" dirty="0" smtClean="0"/>
            <a:t>Your work gets sent out to a couple reviewers.</a:t>
          </a:r>
          <a:endParaRPr lang="en-US" sz="700" kern="1200" dirty="0"/>
        </a:p>
        <a:p>
          <a:pPr marL="57150" lvl="1" indent="-57150" algn="l" defTabSz="311150">
            <a:lnSpc>
              <a:spcPct val="90000"/>
            </a:lnSpc>
            <a:spcBef>
              <a:spcPct val="0"/>
            </a:spcBef>
            <a:spcAft>
              <a:spcPct val="15000"/>
            </a:spcAft>
            <a:buChar char="•"/>
          </a:pPr>
          <a:r>
            <a:rPr lang="en-US" sz="700" kern="1200" dirty="0" smtClean="0"/>
            <a:t>They decide whether it’s good, needs revision, or is no good.</a:t>
          </a:r>
          <a:endParaRPr lang="en-US" sz="700" kern="1200" dirty="0"/>
        </a:p>
      </dsp:txBody>
      <dsp:txXfrm>
        <a:off x="1561391" y="1132158"/>
        <a:ext cx="1105418" cy="701014"/>
      </dsp:txXfrm>
    </dsp:sp>
    <dsp:sp modelId="{170D88FF-6CAC-49D2-8E24-6D0BDDEE7BF3}">
      <dsp:nvSpPr>
        <dsp:cNvPr id="0" name=""/>
        <dsp:cNvSpPr/>
      </dsp:nvSpPr>
      <dsp:spPr>
        <a:xfrm>
          <a:off x="2154631" y="288754"/>
          <a:ext cx="1525971" cy="1525971"/>
        </a:xfrm>
        <a:prstGeom prst="circularArrow">
          <a:avLst>
            <a:gd name="adj1" fmla="val 3579"/>
            <a:gd name="adj2" fmla="val 444977"/>
            <a:gd name="adj3" fmla="val 19379512"/>
            <a:gd name="adj4" fmla="val 12575511"/>
            <a:gd name="adj5" fmla="val 417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7F336B-2802-4DBF-BEB5-080CB0F1918C}">
      <dsp:nvSpPr>
        <dsp:cNvPr id="0" name=""/>
        <dsp:cNvSpPr/>
      </dsp:nvSpPr>
      <dsp:spPr>
        <a:xfrm>
          <a:off x="1794923" y="704184"/>
          <a:ext cx="1021367" cy="4061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Your fellow academics</a:t>
          </a:r>
          <a:endParaRPr lang="en-US" sz="1000" kern="1200" dirty="0"/>
        </a:p>
      </dsp:txBody>
      <dsp:txXfrm>
        <a:off x="1806819" y="716080"/>
        <a:ext cx="997575" cy="382372"/>
      </dsp:txXfrm>
    </dsp:sp>
    <dsp:sp modelId="{AFF3DB6A-2C0D-4FB1-B156-16060A4F4B47}">
      <dsp:nvSpPr>
        <dsp:cNvPr id="0" name=""/>
        <dsp:cNvSpPr/>
      </dsp:nvSpPr>
      <dsp:spPr>
        <a:xfrm>
          <a:off x="3076395" y="907266"/>
          <a:ext cx="1149038" cy="9477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57150" lvl="1" indent="-57150" algn="l" defTabSz="311150">
            <a:lnSpc>
              <a:spcPct val="90000"/>
            </a:lnSpc>
            <a:spcBef>
              <a:spcPct val="0"/>
            </a:spcBef>
            <a:spcAft>
              <a:spcPct val="15000"/>
            </a:spcAft>
            <a:buChar char="•"/>
          </a:pPr>
          <a:r>
            <a:rPr lang="en-US" sz="700" kern="1200" dirty="0" smtClean="0"/>
            <a:t>Puts together a package with marketing and sales projecting success</a:t>
          </a:r>
          <a:endParaRPr lang="en-US" sz="700" kern="1200" dirty="0"/>
        </a:p>
        <a:p>
          <a:pPr marL="57150" lvl="1" indent="-57150" algn="l" defTabSz="311150">
            <a:lnSpc>
              <a:spcPct val="90000"/>
            </a:lnSpc>
            <a:spcBef>
              <a:spcPct val="0"/>
            </a:spcBef>
            <a:spcAft>
              <a:spcPct val="15000"/>
            </a:spcAft>
            <a:buChar char="•"/>
          </a:pPr>
          <a:r>
            <a:rPr lang="en-US" sz="700" kern="1200" dirty="0" smtClean="0"/>
            <a:t>It is approved with stakeholders</a:t>
          </a:r>
          <a:endParaRPr lang="en-US" sz="700" kern="1200" dirty="0"/>
        </a:p>
      </dsp:txBody>
      <dsp:txXfrm>
        <a:off x="3098205" y="929076"/>
        <a:ext cx="1105418" cy="701014"/>
      </dsp:txXfrm>
    </dsp:sp>
    <dsp:sp modelId="{6035B374-5020-4B1B-A776-B9E6D6EDD17F}">
      <dsp:nvSpPr>
        <dsp:cNvPr id="0" name=""/>
        <dsp:cNvSpPr/>
      </dsp:nvSpPr>
      <dsp:spPr>
        <a:xfrm>
          <a:off x="3701020" y="1057186"/>
          <a:ext cx="1379149" cy="1379149"/>
        </a:xfrm>
        <a:prstGeom prst="leftCircularArrow">
          <a:avLst>
            <a:gd name="adj1" fmla="val 3961"/>
            <a:gd name="adj2" fmla="val 496881"/>
            <a:gd name="adj3" fmla="val 2272391"/>
            <a:gd name="adj4" fmla="val 9024489"/>
            <a:gd name="adj5" fmla="val 462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785561A-8B9E-43DB-A8FF-7AE6E96EA3E9}">
      <dsp:nvSpPr>
        <dsp:cNvPr id="0" name=""/>
        <dsp:cNvSpPr/>
      </dsp:nvSpPr>
      <dsp:spPr>
        <a:xfrm>
          <a:off x="3331737" y="1651901"/>
          <a:ext cx="1021367" cy="4061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Book publisher</a:t>
          </a:r>
          <a:endParaRPr lang="en-US" sz="1000" kern="1200" dirty="0"/>
        </a:p>
      </dsp:txBody>
      <dsp:txXfrm>
        <a:off x="3343633" y="1663797"/>
        <a:ext cx="997575" cy="382372"/>
      </dsp:txXfrm>
    </dsp:sp>
    <dsp:sp modelId="{51597156-4CB6-42D3-A193-3AA6ACE05938}">
      <dsp:nvSpPr>
        <dsp:cNvPr id="0" name=""/>
        <dsp:cNvSpPr/>
      </dsp:nvSpPr>
      <dsp:spPr>
        <a:xfrm>
          <a:off x="4613209" y="907266"/>
          <a:ext cx="1149038" cy="9477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57150" lvl="1" indent="-57150" algn="l" defTabSz="311150">
            <a:lnSpc>
              <a:spcPct val="90000"/>
            </a:lnSpc>
            <a:spcBef>
              <a:spcPct val="0"/>
            </a:spcBef>
            <a:spcAft>
              <a:spcPct val="15000"/>
            </a:spcAft>
            <a:buChar char="•"/>
          </a:pPr>
          <a:r>
            <a:rPr lang="en-US" sz="700" kern="1200" dirty="0" smtClean="0"/>
            <a:t>You are offered a contract.</a:t>
          </a:r>
          <a:endParaRPr lang="en-US" sz="700" kern="1200" dirty="0"/>
        </a:p>
        <a:p>
          <a:pPr marL="57150" lvl="1" indent="-57150" algn="l" defTabSz="311150">
            <a:lnSpc>
              <a:spcPct val="90000"/>
            </a:lnSpc>
            <a:spcBef>
              <a:spcPct val="0"/>
            </a:spcBef>
            <a:spcAft>
              <a:spcPct val="15000"/>
            </a:spcAft>
            <a:buChar char="•"/>
          </a:pPr>
          <a:r>
            <a:rPr lang="en-US" sz="700" kern="1200" dirty="0" smtClean="0"/>
            <a:t>It gets published.</a:t>
          </a:r>
          <a:endParaRPr lang="en-US" sz="700" kern="1200" dirty="0"/>
        </a:p>
      </dsp:txBody>
      <dsp:txXfrm>
        <a:off x="4635019" y="1132158"/>
        <a:ext cx="1105418" cy="701014"/>
      </dsp:txXfrm>
    </dsp:sp>
    <dsp:sp modelId="{220AEC2C-00CE-634C-89E9-307C98C8927F}">
      <dsp:nvSpPr>
        <dsp:cNvPr id="0" name=""/>
        <dsp:cNvSpPr/>
      </dsp:nvSpPr>
      <dsp:spPr>
        <a:xfrm>
          <a:off x="5228259" y="288754"/>
          <a:ext cx="1525971" cy="1525971"/>
        </a:xfrm>
        <a:prstGeom prst="circularArrow">
          <a:avLst>
            <a:gd name="adj1" fmla="val 3579"/>
            <a:gd name="adj2" fmla="val 444977"/>
            <a:gd name="adj3" fmla="val 19379512"/>
            <a:gd name="adj4" fmla="val 12575511"/>
            <a:gd name="adj5" fmla="val 417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6F0983-AD76-4EBD-9165-6711C19C1710}">
      <dsp:nvSpPr>
        <dsp:cNvPr id="0" name=""/>
        <dsp:cNvSpPr/>
      </dsp:nvSpPr>
      <dsp:spPr>
        <a:xfrm>
          <a:off x="4868551" y="704184"/>
          <a:ext cx="1021367" cy="4061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You and the book publisher</a:t>
          </a:r>
          <a:endParaRPr lang="en-US" sz="1000" kern="1200" dirty="0"/>
        </a:p>
      </dsp:txBody>
      <dsp:txXfrm>
        <a:off x="4880447" y="716080"/>
        <a:ext cx="997575" cy="382372"/>
      </dsp:txXfrm>
    </dsp:sp>
    <dsp:sp modelId="{A7309F09-D12D-2041-BAAC-BA101A91AFB4}">
      <dsp:nvSpPr>
        <dsp:cNvPr id="0" name=""/>
        <dsp:cNvSpPr/>
      </dsp:nvSpPr>
      <dsp:spPr>
        <a:xfrm>
          <a:off x="6150023" y="907266"/>
          <a:ext cx="1149038" cy="9477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57150" lvl="1" indent="-57150" algn="l" defTabSz="311150">
            <a:lnSpc>
              <a:spcPct val="90000"/>
            </a:lnSpc>
            <a:spcBef>
              <a:spcPct val="0"/>
            </a:spcBef>
            <a:spcAft>
              <a:spcPct val="15000"/>
            </a:spcAft>
            <a:buChar char="•"/>
          </a:pPr>
          <a:r>
            <a:rPr lang="en-US" sz="700" kern="1200" dirty="0" smtClean="0"/>
            <a:t>Select/Purchase</a:t>
          </a:r>
          <a:endParaRPr lang="en-US" sz="700" kern="1200" dirty="0"/>
        </a:p>
        <a:p>
          <a:pPr marL="57150" lvl="1" indent="-57150" algn="l" defTabSz="311150">
            <a:lnSpc>
              <a:spcPct val="90000"/>
            </a:lnSpc>
            <a:spcBef>
              <a:spcPct val="0"/>
            </a:spcBef>
            <a:spcAft>
              <a:spcPct val="15000"/>
            </a:spcAft>
            <a:buChar char="•"/>
          </a:pPr>
          <a:r>
            <a:rPr lang="en-US" sz="700" kern="1200" dirty="0" smtClean="0"/>
            <a:t>Catalog/discovery</a:t>
          </a:r>
          <a:endParaRPr lang="en-US" sz="700" kern="1200" dirty="0"/>
        </a:p>
        <a:p>
          <a:pPr marL="57150" lvl="1" indent="-57150" algn="l" defTabSz="311150">
            <a:lnSpc>
              <a:spcPct val="90000"/>
            </a:lnSpc>
            <a:spcBef>
              <a:spcPct val="0"/>
            </a:spcBef>
            <a:spcAft>
              <a:spcPct val="15000"/>
            </a:spcAft>
            <a:buChar char="•"/>
          </a:pPr>
          <a:r>
            <a:rPr lang="en-US" sz="700" kern="1200" dirty="0" smtClean="0"/>
            <a:t>Promote/circulate</a:t>
          </a:r>
          <a:endParaRPr lang="en-US" sz="700" kern="1200" dirty="0"/>
        </a:p>
        <a:p>
          <a:pPr marL="57150" lvl="1" indent="-57150" algn="l" defTabSz="311150">
            <a:lnSpc>
              <a:spcPct val="90000"/>
            </a:lnSpc>
            <a:spcBef>
              <a:spcPct val="0"/>
            </a:spcBef>
            <a:spcAft>
              <a:spcPct val="15000"/>
            </a:spcAft>
            <a:buChar char="•"/>
          </a:pPr>
          <a:r>
            <a:rPr lang="en-US" sz="700" kern="1200" dirty="0" smtClean="0"/>
            <a:t>Keep/weed</a:t>
          </a:r>
          <a:endParaRPr lang="en-US" sz="700" kern="1200" dirty="0"/>
        </a:p>
      </dsp:txBody>
      <dsp:txXfrm>
        <a:off x="6171833" y="929076"/>
        <a:ext cx="1105418" cy="701014"/>
      </dsp:txXfrm>
    </dsp:sp>
    <dsp:sp modelId="{93ADF4CE-7B0E-A44B-A72D-E6385CB587AF}">
      <dsp:nvSpPr>
        <dsp:cNvPr id="0" name=""/>
        <dsp:cNvSpPr/>
      </dsp:nvSpPr>
      <dsp:spPr>
        <a:xfrm>
          <a:off x="6405365" y="1651901"/>
          <a:ext cx="1021367" cy="4061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Librarians</a:t>
          </a:r>
          <a:endParaRPr lang="en-US" sz="1000" kern="1200" dirty="0"/>
        </a:p>
      </dsp:txBody>
      <dsp:txXfrm>
        <a:off x="6417261" y="1663797"/>
        <a:ext cx="997575" cy="382372"/>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760FAE-EEFD-A14C-AAA7-07A1ABEA1E27}" type="datetimeFigureOut">
              <a:rPr lang="en-US" smtClean="0"/>
              <a:t>11/8/17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199D42-1178-4B47-A0C7-13B65FD41275}" type="slidenum">
              <a:rPr lang="en-US" smtClean="0"/>
              <a:t>‹#›</a:t>
            </a:fld>
            <a:endParaRPr lang="en-US"/>
          </a:p>
        </p:txBody>
      </p:sp>
    </p:spTree>
    <p:extLst>
      <p:ext uri="{BB962C8B-B14F-4D97-AF65-F5344CB8AC3E}">
        <p14:creationId xmlns:p14="http://schemas.microsoft.com/office/powerpoint/2010/main" val="13191506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199D42-1178-4B47-A0C7-13B65FD41275}" type="slidenum">
              <a:rPr lang="en-US" smtClean="0"/>
              <a:t>1</a:t>
            </a:fld>
            <a:endParaRPr lang="en-US"/>
          </a:p>
        </p:txBody>
      </p:sp>
    </p:spTree>
    <p:extLst>
      <p:ext uri="{BB962C8B-B14F-4D97-AF65-F5344CB8AC3E}">
        <p14:creationId xmlns:p14="http://schemas.microsoft.com/office/powerpoint/2010/main" val="1395207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And it’s no surprise that you have a lack of diversity, when you look </a:t>
            </a:r>
            <a:r>
              <a:rPr lang="en-US" baseline="0" dirty="0" err="1" smtClean="0"/>
              <a:t>atthe</a:t>
            </a:r>
            <a:r>
              <a:rPr lang="en-US" baseline="0" dirty="0" smtClean="0"/>
              <a:t> demographics of representation within mainstream publishing professionals.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At this point, you may be asking yourselves, what does this have to do with the open access movement? </a:t>
            </a:r>
            <a:endParaRPr lang="en-US" dirty="0" smtClean="0"/>
          </a:p>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12</a:t>
            </a:fld>
            <a:endParaRPr lang="en-US"/>
          </a:p>
        </p:txBody>
      </p:sp>
    </p:spTree>
    <p:extLst>
      <p:ext uri="{BB962C8B-B14F-4D97-AF65-F5344CB8AC3E}">
        <p14:creationId xmlns:p14="http://schemas.microsoft.com/office/powerpoint/2010/main" val="1591843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amazing infographic is the work of the Cooperative Children’s Book Center with David </a:t>
            </a:r>
            <a:r>
              <a:rPr lang="en-US" baseline="0" dirty="0" err="1" smtClean="0"/>
              <a:t>Huyck</a:t>
            </a:r>
            <a:r>
              <a:rPr lang="en-US" baseline="0" dirty="0" smtClean="0"/>
              <a:t>, Sarah Park </a:t>
            </a:r>
            <a:r>
              <a:rPr lang="en-US" baseline="0" dirty="0" err="1" smtClean="0"/>
              <a:t>Dahlen</a:t>
            </a:r>
            <a:r>
              <a:rPr lang="en-US" baseline="0" dirty="0" smtClean="0"/>
              <a:t>, and Molly Beth Griffin. This doesn’t even make a distinction between POC authors – it’s purely representation within the books. </a:t>
            </a:r>
          </a:p>
        </p:txBody>
      </p:sp>
      <p:sp>
        <p:nvSpPr>
          <p:cNvPr id="4" name="Slide Number Placeholder 3"/>
          <p:cNvSpPr>
            <a:spLocks noGrp="1"/>
          </p:cNvSpPr>
          <p:nvPr>
            <p:ph type="sldNum" sz="quarter" idx="10"/>
          </p:nvPr>
        </p:nvSpPr>
        <p:spPr/>
        <p:txBody>
          <a:bodyPr/>
          <a:lstStyle/>
          <a:p>
            <a:fld id="{EE199D42-1178-4B47-A0C7-13B65FD41275}" type="slidenum">
              <a:rPr lang="en-US" smtClean="0"/>
              <a:t>13</a:t>
            </a:fld>
            <a:endParaRPr lang="en-US"/>
          </a:p>
        </p:txBody>
      </p:sp>
    </p:spTree>
    <p:extLst>
      <p:ext uri="{BB962C8B-B14F-4D97-AF65-F5344CB8AC3E}">
        <p14:creationId xmlns:p14="http://schemas.microsoft.com/office/powerpoint/2010/main" val="1709713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14</a:t>
            </a:fld>
            <a:endParaRPr lang="en-US"/>
          </a:p>
        </p:txBody>
      </p:sp>
    </p:spTree>
    <p:extLst>
      <p:ext uri="{BB962C8B-B14F-4D97-AF65-F5344CB8AC3E}">
        <p14:creationId xmlns:p14="http://schemas.microsoft.com/office/powerpoint/2010/main" val="470211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15</a:t>
            </a:fld>
            <a:endParaRPr lang="en-US"/>
          </a:p>
        </p:txBody>
      </p:sp>
    </p:spTree>
    <p:extLst>
      <p:ext uri="{BB962C8B-B14F-4D97-AF65-F5344CB8AC3E}">
        <p14:creationId xmlns:p14="http://schemas.microsoft.com/office/powerpoint/2010/main" val="2035308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16</a:t>
            </a:fld>
            <a:endParaRPr lang="en-US"/>
          </a:p>
        </p:txBody>
      </p:sp>
    </p:spTree>
    <p:extLst>
      <p:ext uri="{BB962C8B-B14F-4D97-AF65-F5344CB8AC3E}">
        <p14:creationId xmlns:p14="http://schemas.microsoft.com/office/powerpoint/2010/main" val="1777724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of course the problem is me, it’s all of us, because we hold the power. So I want</a:t>
            </a:r>
            <a:r>
              <a:rPr lang="en-US" baseline="0" dirty="0" smtClean="0"/>
              <a:t> us to ask ourselves, as we think of these demographics in academic publishing. Who has the power in this process? </a:t>
            </a:r>
          </a:p>
          <a:p>
            <a:endParaRPr lang="en-US" baseline="0" dirty="0" smtClean="0"/>
          </a:p>
          <a:p>
            <a:r>
              <a:rPr lang="en-US" baseline="0" dirty="0" smtClean="0"/>
              <a:t>As an aside, this slide is CC-BY please do use it. </a:t>
            </a:r>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17</a:t>
            </a:fld>
            <a:endParaRPr lang="en-US"/>
          </a:p>
        </p:txBody>
      </p:sp>
    </p:spTree>
    <p:extLst>
      <p:ext uri="{BB962C8B-B14F-4D97-AF65-F5344CB8AC3E}">
        <p14:creationId xmlns:p14="http://schemas.microsoft.com/office/powerpoint/2010/main" val="1086531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decides who</a:t>
            </a:r>
            <a:r>
              <a:rPr lang="en-US" baseline="0" dirty="0" smtClean="0"/>
              <a:t> or what gets published as part of the scholarly record? Because this is just this year, and these are incidents that we know about – how many incidents happened unbeknownst to us?</a:t>
            </a:r>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18</a:t>
            </a:fld>
            <a:endParaRPr lang="en-US"/>
          </a:p>
        </p:txBody>
      </p:sp>
    </p:spTree>
    <p:extLst>
      <p:ext uri="{BB962C8B-B14F-4D97-AF65-F5344CB8AC3E}">
        <p14:creationId xmlns:p14="http://schemas.microsoft.com/office/powerpoint/2010/main" val="21198788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21</a:t>
            </a:fld>
            <a:endParaRPr lang="en-US"/>
          </a:p>
        </p:txBody>
      </p:sp>
    </p:spTree>
    <p:extLst>
      <p:ext uri="{BB962C8B-B14F-4D97-AF65-F5344CB8AC3E}">
        <p14:creationId xmlns:p14="http://schemas.microsoft.com/office/powerpoint/2010/main" val="15023807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latin typeface="+mn-lt"/>
            </a:endParaRPr>
          </a:p>
        </p:txBody>
      </p:sp>
      <p:sp>
        <p:nvSpPr>
          <p:cNvPr id="4" name="Slide Number Placeholder 3"/>
          <p:cNvSpPr>
            <a:spLocks noGrp="1"/>
          </p:cNvSpPr>
          <p:nvPr>
            <p:ph type="sldNum" sz="quarter" idx="10"/>
          </p:nvPr>
        </p:nvSpPr>
        <p:spPr/>
        <p:txBody>
          <a:bodyPr/>
          <a:lstStyle/>
          <a:p>
            <a:fld id="{EE199D42-1178-4B47-A0C7-13B65FD41275}" type="slidenum">
              <a:rPr lang="en-US" smtClean="0"/>
              <a:t>22</a:t>
            </a:fld>
            <a:endParaRPr lang="en-US"/>
          </a:p>
        </p:txBody>
      </p:sp>
    </p:spTree>
    <p:extLst>
      <p:ext uri="{BB962C8B-B14F-4D97-AF65-F5344CB8AC3E}">
        <p14:creationId xmlns:p14="http://schemas.microsoft.com/office/powerpoint/2010/main" val="1371612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23</a:t>
            </a:fld>
            <a:endParaRPr lang="en-US"/>
          </a:p>
        </p:txBody>
      </p:sp>
    </p:spTree>
    <p:extLst>
      <p:ext uri="{BB962C8B-B14F-4D97-AF65-F5344CB8AC3E}">
        <p14:creationId xmlns:p14="http://schemas.microsoft.com/office/powerpoint/2010/main" val="338725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199D42-1178-4B47-A0C7-13B65FD41275}" type="slidenum">
              <a:rPr lang="en-US" smtClean="0"/>
              <a:t>2</a:t>
            </a:fld>
            <a:endParaRPr lang="en-US"/>
          </a:p>
        </p:txBody>
      </p:sp>
    </p:spTree>
    <p:extLst>
      <p:ext uri="{BB962C8B-B14F-4D97-AF65-F5344CB8AC3E}">
        <p14:creationId xmlns:p14="http://schemas.microsoft.com/office/powerpoint/2010/main" val="96503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24</a:t>
            </a:fld>
            <a:endParaRPr lang="en-US"/>
          </a:p>
        </p:txBody>
      </p:sp>
    </p:spTree>
    <p:extLst>
      <p:ext uri="{BB962C8B-B14F-4D97-AF65-F5344CB8AC3E}">
        <p14:creationId xmlns:p14="http://schemas.microsoft.com/office/powerpoint/2010/main" val="402792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25</a:t>
            </a:fld>
            <a:endParaRPr lang="en-US"/>
          </a:p>
        </p:txBody>
      </p:sp>
    </p:spTree>
    <p:extLst>
      <p:ext uri="{BB962C8B-B14F-4D97-AF65-F5344CB8AC3E}">
        <p14:creationId xmlns:p14="http://schemas.microsoft.com/office/powerpoint/2010/main" val="4879965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27</a:t>
            </a:fld>
            <a:endParaRPr lang="en-US"/>
          </a:p>
        </p:txBody>
      </p:sp>
    </p:spTree>
    <p:extLst>
      <p:ext uri="{BB962C8B-B14F-4D97-AF65-F5344CB8AC3E}">
        <p14:creationId xmlns:p14="http://schemas.microsoft.com/office/powerpoint/2010/main" val="585747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a:t>
            </a:r>
            <a:r>
              <a:rPr lang="en-US" baseline="0" dirty="0" smtClean="0"/>
              <a:t> her keynote, at the Pushing the Margins Symposium in Los Angeles this year, </a:t>
            </a:r>
            <a:r>
              <a:rPr lang="en-US" baseline="0" dirty="0" err="1" smtClean="0"/>
              <a:t>Fobazi</a:t>
            </a:r>
            <a:r>
              <a:rPr lang="en-US" baseline="0" dirty="0" smtClean="0"/>
              <a:t> </a:t>
            </a:r>
            <a:r>
              <a:rPr lang="en-US" baseline="0" dirty="0" err="1" smtClean="0"/>
              <a:t>Ettarh</a:t>
            </a:r>
            <a:r>
              <a:rPr lang="en-US" baseline="0" dirty="0" smtClean="0"/>
              <a:t> defined vocational awe as ”</a:t>
            </a:r>
            <a:r>
              <a:rPr lang="en-US" dirty="0" smtClean="0"/>
              <a:t>The idea that libraries, as an institution, as a field, is inherently good. And therefore assumes that some core aspects of the profession cannot be critiqued, is beyond critique.”</a:t>
            </a:r>
            <a:r>
              <a:rPr lang="en-US" baseline="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She goes on to say that this idea that librarianship is a sacred duty is toxic, that </a:t>
            </a:r>
            <a:r>
              <a:rPr lang="is-IS" baseline="0" dirty="0" smtClean="0"/>
              <a:t>critique is necessary for change, growth, reform].</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“At the end of the day, libraries are an institution. </a:t>
            </a:r>
            <a:r>
              <a:rPr lang="is-IS" baseline="0" dirty="0" smtClean="0"/>
              <a:t>These are just some of the other institutions we have, they also have ideals...and yet, many of these can agree that these institutions need reform. So what makes libraries, which are just an institution, any different? </a:t>
            </a:r>
          </a:p>
          <a:p>
            <a:pPr marL="0" marR="0" indent="0" algn="l" defTabSz="457200" rtl="0" eaLnBrk="1" fontAlgn="auto" latinLnBrk="0" hangingPunct="1">
              <a:lnSpc>
                <a:spcPct val="100000"/>
              </a:lnSpc>
              <a:spcBef>
                <a:spcPts val="0"/>
              </a:spcBef>
              <a:spcAft>
                <a:spcPts val="0"/>
              </a:spcAft>
              <a:buClrTx/>
              <a:buSzTx/>
              <a:buFontTx/>
              <a:buNone/>
              <a:tabLst/>
              <a:defRPr/>
            </a:pPr>
            <a:r>
              <a:rPr lang="is-IS" baseline="0" dirty="0" smtClean="0"/>
              <a:t>We must awknowledge that we as libraries are institutions located at the center of institutional oppressions and marginalization in order to change.”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And I’ve shown you these statistics on how the</a:t>
            </a:r>
            <a:r>
              <a:rPr lang="en-US" baseline="0" dirty="0" smtClean="0"/>
              <a:t> content and accessibility around children’s books directly reflects institutional oppressions in order to turn that lens back on scholarly publishing.</a:t>
            </a:r>
            <a:endParaRPr lang="en-US" dirty="0" smtClean="0"/>
          </a:p>
        </p:txBody>
      </p:sp>
      <p:sp>
        <p:nvSpPr>
          <p:cNvPr id="4" name="Slide Number Placeholder 3"/>
          <p:cNvSpPr>
            <a:spLocks noGrp="1"/>
          </p:cNvSpPr>
          <p:nvPr>
            <p:ph type="sldNum" sz="quarter" idx="10"/>
          </p:nvPr>
        </p:nvSpPr>
        <p:spPr/>
        <p:txBody>
          <a:bodyPr/>
          <a:lstStyle/>
          <a:p>
            <a:fld id="{EE199D42-1178-4B47-A0C7-13B65FD41275}" type="slidenum">
              <a:rPr lang="en-US" smtClean="0"/>
              <a:t>28</a:t>
            </a:fld>
            <a:endParaRPr lang="en-US"/>
          </a:p>
        </p:txBody>
      </p:sp>
    </p:spTree>
    <p:extLst>
      <p:ext uri="{BB962C8B-B14F-4D97-AF65-F5344CB8AC3E}">
        <p14:creationId xmlns:p14="http://schemas.microsoft.com/office/powerpoint/2010/main" val="10242610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Reflect</a:t>
            </a:r>
            <a:r>
              <a:rPr lang="en-US" baseline="0" smtClean="0"/>
              <a:t> back on John Lewis video</a:t>
            </a:r>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30</a:t>
            </a:fld>
            <a:endParaRPr lang="en-US"/>
          </a:p>
        </p:txBody>
      </p:sp>
    </p:spTree>
    <p:extLst>
      <p:ext uri="{BB962C8B-B14F-4D97-AF65-F5344CB8AC3E}">
        <p14:creationId xmlns:p14="http://schemas.microsoft.com/office/powerpoint/2010/main" val="13668784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Shape 387"/>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388" name="Shape 3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37</a:t>
            </a:fld>
            <a:endParaRPr lang="en-US"/>
          </a:p>
        </p:txBody>
      </p:sp>
    </p:spTree>
    <p:extLst>
      <p:ext uri="{BB962C8B-B14F-4D97-AF65-F5344CB8AC3E}">
        <p14:creationId xmlns:p14="http://schemas.microsoft.com/office/powerpoint/2010/main" val="1758868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Here are</a:t>
            </a:r>
            <a:r>
              <a:rPr lang="en-US" sz="1200" kern="1200" baseline="0" dirty="0" smtClean="0">
                <a:solidFill>
                  <a:schemeClr val="tx1"/>
                </a:solidFill>
                <a:effectLst/>
                <a:latin typeface="+mn-lt"/>
                <a:ea typeface="+mn-ea"/>
                <a:cs typeface="+mn-cs"/>
              </a:rPr>
              <a:t> a couple </a:t>
            </a:r>
            <a:r>
              <a:rPr lang="en-US" sz="1200" kern="1200" dirty="0" smtClean="0">
                <a:solidFill>
                  <a:schemeClr val="tx1"/>
                </a:solidFill>
                <a:effectLst/>
                <a:latin typeface="+mn-lt"/>
                <a:ea typeface="+mn-ea"/>
                <a:cs typeface="+mn-cs"/>
              </a:rPr>
              <a:t>stories featured</a:t>
            </a:r>
            <a:r>
              <a:rPr lang="en-US" sz="1200" kern="1200" baseline="0" dirty="0" smtClean="0">
                <a:solidFill>
                  <a:schemeClr val="tx1"/>
                </a:solidFill>
                <a:effectLst/>
                <a:latin typeface="+mn-lt"/>
                <a:ea typeface="+mn-ea"/>
                <a:cs typeface="+mn-cs"/>
              </a:rPr>
              <a:t> on </a:t>
            </a:r>
            <a:r>
              <a:rPr lang="en-US" sz="1200" kern="1200" dirty="0" smtClean="0">
                <a:solidFill>
                  <a:schemeClr val="tx1"/>
                </a:solidFill>
                <a:effectLst/>
                <a:latin typeface="+mn-lt"/>
                <a:ea typeface="+mn-ea"/>
                <a:cs typeface="+mn-cs"/>
              </a:rPr>
              <a:t>the SPARC website, on how open access resources help to end party and help countries grow crops with less water.</a:t>
            </a:r>
          </a:p>
        </p:txBody>
      </p:sp>
      <p:sp>
        <p:nvSpPr>
          <p:cNvPr id="4" name="Slide Number Placeholder 3"/>
          <p:cNvSpPr>
            <a:spLocks noGrp="1"/>
          </p:cNvSpPr>
          <p:nvPr>
            <p:ph type="sldNum" sz="quarter" idx="10"/>
          </p:nvPr>
        </p:nvSpPr>
        <p:spPr/>
        <p:txBody>
          <a:bodyPr/>
          <a:lstStyle/>
          <a:p>
            <a:fld id="{EE199D42-1178-4B47-A0C7-13B65FD41275}" type="slidenum">
              <a:rPr lang="en-US" smtClean="0"/>
              <a:t>5</a:t>
            </a:fld>
            <a:endParaRPr lang="en-US"/>
          </a:p>
        </p:txBody>
      </p:sp>
    </p:spTree>
    <p:extLst>
      <p:ext uri="{BB962C8B-B14F-4D97-AF65-F5344CB8AC3E}">
        <p14:creationId xmlns:p14="http://schemas.microsoft.com/office/powerpoint/2010/main" val="1839695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Here’s an example from our Scholarship Repository. The number one downloaded paper is about reading comprehension for students with disabilities, and has over 40,000 downloads.</a:t>
            </a:r>
            <a:r>
              <a:rPr lang="en-US" sz="1200" kern="1200" baseline="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have over 60 slides for one brown bag, and I don’t even touch the surface of all that we’ve accomplished. I don’t go into legislation that’s been passed for open access, open data, and open education. I don’t even go into open education, which I’m sure all of you know has been having real measurable impact on the lives of students.</a:t>
            </a:r>
          </a:p>
        </p:txBody>
      </p:sp>
      <p:sp>
        <p:nvSpPr>
          <p:cNvPr id="4" name="Slide Number Placeholder 3"/>
          <p:cNvSpPr>
            <a:spLocks noGrp="1"/>
          </p:cNvSpPr>
          <p:nvPr>
            <p:ph type="sldNum" sz="quarter" idx="10"/>
          </p:nvPr>
        </p:nvSpPr>
        <p:spPr/>
        <p:txBody>
          <a:bodyPr/>
          <a:lstStyle/>
          <a:p>
            <a:fld id="{EE199D42-1178-4B47-A0C7-13B65FD41275}" type="slidenum">
              <a:rPr lang="en-US" smtClean="0"/>
              <a:t>6</a:t>
            </a:fld>
            <a:endParaRPr lang="en-US"/>
          </a:p>
        </p:txBody>
      </p:sp>
    </p:spTree>
    <p:extLst>
      <p:ext uri="{BB962C8B-B14F-4D97-AF65-F5344CB8AC3E}">
        <p14:creationId xmlns:p14="http://schemas.microsoft.com/office/powerpoint/2010/main" val="979492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we have a lot to</a:t>
            </a:r>
            <a:r>
              <a:rPr lang="en-US" baseline="0" dirty="0" smtClean="0"/>
              <a:t> celebrate, for all that we’ve accomplished in the open access movement. But</a:t>
            </a:r>
            <a:r>
              <a:rPr lang="is-IS" baseline="0" dirty="0" smtClean="0"/>
              <a:t>…and I know you can hear that “but” coming.</a:t>
            </a:r>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7</a:t>
            </a:fld>
            <a:endParaRPr lang="en-US"/>
          </a:p>
        </p:txBody>
      </p:sp>
    </p:spTree>
    <p:extLst>
      <p:ext uri="{BB962C8B-B14F-4D97-AF65-F5344CB8AC3E}">
        <p14:creationId xmlns:p14="http://schemas.microsoft.com/office/powerpoint/2010/main" val="1161521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want to</a:t>
            </a:r>
            <a:r>
              <a:rPr lang="en-US" baseline="0" dirty="0" smtClean="0"/>
              <a:t> show you all this video of John Lewis accepting the National Book Award. It’s not very long, but it’s an exceptional 2 minutes.</a:t>
            </a:r>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8</a:t>
            </a:fld>
            <a:endParaRPr lang="en-US"/>
          </a:p>
        </p:txBody>
      </p:sp>
    </p:spTree>
    <p:extLst>
      <p:ext uri="{BB962C8B-B14F-4D97-AF65-F5344CB8AC3E}">
        <p14:creationId xmlns:p14="http://schemas.microsoft.com/office/powerpoint/2010/main" val="2053059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There’s a lot to unpack</a:t>
            </a:r>
            <a:r>
              <a:rPr lang="en-US" baseline="0" dirty="0" smtClean="0"/>
              <a:t> in this video. First, March is the first comic book to ever win this award. This is because until recently, we thought comic books were a bad influence on kids. As librarians, we participated in what has been called the biggest self-censorship of any industry, by the comic book industry. This was all based on faulty research by Fredric </a:t>
            </a:r>
            <a:r>
              <a:rPr lang="en-US" baseline="0" dirty="0" err="1" smtClean="0"/>
              <a:t>Wertham</a:t>
            </a:r>
            <a:r>
              <a:rPr lang="en-US" baseline="0" dirty="0" smtClean="0"/>
              <a:t>, and recently disproved by Carol Tilley, a librarian at Urbana-Champaign. </a:t>
            </a:r>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9</a:t>
            </a:fld>
            <a:endParaRPr lang="en-US"/>
          </a:p>
        </p:txBody>
      </p:sp>
    </p:spTree>
    <p:extLst>
      <p:ext uri="{BB962C8B-B14F-4D97-AF65-F5344CB8AC3E}">
        <p14:creationId xmlns:p14="http://schemas.microsoft.com/office/powerpoint/2010/main" val="945427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Second, is how librarians didn’t just ban books, but we banned people.</a:t>
            </a:r>
            <a:endParaRPr lang="en-US" dirty="0" smtClean="0"/>
          </a:p>
        </p:txBody>
      </p:sp>
      <p:sp>
        <p:nvSpPr>
          <p:cNvPr id="4" name="Slide Number Placeholder 3"/>
          <p:cNvSpPr>
            <a:spLocks noGrp="1"/>
          </p:cNvSpPr>
          <p:nvPr>
            <p:ph type="sldNum" sz="quarter" idx="10"/>
          </p:nvPr>
        </p:nvSpPr>
        <p:spPr/>
        <p:txBody>
          <a:bodyPr/>
          <a:lstStyle/>
          <a:p>
            <a:fld id="{EE199D42-1178-4B47-A0C7-13B65FD41275}" type="slidenum">
              <a:rPr lang="en-US" smtClean="0"/>
              <a:t>10</a:t>
            </a:fld>
            <a:endParaRPr lang="en-US"/>
          </a:p>
        </p:txBody>
      </p:sp>
    </p:spTree>
    <p:extLst>
      <p:ext uri="{BB962C8B-B14F-4D97-AF65-F5344CB8AC3E}">
        <p14:creationId xmlns:p14="http://schemas.microsoft.com/office/powerpoint/2010/main" val="1277186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99D42-1178-4B47-A0C7-13B65FD41275}" type="slidenum">
              <a:rPr lang="en-US" smtClean="0"/>
              <a:t>11</a:t>
            </a:fld>
            <a:endParaRPr lang="en-US"/>
          </a:p>
        </p:txBody>
      </p:sp>
    </p:spTree>
    <p:extLst>
      <p:ext uri="{BB962C8B-B14F-4D97-AF65-F5344CB8AC3E}">
        <p14:creationId xmlns:p14="http://schemas.microsoft.com/office/powerpoint/2010/main" val="815210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AF45A331-E7ED-4B3F-97D9-1C10F6634D5D}" type="datetimeFigureOut">
              <a:rPr lang="en-US" smtClean="0"/>
              <a:t>11/8/17</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D26B98-E48B-4AFE-BD58-AA08A0F7F1D2}" type="slidenum">
              <a:rPr lang="en-US" smtClean="0"/>
              <a:t>‹#›</a:t>
            </a:fld>
            <a:endParaRPr lang="en-US" dirty="0"/>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F45A331-E7ED-4B3F-97D9-1C10F6634D5D}" type="datetimeFigureOut">
              <a:rPr lang="en-US" smtClean="0"/>
              <a:t>11/8/17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BD26B98-E48B-4AFE-BD58-AA08A0F7F1D2}"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AF45A331-E7ED-4B3F-97D9-1C10F6634D5D}" type="datetimeFigureOut">
              <a:rPr lang="en-US" smtClean="0"/>
              <a:t>11/8/17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BD26B98-E48B-4AFE-BD58-AA08A0F7F1D2}" type="slidenum">
              <a:rPr lang="en-US" smtClean="0"/>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a:xfrm>
            <a:off x="3859305" y="6423585"/>
            <a:ext cx="3316941" cy="365125"/>
          </a:xfrm>
        </p:spPr>
        <p:txBody>
          <a:bodyPr/>
          <a:lstStyle/>
          <a:p>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a:xfrm>
            <a:off x="4191000" y="6423585"/>
            <a:ext cx="3005138" cy="365125"/>
          </a:xfrm>
        </p:spPr>
        <p:txBody>
          <a:bodyPr/>
          <a:lstStyle/>
          <a:p>
            <a:endParaRPr lang="en-US" dirty="0"/>
          </a:p>
        </p:txBody>
      </p:sp>
      <p:sp>
        <p:nvSpPr>
          <p:cNvPr id="7" name="Slide Number Placeholder 6"/>
          <p:cNvSpPr>
            <a:spLocks noGrp="1"/>
          </p:cNvSpPr>
          <p:nvPr>
            <p:ph type="sldNum" sz="quarter" idx="12"/>
          </p:nvPr>
        </p:nvSpPr>
        <p:spPr/>
        <p:txBody>
          <a:bodyPr/>
          <a:lstStyle/>
          <a:p>
            <a:fld id="{FBD26B98-E48B-4AFE-BD58-AA08A0F7F1D2}" type="slidenum">
              <a:rPr lang="en-US" smtClean="0"/>
              <a:t>‹#›</a:t>
            </a:fld>
            <a:endParaRPr lang="en-US" dirty="0"/>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D26B98-E48B-4AFE-BD58-AA08A0F7F1D2}" type="slidenum">
              <a:rPr lang="en-US" smtClean="0"/>
              <a:t>‹#›</a:t>
            </a:fld>
            <a:endParaRPr lang="en-US" dirty="0"/>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FBD26B98-E48B-4AFE-BD58-AA08A0F7F1D2}" type="slidenum">
              <a:rPr lang="en-US" smtClean="0"/>
              <a:t>‹#›</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FBD26B98-E48B-4AFE-BD58-AA08A0F7F1D2}" type="slidenum">
              <a:rPr lang="en-US" smtClean="0"/>
              <a:t>‹#›</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a:xfrm>
            <a:off x="4191000" y="6423585"/>
            <a:ext cx="3005138" cy="365125"/>
          </a:xfrm>
        </p:spPr>
        <p:txBody>
          <a:bodyPr/>
          <a:lstStyle/>
          <a:p>
            <a:endParaRPr lang="en-US" dirty="0"/>
          </a:p>
        </p:txBody>
      </p:sp>
      <p:sp>
        <p:nvSpPr>
          <p:cNvPr id="7" name="Slide Number Placeholder 6"/>
          <p:cNvSpPr>
            <a:spLocks noGrp="1"/>
          </p:cNvSpPr>
          <p:nvPr>
            <p:ph type="sldNum" sz="quarter" idx="12"/>
          </p:nvPr>
        </p:nvSpPr>
        <p:spPr/>
        <p:txBody>
          <a:bodyPr/>
          <a:lstStyle/>
          <a:p>
            <a:fld id="{FBD26B98-E48B-4AFE-BD58-AA08A0F7F1D2}" type="slidenum">
              <a:rPr lang="en-US" smtClean="0"/>
              <a:t>‹#›</a:t>
            </a:fld>
            <a:endParaRPr lang="en-US" dirty="0"/>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F45A331-E7ED-4B3F-97D9-1C10F6634D5D}" type="datetimeFigureOut">
              <a:rPr lang="en-US" smtClean="0"/>
              <a:t>11/8/17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D26B98-E48B-4AFE-BD58-AA08A0F7F1D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F45A331-E7ED-4B3F-97D9-1C10F6634D5D}" type="datetimeFigureOut">
              <a:rPr lang="en-US" smtClean="0"/>
              <a:t>11/8/17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D26B98-E48B-4AFE-BD58-AA08A0F7F1D2}" type="slidenum">
              <a:rPr lang="en-US" smtClean="0"/>
              <a:t>‹#›</a:t>
            </a:fld>
            <a:endParaRPr lang="en-US" dirty="0"/>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F45A331-E7ED-4B3F-97D9-1C10F6634D5D}" type="datetimeFigureOut">
              <a:rPr lang="en-US" smtClean="0"/>
              <a:t>11/8/17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D26B98-E48B-4AFE-BD58-AA08A0F7F1D2}" type="slidenum">
              <a:rPr lang="en-US" smtClean="0"/>
              <a:t>‹#›</a:t>
            </a:fld>
            <a:endParaRPr lang="en-US" dirty="0"/>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F45A331-E7ED-4B3F-97D9-1C10F6634D5D}" type="datetimeFigureOut">
              <a:rPr lang="en-US" smtClean="0"/>
              <a:t>11/8/17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D26B98-E48B-4AFE-BD58-AA08A0F7F1D2}" type="slidenum">
              <a:rPr lang="en-US" smtClean="0"/>
              <a:t>‹#›</a:t>
            </a:fld>
            <a:endParaRPr lang="en-US" dirty="0"/>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AF45A331-E7ED-4B3F-97D9-1C10F6634D5D}" type="datetimeFigureOut">
              <a:rPr lang="en-US" smtClean="0"/>
              <a:t>11/8/17</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AF45A331-E7ED-4B3F-97D9-1C10F6634D5D}" type="datetimeFigureOut">
              <a:rPr lang="en-US" smtClean="0"/>
              <a:t>11/8/17</a:t>
            </a:fld>
            <a:endParaRPr lang="en-US" dirty="0"/>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a:xfrm>
            <a:off x="8305800" y="6248774"/>
            <a:ext cx="554038" cy="365125"/>
          </a:xfrm>
        </p:spPr>
        <p:txBody>
          <a:bodyPr/>
          <a:lstStyle/>
          <a:p>
            <a:fld id="{FBD26B98-E48B-4AFE-BD58-AA08A0F7F1D2}" type="slidenum">
              <a:rPr lang="en-US" smtClean="0"/>
              <a:t>‹#›</a:t>
            </a:fld>
            <a:endParaRPr lang="en-US" dirty="0"/>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D26B98-E48B-4AFE-BD58-AA08A0F7F1D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F45A331-E7ED-4B3F-97D9-1C10F6634D5D}" type="datetimeFigureOut">
              <a:rPr lang="en-US" smtClean="0"/>
              <a:t>11/8/17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BD26B98-E48B-4AFE-BD58-AA08A0F7F1D2}" type="slidenum">
              <a:rPr lang="en-US" smtClean="0"/>
              <a:t>‹#›</a:t>
            </a:fld>
            <a:endParaRPr lang="en-US" dirty="0"/>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FBD26B98-E48B-4AFE-BD58-AA08A0F7F1D2}"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F45A331-E7ED-4B3F-97D9-1C10F6634D5D}" type="datetimeFigureOut">
              <a:rPr lang="en-US" smtClean="0"/>
              <a:t>11/8/17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D26B98-E48B-4AFE-BD58-AA08A0F7F1D2}" type="slidenum">
              <a:rPr lang="en-US" smtClean="0"/>
              <a:t>‹#›</a:t>
            </a:fld>
            <a:endParaRPr lang="en-US" dirty="0"/>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AF45A331-E7ED-4B3F-97D9-1C10F6634D5D}" type="datetimeFigureOut">
              <a:rPr lang="en-US" smtClean="0"/>
              <a:t>11/8/17</a:t>
            </a:fld>
            <a:endParaRPr lang="en-US" dirty="0"/>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FBD26B98-E48B-4AFE-BD58-AA08A0F7F1D2}"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tiff"/><Relationship Id="rId5" Type="http://schemas.openxmlformats.org/officeDocument/2006/relationships/image" Target="../media/image14.tiff"/><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hyperlink" Target="http://blog.leeandlow.com/2016/01/26/where-is-the-diversity-in-publishing-the-2015-diversity-baseline-survey-results/"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6.tiff"/></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hyperlink" Target="http://onlinelibrary.wiley.com/doi/10.1002/leap.1017/full"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hyperlink" Target="https://nces.ed.gov/programs/digest/d15/tables/dt15_315.20.asp"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chart" Target="../charts/chart4.xml"/></Relationships>
</file>

<file path=ppt/slides/_rels/slide17.xml.rels><?xml version="1.0" encoding="UTF-8" standalone="yes"?>
<Relationships xmlns="http://schemas.openxmlformats.org/package/2006/relationships"><Relationship Id="rId11" Type="http://schemas.openxmlformats.org/officeDocument/2006/relationships/diagramColors" Target="../diagrams/colors3.xml"/><Relationship Id="rId12" Type="http://schemas.microsoft.com/office/2007/relationships/diagramDrawing" Target="../diagrams/drawing3.xml"/><Relationship Id="rId13" Type="http://schemas.openxmlformats.org/officeDocument/2006/relationships/image" Target="../media/image17.tiff"/><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diagramData" Target="../diagrams/data3.xml"/><Relationship Id="rId9" Type="http://schemas.openxmlformats.org/officeDocument/2006/relationships/diagramLayout" Target="../diagrams/layout3.xml"/><Relationship Id="rId10"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hyperlink" Target="https://www.insidehighered.com/news/2017/04/18/history-journal-apologizes-assigning-review-book-urban-education-and-inequality" TargetMode="External"/><Relationship Id="rId4" Type="http://schemas.openxmlformats.org/officeDocument/2006/relationships/hyperlink" Target="http://hypatiaphilosophy.org/Editorial/index.html#boardstatement" TargetMode="External"/><Relationship Id="rId5" Type="http://schemas.openxmlformats.org/officeDocument/2006/relationships/hyperlink" Target="https://politicalphilosopher.net/2017/05/25/open-letter-from-the-editors-of-the-journal-of-political-philosophy/" TargetMode="External"/><Relationship Id="rId6" Type="http://schemas.openxmlformats.org/officeDocument/2006/relationships/image" Target="../media/image18.png"/><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tif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0.png"/><Relationship Id="rId3" Type="http://schemas.openxmlformats.org/officeDocument/2006/relationships/hyperlink" Target="https://fivethirtyeight.com/features/here-are-the-demands-from-students-protesting-racism-at-51-college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hyperlink" Target="https://techcrunch.com/2017/02/28/researchgate-raises-52-6m-for-its-social-research-network-for-scientists/" TargetMode="External"/><Relationship Id="rId5" Type="http://schemas.openxmlformats.org/officeDocument/2006/relationships/hyperlink" Target="https://www.techdirt.com/blog/?company=coalition+for+responsible+sharing" TargetMode="External"/><Relationship Id="rId6" Type="http://schemas.openxmlformats.org/officeDocument/2006/relationships/image" Target="../media/image24.png"/><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tiff"/><Relationship Id="rId5" Type="http://schemas.openxmlformats.org/officeDocument/2006/relationships/image" Target="../media/image27.png"/><Relationship Id="rId6" Type="http://schemas.openxmlformats.org/officeDocument/2006/relationships/image" Target="../media/image28.png"/><Relationship Id="rId1" Type="http://schemas.openxmlformats.org/officeDocument/2006/relationships/slideLayout" Target="../slideLayouts/slideLayout1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hyperlink" Target="https://aprilhathcock.wordpress.com/2016/09/27/making-the-local-global-the-colonialism-of-scholarly-communication/" TargetMode="External"/><Relationship Id="rId6" Type="http://schemas.openxmlformats.org/officeDocument/2006/relationships/hyperlink" Target="https://medium.com/@lorraine_chu3n/being-nice-is-not-enough-b9f4f9184707" TargetMode="External"/><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3" Type="http://schemas.openxmlformats.org/officeDocument/2006/relationships/image" Target="../media/image31.tiff"/><Relationship Id="rId4" Type="http://schemas.openxmlformats.org/officeDocument/2006/relationships/image" Target="../media/image32.tiff"/><Relationship Id="rId5" Type="http://schemas.openxmlformats.org/officeDocument/2006/relationships/image" Target="../media/image33.tiff"/><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g"/><Relationship Id="rId4" Type="http://schemas.openxmlformats.org/officeDocument/2006/relationships/image" Target="../media/image36.jpg"/><Relationship Id="rId1" Type="http://schemas.openxmlformats.org/officeDocument/2006/relationships/slideLayout" Target="../slideLayouts/slideLayout17.xml"/><Relationship Id="rId2" Type="http://schemas.openxmlformats.org/officeDocument/2006/relationships/image" Target="../media/image3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hyperlink" Target="http://news.berkeley.edu/2016/09/13/a-statement-on-online-course-content-and-accessibility/" TargetMode="External"/><Relationship Id="rId6" Type="http://schemas.openxmlformats.org/officeDocument/2006/relationships/hyperlink" Target="https://nyti.ms/2jDmqIQ" TargetMode="External"/><Relationship Id="rId7" Type="http://schemas.openxmlformats.org/officeDocument/2006/relationships/hyperlink" Target="http://www.d.umn.edu/~lcarlson/atteam/lawsuits.html" TargetMode="External"/><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31.xml.rels><?xml version="1.0" encoding="UTF-8" standalone="yes"?>
<Relationships xmlns="http://schemas.openxmlformats.org/package/2006/relationships"><Relationship Id="rId3" Type="http://schemas.openxmlformats.org/officeDocument/2006/relationships/hyperlink" Target="https://sparcopen.org/wp-content/uploads/2017/07/Diversity-Equity-and-Inclusion-Report-July-10-V1-Release.pdf" TargetMode="External"/><Relationship Id="rId4" Type="http://schemas.openxmlformats.org/officeDocument/2006/relationships/hyperlink" Target="http://knowledgegap.org/" TargetMode="External"/><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9.png"/><Relationship Id="rId3" Type="http://schemas.openxmlformats.org/officeDocument/2006/relationships/image" Target="../media/image4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1.pn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hyperlink" Target="https://motherboard.vice.com/en_us/article/zmen4y/the-harvard-case-shows-a-meme-is-never-just-a-meme" TargetMode="External"/><Relationship Id="rId1" Type="http://schemas.openxmlformats.org/officeDocument/2006/relationships/slideLayout" Target="../slideLayouts/slideLayout11.xml"/><Relationship Id="rId2" Type="http://schemas.openxmlformats.org/officeDocument/2006/relationships/notesSlide" Target="../notesSlides/notesSlide26.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hyperlink" Target="http://atlantablackstar.com/2017/07/07/supporters-activists-beseech-lawmakers-rehire-professor-fired-fox-news-commentary/" TargetMode="External"/><Relationship Id="rId5" Type="http://schemas.openxmlformats.org/officeDocument/2006/relationships/hyperlink" Target="https://www.aft.org/news/new-jersey-adjunct-fired-after-speaking-out" TargetMode="External"/><Relationship Id="rId1" Type="http://schemas.openxmlformats.org/officeDocument/2006/relationships/slideLayout" Target="../slideLayouts/slideLayout12.xml"/><Relationship Id="rId2"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hyperlink" Target="https://youtu.be/uqmYNOPVyO4"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tiff"/><Relationship Id="rId4" Type="http://schemas.openxmlformats.org/officeDocument/2006/relationships/image" Target="../media/image9.tiff"/><Relationship Id="rId5" Type="http://schemas.openxmlformats.org/officeDocument/2006/relationships/image" Target="../media/image10.tiff"/><Relationship Id="rId6" Type="http://schemas.openxmlformats.org/officeDocument/2006/relationships/image" Target="../media/image11.jpeg"/><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What is access?</a:t>
            </a:r>
            <a:endParaRPr lang="en-US" dirty="0"/>
          </a:p>
        </p:txBody>
      </p:sp>
      <p:sp>
        <p:nvSpPr>
          <p:cNvPr id="7" name="Text Placeholder 6"/>
          <p:cNvSpPr>
            <a:spLocks noGrp="1"/>
          </p:cNvSpPr>
          <p:nvPr>
            <p:ph type="body" idx="1"/>
          </p:nvPr>
        </p:nvSpPr>
        <p:spPr/>
        <p:txBody>
          <a:bodyPr/>
          <a:lstStyle/>
          <a:p>
            <a:r>
              <a:rPr lang="en-US" smtClean="0"/>
              <a:t>American University Colloquium on Scholarly Communication</a:t>
            </a:r>
          </a:p>
          <a:p>
            <a:r>
              <a:rPr lang="en-US" smtClean="0"/>
              <a:t>Charlotte Roh, University of San Francisco</a:t>
            </a:r>
          </a:p>
          <a:p>
            <a:r>
              <a:rPr lang="en-US" smtClean="0"/>
              <a:t>@charlotterock |croh2@usfca.edu</a:t>
            </a:r>
            <a:endParaRPr lang="en-US" dirty="0" smtClean="0"/>
          </a:p>
        </p:txBody>
      </p:sp>
    </p:spTree>
    <p:extLst>
      <p:ext uri="{BB962C8B-B14F-4D97-AF65-F5344CB8AC3E}">
        <p14:creationId xmlns:p14="http://schemas.microsoft.com/office/powerpoint/2010/main" val="17566660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Librarians as Gatekeepers</a:t>
            </a:r>
            <a:endParaRPr lang="en-US" dirty="0"/>
          </a:p>
        </p:txBody>
      </p:sp>
      <p:pic>
        <p:nvPicPr>
          <p:cNvPr id="5" name="Content Placeholder 4"/>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948949" y="1985963"/>
            <a:ext cx="2756652" cy="4140200"/>
          </a:xfrm>
        </p:spPr>
      </p:pic>
      <p:sp>
        <p:nvSpPr>
          <p:cNvPr id="4" name="Content Placeholder 3"/>
          <p:cNvSpPr>
            <a:spLocks noGrp="1"/>
          </p:cNvSpPr>
          <p:nvPr>
            <p:ph sz="half" idx="2"/>
          </p:nvPr>
        </p:nvSpPr>
        <p:spPr/>
        <p:txBody>
          <a:bodyPr>
            <a:normAutofit/>
          </a:bodyPr>
          <a:lstStyle/>
          <a:p>
            <a:r>
              <a:rPr lang="en-US" dirty="0" smtClean="0"/>
              <a:t>1896: The U.S. Supreme Court decision Plessy v. Ferguson establishes the “separate but equal” law that legalizes segregated libraries.</a:t>
            </a:r>
          </a:p>
          <a:p>
            <a:r>
              <a:rPr lang="en-US" dirty="0" smtClean="0"/>
              <a:t>1954: Brown v. Board of Education Supreme Court decision declares “separate but equal” facilities based solely on race unconstitutional.</a:t>
            </a:r>
          </a:p>
        </p:txBody>
      </p:sp>
      <p:sp>
        <p:nvSpPr>
          <p:cNvPr id="6" name="Rectangle 5"/>
          <p:cNvSpPr/>
          <p:nvPr/>
        </p:nvSpPr>
        <p:spPr>
          <a:xfrm>
            <a:off x="498474" y="6324055"/>
            <a:ext cx="4572000" cy="207749"/>
          </a:xfrm>
          <a:prstGeom prst="rect">
            <a:avLst/>
          </a:prstGeom>
        </p:spPr>
        <p:txBody>
          <a:bodyPr>
            <a:spAutoFit/>
          </a:bodyPr>
          <a:lstStyle/>
          <a:p>
            <a:r>
              <a:rPr lang="en-US" sz="750" dirty="0"/>
              <a:t>https://</a:t>
            </a:r>
            <a:r>
              <a:rPr lang="en-US" sz="750" dirty="0" err="1"/>
              <a:t>americanlibrariesmagazine.org</a:t>
            </a:r>
            <a:r>
              <a:rPr lang="en-US" sz="750" dirty="0"/>
              <a:t>/2017/06/01/desegregating-libraries-</a:t>
            </a:r>
            <a:r>
              <a:rPr lang="en-US" sz="750" dirty="0" err="1"/>
              <a:t>american</a:t>
            </a:r>
            <a:r>
              <a:rPr lang="en-US" sz="750" dirty="0"/>
              <a:t>-south/</a:t>
            </a:r>
          </a:p>
        </p:txBody>
      </p:sp>
      <p:pic>
        <p:nvPicPr>
          <p:cNvPr id="13" name="Picture 12"/>
          <p:cNvPicPr>
            <a:picLocks noChangeAspect="1"/>
          </p:cNvPicPr>
          <p:nvPr/>
        </p:nvPicPr>
        <p:blipFill>
          <a:blip r:embed="rId4"/>
          <a:stretch>
            <a:fillRect/>
          </a:stretch>
        </p:blipFill>
        <p:spPr>
          <a:xfrm>
            <a:off x="4400990" y="1295400"/>
            <a:ext cx="3387194" cy="5080792"/>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5"/>
          <a:stretch>
            <a:fillRect/>
          </a:stretch>
        </p:blipFill>
        <p:spPr>
          <a:xfrm>
            <a:off x="685800" y="1295400"/>
            <a:ext cx="3318174" cy="51103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0713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Publishers as Gatekeepers</a:t>
            </a:r>
            <a:endParaRPr lang="en-US" dirty="0"/>
          </a:p>
        </p:txBody>
      </p:sp>
      <p:pic>
        <p:nvPicPr>
          <p:cNvPr id="13" name="Content Placeholder 12"/>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498474" y="1371600"/>
            <a:ext cx="8074189" cy="4800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00362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Race/Ethnicity of Mainstream Publishing Professionals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95797991"/>
              </p:ext>
            </p:extLst>
          </p:nvPr>
        </p:nvGraphicFramePr>
        <p:xfrm>
          <a:off x="498475" y="1981200"/>
          <a:ext cx="7556500" cy="414496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714375" y="6169336"/>
            <a:ext cx="8001000" cy="646331"/>
          </a:xfrm>
          <a:prstGeom prst="rect">
            <a:avLst/>
          </a:prstGeom>
        </p:spPr>
        <p:txBody>
          <a:bodyPr wrap="square">
            <a:spAutoFit/>
          </a:bodyPr>
          <a:lstStyle/>
          <a:p>
            <a:r>
              <a:rPr lang="en-US" sz="1200" dirty="0"/>
              <a:t>Low, J. “Where is the Diversity in Publishing? The 2015 Diversity Baseline Survey Results.” (January 2016) </a:t>
            </a:r>
            <a:r>
              <a:rPr lang="en-US" sz="1200" dirty="0">
                <a:hlinkClick r:id="rId4"/>
              </a:rPr>
              <a:t>http://blog.leeandlow.com/2016/01/26/where-is-the-diversity-in-publishing-the-2015-diversity-baseline-survey-results</a:t>
            </a:r>
            <a:r>
              <a:rPr lang="en-US" sz="1200" dirty="0" smtClean="0">
                <a:hlinkClick r:id="rId4"/>
              </a:rPr>
              <a:t>/</a:t>
            </a:r>
            <a:r>
              <a:rPr lang="en-US" sz="1200" dirty="0" smtClean="0"/>
              <a:t>  </a:t>
            </a:r>
            <a:endParaRPr lang="en-US" sz="1200" dirty="0"/>
          </a:p>
        </p:txBody>
      </p:sp>
    </p:spTree>
    <p:extLst>
      <p:ext uri="{BB962C8B-B14F-4D97-AF65-F5344CB8AC3E}">
        <p14:creationId xmlns:p14="http://schemas.microsoft.com/office/powerpoint/2010/main" val="39093192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57200" y="249382"/>
            <a:ext cx="8305800" cy="6418118"/>
          </a:xfrm>
          <a:prstGeom prst="rect">
            <a:avLst/>
          </a:prstGeom>
          <a:ln>
            <a:noFill/>
          </a:ln>
          <a:effectLst>
            <a:softEdge rad="112500"/>
          </a:effectLst>
        </p:spPr>
      </p:pic>
    </p:spTree>
    <p:extLst>
      <p:ext uri="{BB962C8B-B14F-4D97-AF65-F5344CB8AC3E}">
        <p14:creationId xmlns:p14="http://schemas.microsoft.com/office/powerpoint/2010/main" val="209369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Race/Ethnicity of </a:t>
            </a:r>
            <a:br>
              <a:rPr lang="en-US" smtClean="0"/>
            </a:br>
            <a:r>
              <a:rPr lang="en-US" smtClean="0"/>
              <a:t>Scholarly Publishing Professionals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39808113"/>
              </p:ext>
            </p:extLst>
          </p:nvPr>
        </p:nvGraphicFramePr>
        <p:xfrm>
          <a:off x="498475" y="1981200"/>
          <a:ext cx="7556500" cy="4144963"/>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228600" y="6242612"/>
            <a:ext cx="8686800" cy="461665"/>
          </a:xfrm>
          <a:prstGeom prst="rect">
            <a:avLst/>
          </a:prstGeom>
        </p:spPr>
        <p:txBody>
          <a:bodyPr wrap="square">
            <a:spAutoFit/>
          </a:bodyPr>
          <a:lstStyle/>
          <a:p>
            <a:r>
              <a:rPr lang="en-US" sz="1200" dirty="0"/>
              <a:t>Greco, A., Wharton, R., Brand, A. “Demographics of scholarly publishing and communication professionals.” (February 2016) Learned Publishing 2016; 29:97-101 </a:t>
            </a:r>
            <a:r>
              <a:rPr lang="en-US" sz="1200" dirty="0">
                <a:hlinkClick r:id="rId4"/>
              </a:rPr>
              <a:t>http://onlinelibrary.wiley.com/doi/10.1002/leap.1017/</a:t>
            </a:r>
            <a:r>
              <a:rPr lang="en-US" sz="1200" dirty="0" smtClean="0">
                <a:hlinkClick r:id="rId4"/>
              </a:rPr>
              <a:t>full</a:t>
            </a:r>
            <a:r>
              <a:rPr lang="en-US" sz="1200" dirty="0" smtClean="0"/>
              <a:t>  </a:t>
            </a:r>
            <a:endParaRPr lang="en-US" sz="1200" dirty="0"/>
          </a:p>
        </p:txBody>
      </p:sp>
    </p:spTree>
    <p:extLst>
      <p:ext uri="{BB962C8B-B14F-4D97-AF65-F5344CB8AC3E}">
        <p14:creationId xmlns:p14="http://schemas.microsoft.com/office/powerpoint/2010/main" val="30765561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Race/Ethnicity of Full-time Faculty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84098824"/>
              </p:ext>
            </p:extLst>
          </p:nvPr>
        </p:nvGraphicFramePr>
        <p:xfrm>
          <a:off x="498475" y="1981200"/>
          <a:ext cx="7556500" cy="4144963"/>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57200" y="6404691"/>
            <a:ext cx="8610600" cy="276999"/>
          </a:xfrm>
          <a:prstGeom prst="rect">
            <a:avLst/>
          </a:prstGeom>
          <a:noFill/>
        </p:spPr>
        <p:txBody>
          <a:bodyPr wrap="square" rtlCol="0">
            <a:spAutoFit/>
          </a:bodyPr>
          <a:lstStyle/>
          <a:p>
            <a:r>
              <a:rPr lang="en-US" sz="1200" dirty="0" smtClean="0"/>
              <a:t>Data from National Center for Education Statistics, </a:t>
            </a:r>
            <a:r>
              <a:rPr lang="en-US" sz="1200" dirty="0" smtClean="0">
                <a:hlinkClick r:id="rId4"/>
              </a:rPr>
              <a:t>https://nces.ed.gov/programs/digest/d15/tables/dt15_315.20.asp</a:t>
            </a:r>
            <a:r>
              <a:rPr lang="en-US" sz="1200" dirty="0" smtClean="0"/>
              <a:t> </a:t>
            </a:r>
            <a:endParaRPr lang="en-US" sz="1200" dirty="0"/>
          </a:p>
        </p:txBody>
      </p:sp>
    </p:spTree>
    <p:extLst>
      <p:ext uri="{BB962C8B-B14F-4D97-AF65-F5344CB8AC3E}">
        <p14:creationId xmlns:p14="http://schemas.microsoft.com/office/powerpoint/2010/main" val="6450502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Race/Ethnicity of Library Professionals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260973671"/>
              </p:ext>
            </p:extLst>
          </p:nvPr>
        </p:nvGraphicFramePr>
        <p:xfrm>
          <a:off x="498475" y="1981200"/>
          <a:ext cx="7556500" cy="414496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685801" y="6400802"/>
            <a:ext cx="7278856" cy="276999"/>
          </a:xfrm>
          <a:prstGeom prst="rect">
            <a:avLst/>
          </a:prstGeom>
          <a:noFill/>
        </p:spPr>
        <p:txBody>
          <a:bodyPr wrap="none" rtlCol="0">
            <a:spAutoFit/>
          </a:bodyPr>
          <a:lstStyle/>
          <a:p>
            <a:r>
              <a:rPr lang="en-US" sz="1200" dirty="0" smtClean="0"/>
              <a:t>From the ALA Diversity Counts Study</a:t>
            </a:r>
            <a:r>
              <a:rPr lang="en-US" sz="1200" dirty="0"/>
              <a:t> http://www.ala.org/offices/diversity/diversitycounts/divcounts</a:t>
            </a:r>
            <a:r>
              <a:rPr lang="en-US" sz="1200" dirty="0" smtClean="0"/>
              <a:t>  </a:t>
            </a:r>
            <a:endParaRPr lang="en-US" sz="1200" dirty="0"/>
          </a:p>
        </p:txBody>
      </p:sp>
    </p:spTree>
    <p:extLst>
      <p:ext uri="{BB962C8B-B14F-4D97-AF65-F5344CB8AC3E}">
        <p14:creationId xmlns:p14="http://schemas.microsoft.com/office/powerpoint/2010/main" val="42857148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609600" y="484188"/>
            <a:ext cx="6946900" cy="887412"/>
          </a:xfrm>
        </p:spPr>
        <p:txBody>
          <a:bodyPr/>
          <a:lstStyle/>
          <a:p>
            <a:r>
              <a:rPr lang="en-US" dirty="0" smtClean="0"/>
              <a:t>Who has power?</a:t>
            </a:r>
            <a:endParaRPr lang="en-US" dirty="0"/>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644937699"/>
              </p:ext>
            </p:extLst>
          </p:nvPr>
        </p:nvGraphicFramePr>
        <p:xfrm>
          <a:off x="673100" y="579438"/>
          <a:ext cx="7556500" cy="4144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Content Placeholder 6"/>
          <p:cNvGraphicFramePr>
            <a:graphicFrameLocks/>
          </p:cNvGraphicFramePr>
          <p:nvPr>
            <p:extLst>
              <p:ext uri="{D42A27DB-BD31-4B8C-83A1-F6EECF244321}">
                <p14:modId xmlns:p14="http://schemas.microsoft.com/office/powerpoint/2010/main" val="1117940684"/>
              </p:ext>
            </p:extLst>
          </p:nvPr>
        </p:nvGraphicFramePr>
        <p:xfrm>
          <a:off x="1143000" y="3962400"/>
          <a:ext cx="7429500" cy="27622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0" name="Picture 9"/>
          <p:cNvPicPr>
            <a:picLocks noChangeAspect="1"/>
          </p:cNvPicPr>
          <p:nvPr/>
        </p:nvPicPr>
        <p:blipFill>
          <a:blip r:embed="rId13"/>
          <a:stretch>
            <a:fillRect/>
          </a:stretch>
        </p:blipFill>
        <p:spPr>
          <a:xfrm>
            <a:off x="114300" y="6477000"/>
            <a:ext cx="703006" cy="247650"/>
          </a:xfrm>
          <a:prstGeom prst="rect">
            <a:avLst/>
          </a:prstGeom>
        </p:spPr>
      </p:pic>
    </p:spTree>
    <p:extLst>
      <p:ext uri="{BB962C8B-B14F-4D97-AF65-F5344CB8AC3E}">
        <p14:creationId xmlns:p14="http://schemas.microsoft.com/office/powerpoint/2010/main" val="17205724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 2017 thus far</a:t>
            </a:r>
            <a:r>
              <a:rPr lang="is-IS" smtClean="0"/>
              <a:t>…</a:t>
            </a:r>
            <a:endParaRPr lang="en-US" dirty="0"/>
          </a:p>
        </p:txBody>
      </p:sp>
      <p:sp>
        <p:nvSpPr>
          <p:cNvPr id="3" name="Content Placeholder 2"/>
          <p:cNvSpPr>
            <a:spLocks noGrp="1"/>
          </p:cNvSpPr>
          <p:nvPr>
            <p:ph sz="half" idx="1"/>
          </p:nvPr>
        </p:nvSpPr>
        <p:spPr>
          <a:xfrm>
            <a:off x="498474" y="1447800"/>
            <a:ext cx="3657644" cy="5105400"/>
          </a:xfrm>
        </p:spPr>
        <p:txBody>
          <a:bodyPr>
            <a:normAutofit fontScale="62500" lnSpcReduction="20000"/>
          </a:bodyPr>
          <a:lstStyle/>
          <a:p>
            <a:pPr lvl="0"/>
            <a:r>
              <a:rPr lang="en-US" i="1" dirty="0" smtClean="0"/>
              <a:t>American Historical Review</a:t>
            </a:r>
            <a:r>
              <a:rPr lang="en-US" dirty="0" smtClean="0"/>
              <a:t>, a leading history journal, apologized for assigning a review to a white supremacist. </a:t>
            </a:r>
          </a:p>
          <a:p>
            <a:pPr lvl="1"/>
            <a:r>
              <a:rPr lang="en-US" dirty="0" err="1" smtClean="0"/>
              <a:t>Jaschik</a:t>
            </a:r>
            <a:r>
              <a:rPr lang="en-US" dirty="0" smtClean="0"/>
              <a:t>, Scott, “The Wrong Reviewer,” Inside Higher Ed, April 18, 2017. </a:t>
            </a:r>
            <a:r>
              <a:rPr lang="en-US" dirty="0" smtClean="0">
                <a:hlinkClick r:id="rId3"/>
              </a:rPr>
              <a:t>https://www.insidehighered.com/news/2017/04/18/history-journal-apologizes-assigning-review-book-urban-education-and-inequality</a:t>
            </a:r>
            <a:r>
              <a:rPr lang="en-US" dirty="0" smtClean="0"/>
              <a:t> </a:t>
            </a:r>
          </a:p>
          <a:p>
            <a:pPr lvl="0"/>
            <a:r>
              <a:rPr lang="en-US" i="1" dirty="0" err="1" smtClean="0"/>
              <a:t>Hypatia</a:t>
            </a:r>
            <a:r>
              <a:rPr lang="en-US" dirty="0" smtClean="0"/>
              <a:t>, a feminist philosophy journal, apologized for and retracted a paper that analogized Rachel </a:t>
            </a:r>
            <a:r>
              <a:rPr lang="en-US" dirty="0" err="1" smtClean="0"/>
              <a:t>Dolezal</a:t>
            </a:r>
            <a:r>
              <a:rPr lang="en-US" dirty="0" smtClean="0"/>
              <a:t> to transgender people.</a:t>
            </a:r>
          </a:p>
          <a:p>
            <a:pPr lvl="1"/>
            <a:r>
              <a:rPr lang="en-US" dirty="0" smtClean="0"/>
              <a:t>Anderson et al, “Statement by the Board of </a:t>
            </a:r>
            <a:r>
              <a:rPr lang="en-US" dirty="0" err="1" smtClean="0"/>
              <a:t>Hypatia</a:t>
            </a:r>
            <a:r>
              <a:rPr lang="en-US" dirty="0" smtClean="0"/>
              <a:t>” </a:t>
            </a:r>
            <a:r>
              <a:rPr lang="en-US" dirty="0" err="1" smtClean="0"/>
              <a:t>Hypatia</a:t>
            </a:r>
            <a:r>
              <a:rPr lang="en-US" dirty="0" smtClean="0"/>
              <a:t>, May 18, 2017, </a:t>
            </a:r>
            <a:r>
              <a:rPr lang="en-US" dirty="0" smtClean="0">
                <a:hlinkClick r:id="rId4"/>
              </a:rPr>
              <a:t>http://hypatiaphilosophy.org/Editorial/index.html#boardstatement</a:t>
            </a:r>
            <a:r>
              <a:rPr lang="en-US" dirty="0" smtClean="0"/>
              <a:t> </a:t>
            </a:r>
          </a:p>
          <a:p>
            <a:pPr lvl="0"/>
            <a:r>
              <a:rPr lang="en-US" i="1" dirty="0" smtClean="0"/>
              <a:t>The Journal of Political Philosophy </a:t>
            </a:r>
            <a:r>
              <a:rPr lang="en-US" dirty="0" smtClean="0"/>
              <a:t>apologized for an issue devoted to the Black Lives Matter movement that included zero black authors.</a:t>
            </a:r>
          </a:p>
          <a:p>
            <a:pPr lvl="1"/>
            <a:r>
              <a:rPr lang="en-US" dirty="0" smtClean="0"/>
              <a:t>Krishnamurthy, </a:t>
            </a:r>
            <a:r>
              <a:rPr lang="en-US" dirty="0" err="1" smtClean="0"/>
              <a:t>Meena</a:t>
            </a:r>
            <a:r>
              <a:rPr lang="en-US" dirty="0" smtClean="0"/>
              <a:t>, “Open Letter from the Editors of the Journal of Political Philosophy” Philosopher, May 25, 2017. </a:t>
            </a:r>
            <a:r>
              <a:rPr lang="en-US" dirty="0" smtClean="0">
                <a:hlinkClick r:id="rId5"/>
              </a:rPr>
              <a:t>https://politicalphilosopher.net/2017/05/25/open-letter-from-the-editors-of-the-journal-of-political-philosophy/</a:t>
            </a:r>
            <a:r>
              <a:rPr lang="en-US" dirty="0" smtClean="0"/>
              <a:t>. </a:t>
            </a:r>
          </a:p>
          <a:p>
            <a:r>
              <a:rPr lang="en-US" i="1" dirty="0" smtClean="0"/>
              <a:t>Third World Quarterly </a:t>
            </a:r>
            <a:r>
              <a:rPr lang="en-US" dirty="0" smtClean="0"/>
              <a:t>had 15 members of its editorial board resign because an article espousing colonialism that was rejected by peer reviewers was still published.</a:t>
            </a:r>
            <a:endParaRPr lang="en-US" dirty="0"/>
          </a:p>
        </p:txBody>
      </p:sp>
      <p:pic>
        <p:nvPicPr>
          <p:cNvPr id="5" name="Content Placeholder 4" descr="Screen Shot 2017-05-01 at 5.19.16 PM.png"/>
          <p:cNvPicPr>
            <a:picLocks noGrp="1" noChangeAspect="1"/>
          </p:cNvPicPr>
          <p:nvPr>
            <p:ph sz="half" idx="2"/>
          </p:nvPr>
        </p:nvPicPr>
        <p:blipFill rotWithShape="1">
          <a:blip r:embed="rId6" cstate="screen">
            <a:extLst>
              <a:ext uri="{28A0092B-C50C-407E-A947-70E740481C1C}">
                <a14:useLocalDpi xmlns:a14="http://schemas.microsoft.com/office/drawing/2010/main"/>
              </a:ext>
            </a:extLst>
          </a:blip>
          <a:srcRect/>
          <a:stretch/>
        </p:blipFill>
        <p:spPr>
          <a:xfrm>
            <a:off x="4419600" y="1447800"/>
            <a:ext cx="4267668" cy="48307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54366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Who decides value?</a:t>
            </a:r>
            <a:endParaRPr lang="en-US" dirty="0"/>
          </a:p>
        </p:txBody>
      </p:sp>
      <p:pic>
        <p:nvPicPr>
          <p:cNvPr id="10" name="Content Placeholder 9" descr="Screen Shot 2016-05-13 at 1.35.31 PM.pn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5735" r="-5735"/>
          <a:stretch/>
        </p:blipFill>
        <p:spPr>
          <a:xfrm>
            <a:off x="152400" y="1371601"/>
            <a:ext cx="8839200" cy="4953000"/>
          </a:xfrm>
          <a:prstGeom prst="rect">
            <a:avLst/>
          </a:prstGeom>
        </p:spPr>
      </p:pic>
    </p:spTree>
    <p:extLst>
      <p:ext uri="{BB962C8B-B14F-4D97-AF65-F5344CB8AC3E}">
        <p14:creationId xmlns:p14="http://schemas.microsoft.com/office/powerpoint/2010/main" val="15649197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763" y="1449995"/>
            <a:ext cx="9144000" cy="28493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911780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000" dirty="0"/>
              <a:t>There are now 80 schools on www.thedemands.org </a:t>
            </a:r>
          </a:p>
        </p:txBody>
      </p:sp>
      <p:pic>
        <p:nvPicPr>
          <p:cNvPr id="7" name="Content Placeholder 6" descr="libresco-datalab-students.png"/>
          <p:cNvPicPr>
            <a:picLocks noGrp="1" noChangeAspect="1"/>
          </p:cNvPicPr>
          <p:nvPr>
            <p:ph type="pic" idx="1"/>
          </p:nvPr>
        </p:nvPicPr>
        <p:blipFill>
          <a:blip r:embed="rId2">
            <a:extLst>
              <a:ext uri="{28A0092B-C50C-407E-A947-70E740481C1C}">
                <a14:useLocalDpi xmlns:a14="http://schemas.microsoft.com/office/drawing/2010/main" val="0"/>
              </a:ext>
            </a:extLst>
          </a:blip>
          <a:srcRect l="-4167" r="-4167"/>
          <a:stretch>
            <a:fillRect/>
          </a:stretch>
        </p:blipFill>
        <p:spPr/>
      </p:pic>
      <p:sp>
        <p:nvSpPr>
          <p:cNvPr id="9" name="Text Placeholder 8"/>
          <p:cNvSpPr>
            <a:spLocks noGrp="1"/>
          </p:cNvSpPr>
          <p:nvPr>
            <p:ph type="body" sz="half" idx="2"/>
          </p:nvPr>
        </p:nvSpPr>
        <p:spPr>
          <a:xfrm>
            <a:off x="506505" y="5257799"/>
            <a:ext cx="8180295" cy="914401"/>
          </a:xfrm>
        </p:spPr>
        <p:txBody>
          <a:bodyPr>
            <a:normAutofit/>
          </a:bodyPr>
          <a:lstStyle/>
          <a:p>
            <a:r>
              <a:rPr lang="en-US" dirty="0" smtClean="0"/>
              <a:t>Leah, Libresco. “Here Are the Demands from Students Protesting Racism at 51 Colleges.” (Dec. 3, 2015) FiveThirtyEight.com</a:t>
            </a:r>
            <a:r>
              <a:rPr lang="en-US" dirty="0"/>
              <a:t> </a:t>
            </a:r>
            <a:r>
              <a:rPr lang="en-US" dirty="0">
                <a:hlinkClick r:id="rId3"/>
              </a:rPr>
              <a:t>https://fivethirtyeight.com/features/here-are-the-demands-from-students-protesting-racism-at-51-colleges</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13748033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1342" y="1752600"/>
            <a:ext cx="6997258" cy="4352361"/>
          </a:xfrm>
          <a:prstGeom prst="rect">
            <a:avLst/>
          </a:prstGeom>
          <a:ln>
            <a:noFill/>
          </a:ln>
          <a:effectLst>
            <a:outerShdw blurRad="292100" dist="139700" dir="2700000" algn="tl" rotWithShape="0">
              <a:srgbClr val="333333">
                <a:alpha val="65000"/>
              </a:srgbClr>
            </a:outerShdw>
          </a:effectLst>
        </p:spPr>
      </p:pic>
      <p:sp>
        <p:nvSpPr>
          <p:cNvPr id="5" name="Title 4"/>
          <p:cNvSpPr>
            <a:spLocks noGrp="1"/>
          </p:cNvSpPr>
          <p:nvPr>
            <p:ph type="title"/>
          </p:nvPr>
        </p:nvSpPr>
        <p:spPr/>
        <p:txBody>
          <a:bodyPr/>
          <a:lstStyle/>
          <a:p>
            <a:r>
              <a:rPr lang="en-US" sz="2400" smtClean="0"/>
              <a:t>“Scientists in these 30 countries contributed the largest shares of the more than 5 million papers published between 2008 and 2012.”</a:t>
            </a:r>
            <a:endParaRPr lang="en-US" sz="2400" dirty="0"/>
          </a:p>
        </p:txBody>
      </p:sp>
      <p:sp>
        <p:nvSpPr>
          <p:cNvPr id="6" name="Rectangle 5"/>
          <p:cNvSpPr/>
          <p:nvPr/>
        </p:nvSpPr>
        <p:spPr>
          <a:xfrm>
            <a:off x="487726" y="6207803"/>
            <a:ext cx="8146609" cy="507831"/>
          </a:xfrm>
          <a:prstGeom prst="rect">
            <a:avLst/>
          </a:prstGeom>
        </p:spPr>
        <p:txBody>
          <a:bodyPr wrap="square">
            <a:spAutoFit/>
          </a:bodyPr>
          <a:lstStyle/>
          <a:p>
            <a:pPr algn="r" fontAlgn="base"/>
            <a:r>
              <a:rPr lang="en-US" sz="1350" dirty="0" err="1"/>
              <a:t>Larivière</a:t>
            </a:r>
            <a:r>
              <a:rPr lang="en-US" sz="1350" dirty="0"/>
              <a:t>, V., Ni, C., </a:t>
            </a:r>
            <a:r>
              <a:rPr lang="en-US" sz="1350" dirty="0" err="1"/>
              <a:t>Gingras</a:t>
            </a:r>
            <a:r>
              <a:rPr lang="en-US" sz="1350" dirty="0"/>
              <a:t>, Y., Cronin, B., &amp; Sugimoto, C. R. (2013). </a:t>
            </a:r>
            <a:r>
              <a:rPr lang="en-US" sz="1350" dirty="0" err="1"/>
              <a:t>Bibliometrics</a:t>
            </a:r>
            <a:r>
              <a:rPr lang="en-US" sz="1350" dirty="0"/>
              <a:t>: Global gender disparities in science. </a:t>
            </a:r>
            <a:r>
              <a:rPr lang="en-US" sz="1350" i="1" dirty="0"/>
              <a:t>Nature</a:t>
            </a:r>
            <a:r>
              <a:rPr lang="en-US" sz="1350" dirty="0"/>
              <a:t>, (7479), 211. doi:10.1038/504211a</a:t>
            </a:r>
          </a:p>
        </p:txBody>
      </p:sp>
    </p:spTree>
    <p:extLst>
      <p:ext uri="{BB962C8B-B14F-4D97-AF65-F5344CB8AC3E}">
        <p14:creationId xmlns:p14="http://schemas.microsoft.com/office/powerpoint/2010/main" val="16073074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owns our output?</a:t>
            </a:r>
            <a:endParaRPr lang="en-US" dirty="0"/>
          </a:p>
        </p:txBody>
      </p:sp>
      <p:pic>
        <p:nvPicPr>
          <p:cNvPr id="6" name="Content Placeholder 5"/>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457200" y="1371600"/>
            <a:ext cx="8122301" cy="4038600"/>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457199" y="5791200"/>
            <a:ext cx="8122301" cy="461665"/>
          </a:xfrm>
          <a:prstGeom prst="rect">
            <a:avLst/>
          </a:prstGeom>
        </p:spPr>
        <p:txBody>
          <a:bodyPr wrap="square">
            <a:spAutoFit/>
          </a:bodyPr>
          <a:lstStyle/>
          <a:p>
            <a:r>
              <a:rPr lang="en-US" sz="1200" dirty="0" err="1">
                <a:solidFill>
                  <a:srgbClr val="333333"/>
                </a:solidFill>
                <a:latin typeface="arial" charset="0"/>
              </a:rPr>
              <a:t>Larivière</a:t>
            </a:r>
            <a:r>
              <a:rPr lang="en-US" sz="1200" dirty="0">
                <a:solidFill>
                  <a:srgbClr val="333333"/>
                </a:solidFill>
                <a:latin typeface="arial" charset="0"/>
              </a:rPr>
              <a:t> V, </a:t>
            </a:r>
            <a:r>
              <a:rPr lang="en-US" sz="1200" dirty="0" err="1">
                <a:solidFill>
                  <a:srgbClr val="333333"/>
                </a:solidFill>
                <a:latin typeface="arial" charset="0"/>
              </a:rPr>
              <a:t>Haustein</a:t>
            </a:r>
            <a:r>
              <a:rPr lang="en-US" sz="1200" dirty="0">
                <a:solidFill>
                  <a:srgbClr val="333333"/>
                </a:solidFill>
                <a:latin typeface="arial" charset="0"/>
              </a:rPr>
              <a:t> S, </a:t>
            </a:r>
            <a:r>
              <a:rPr lang="en-US" sz="1200" dirty="0" err="1">
                <a:solidFill>
                  <a:srgbClr val="333333"/>
                </a:solidFill>
                <a:latin typeface="arial" charset="0"/>
              </a:rPr>
              <a:t>Mongeon</a:t>
            </a:r>
            <a:r>
              <a:rPr lang="en-US" sz="1200" dirty="0">
                <a:solidFill>
                  <a:srgbClr val="333333"/>
                </a:solidFill>
                <a:latin typeface="arial" charset="0"/>
              </a:rPr>
              <a:t> P (2015) The Oligopoly of Academic Publishers in the Digital Era. </a:t>
            </a:r>
            <a:r>
              <a:rPr lang="en-US" sz="1200" dirty="0" err="1">
                <a:solidFill>
                  <a:srgbClr val="333333"/>
                </a:solidFill>
                <a:latin typeface="arial" charset="0"/>
              </a:rPr>
              <a:t>PLoS</a:t>
            </a:r>
            <a:r>
              <a:rPr lang="en-US" sz="1200" dirty="0">
                <a:solidFill>
                  <a:srgbClr val="333333"/>
                </a:solidFill>
                <a:latin typeface="arial" charset="0"/>
              </a:rPr>
              <a:t> ONE10(6): e0127502. https://</a:t>
            </a:r>
            <a:r>
              <a:rPr lang="en-US" sz="1200" dirty="0" err="1">
                <a:solidFill>
                  <a:srgbClr val="333333"/>
                </a:solidFill>
                <a:latin typeface="arial" charset="0"/>
              </a:rPr>
              <a:t>doi.org</a:t>
            </a:r>
            <a:r>
              <a:rPr lang="en-US" sz="1200" dirty="0">
                <a:solidFill>
                  <a:srgbClr val="333333"/>
                </a:solidFill>
                <a:latin typeface="arial" charset="0"/>
              </a:rPr>
              <a:t>/10.1371/journal.pone.0127502</a:t>
            </a:r>
            <a:endParaRPr lang="en-US" sz="1200" dirty="0"/>
          </a:p>
        </p:txBody>
      </p:sp>
    </p:spTree>
    <p:extLst>
      <p:ext uri="{BB962C8B-B14F-4D97-AF65-F5344CB8AC3E}">
        <p14:creationId xmlns:p14="http://schemas.microsoft.com/office/powerpoint/2010/main" val="19165179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owns our networks?</a:t>
            </a:r>
            <a:endParaRPr lang="en-US" dirty="0"/>
          </a:p>
        </p:txBody>
      </p:sp>
      <p:pic>
        <p:nvPicPr>
          <p:cNvPr id="6" name="Content Placeholder 5"/>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4442791" y="2150414"/>
            <a:ext cx="4190338" cy="2327545"/>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4442791" y="4564776"/>
            <a:ext cx="4572000" cy="400110"/>
          </a:xfrm>
          <a:prstGeom prst="rect">
            <a:avLst/>
          </a:prstGeom>
        </p:spPr>
        <p:txBody>
          <a:bodyPr>
            <a:spAutoFit/>
          </a:bodyPr>
          <a:lstStyle/>
          <a:p>
            <a:r>
              <a:rPr lang="en-US" sz="1000" dirty="0">
                <a:hlinkClick r:id="rId4"/>
              </a:rPr>
              <a:t>https://techcrunch.com/2017/02/28/researchgate-raises-52-6m-for-its-social-research-network-for-scientists</a:t>
            </a:r>
            <a:r>
              <a:rPr lang="en-US" sz="1000" dirty="0" smtClean="0">
                <a:hlinkClick r:id="rId4"/>
              </a:rPr>
              <a:t>/</a:t>
            </a:r>
            <a:r>
              <a:rPr lang="en-US" sz="1000" dirty="0" smtClean="0"/>
              <a:t> </a:t>
            </a:r>
            <a:endParaRPr lang="en-US" sz="1000" dirty="0"/>
          </a:p>
        </p:txBody>
      </p:sp>
      <p:sp>
        <p:nvSpPr>
          <p:cNvPr id="10" name="Rectangle 9"/>
          <p:cNvSpPr/>
          <p:nvPr/>
        </p:nvSpPr>
        <p:spPr>
          <a:xfrm>
            <a:off x="401637" y="5486400"/>
            <a:ext cx="3657600" cy="400110"/>
          </a:xfrm>
          <a:prstGeom prst="rect">
            <a:avLst/>
          </a:prstGeom>
        </p:spPr>
        <p:txBody>
          <a:bodyPr wrap="square">
            <a:spAutoFit/>
          </a:bodyPr>
          <a:lstStyle/>
          <a:p>
            <a:r>
              <a:rPr lang="en-US" sz="1000" dirty="0">
                <a:hlinkClick r:id="rId5"/>
              </a:rPr>
              <a:t>https://www.techdirt.com/blog/?</a:t>
            </a:r>
            <a:r>
              <a:rPr lang="en-US" sz="1000" dirty="0" smtClean="0">
                <a:hlinkClick r:id="rId5"/>
              </a:rPr>
              <a:t>company=coalition+for+responsible+sharing</a:t>
            </a:r>
            <a:r>
              <a:rPr lang="en-US" sz="1000" dirty="0" smtClean="0"/>
              <a:t> </a:t>
            </a:r>
            <a:endParaRPr lang="en-US" sz="1000" dirty="0"/>
          </a:p>
        </p:txBody>
      </p:sp>
      <p:pic>
        <p:nvPicPr>
          <p:cNvPr id="4" name="Content Placeholder 3"/>
          <p:cNvPicPr>
            <a:picLocks noGrp="1" noChangeAspect="1"/>
          </p:cNvPicPr>
          <p:nvPr>
            <p:ph sz="half" idx="1"/>
          </p:nvPr>
        </p:nvPicPr>
        <p:blipFill>
          <a:blip r:embed="rId6" cstate="screen">
            <a:extLst>
              <a:ext uri="{28A0092B-C50C-407E-A947-70E740481C1C}">
                <a14:useLocalDpi xmlns:a14="http://schemas.microsoft.com/office/drawing/2010/main"/>
              </a:ext>
            </a:extLst>
          </a:blip>
          <a:stretch>
            <a:fillRect/>
          </a:stretch>
        </p:blipFill>
        <p:spPr>
          <a:xfrm>
            <a:off x="304800" y="1403538"/>
            <a:ext cx="3851274" cy="3910690"/>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4800600" y="5992527"/>
            <a:ext cx="5105400" cy="492443"/>
          </a:xfrm>
          <a:prstGeom prst="rect">
            <a:avLst/>
          </a:prstGeom>
          <a:noFill/>
        </p:spPr>
        <p:txBody>
          <a:bodyPr wrap="square" rtlCol="0">
            <a:spAutoFit/>
          </a:bodyPr>
          <a:lstStyle/>
          <a:p>
            <a:r>
              <a:rPr lang="en-US" sz="2600" dirty="0" smtClean="0">
                <a:solidFill>
                  <a:schemeClr val="accent1"/>
                </a:solidFill>
              </a:rPr>
              <a:t>Our intellectual property?</a:t>
            </a:r>
            <a:endParaRPr lang="en-US" sz="2600" dirty="0">
              <a:solidFill>
                <a:schemeClr val="accent1"/>
              </a:solidFill>
            </a:endParaRPr>
          </a:p>
        </p:txBody>
      </p:sp>
    </p:spTree>
    <p:extLst>
      <p:ext uri="{BB962C8B-B14F-4D97-AF65-F5344CB8AC3E}">
        <p14:creationId xmlns:p14="http://schemas.microsoft.com/office/powerpoint/2010/main" val="6317181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1828800"/>
            <a:ext cx="4724400" cy="3507509"/>
          </a:xfrm>
          <a:prstGeom prst="rect">
            <a:avLst/>
          </a:prstGeom>
        </p:spPr>
      </p:pic>
      <p:sp>
        <p:nvSpPr>
          <p:cNvPr id="2" name="Title 1"/>
          <p:cNvSpPr>
            <a:spLocks noGrp="1"/>
          </p:cNvSpPr>
          <p:nvPr>
            <p:ph type="title" idx="4294967295"/>
          </p:nvPr>
        </p:nvSpPr>
        <p:spPr>
          <a:xfrm>
            <a:off x="526257" y="255588"/>
            <a:ext cx="7556500" cy="1116012"/>
          </a:xfrm>
        </p:spPr>
        <p:txBody>
          <a:bodyPr/>
          <a:lstStyle/>
          <a:p>
            <a:r>
              <a:rPr lang="en-US" dirty="0" smtClean="0"/>
              <a:t>Who owns our algorithms?</a:t>
            </a:r>
            <a:endParaRPr lang="en-US" dirty="0"/>
          </a:p>
        </p:txBody>
      </p:sp>
      <p:pic>
        <p:nvPicPr>
          <p:cNvPr id="5" name="Content Placeholder 4"/>
          <p:cNvPicPr>
            <a:picLocks noGrp="1" noChangeAspect="1"/>
          </p:cNvPicPr>
          <p:nvPr>
            <p:ph sz="half" idx="4294967295"/>
          </p:nvPr>
        </p:nvPicPr>
        <p:blipFill>
          <a:blip r:embed="rId4"/>
          <a:stretch>
            <a:fillRect/>
          </a:stretch>
        </p:blipFill>
        <p:spPr>
          <a:xfrm>
            <a:off x="731038" y="1408369"/>
            <a:ext cx="3078962" cy="4599045"/>
          </a:xfrm>
          <a:prstGeom prst="rect">
            <a:avLst/>
          </a:prstGeom>
          <a:ln>
            <a:noFill/>
          </a:ln>
          <a:effectLst>
            <a:outerShdw blurRad="292100" dist="139700" dir="2700000" algn="tl" rotWithShape="0">
              <a:srgbClr val="333333">
                <a:alpha val="65000"/>
              </a:srgbClr>
            </a:outerShdw>
          </a:effectLst>
        </p:spPr>
      </p:pic>
      <p:pic>
        <p:nvPicPr>
          <p:cNvPr id="6" name="Content Placeholder 5"/>
          <p:cNvPicPr>
            <a:picLocks noGrp="1" noChangeAspect="1"/>
          </p:cNvPicPr>
          <p:nvPr>
            <p:ph sz="half" idx="4294967295"/>
          </p:nvPr>
        </p:nvPicPr>
        <p:blipFill>
          <a:blip r:embed="rId5" cstate="screen">
            <a:extLst>
              <a:ext uri="{28A0092B-C50C-407E-A947-70E740481C1C}">
                <a14:useLocalDpi xmlns:a14="http://schemas.microsoft.com/office/drawing/2010/main"/>
              </a:ext>
            </a:extLst>
          </a:blip>
          <a:stretch>
            <a:fillRect/>
          </a:stretch>
        </p:blipFill>
        <p:spPr>
          <a:xfrm>
            <a:off x="4953000" y="3822296"/>
            <a:ext cx="3955098" cy="2578504"/>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5664706" y="6477000"/>
            <a:ext cx="2792067" cy="246221"/>
          </a:xfrm>
          <a:prstGeom prst="rect">
            <a:avLst/>
          </a:prstGeom>
        </p:spPr>
        <p:txBody>
          <a:bodyPr wrap="square">
            <a:spAutoFit/>
          </a:bodyPr>
          <a:lstStyle/>
          <a:p>
            <a:r>
              <a:rPr lang="en-US" sz="1000" dirty="0"/>
              <a:t>https://</a:t>
            </a:r>
            <a:r>
              <a:rPr lang="en-US" sz="1000" dirty="0" err="1"/>
              <a:t>matthew.reidsrow.com</a:t>
            </a:r>
            <a:r>
              <a:rPr lang="en-US" sz="1000" dirty="0"/>
              <a:t>/articles/173</a:t>
            </a:r>
          </a:p>
        </p:txBody>
      </p:sp>
      <p:pic>
        <p:nvPicPr>
          <p:cNvPr id="8" name="Picture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079092" y="990600"/>
            <a:ext cx="2729211" cy="27554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219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smtClean="0"/>
              <a:t>Who owns OA spaces?</a:t>
            </a:r>
            <a:endParaRPr lang="en-US" dirty="0"/>
          </a:p>
        </p:txBody>
      </p:sp>
      <p:pic>
        <p:nvPicPr>
          <p:cNvPr id="14" name="Content Placeholder 13"/>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501787" y="1985963"/>
            <a:ext cx="3657600" cy="2634365"/>
          </a:xfrm>
          <a:prstGeom prst="rect">
            <a:avLst/>
          </a:prstGeom>
          <a:ln>
            <a:noFill/>
          </a:ln>
          <a:effectLst>
            <a:outerShdw blurRad="292100" dist="139700" dir="2700000" algn="tl" rotWithShape="0">
              <a:srgbClr val="333333">
                <a:alpha val="65000"/>
              </a:srgbClr>
            </a:outerShdw>
          </a:effectLst>
        </p:spPr>
      </p:pic>
      <p:pic>
        <p:nvPicPr>
          <p:cNvPr id="20" name="Content Placeholder 19"/>
          <p:cNvPicPr>
            <a:picLocks noGrp="1" noChangeAspect="1"/>
          </p:cNvPicPr>
          <p:nvPr>
            <p:ph sz="half" idx="2"/>
          </p:nvPr>
        </p:nvPicPr>
        <p:blipFill>
          <a:blip r:embed="rId4" cstate="screen">
            <a:extLst>
              <a:ext uri="{28A0092B-C50C-407E-A947-70E740481C1C}">
                <a14:useLocalDpi xmlns:a14="http://schemas.microsoft.com/office/drawing/2010/main"/>
              </a:ext>
            </a:extLst>
          </a:blip>
          <a:stretch>
            <a:fillRect/>
          </a:stretch>
        </p:blipFill>
        <p:spPr>
          <a:xfrm>
            <a:off x="4400550" y="2783255"/>
            <a:ext cx="3657600" cy="2545616"/>
          </a:xfrm>
          <a:prstGeom prst="rect">
            <a:avLst/>
          </a:prstGeom>
          <a:ln>
            <a:noFill/>
          </a:ln>
          <a:effectLst>
            <a:outerShdw blurRad="292100" dist="139700" dir="2700000" algn="tl" rotWithShape="0">
              <a:srgbClr val="333333">
                <a:alpha val="65000"/>
              </a:srgbClr>
            </a:outerShdw>
          </a:effectLst>
        </p:spPr>
      </p:pic>
      <p:sp>
        <p:nvSpPr>
          <p:cNvPr id="15" name="Rectangle 14"/>
          <p:cNvSpPr/>
          <p:nvPr/>
        </p:nvSpPr>
        <p:spPr>
          <a:xfrm>
            <a:off x="498474" y="4729092"/>
            <a:ext cx="3505200" cy="553998"/>
          </a:xfrm>
          <a:prstGeom prst="rect">
            <a:avLst/>
          </a:prstGeom>
        </p:spPr>
        <p:txBody>
          <a:bodyPr wrap="square">
            <a:spAutoFit/>
          </a:bodyPr>
          <a:lstStyle/>
          <a:p>
            <a:r>
              <a:rPr lang="en-US" sz="1000" dirty="0">
                <a:hlinkClick r:id="rId5"/>
              </a:rPr>
              <a:t>https://aprilhathcock.wordpress.com/2016/09/27/making-the-local-global-the-colonialism-of-scholarly-communication</a:t>
            </a:r>
            <a:r>
              <a:rPr lang="en-US" sz="1000" dirty="0" smtClean="0">
                <a:hlinkClick r:id="rId5"/>
              </a:rPr>
              <a:t>/</a:t>
            </a:r>
            <a:r>
              <a:rPr lang="en-US" sz="1000" dirty="0" smtClean="0"/>
              <a:t> </a:t>
            </a:r>
            <a:endParaRPr lang="en-US" sz="1000" dirty="0"/>
          </a:p>
        </p:txBody>
      </p:sp>
      <p:sp>
        <p:nvSpPr>
          <p:cNvPr id="21" name="Rectangle 20"/>
          <p:cNvSpPr/>
          <p:nvPr/>
        </p:nvSpPr>
        <p:spPr>
          <a:xfrm>
            <a:off x="4420428" y="5562600"/>
            <a:ext cx="3829050" cy="400110"/>
          </a:xfrm>
          <a:prstGeom prst="rect">
            <a:avLst/>
          </a:prstGeom>
        </p:spPr>
        <p:txBody>
          <a:bodyPr wrap="square">
            <a:spAutoFit/>
          </a:bodyPr>
          <a:lstStyle/>
          <a:p>
            <a:r>
              <a:rPr lang="en-US" sz="1000" dirty="0">
                <a:hlinkClick r:id="rId6"/>
              </a:rPr>
              <a:t>https://medium.com/@</a:t>
            </a:r>
            <a:r>
              <a:rPr lang="en-US" sz="1000" dirty="0" smtClean="0">
                <a:hlinkClick r:id="rId6"/>
              </a:rPr>
              <a:t>lorraine_chu3n/being-nice-is-not-enough-b9f4f9184707</a:t>
            </a:r>
            <a:r>
              <a:rPr lang="en-US" sz="1000" dirty="0" smtClean="0"/>
              <a:t> </a:t>
            </a:r>
            <a:endParaRPr lang="en-US" sz="1000" dirty="0"/>
          </a:p>
        </p:txBody>
      </p:sp>
    </p:spTree>
    <p:extLst>
      <p:ext uri="{BB962C8B-B14F-4D97-AF65-F5344CB8AC3E}">
        <p14:creationId xmlns:p14="http://schemas.microsoft.com/office/powerpoint/2010/main" val="17067551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owns open access?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2011</a:t>
            </a:r>
            <a:r>
              <a:rPr lang="en-US" dirty="0"/>
              <a:t>: Springer acquires twelve open access journal titles from </a:t>
            </a:r>
            <a:r>
              <a:rPr lang="en-US" dirty="0" err="1" smtClean="0"/>
              <a:t>Hindawi</a:t>
            </a:r>
            <a:endParaRPr lang="en-US" dirty="0" smtClean="0"/>
          </a:p>
          <a:p>
            <a:r>
              <a:rPr lang="en-US" dirty="0" smtClean="0"/>
              <a:t>2011: Wolters </a:t>
            </a:r>
            <a:r>
              <a:rPr lang="en-US" dirty="0"/>
              <a:t>Kluwer Health </a:t>
            </a:r>
            <a:r>
              <a:rPr lang="en-US" dirty="0" smtClean="0"/>
              <a:t>acquires </a:t>
            </a:r>
            <a:r>
              <a:rPr lang="en-US" dirty="0" err="1" smtClean="0"/>
              <a:t>Medknow</a:t>
            </a:r>
            <a:r>
              <a:rPr lang="en-US" dirty="0" smtClean="0"/>
              <a:t> </a:t>
            </a:r>
            <a:r>
              <a:rPr lang="en-US" dirty="0"/>
              <a:t>PVT Ltd., a leading Scientific, Technical &amp; Medical (STM) journal publishing operation headquartered in Mumbai, India and one of the largest open access publishers in the world</a:t>
            </a:r>
          </a:p>
          <a:p>
            <a:r>
              <a:rPr lang="en-US" dirty="0" smtClean="0"/>
              <a:t>2012: De </a:t>
            </a:r>
            <a:r>
              <a:rPr lang="en-US" dirty="0" err="1" smtClean="0"/>
              <a:t>Gruyter</a:t>
            </a:r>
            <a:r>
              <a:rPr lang="en-US" dirty="0" smtClean="0"/>
              <a:t> acquires </a:t>
            </a:r>
            <a:r>
              <a:rPr lang="en-US" dirty="0" err="1" smtClean="0"/>
              <a:t>Versita</a:t>
            </a:r>
            <a:r>
              <a:rPr lang="en-US" dirty="0" smtClean="0"/>
              <a:t> and becomes third-biggest international Open Access publisher</a:t>
            </a:r>
          </a:p>
          <a:p>
            <a:r>
              <a:rPr lang="en-US" dirty="0" smtClean="0"/>
              <a:t>2013: Elsevier acquires </a:t>
            </a:r>
            <a:r>
              <a:rPr lang="en-US" dirty="0" err="1" smtClean="0"/>
              <a:t>Mendeley</a:t>
            </a:r>
            <a:endParaRPr lang="en-US" dirty="0" smtClean="0"/>
          </a:p>
          <a:p>
            <a:r>
              <a:rPr lang="en-US" dirty="0" smtClean="0"/>
              <a:t>2016: Elsevier acquires SSRN</a:t>
            </a:r>
          </a:p>
          <a:p>
            <a:r>
              <a:rPr lang="en-US" dirty="0" smtClean="0"/>
              <a:t>2016</a:t>
            </a:r>
            <a:r>
              <a:rPr lang="en-US" dirty="0"/>
              <a:t>: SAGE Publishing acquires </a:t>
            </a:r>
            <a:r>
              <a:rPr lang="en-US" dirty="0" smtClean="0"/>
              <a:t>Libertas </a:t>
            </a:r>
            <a:r>
              <a:rPr lang="en-US" dirty="0" err="1"/>
              <a:t>Academica</a:t>
            </a:r>
            <a:r>
              <a:rPr lang="en-US" dirty="0"/>
              <a:t> </a:t>
            </a:r>
            <a:endParaRPr lang="en-US" dirty="0" smtClean="0"/>
          </a:p>
          <a:p>
            <a:r>
              <a:rPr lang="en-US" dirty="0" smtClean="0"/>
              <a:t>2017: Elsevier acquires </a:t>
            </a:r>
            <a:r>
              <a:rPr lang="en-US" dirty="0" err="1" smtClean="0"/>
              <a:t>BePress</a:t>
            </a:r>
            <a:endParaRPr lang="en-US" dirty="0"/>
          </a:p>
        </p:txBody>
      </p:sp>
    </p:spTree>
    <p:extLst>
      <p:ext uri="{BB962C8B-B14F-4D97-AF65-F5344CB8AC3E}">
        <p14:creationId xmlns:p14="http://schemas.microsoft.com/office/powerpoint/2010/main" val="14220239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From </a:t>
            </a:r>
            <a:r>
              <a:rPr lang="en-US" dirty="0" err="1" smtClean="0"/>
              <a:t>Walidah’s</a:t>
            </a:r>
            <a:r>
              <a:rPr lang="en-US" dirty="0" smtClean="0"/>
              <a:t> “Liberated Archives” Keynote, </a:t>
            </a:r>
            <a:r>
              <a:rPr lang="en-US" dirty="0"/>
              <a:t>Society of American Archivists (SAA) 2017 Annual </a:t>
            </a:r>
            <a:r>
              <a:rPr lang="en-US" dirty="0" smtClean="0"/>
              <a:t>Conference, Portland, OR</a:t>
            </a:r>
            <a:endParaRPr lang="en-US" dirty="0"/>
          </a:p>
        </p:txBody>
      </p:sp>
      <p:sp>
        <p:nvSpPr>
          <p:cNvPr id="3" name="Text Placeholder 2"/>
          <p:cNvSpPr>
            <a:spLocks noGrp="1"/>
          </p:cNvSpPr>
          <p:nvPr>
            <p:ph type="body" sz="half" idx="2"/>
          </p:nvPr>
        </p:nvSpPr>
        <p:spPr/>
        <p:txBody>
          <a:bodyPr>
            <a:normAutofit lnSpcReduction="10000"/>
          </a:bodyPr>
          <a:lstStyle/>
          <a:p>
            <a:r>
              <a:rPr lang="en-US" dirty="0"/>
              <a:t>And that's the other piece, about making sure it's accessible to people. It's not just about saying, "Come, come into archives!" Even if it's open and it's free and you can just walk in, "You don't even need ID! Just come in, just put the gloves on, but you know it's cool you don't need ID!" </a:t>
            </a:r>
            <a:r>
              <a:rPr lang="en-US" dirty="0" smtClean="0"/>
              <a:t>That's </a:t>
            </a:r>
            <a:r>
              <a:rPr lang="en-US" dirty="0"/>
              <a:t>not enough because these institutions for centuries have been telling oppressed peoples "You do not belong here." You can't change that just by sending out an e-mail and saying "Hey it's open!" and then sitting there and saying "Why aren't people of color coming?" It's important to say: how do we make that this information is accessible, how do we take this knowledge that people actually want-- not what we assume they want-- out into the community where folks can use it and engage with it. </a:t>
            </a:r>
          </a:p>
        </p:txBody>
      </p:sp>
      <p:sp>
        <p:nvSpPr>
          <p:cNvPr id="5" name="Picture Placeholder 4"/>
          <p:cNvSpPr>
            <a:spLocks noGrp="1"/>
          </p:cNvSpPr>
          <p:nvPr>
            <p:ph type="pic" sz="quarter" idx="14"/>
          </p:nvPr>
        </p:nvSpPr>
        <p:spPr/>
      </p:sp>
      <p:sp>
        <p:nvSpPr>
          <p:cNvPr id="8" name="Picture Placeholder 7"/>
          <p:cNvSpPr>
            <a:spLocks noGrp="1"/>
          </p:cNvSpPr>
          <p:nvPr>
            <p:ph type="pic" sz="quarter" idx="13"/>
          </p:nvPr>
        </p:nvSpPr>
        <p:spPr/>
      </p:sp>
    </p:spTree>
    <p:extLst>
      <p:ext uri="{BB962C8B-B14F-4D97-AF65-F5344CB8AC3E}">
        <p14:creationId xmlns:p14="http://schemas.microsoft.com/office/powerpoint/2010/main" val="10218918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275860"/>
            <a:ext cx="7556500" cy="1116012"/>
          </a:xfrm>
        </p:spPr>
        <p:txBody>
          <a:bodyPr/>
          <a:lstStyle/>
          <a:p>
            <a:r>
              <a:rPr lang="en-US" smtClean="0"/>
              <a:t>Institutions and Vocational Awe</a:t>
            </a:r>
            <a:endParaRPr lang="en-US" dirty="0"/>
          </a:p>
        </p:txBody>
      </p:sp>
      <p:sp>
        <p:nvSpPr>
          <p:cNvPr id="7" name="Content Placeholder 6"/>
          <p:cNvSpPr>
            <a:spLocks noGrp="1"/>
          </p:cNvSpPr>
          <p:nvPr>
            <p:ph idx="4294967295"/>
          </p:nvPr>
        </p:nvSpPr>
        <p:spPr>
          <a:xfrm>
            <a:off x="316536" y="5943600"/>
            <a:ext cx="8449726" cy="844471"/>
          </a:xfrm>
        </p:spPr>
        <p:txBody>
          <a:bodyPr>
            <a:normAutofit fontScale="92500"/>
          </a:bodyPr>
          <a:lstStyle/>
          <a:p>
            <a:pPr marL="0" indent="0">
              <a:buNone/>
            </a:pPr>
            <a:r>
              <a:rPr lang="en-US" dirty="0" err="1" smtClean="0"/>
              <a:t>Ettarh</a:t>
            </a:r>
            <a:r>
              <a:rPr lang="en-US" dirty="0" smtClean="0"/>
              <a:t>, </a:t>
            </a:r>
            <a:r>
              <a:rPr lang="en-US" dirty="0" err="1" smtClean="0"/>
              <a:t>Fobazi</a:t>
            </a:r>
            <a:r>
              <a:rPr lang="en-US" dirty="0" smtClean="0"/>
              <a:t>. (2017, July</a:t>
            </a:r>
            <a:r>
              <a:rPr lang="en-US" i="1" dirty="0" smtClean="0"/>
              <a:t>) Vocational Awe. </a:t>
            </a:r>
            <a:r>
              <a:rPr lang="en-US" dirty="0" smtClean="0"/>
              <a:t>Keynote presented at Pushing the Margins: Women of Color and Intersectionality in LIS, Los Angeles, CA  </a:t>
            </a:r>
            <a:endParaRPr lang="en-US" dirty="0"/>
          </a:p>
        </p:txBody>
      </p:sp>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98598" y="3599989"/>
            <a:ext cx="2143498" cy="2007743"/>
          </a:xfrm>
          <a:prstGeom prst="rect">
            <a:avLst/>
          </a:prstGeom>
        </p:spPr>
      </p:pic>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2000" y="1652246"/>
            <a:ext cx="2989602" cy="2015490"/>
          </a:xfrm>
          <a:prstGeom prst="rect">
            <a:avLst/>
          </a:prstGeom>
        </p:spPr>
      </p:pic>
      <p:pic>
        <p:nvPicPr>
          <p:cNvPr id="13" name="Picture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42096" y="1391872"/>
            <a:ext cx="3113678" cy="2208117"/>
          </a:xfrm>
          <a:prstGeom prst="rect">
            <a:avLst/>
          </a:prstGeom>
        </p:spPr>
      </p:pic>
    </p:spTree>
    <p:extLst>
      <p:ext uri="{BB962C8B-B14F-4D97-AF65-F5344CB8AC3E}">
        <p14:creationId xmlns:p14="http://schemas.microsoft.com/office/powerpoint/2010/main" val="8176012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4" y="1600200"/>
            <a:ext cx="4016633" cy="1905000"/>
          </a:xfrm>
        </p:spPr>
        <p:txBody>
          <a:bodyPr>
            <a:normAutofit/>
          </a:bodyPr>
          <a:lstStyle/>
          <a:p>
            <a:r>
              <a:rPr lang="en-US" dirty="0"/>
              <a:t>Open access relies on technology, and therefore has the same problems </a:t>
            </a:r>
            <a:r>
              <a:rPr lang="en-US"/>
              <a:t>as </a:t>
            </a:r>
            <a:r>
              <a:rPr lang="en-US" smtClean="0"/>
              <a:t>technology.</a:t>
            </a:r>
            <a:endParaRPr lang="en-US" dirty="0"/>
          </a:p>
        </p:txBody>
      </p:sp>
      <p:sp>
        <p:nvSpPr>
          <p:cNvPr id="4" name="Text Placeholder 3"/>
          <p:cNvSpPr>
            <a:spLocks noGrp="1"/>
          </p:cNvSpPr>
          <p:nvPr>
            <p:ph type="body" sz="half" idx="2"/>
          </p:nvPr>
        </p:nvSpPr>
        <p:spPr/>
        <p:txBody>
          <a:bodyPr/>
          <a:lstStyle/>
          <a:p>
            <a:r>
              <a:rPr lang="en-US" dirty="0" smtClean="0"/>
              <a:t>From top to bottom</a:t>
            </a:r>
          </a:p>
          <a:p>
            <a:pPr marL="285750" indent="-285750">
              <a:buClr>
                <a:schemeClr val="bg1"/>
              </a:buClr>
              <a:buFont typeface="Wingdings" charset="2"/>
              <a:buChar char="v"/>
            </a:pPr>
            <a:r>
              <a:rPr lang="en-US" dirty="0" smtClean="0"/>
              <a:t>Collecting scrap phones, Greater Accra, Ghana, CC-BY-NC-SA </a:t>
            </a:r>
            <a:r>
              <a:rPr lang="en-US" dirty="0" err="1" smtClean="0"/>
              <a:t>Fairphone</a:t>
            </a:r>
            <a:r>
              <a:rPr lang="en-US" dirty="0" smtClean="0"/>
              <a:t>/Closing </a:t>
            </a:r>
            <a:r>
              <a:rPr lang="en-US" dirty="0"/>
              <a:t>The </a:t>
            </a:r>
            <a:r>
              <a:rPr lang="en-US" dirty="0" smtClean="0"/>
              <a:t>Loop, </a:t>
            </a:r>
            <a:r>
              <a:rPr lang="en-US" dirty="0"/>
              <a:t>Photograph by </a:t>
            </a:r>
            <a:r>
              <a:rPr lang="en-US" dirty="0" err="1"/>
              <a:t>Joost</a:t>
            </a:r>
            <a:r>
              <a:rPr lang="en-US" dirty="0"/>
              <a:t> de </a:t>
            </a:r>
            <a:r>
              <a:rPr lang="en-US" dirty="0" err="1"/>
              <a:t>Kluijver</a:t>
            </a:r>
            <a:r>
              <a:rPr lang="en-US" dirty="0"/>
              <a:t> </a:t>
            </a:r>
            <a:endParaRPr lang="en-US" dirty="0" smtClean="0"/>
          </a:p>
          <a:p>
            <a:pPr marL="285750" indent="-285750">
              <a:buClr>
                <a:schemeClr val="bg1"/>
              </a:buClr>
              <a:buFont typeface="Wingdings" charset="2"/>
              <a:buChar char="v"/>
            </a:pPr>
            <a:r>
              <a:rPr lang="en-US" dirty="0"/>
              <a:t>Burning site, </a:t>
            </a:r>
            <a:r>
              <a:rPr lang="en-US" dirty="0" err="1" smtClean="0"/>
              <a:t>Agbogbloshie</a:t>
            </a:r>
            <a:r>
              <a:rPr lang="en-US" dirty="0" smtClean="0"/>
              <a:t>, CC-BY-NC-SA </a:t>
            </a:r>
            <a:r>
              <a:rPr lang="en-US" dirty="0" err="1" smtClean="0"/>
              <a:t>Fairphone</a:t>
            </a:r>
            <a:endParaRPr lang="en-US" dirty="0"/>
          </a:p>
          <a:p>
            <a:pPr marL="285750" indent="-285750">
              <a:buClr>
                <a:schemeClr val="bg1"/>
              </a:buClr>
              <a:buFont typeface="Wingdings" charset="2"/>
              <a:buChar char="v"/>
            </a:pPr>
            <a:r>
              <a:rPr lang="en-US" dirty="0" smtClean="0"/>
              <a:t>E-scrapping, </a:t>
            </a:r>
            <a:r>
              <a:rPr lang="en-US" dirty="0" err="1" smtClean="0"/>
              <a:t>Lianjiang</a:t>
            </a:r>
            <a:r>
              <a:rPr lang="en-US" dirty="0" smtClean="0"/>
              <a:t> River, </a:t>
            </a:r>
            <a:r>
              <a:rPr lang="en-US" dirty="0" err="1" smtClean="0"/>
              <a:t>Guiyu</a:t>
            </a:r>
            <a:r>
              <a:rPr lang="en-US" dirty="0" smtClean="0"/>
              <a:t>, China, CC-BY-ND Basel Action Network</a:t>
            </a:r>
          </a:p>
        </p:txBody>
      </p:sp>
      <p:pic>
        <p:nvPicPr>
          <p:cNvPr id="10" name="Content Placeholder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363" r="16363"/>
          <a:stretch>
            <a:fillRect/>
          </a:stretch>
        </p:blipFill>
        <p:spPr/>
      </p:pic>
      <p:pic>
        <p:nvPicPr>
          <p:cNvPr id="18" name="Picture Placeholder 17"/>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33342" r="33342"/>
          <a:stretch>
            <a:fillRect/>
          </a:stretch>
        </p:blipFill>
        <p:spPr/>
      </p:pic>
      <p:pic>
        <p:nvPicPr>
          <p:cNvPr id="21" name="Picture Placeholder 20"/>
          <p:cNvPicPr>
            <a:picLocks noGrp="1" noChangeAspect="1"/>
          </p:cNvPicPr>
          <p:nvPr>
            <p:ph type="pic" sz="quarter" idx="14"/>
          </p:nvPr>
        </p:nvPicPr>
        <p:blipFill>
          <a:blip r:embed="rId4">
            <a:extLst>
              <a:ext uri="{28A0092B-C50C-407E-A947-70E740481C1C}">
                <a14:useLocalDpi xmlns:a14="http://schemas.microsoft.com/office/drawing/2010/main" val="0"/>
              </a:ext>
            </a:extLst>
          </a:blip>
          <a:srcRect l="16434" r="16434"/>
          <a:stretch>
            <a:fillRect/>
          </a:stretch>
        </p:blipFill>
        <p:spPr/>
      </p:pic>
    </p:spTree>
    <p:extLst>
      <p:ext uri="{BB962C8B-B14F-4D97-AF65-F5344CB8AC3E}">
        <p14:creationId xmlns:p14="http://schemas.microsoft.com/office/powerpoint/2010/main" val="2137783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Registry </a:t>
            </a:r>
            <a:r>
              <a:rPr lang="en-US" sz="3000" dirty="0"/>
              <a:t>of Open Access Repository Mandates and Policies (</a:t>
            </a:r>
            <a:r>
              <a:rPr lang="en-US" sz="3000" dirty="0" smtClean="0"/>
              <a:t>ROARMAP) November 2017</a:t>
            </a:r>
            <a:endParaRPr lang="en-US" sz="3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8474" y="2101747"/>
            <a:ext cx="8321435" cy="4299053"/>
          </a:xfrm>
        </p:spPr>
      </p:pic>
    </p:spTree>
    <p:extLst>
      <p:ext uri="{BB962C8B-B14F-4D97-AF65-F5344CB8AC3E}">
        <p14:creationId xmlns:p14="http://schemas.microsoft.com/office/powerpoint/2010/main" val="780203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education accessible?</a:t>
            </a:r>
            <a:endParaRPr lang="en-US" dirty="0"/>
          </a:p>
        </p:txBody>
      </p:sp>
      <p:pic>
        <p:nvPicPr>
          <p:cNvPr id="4" name="Content Placeholder 3"/>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498474" y="1371600"/>
            <a:ext cx="3657600" cy="3628837"/>
          </a:xfrm>
          <a:prstGeom prst="rect">
            <a:avLst/>
          </a:prstGeom>
          <a:ln>
            <a:noFill/>
          </a:ln>
          <a:effectLst>
            <a:outerShdw blurRad="292100" dist="139700" dir="2700000" algn="tl" rotWithShape="0">
              <a:srgbClr val="333333">
                <a:alpha val="65000"/>
              </a:srgbClr>
            </a:outerShdw>
          </a:effectLst>
        </p:spPr>
      </p:pic>
      <p:pic>
        <p:nvPicPr>
          <p:cNvPr id="17" name="Content Placeholder 16"/>
          <p:cNvPicPr>
            <a:picLocks noGrp="1" noChangeAspect="1"/>
          </p:cNvPicPr>
          <p:nvPr>
            <p:ph sz="half" idx="2"/>
          </p:nvPr>
        </p:nvPicPr>
        <p:blipFill>
          <a:blip r:embed="rId4" cstate="screen">
            <a:extLst>
              <a:ext uri="{28A0092B-C50C-407E-A947-70E740481C1C}">
                <a14:useLocalDpi xmlns:a14="http://schemas.microsoft.com/office/drawing/2010/main"/>
              </a:ext>
            </a:extLst>
          </a:blip>
          <a:stretch>
            <a:fillRect/>
          </a:stretch>
        </p:blipFill>
        <p:spPr>
          <a:xfrm>
            <a:off x="4276630" y="1600200"/>
            <a:ext cx="3657600" cy="2625444"/>
          </a:xfrm>
          <a:prstGeom prst="rect">
            <a:avLst/>
          </a:prstGeom>
          <a:ln>
            <a:noFill/>
          </a:ln>
          <a:effectLst>
            <a:outerShdw blurRad="292100" dist="139700" dir="2700000" algn="tl" rotWithShape="0">
              <a:srgbClr val="333333">
                <a:alpha val="65000"/>
              </a:srgbClr>
            </a:outerShdw>
          </a:effectLst>
        </p:spPr>
      </p:pic>
      <p:sp>
        <p:nvSpPr>
          <p:cNvPr id="15" name="Rectangle 14"/>
          <p:cNvSpPr/>
          <p:nvPr/>
        </p:nvSpPr>
        <p:spPr>
          <a:xfrm>
            <a:off x="479424" y="5179960"/>
            <a:ext cx="3676650" cy="646331"/>
          </a:xfrm>
          <a:prstGeom prst="rect">
            <a:avLst/>
          </a:prstGeom>
        </p:spPr>
        <p:txBody>
          <a:bodyPr wrap="square">
            <a:spAutoFit/>
          </a:bodyPr>
          <a:lstStyle/>
          <a:p>
            <a:r>
              <a:rPr lang="en-US" sz="1200" dirty="0">
                <a:hlinkClick r:id="rId5"/>
              </a:rPr>
              <a:t>http://news.berkeley.edu/2016/09/13/a-statement-on-online-course-content-and-accessibility</a:t>
            </a:r>
            <a:r>
              <a:rPr lang="en-US" sz="1200" dirty="0" smtClean="0">
                <a:hlinkClick r:id="rId5"/>
              </a:rPr>
              <a:t>/</a:t>
            </a:r>
            <a:r>
              <a:rPr lang="en-US" sz="1200" dirty="0" smtClean="0"/>
              <a:t> </a:t>
            </a:r>
            <a:endParaRPr lang="en-US" sz="1200" dirty="0"/>
          </a:p>
        </p:txBody>
      </p:sp>
      <p:sp>
        <p:nvSpPr>
          <p:cNvPr id="16" name="Rectangle 15"/>
          <p:cNvSpPr/>
          <p:nvPr/>
        </p:nvSpPr>
        <p:spPr>
          <a:xfrm>
            <a:off x="4276630" y="4419601"/>
            <a:ext cx="2047970" cy="276999"/>
          </a:xfrm>
          <a:prstGeom prst="rect">
            <a:avLst/>
          </a:prstGeom>
        </p:spPr>
        <p:txBody>
          <a:bodyPr wrap="square">
            <a:spAutoFit/>
          </a:bodyPr>
          <a:lstStyle/>
          <a:p>
            <a:r>
              <a:rPr lang="en-US" sz="1200" dirty="0">
                <a:hlinkClick r:id="rId6"/>
              </a:rPr>
              <a:t>https://</a:t>
            </a:r>
            <a:r>
              <a:rPr lang="en-US" sz="1200" dirty="0" smtClean="0">
                <a:hlinkClick r:id="rId6"/>
              </a:rPr>
              <a:t>nyti.ms/2jDmqIQ</a:t>
            </a:r>
            <a:r>
              <a:rPr lang="en-US" sz="1200" dirty="0" smtClean="0"/>
              <a:t> </a:t>
            </a:r>
            <a:endParaRPr lang="en-US" sz="1200" dirty="0"/>
          </a:p>
        </p:txBody>
      </p:sp>
      <p:sp>
        <p:nvSpPr>
          <p:cNvPr id="18" name="Rectangle 17"/>
          <p:cNvSpPr/>
          <p:nvPr/>
        </p:nvSpPr>
        <p:spPr>
          <a:xfrm>
            <a:off x="4571999" y="5087627"/>
            <a:ext cx="4270281" cy="1477328"/>
          </a:xfrm>
          <a:prstGeom prst="rect">
            <a:avLst/>
          </a:prstGeom>
        </p:spPr>
        <p:txBody>
          <a:bodyPr wrap="square">
            <a:spAutoFit/>
          </a:bodyPr>
          <a:lstStyle/>
          <a:p>
            <a:pPr algn="r"/>
            <a:r>
              <a:rPr lang="en-US" b="1" dirty="0"/>
              <a:t>Higher Ed Accessibility Lawsuits, Complaints, and Settlements</a:t>
            </a:r>
          </a:p>
          <a:p>
            <a:pPr algn="r"/>
            <a:r>
              <a:rPr lang="en-US" dirty="0" smtClean="0"/>
              <a:t>University of Minnesota </a:t>
            </a:r>
            <a:r>
              <a:rPr lang="en-US" dirty="0" smtClean="0">
                <a:hlinkClick r:id="rId7"/>
              </a:rPr>
              <a:t>http</a:t>
            </a:r>
            <a:r>
              <a:rPr lang="en-US" dirty="0">
                <a:hlinkClick r:id="rId7"/>
              </a:rPr>
              <a:t>://www.d.umn.edu/~</a:t>
            </a:r>
            <a:r>
              <a:rPr lang="en-US" dirty="0" smtClean="0">
                <a:hlinkClick r:id="rId7"/>
              </a:rPr>
              <a:t>lcarlson/atteam/lawsuits.html</a:t>
            </a:r>
            <a:r>
              <a:rPr lang="en-US" dirty="0" smtClean="0"/>
              <a:t> </a:t>
            </a:r>
            <a:endParaRPr lang="en-US" dirty="0"/>
          </a:p>
        </p:txBody>
      </p:sp>
    </p:spTree>
    <p:extLst>
      <p:ext uri="{BB962C8B-B14F-4D97-AF65-F5344CB8AC3E}">
        <p14:creationId xmlns:p14="http://schemas.microsoft.com/office/powerpoint/2010/main" val="9320731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Shape 390"/>
          <p:cNvSpPr txBox="1">
            <a:spLocks noGrp="1"/>
          </p:cNvSpPr>
          <p:nvPr>
            <p:ph type="title"/>
          </p:nvPr>
        </p:nvSpPr>
        <p:spPr/>
        <p:txBody>
          <a:bodyPr/>
          <a:lstStyle/>
          <a:p>
            <a:pPr lvl="0"/>
            <a:r>
              <a:rPr lang="en" smtClean="0">
                <a:sym typeface="Domine"/>
              </a:rPr>
              <a:t>Examples of Actio</a:t>
            </a:r>
            <a:r>
              <a:rPr lang="en-US" smtClean="0">
                <a:sym typeface="Domine"/>
              </a:rPr>
              <a:t>n</a:t>
            </a:r>
            <a:endParaRPr lang="en" dirty="0">
              <a:sym typeface="Domine"/>
            </a:endParaRPr>
          </a:p>
        </p:txBody>
      </p:sp>
      <p:sp>
        <p:nvSpPr>
          <p:cNvPr id="391" name="Shape 391"/>
          <p:cNvSpPr txBox="1">
            <a:spLocks noGrp="1"/>
          </p:cNvSpPr>
          <p:nvPr>
            <p:ph idx="1"/>
          </p:nvPr>
        </p:nvSpPr>
        <p:spPr/>
        <p:txBody>
          <a:bodyPr>
            <a:normAutofit fontScale="77500" lnSpcReduction="20000"/>
          </a:bodyPr>
          <a:lstStyle/>
          <a:p>
            <a:r>
              <a:rPr lang="en" dirty="0" smtClean="0">
                <a:sym typeface="Cabin"/>
              </a:rPr>
              <a:t>Library Publishing Coalition’s Ethical Framework for Library Publishing</a:t>
            </a:r>
            <a:endParaRPr lang="en-US" dirty="0" smtClean="0">
              <a:sym typeface="Cabin"/>
            </a:endParaRPr>
          </a:p>
          <a:p>
            <a:r>
              <a:rPr lang="en-US" dirty="0" smtClean="0">
                <a:sym typeface="Cabin"/>
              </a:rPr>
              <a:t>Association of American University Presses (AAUP) Diversity Fellowships, funded by Mellon</a:t>
            </a:r>
            <a:endParaRPr lang="en" dirty="0" smtClean="0">
              <a:sym typeface="Cabin"/>
            </a:endParaRPr>
          </a:p>
          <a:p>
            <a:pPr lvl="0"/>
            <a:r>
              <a:rPr lang="en" dirty="0" smtClean="0">
                <a:sym typeface="Cabin"/>
              </a:rPr>
              <a:t>Martin Paul Eve, co-director of the Open Library of the Humanities </a:t>
            </a:r>
          </a:p>
          <a:p>
            <a:pPr lvl="1"/>
            <a:r>
              <a:rPr lang="en" dirty="0" smtClean="0">
                <a:sym typeface="Cabin"/>
              </a:rPr>
              <a:t>“[D]</a:t>
            </a:r>
            <a:r>
              <a:rPr lang="en" dirty="0" err="1" smtClean="0">
                <a:sym typeface="Cabin"/>
              </a:rPr>
              <a:t>iversity</a:t>
            </a:r>
            <a:r>
              <a:rPr lang="en" dirty="0" smtClean="0">
                <a:sym typeface="Cabin"/>
              </a:rPr>
              <a:t> of participation is important to our platform … we will actively monitor and release reports on demographics across our platform (particularly with respect to editors), taking measures, where necessary, to remove barriers to participation and to ensure breadth of representation.”</a:t>
            </a:r>
          </a:p>
          <a:p>
            <a:pPr lvl="0"/>
            <a:r>
              <a:rPr lang="en" dirty="0" err="1" smtClean="0">
                <a:sym typeface="Cabin"/>
              </a:rPr>
              <a:t>OpenCon</a:t>
            </a:r>
            <a:r>
              <a:rPr lang="en" dirty="0" smtClean="0">
                <a:sym typeface="Cabin"/>
              </a:rPr>
              <a:t> Diversity Statement available at </a:t>
            </a:r>
            <a:r>
              <a:rPr lang="en" dirty="0" smtClean="0">
                <a:sym typeface="Cabin"/>
                <a:hlinkClick r:id="rId3"/>
              </a:rPr>
              <a:t>https://sparcopen.org/wp-content/uploads/2017/07/Diversity-Equity-and-Inclusion-Report-July-10-V1-Release.pdf</a:t>
            </a:r>
            <a:r>
              <a:rPr lang="en" dirty="0" smtClean="0">
                <a:sym typeface="Cabin"/>
              </a:rPr>
              <a:t> </a:t>
            </a:r>
          </a:p>
          <a:p>
            <a:pPr lvl="0"/>
            <a:r>
              <a:rPr lang="en-US" dirty="0" smtClean="0">
                <a:sym typeface="Cabin"/>
              </a:rPr>
              <a:t>The Knowledge Gap</a:t>
            </a:r>
            <a:r>
              <a:rPr lang="en-US" dirty="0">
                <a:sym typeface="Cabin"/>
              </a:rPr>
              <a:t>: Geopolitics of Academic Production </a:t>
            </a:r>
            <a:r>
              <a:rPr lang="en-US" dirty="0">
                <a:sym typeface="Cabin"/>
                <a:hlinkClick r:id="rId4"/>
              </a:rPr>
              <a:t>http://knowledgegap.org</a:t>
            </a:r>
            <a:r>
              <a:rPr lang="en-US" dirty="0" smtClean="0">
                <a:sym typeface="Cabin"/>
                <a:hlinkClick r:id="rId4"/>
              </a:rPr>
              <a:t>/</a:t>
            </a:r>
            <a:r>
              <a:rPr lang="en-US" dirty="0" smtClean="0">
                <a:sym typeface="Cabin"/>
              </a:rPr>
              <a:t> </a:t>
            </a:r>
          </a:p>
          <a:p>
            <a:pPr lvl="0"/>
            <a:r>
              <a:rPr lang="en-US" dirty="0" smtClean="0">
                <a:sym typeface="Cabin"/>
              </a:rPr>
              <a:t>Combined OER efforts on accessibility across the country</a:t>
            </a:r>
            <a:endParaRPr lang="en-US" dirty="0">
              <a:sym typeface="Cabin"/>
            </a:endParaRPr>
          </a:p>
        </p:txBody>
      </p:sp>
    </p:spTree>
    <p:extLst>
      <p:ext uri="{BB962C8B-B14F-4D97-AF65-F5344CB8AC3E}">
        <p14:creationId xmlns:p14="http://schemas.microsoft.com/office/powerpoint/2010/main" val="35526696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52400"/>
            <a:ext cx="6721141" cy="4756115"/>
          </a:xfrm>
          <a:prstGeom prst="rect">
            <a:avLst/>
          </a:prstGeom>
          <a:ln>
            <a:noFill/>
          </a:ln>
          <a:effectLst>
            <a:outerShdw blurRad="292100" dist="139700" dir="2700000" algn="tl" rotWithShape="0">
              <a:srgbClr val="333333">
                <a:alpha val="65000"/>
              </a:srgbClr>
            </a:outerShdw>
          </a:effectLst>
        </p:spPr>
      </p:pic>
      <p:pic>
        <p:nvPicPr>
          <p:cNvPr id="7" name="Content Placeholder 6"/>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3810000" y="2362200"/>
            <a:ext cx="5073650" cy="41449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37889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Things You Can Do</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67561518"/>
              </p:ext>
            </p:extLst>
          </p:nvPr>
        </p:nvGraphicFramePr>
        <p:xfrm>
          <a:off x="498475" y="1981200"/>
          <a:ext cx="7556500" cy="4480500"/>
        </p:xfrm>
        <a:graphic>
          <a:graphicData uri="http://schemas.openxmlformats.org/drawingml/2006/table">
            <a:tbl>
              <a:tblPr firstRow="1" bandRow="1">
                <a:tableStyleId>{7DF18680-E054-41AD-8BC1-D1AEF772440D}</a:tableStyleId>
              </a:tblPr>
              <a:tblGrid>
                <a:gridCol w="1511300"/>
                <a:gridCol w="1511300"/>
                <a:gridCol w="1511300"/>
                <a:gridCol w="1511300"/>
                <a:gridCol w="1511300"/>
              </a:tblGrid>
              <a:tr h="370840">
                <a:tc>
                  <a:txBody>
                    <a:bodyPr/>
                    <a:lstStyle/>
                    <a:p>
                      <a:pPr marL="0" lvl="0" indent="0" rtl="0">
                        <a:lnSpc>
                          <a:spcPct val="150000"/>
                        </a:lnSpc>
                        <a:spcBef>
                          <a:spcPts val="0"/>
                        </a:spcBef>
                        <a:buNone/>
                      </a:pPr>
                      <a:r>
                        <a:rPr lang="en-US" sz="1200" dirty="0" smtClean="0">
                          <a:sym typeface="Cabin"/>
                        </a:rPr>
                        <a:t>Metadata</a:t>
                      </a:r>
                      <a:endParaRPr lang="en" sz="1200" dirty="0">
                        <a:solidFill>
                          <a:schemeClr val="dk2"/>
                        </a:solidFill>
                        <a:latin typeface="Cabin"/>
                        <a:ea typeface="Cabin"/>
                        <a:cs typeface="Cabin"/>
                        <a:sym typeface="Cabin"/>
                      </a:endParaRPr>
                    </a:p>
                  </a:txBody>
                  <a:tcPr marL="91425" marR="91425" marT="91425" marB="91425"/>
                </a:tc>
                <a:tc>
                  <a:txBody>
                    <a:bodyPr/>
                    <a:lstStyle/>
                    <a:p>
                      <a:pPr marL="0" lvl="0" indent="0" rtl="0">
                        <a:lnSpc>
                          <a:spcPct val="150000"/>
                        </a:lnSpc>
                        <a:spcBef>
                          <a:spcPts val="0"/>
                        </a:spcBef>
                        <a:buNone/>
                      </a:pPr>
                      <a:r>
                        <a:rPr lang="en" sz="1200" dirty="0">
                          <a:sym typeface="Cabin"/>
                        </a:rPr>
                        <a:t>Purchasing</a:t>
                      </a:r>
                      <a:endParaRPr lang="en" sz="1200" dirty="0">
                        <a:solidFill>
                          <a:schemeClr val="dk2"/>
                        </a:solidFill>
                        <a:latin typeface="Cabin"/>
                        <a:ea typeface="Cabin"/>
                        <a:cs typeface="Cabin"/>
                        <a:sym typeface="Cabin"/>
                      </a:endParaRPr>
                    </a:p>
                  </a:txBody>
                  <a:tcPr marL="91425" marR="91425" marT="91425" marB="91425"/>
                </a:tc>
                <a:tc>
                  <a:txBody>
                    <a:bodyPr/>
                    <a:lstStyle/>
                    <a:p>
                      <a:pPr marL="0" lvl="0" indent="0" rtl="0">
                        <a:lnSpc>
                          <a:spcPct val="150000"/>
                        </a:lnSpc>
                        <a:spcBef>
                          <a:spcPts val="0"/>
                        </a:spcBef>
                        <a:buNone/>
                      </a:pPr>
                      <a:r>
                        <a:rPr lang="en" sz="1200">
                          <a:sym typeface="Cabin"/>
                        </a:rPr>
                        <a:t>Teaching</a:t>
                      </a:r>
                      <a:endParaRPr lang="en" sz="1200">
                        <a:solidFill>
                          <a:schemeClr val="dk2"/>
                        </a:solidFill>
                        <a:latin typeface="Cabin"/>
                        <a:ea typeface="Cabin"/>
                        <a:cs typeface="Cabin"/>
                        <a:sym typeface="Cabin"/>
                      </a:endParaRPr>
                    </a:p>
                  </a:txBody>
                  <a:tcPr marL="91425" marR="91425" marT="91425" marB="91425"/>
                </a:tc>
                <a:tc>
                  <a:txBody>
                    <a:bodyPr/>
                    <a:lstStyle/>
                    <a:p>
                      <a:pPr marL="0" lvl="0" indent="0" rtl="0">
                        <a:lnSpc>
                          <a:spcPct val="150000"/>
                        </a:lnSpc>
                        <a:spcBef>
                          <a:spcPts val="0"/>
                        </a:spcBef>
                        <a:buNone/>
                      </a:pPr>
                      <a:r>
                        <a:rPr lang="en" sz="1200">
                          <a:sym typeface="Cabin"/>
                        </a:rPr>
                        <a:t>Research</a:t>
                      </a:r>
                      <a:endParaRPr lang="en" sz="1200">
                        <a:solidFill>
                          <a:schemeClr val="dk2"/>
                        </a:solidFill>
                        <a:latin typeface="Cabin"/>
                        <a:ea typeface="Cabin"/>
                        <a:cs typeface="Cabin"/>
                        <a:sym typeface="Cabin"/>
                      </a:endParaRPr>
                    </a:p>
                  </a:txBody>
                  <a:tcPr marL="91425" marR="91425" marT="91425" marB="91425"/>
                </a:tc>
                <a:tc>
                  <a:txBody>
                    <a:bodyPr/>
                    <a:lstStyle/>
                    <a:p>
                      <a:pPr marL="0" lvl="0" indent="0" rtl="0">
                        <a:lnSpc>
                          <a:spcPct val="150000"/>
                        </a:lnSpc>
                        <a:spcBef>
                          <a:spcPts val="0"/>
                        </a:spcBef>
                        <a:buNone/>
                      </a:pPr>
                      <a:r>
                        <a:rPr lang="en" sz="1200">
                          <a:sym typeface="Cabin"/>
                        </a:rPr>
                        <a:t>Publication</a:t>
                      </a:r>
                      <a:endParaRPr lang="en" sz="1200">
                        <a:solidFill>
                          <a:schemeClr val="dk2"/>
                        </a:solidFill>
                        <a:latin typeface="Cabin"/>
                        <a:ea typeface="Cabin"/>
                        <a:cs typeface="Cabin"/>
                        <a:sym typeface="Cabin"/>
                      </a:endParaRPr>
                    </a:p>
                  </a:txBody>
                  <a:tcPr marL="91425" marR="91425" marT="91425" marB="91425"/>
                </a:tc>
              </a:tr>
              <a:tr h="370840">
                <a:tc>
                  <a:txBody>
                    <a:bodyPr/>
                    <a:lstStyle/>
                    <a:p>
                      <a:pPr marL="0" lvl="0" indent="0" rtl="0">
                        <a:lnSpc>
                          <a:spcPct val="150000"/>
                        </a:lnSpc>
                        <a:spcBef>
                          <a:spcPts val="0"/>
                        </a:spcBef>
                        <a:buNone/>
                      </a:pPr>
                      <a:r>
                        <a:rPr lang="en" sz="1200" dirty="0">
                          <a:sym typeface="Cabin"/>
                        </a:rPr>
                        <a:t>Include open access and marginalized publications in your catalog </a:t>
                      </a:r>
                      <a:endParaRPr lang="en" sz="1200" dirty="0">
                        <a:solidFill>
                          <a:schemeClr val="dk2"/>
                        </a:solidFill>
                        <a:latin typeface="Cabin"/>
                        <a:ea typeface="Cabin"/>
                        <a:cs typeface="Cabin"/>
                        <a:sym typeface="Cabin"/>
                      </a:endParaRPr>
                    </a:p>
                  </a:txBody>
                  <a:tcPr marL="91425" marR="91425" marT="91425" marB="91425"/>
                </a:tc>
                <a:tc>
                  <a:txBody>
                    <a:bodyPr/>
                    <a:lstStyle/>
                    <a:p>
                      <a:pPr marL="0" lvl="0" indent="0" rtl="0">
                        <a:lnSpc>
                          <a:spcPct val="150000"/>
                        </a:lnSpc>
                        <a:spcBef>
                          <a:spcPts val="0"/>
                        </a:spcBef>
                        <a:buNone/>
                      </a:pPr>
                      <a:r>
                        <a:rPr lang="en" sz="1200" dirty="0">
                          <a:sym typeface="Cabin"/>
                        </a:rPr>
                        <a:t>Support open access efforts like Knowledge Unlatched</a:t>
                      </a:r>
                    </a:p>
                    <a:p>
                      <a:pPr marL="0" lvl="0" indent="0" rtl="0">
                        <a:lnSpc>
                          <a:spcPct val="150000"/>
                        </a:lnSpc>
                        <a:spcBef>
                          <a:spcPts val="0"/>
                        </a:spcBef>
                        <a:buNone/>
                      </a:pPr>
                      <a:endParaRPr sz="1200" dirty="0">
                        <a:sym typeface="Cabin"/>
                      </a:endParaRPr>
                    </a:p>
                    <a:p>
                      <a:pPr marL="0" lvl="0" indent="0" rtl="0">
                        <a:lnSpc>
                          <a:spcPct val="150000"/>
                        </a:lnSpc>
                        <a:spcBef>
                          <a:spcPts val="0"/>
                        </a:spcBef>
                        <a:buNone/>
                      </a:pPr>
                      <a:r>
                        <a:rPr lang="en" sz="1200" dirty="0">
                          <a:sym typeface="Cabin"/>
                        </a:rPr>
                        <a:t>Subscribe to publications that provide a voice for marginalized</a:t>
                      </a:r>
                      <a:endParaRPr lang="en" sz="1200" dirty="0">
                        <a:solidFill>
                          <a:schemeClr val="dk2"/>
                        </a:solidFill>
                        <a:latin typeface="Cabin"/>
                        <a:ea typeface="Cabin"/>
                        <a:cs typeface="Cabin"/>
                        <a:sym typeface="Cabin"/>
                      </a:endParaRPr>
                    </a:p>
                  </a:txBody>
                  <a:tcPr marL="91425" marR="91425" marT="91425" marB="91425"/>
                </a:tc>
                <a:tc>
                  <a:txBody>
                    <a:bodyPr/>
                    <a:lstStyle/>
                    <a:p>
                      <a:pPr marL="0" lvl="0" indent="0" rtl="0">
                        <a:lnSpc>
                          <a:spcPct val="150000"/>
                        </a:lnSpc>
                        <a:spcBef>
                          <a:spcPts val="0"/>
                        </a:spcBef>
                        <a:buNone/>
                      </a:pPr>
                      <a:r>
                        <a:rPr lang="en" sz="1200" dirty="0">
                          <a:sym typeface="Cabin"/>
                        </a:rPr>
                        <a:t>Educate faculty and students on structures of power - ACRL Framework for info lit</a:t>
                      </a:r>
                    </a:p>
                    <a:p>
                      <a:pPr marL="0" lvl="0" indent="0" rtl="0">
                        <a:lnSpc>
                          <a:spcPct val="150000"/>
                        </a:lnSpc>
                        <a:spcBef>
                          <a:spcPts val="0"/>
                        </a:spcBef>
                        <a:buNone/>
                      </a:pPr>
                      <a:endParaRPr sz="1200" dirty="0">
                        <a:sym typeface="Cabin"/>
                      </a:endParaRPr>
                    </a:p>
                    <a:p>
                      <a:pPr marL="0" lvl="0" indent="0" rtl="0">
                        <a:lnSpc>
                          <a:spcPct val="150000"/>
                        </a:lnSpc>
                        <a:spcBef>
                          <a:spcPts val="0"/>
                        </a:spcBef>
                        <a:buNone/>
                      </a:pPr>
                      <a:endParaRPr sz="1200" dirty="0">
                        <a:solidFill>
                          <a:schemeClr val="dk2"/>
                        </a:solidFill>
                        <a:latin typeface="Cabin"/>
                        <a:ea typeface="Cabin"/>
                        <a:cs typeface="Cabin"/>
                        <a:sym typeface="Cabin"/>
                      </a:endParaRPr>
                    </a:p>
                  </a:txBody>
                  <a:tcPr marL="91425" marR="91425" marT="91425" marB="91425"/>
                </a:tc>
                <a:tc>
                  <a:txBody>
                    <a:bodyPr/>
                    <a:lstStyle/>
                    <a:p>
                      <a:pPr marL="0" lvl="0" indent="0" rtl="0">
                        <a:lnSpc>
                          <a:spcPct val="150000"/>
                        </a:lnSpc>
                        <a:spcBef>
                          <a:spcPts val="0"/>
                        </a:spcBef>
                        <a:buNone/>
                      </a:pPr>
                      <a:r>
                        <a:rPr lang="en" sz="1200" dirty="0">
                          <a:sym typeface="Cabin"/>
                        </a:rPr>
                        <a:t>Read broadly</a:t>
                      </a:r>
                    </a:p>
                    <a:p>
                      <a:pPr marL="0" lvl="0" indent="0" rtl="0">
                        <a:lnSpc>
                          <a:spcPct val="150000"/>
                        </a:lnSpc>
                        <a:spcBef>
                          <a:spcPts val="0"/>
                        </a:spcBef>
                        <a:buNone/>
                      </a:pPr>
                      <a:endParaRPr sz="1200" dirty="0">
                        <a:sym typeface="Cabin"/>
                      </a:endParaRPr>
                    </a:p>
                    <a:p>
                      <a:pPr marL="0" lvl="0" indent="0" rtl="0">
                        <a:lnSpc>
                          <a:spcPct val="150000"/>
                        </a:lnSpc>
                        <a:spcBef>
                          <a:spcPts val="0"/>
                        </a:spcBef>
                        <a:buNone/>
                      </a:pPr>
                      <a:r>
                        <a:rPr lang="en" sz="1200" dirty="0">
                          <a:sym typeface="Cabin"/>
                        </a:rPr>
                        <a:t>Share what you read, subscribe to those things</a:t>
                      </a:r>
                      <a:endParaRPr lang="en" sz="1200" dirty="0">
                        <a:solidFill>
                          <a:schemeClr val="dk2"/>
                        </a:solidFill>
                        <a:latin typeface="Cabin"/>
                        <a:ea typeface="Cabin"/>
                        <a:cs typeface="Cabin"/>
                        <a:sym typeface="Cabin"/>
                      </a:endParaRPr>
                    </a:p>
                  </a:txBody>
                  <a:tcPr marL="91425" marR="91425" marT="91425" marB="91425"/>
                </a:tc>
                <a:tc>
                  <a:txBody>
                    <a:bodyPr/>
                    <a:lstStyle/>
                    <a:p>
                      <a:pPr marL="0" lvl="0" indent="0" rtl="0">
                        <a:lnSpc>
                          <a:spcPct val="150000"/>
                        </a:lnSpc>
                        <a:spcBef>
                          <a:spcPts val="0"/>
                        </a:spcBef>
                        <a:buNone/>
                      </a:pPr>
                      <a:r>
                        <a:rPr lang="en" sz="1200" dirty="0">
                          <a:sym typeface="Cabin"/>
                        </a:rPr>
                        <a:t>Challenge the makeup of editorial boards, reviewers, and authors</a:t>
                      </a:r>
                    </a:p>
                    <a:p>
                      <a:pPr marL="0" lvl="0" indent="0" rtl="0">
                        <a:lnSpc>
                          <a:spcPct val="150000"/>
                        </a:lnSpc>
                        <a:spcBef>
                          <a:spcPts val="0"/>
                        </a:spcBef>
                        <a:buNone/>
                      </a:pPr>
                      <a:r>
                        <a:rPr lang="en" sz="1200" dirty="0">
                          <a:sym typeface="Cabin"/>
                        </a:rPr>
                        <a:t>Partner w/those doing social justice work</a:t>
                      </a:r>
                    </a:p>
                    <a:p>
                      <a:pPr marL="0" lvl="0" indent="0" rtl="0">
                        <a:lnSpc>
                          <a:spcPct val="150000"/>
                        </a:lnSpc>
                        <a:spcBef>
                          <a:spcPts val="0"/>
                        </a:spcBef>
                        <a:buNone/>
                      </a:pPr>
                      <a:r>
                        <a:rPr lang="en" sz="1200" dirty="0">
                          <a:sym typeface="Cabin"/>
                        </a:rPr>
                        <a:t>Ask: What’s your diversity statement/policy? How are you ensuring accessibility?</a:t>
                      </a:r>
                      <a:endParaRPr lang="en" sz="1200" dirty="0">
                        <a:solidFill>
                          <a:schemeClr val="dk2"/>
                        </a:solidFill>
                        <a:latin typeface="Cabin"/>
                        <a:ea typeface="Cabin"/>
                        <a:cs typeface="Cabin"/>
                        <a:sym typeface="Cabin"/>
                      </a:endParaRPr>
                    </a:p>
                  </a:txBody>
                  <a:tcPr marL="91425" marR="91425" marT="91425" marB="91425"/>
                </a:tc>
              </a:tr>
            </a:tbl>
          </a:graphicData>
        </a:graphic>
      </p:graphicFrame>
    </p:spTree>
    <p:extLst>
      <p:ext uri="{BB962C8B-B14F-4D97-AF65-F5344CB8AC3E}">
        <p14:creationId xmlns:p14="http://schemas.microsoft.com/office/powerpoint/2010/main" val="28117407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0" y="3124200"/>
            <a:ext cx="5638800" cy="609600"/>
          </a:xfrm>
        </p:spPr>
        <p:txBody>
          <a:bodyPr>
            <a:normAutofit/>
          </a:bodyPr>
          <a:lstStyle/>
          <a:p>
            <a:r>
              <a:rPr lang="en-US" smtClean="0"/>
              <a:t>Questions?</a:t>
            </a:r>
            <a:endParaRPr lang="en-US" dirty="0"/>
          </a:p>
        </p:txBody>
      </p:sp>
      <p:sp>
        <p:nvSpPr>
          <p:cNvPr id="3" name="Content Placeholder 2"/>
          <p:cNvSpPr>
            <a:spLocks noGrp="1"/>
          </p:cNvSpPr>
          <p:nvPr>
            <p:ph type="body" idx="1"/>
          </p:nvPr>
        </p:nvSpPr>
        <p:spPr>
          <a:xfrm>
            <a:off x="2286000" y="3886200"/>
            <a:ext cx="6172200" cy="2209800"/>
          </a:xfrm>
        </p:spPr>
        <p:txBody>
          <a:bodyPr>
            <a:normAutofit/>
          </a:bodyPr>
          <a:lstStyle/>
          <a:p>
            <a:r>
              <a:rPr lang="en-US" dirty="0"/>
              <a:t>Acknowledgements to the </a:t>
            </a:r>
            <a:endParaRPr lang="en-US" dirty="0" smtClean="0"/>
          </a:p>
          <a:p>
            <a:pPr marL="285750" indent="-285750">
              <a:buClr>
                <a:schemeClr val="bg1"/>
              </a:buClr>
              <a:buFont typeface="Wingdings" charset="2"/>
              <a:buChar char="v"/>
            </a:pPr>
            <a:r>
              <a:rPr lang="en-US" dirty="0" smtClean="0"/>
              <a:t>Haudenosaunee </a:t>
            </a:r>
            <a:r>
              <a:rPr lang="en-US" dirty="0"/>
              <a:t>Confederacy </a:t>
            </a:r>
            <a:endParaRPr lang="en-US" dirty="0" smtClean="0"/>
          </a:p>
          <a:p>
            <a:pPr marL="285750" indent="-285750">
              <a:buClr>
                <a:schemeClr val="bg1"/>
              </a:buClr>
              <a:buFont typeface="Wingdings" charset="2"/>
              <a:buChar char="v"/>
            </a:pPr>
            <a:r>
              <a:rPr lang="en-US" dirty="0" smtClean="0"/>
              <a:t>Piscataway Indians</a:t>
            </a:r>
          </a:p>
          <a:p>
            <a:endParaRPr lang="en-US" dirty="0"/>
          </a:p>
          <a:p>
            <a:r>
              <a:rPr lang="en-US" dirty="0" smtClean="0"/>
              <a:t>"To make a revolution, people must not only struggle against existing institutions. They must make a philosophical/ spiritual leap and become more 'human' human beings. In order to change/transform the world, they must change/transform themselves.”</a:t>
            </a:r>
          </a:p>
          <a:p>
            <a:r>
              <a:rPr lang="en-US" dirty="0" smtClean="0"/>
              <a:t>— Grace Lee Boggs, </a:t>
            </a:r>
            <a:r>
              <a:rPr lang="en-US" i="1" dirty="0" smtClean="0"/>
              <a:t>Living for Change</a:t>
            </a:r>
            <a:endParaRPr lang="en-US" dirty="0"/>
          </a:p>
        </p:txBody>
      </p:sp>
    </p:spTree>
    <p:extLst>
      <p:ext uri="{BB962C8B-B14F-4D97-AF65-F5344CB8AC3E}">
        <p14:creationId xmlns:p14="http://schemas.microsoft.com/office/powerpoint/2010/main" val="14501436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pPr marL="0" indent="0">
              <a:buNone/>
            </a:pPr>
            <a:r>
              <a:rPr lang="en-US" dirty="0"/>
              <a:t>“We live in an age of colorblind </a:t>
            </a:r>
            <a:r>
              <a:rPr lang="en-US" dirty="0" smtClean="0"/>
              <a:t>delusions, so </a:t>
            </a:r>
            <a:r>
              <a:rPr lang="en-US" dirty="0"/>
              <a:t>it is possible to think that intent makes something sexist or racist. I’m a sociologist. For me, perpetuating the inequalities resulting from intergenerational cumulative disadvantage doesn’t require intent. In fact, racism and sexism work best of all when intent is not a prerequisite</a:t>
            </a:r>
            <a:r>
              <a:rPr lang="en-US" dirty="0" smtClean="0"/>
              <a:t>.”</a:t>
            </a:r>
          </a:p>
          <a:p>
            <a:pPr marL="0" indent="0">
              <a:buNone/>
            </a:pPr>
            <a:r>
              <a:rPr lang="en-US" dirty="0"/>
              <a:t>- </a:t>
            </a:r>
            <a:r>
              <a:rPr lang="en-US" dirty="0" err="1"/>
              <a:t>Tressie</a:t>
            </a:r>
            <a:r>
              <a:rPr lang="en-US" dirty="0"/>
              <a:t> McMillan </a:t>
            </a:r>
            <a:r>
              <a:rPr lang="en-US" dirty="0" err="1" smtClean="0"/>
              <a:t>Cottom</a:t>
            </a:r>
            <a:r>
              <a:rPr lang="en-US" dirty="0"/>
              <a:t>, </a:t>
            </a:r>
            <a:r>
              <a:rPr lang="en-US" i="1" dirty="0" smtClean="0"/>
              <a:t>Lower </a:t>
            </a:r>
            <a:r>
              <a:rPr lang="en-US" i="1" dirty="0"/>
              <a:t>Ed: The Troubling Rise of For-Profit Colleges in the New </a:t>
            </a:r>
            <a:r>
              <a:rPr lang="en-US" i="1" dirty="0" smtClean="0"/>
              <a:t>Econom</a:t>
            </a:r>
            <a:r>
              <a:rPr lang="en-US" dirty="0" smtClean="0"/>
              <a:t>y. The </a:t>
            </a:r>
            <a:r>
              <a:rPr lang="en-US" dirty="0"/>
              <a:t>New Press, 2017, Page </a:t>
            </a:r>
            <a:r>
              <a:rPr lang="en-US" dirty="0" smtClean="0"/>
              <a:t>187</a:t>
            </a:r>
            <a:endParaRPr lang="en-US" dirty="0"/>
          </a:p>
          <a:p>
            <a:pPr marL="0" indent="0">
              <a:buNone/>
            </a:pPr>
            <a:endParaRPr lang="en-US" dirty="0"/>
          </a:p>
        </p:txBody>
      </p:sp>
      <p:sp>
        <p:nvSpPr>
          <p:cNvPr id="6" name="Text Placeholder 5"/>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3792712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31666"/>
            <a:ext cx="7778473" cy="6169134"/>
          </a:xfrm>
          <a:prstGeom prst="rect">
            <a:avLst/>
          </a:prstGeom>
        </p:spPr>
      </p:pic>
    </p:spTree>
    <p:extLst>
      <p:ext uri="{BB962C8B-B14F-4D97-AF65-F5344CB8AC3E}">
        <p14:creationId xmlns:p14="http://schemas.microsoft.com/office/powerpoint/2010/main" val="15436815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happens when you Google “free speech” and “college”?</a:t>
            </a:r>
            <a:endParaRPr lang="en-US" dirty="0"/>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9424" y="1831954"/>
            <a:ext cx="3038833" cy="3335666"/>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90800" y="3200400"/>
            <a:ext cx="2784498" cy="3286412"/>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5636560" y="2645707"/>
            <a:ext cx="2520304" cy="854080"/>
          </a:xfrm>
          <a:prstGeom prst="rect">
            <a:avLst/>
          </a:prstGeom>
          <a:noFill/>
        </p:spPr>
        <p:txBody>
          <a:bodyPr wrap="square" rtlCol="0">
            <a:spAutoFit/>
          </a:bodyPr>
          <a:lstStyle/>
          <a:p>
            <a:r>
              <a:rPr lang="en-US" sz="1650" dirty="0"/>
              <a:t>The public narrative is that students are against free speech.</a:t>
            </a:r>
            <a:r>
              <a:rPr lang="en-US" sz="1650" i="1" dirty="0"/>
              <a:t> </a:t>
            </a:r>
          </a:p>
        </p:txBody>
      </p:sp>
      <p:sp>
        <p:nvSpPr>
          <p:cNvPr id="6" name="Rectangle 5"/>
          <p:cNvSpPr/>
          <p:nvPr/>
        </p:nvSpPr>
        <p:spPr>
          <a:xfrm>
            <a:off x="5522260" y="2484341"/>
            <a:ext cx="3268449" cy="316240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050" dirty="0"/>
              <a:t>Whitney Philips in her article “Berkeley Doesn't Have to Choose Between Social Justice and Free Speech”</a:t>
            </a:r>
          </a:p>
          <a:p>
            <a:r>
              <a:rPr lang="en-US" sz="1050" i="1" dirty="0"/>
              <a:t/>
            </a:r>
            <a:br>
              <a:rPr lang="en-US" sz="1050" i="1" dirty="0"/>
            </a:br>
            <a:r>
              <a:rPr lang="en-US" sz="1050" i="1" dirty="0"/>
              <a:t>Another reason these discussions tend to crash and burn is that they often sidestep one of the most critical, and vexing, aspects of the issue</a:t>
            </a:r>
            <a:r>
              <a:rPr lang="is-IS" sz="1050" i="1" dirty="0"/>
              <a:t>…</a:t>
            </a:r>
            <a:r>
              <a:rPr lang="en-US" sz="1050" i="1" dirty="0"/>
              <a:t>many fights over free speech don't just unfold on the internet, already a hotbed of </a:t>
            </a:r>
            <a:r>
              <a:rPr lang="en-US" sz="1050" i="1" u="sng" dirty="0">
                <a:hlinkClick r:id="rId5"/>
              </a:rPr>
              <a:t>rapid-fire, fetishized amplification</a:t>
            </a:r>
            <a:r>
              <a:rPr lang="en-US" sz="1050" i="1" dirty="0"/>
              <a:t>. These fights are often run through the filter of the internet, and even more specifically, through the filter of trolling (in the above-linked interview with Bill Maher, Yiannopoulos directly refers to himself as a "virtuous troll" crusading for speech).</a:t>
            </a:r>
          </a:p>
          <a:p>
            <a:endParaRPr lang="en-US" sz="1050" i="1" dirty="0"/>
          </a:p>
          <a:p>
            <a:r>
              <a:rPr lang="en-US" sz="1050" dirty="0"/>
              <a:t>https://</a:t>
            </a:r>
            <a:r>
              <a:rPr lang="en-US" sz="1050" dirty="0" err="1"/>
              <a:t>motherboard.vice.com</a:t>
            </a:r>
            <a:r>
              <a:rPr lang="en-US" sz="1050" dirty="0"/>
              <a:t>/</a:t>
            </a:r>
            <a:r>
              <a:rPr lang="en-US" sz="1050" dirty="0" err="1"/>
              <a:t>en_us</a:t>
            </a:r>
            <a:r>
              <a:rPr lang="en-US" sz="1050" dirty="0"/>
              <a:t>/article/vb73zm/berkeley-doesnt-have-to-choose-between-social-justice-and-free-speech</a:t>
            </a:r>
          </a:p>
        </p:txBody>
      </p:sp>
    </p:spTree>
    <p:extLst>
      <p:ext uri="{BB962C8B-B14F-4D97-AF65-F5344CB8AC3E}">
        <p14:creationId xmlns:p14="http://schemas.microsoft.com/office/powerpoint/2010/main" val="35163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0891" y="981941"/>
            <a:ext cx="3690057" cy="4800600"/>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91000" y="685800"/>
            <a:ext cx="4123110" cy="377190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4953000" y="4038600"/>
            <a:ext cx="3935632" cy="244682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900" dirty="0"/>
              <a:t>From the article: </a:t>
            </a:r>
          </a:p>
          <a:p>
            <a:endParaRPr lang="en-US" sz="900" dirty="0"/>
          </a:p>
          <a:p>
            <a:r>
              <a:rPr lang="en-US" sz="900" dirty="0"/>
              <a:t>‘“Who fired me was Dr. Munroe and Dr. Lee at Essex County College. That’s the problem, because Fox gave me free speech.’</a:t>
            </a:r>
          </a:p>
          <a:p>
            <a:endParaRPr lang="en-US" sz="900" dirty="0"/>
          </a:p>
          <a:p>
            <a:r>
              <a:rPr lang="en-US" sz="900" dirty="0"/>
              <a:t>Apparently, by firing Durden, many feel Essex County College revealed itself as an unsafe space for free speech. Since her June release, there’s been a diverse </a:t>
            </a:r>
            <a:r>
              <a:rPr lang="en-US" sz="900" dirty="0">
                <a:hlinkClick r:id="rId4"/>
              </a:rPr>
              <a:t>outpouring of support</a:t>
            </a:r>
            <a:r>
              <a:rPr lang="en-US" sz="900" dirty="0"/>
              <a:t> for the professor and ongoing demands for her reinstatement. The college has been heavily criticized for denying the former adjunct professor due process and freedom of expression. “While we may not agree with every point Durden made, we firmly oppose this lack of due process that led to Durden’s termination,” said American Federation of Teachers of New Jersey (AFTNJ) president Donna </a:t>
            </a:r>
            <a:r>
              <a:rPr lang="en-US" sz="900" dirty="0" err="1"/>
              <a:t>Chiera</a:t>
            </a:r>
            <a:r>
              <a:rPr lang="en-US" sz="900" dirty="0"/>
              <a:t> in a </a:t>
            </a:r>
            <a:r>
              <a:rPr lang="en-US" sz="900" dirty="0">
                <a:hlinkClick r:id="rId5"/>
              </a:rPr>
              <a:t>recent AFTNJ article</a:t>
            </a:r>
            <a:r>
              <a:rPr lang="en-US" sz="900" dirty="0"/>
              <a:t>.”’ </a:t>
            </a:r>
          </a:p>
          <a:p>
            <a:endParaRPr lang="en-US" sz="900" dirty="0"/>
          </a:p>
          <a:p>
            <a:r>
              <a:rPr lang="en-US" sz="900" dirty="0"/>
              <a:t>http://</a:t>
            </a:r>
            <a:r>
              <a:rPr lang="en-US" sz="900" dirty="0" err="1"/>
              <a:t>atlantablackstar.com</a:t>
            </a:r>
            <a:r>
              <a:rPr lang="en-US" sz="900" dirty="0"/>
              <a:t>/2017/07/15/has-the-case-of-college-professor-lisa-durden-proven-that-the-free-speech-movement-is-dead/</a:t>
            </a:r>
          </a:p>
        </p:txBody>
      </p:sp>
    </p:spTree>
    <p:extLst>
      <p:ext uri="{BB962C8B-B14F-4D97-AF65-F5344CB8AC3E}">
        <p14:creationId xmlns:p14="http://schemas.microsoft.com/office/powerpoint/2010/main" val="160713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Policy from SPARC</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902802671"/>
              </p:ext>
            </p:extLst>
          </p:nvPr>
        </p:nvGraphicFramePr>
        <p:xfrm>
          <a:off x="304800" y="1295400"/>
          <a:ext cx="7696200" cy="51885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2590800" y="6483972"/>
            <a:ext cx="4136132" cy="300082"/>
          </a:xfrm>
          <a:prstGeom prst="rect">
            <a:avLst/>
          </a:prstGeom>
        </p:spPr>
        <p:txBody>
          <a:bodyPr wrap="none">
            <a:spAutoFit/>
          </a:bodyPr>
          <a:lstStyle/>
          <a:p>
            <a:r>
              <a:rPr lang="en-US" sz="1350" dirty="0"/>
              <a:t>https://</a:t>
            </a:r>
            <a:r>
              <a:rPr lang="en-US" sz="1350" dirty="0" err="1"/>
              <a:t>sparcopen.org</a:t>
            </a:r>
            <a:r>
              <a:rPr lang="en-US" sz="1350" dirty="0"/>
              <a:t>/what-we-do/active-policy/</a:t>
            </a:r>
          </a:p>
        </p:txBody>
      </p:sp>
    </p:spTree>
    <p:extLst>
      <p:ext uri="{BB962C8B-B14F-4D97-AF65-F5344CB8AC3E}">
        <p14:creationId xmlns:p14="http://schemas.microsoft.com/office/powerpoint/2010/main" val="1916483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2400" y="152400"/>
            <a:ext cx="5067962" cy="5143500"/>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3116" y="2438400"/>
            <a:ext cx="5526032" cy="43076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018791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8173" y="152400"/>
            <a:ext cx="7543800" cy="4946754"/>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18173" y="2935030"/>
            <a:ext cx="8906777" cy="38848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68488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Open in order to</a:t>
            </a:r>
            <a:r>
              <a:rPr lang="is-IS" smtClean="0"/>
              <a:t>…celebrate!</a:t>
            </a:r>
            <a:endParaRPr lang="en-US" dirty="0"/>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266793" y="1981200"/>
            <a:ext cx="4019863" cy="4144963"/>
          </a:xfrm>
        </p:spPr>
      </p:pic>
    </p:spTree>
    <p:extLst>
      <p:ext uri="{BB962C8B-B14F-4D97-AF65-F5344CB8AC3E}">
        <p14:creationId xmlns:p14="http://schemas.microsoft.com/office/powerpoint/2010/main" val="15898111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Lewis accepting </a:t>
            </a:r>
            <a:br>
              <a:rPr lang="en-US" dirty="0" smtClean="0"/>
            </a:br>
            <a:r>
              <a:rPr lang="en-US" dirty="0" smtClean="0"/>
              <a:t>National Book Award</a:t>
            </a:r>
            <a:endParaRPr lang="en-US" dirty="0"/>
          </a:p>
        </p:txBody>
      </p:sp>
      <p:sp>
        <p:nvSpPr>
          <p:cNvPr id="9" name="Rectangle 8"/>
          <p:cNvSpPr/>
          <p:nvPr/>
        </p:nvSpPr>
        <p:spPr>
          <a:xfrm>
            <a:off x="498474" y="1981200"/>
            <a:ext cx="2880469" cy="300082"/>
          </a:xfrm>
          <a:prstGeom prst="rect">
            <a:avLst/>
          </a:prstGeom>
        </p:spPr>
        <p:txBody>
          <a:bodyPr wrap="none">
            <a:spAutoFit/>
          </a:bodyPr>
          <a:lstStyle/>
          <a:p>
            <a:r>
              <a:rPr lang="en-US" sz="1350" dirty="0">
                <a:hlinkClick r:id="rId3"/>
              </a:rPr>
              <a:t>https://youtu.be/uqmYNOPVyO4</a:t>
            </a:r>
            <a:r>
              <a:rPr lang="en-US" sz="1350" dirty="0"/>
              <a:t> </a:t>
            </a:r>
          </a:p>
        </p:txBody>
      </p:sp>
    </p:spTree>
    <p:extLst>
      <p:ext uri="{BB962C8B-B14F-4D97-AF65-F5344CB8AC3E}">
        <p14:creationId xmlns:p14="http://schemas.microsoft.com/office/powerpoint/2010/main" val="1824238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10"/>
          <p:cNvPicPr>
            <a:picLocks noChangeAspect="1"/>
          </p:cNvPicPr>
          <p:nvPr/>
        </p:nvPicPr>
        <p:blipFill>
          <a:blip r:embed="rId3"/>
          <a:stretch>
            <a:fillRect/>
          </a:stretch>
        </p:blipFill>
        <p:spPr>
          <a:xfrm>
            <a:off x="4400550" y="1860956"/>
            <a:ext cx="2103527" cy="3091098"/>
          </a:xfrm>
          <a:prstGeom prst="rect">
            <a:avLst/>
          </a:prstGeom>
          <a:ln>
            <a:noFill/>
          </a:ln>
          <a:effectLst>
            <a:outerShdw blurRad="292100" dist="139700" dir="2700000" algn="tl" rotWithShape="0">
              <a:srgbClr val="333333">
                <a:alpha val="65000"/>
              </a:srgbClr>
            </a:outerShdw>
          </a:effectLst>
        </p:spPr>
      </p:pic>
      <p:pic>
        <p:nvPicPr>
          <p:cNvPr id="4" name="Content Placeholder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6613" y="3124200"/>
            <a:ext cx="2230624" cy="3122873"/>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5"/>
          <a:stretch>
            <a:fillRect/>
          </a:stretch>
        </p:blipFill>
        <p:spPr>
          <a:xfrm>
            <a:off x="5296290" y="5146329"/>
            <a:ext cx="1207787" cy="1467602"/>
          </a:xfrm>
          <a:prstGeom prst="rect">
            <a:avLst/>
          </a:prstGeom>
        </p:spPr>
      </p:pic>
      <p:pic>
        <p:nvPicPr>
          <p:cNvPr id="2050" name="Picture 2" descr="https://images-na.ssl-images-amazon.com/images/I/61Soy7zWlDL._SX347_BO1,204,203,200_.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36574" y="1532198"/>
            <a:ext cx="3324225" cy="4752975"/>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p:txBody>
          <a:bodyPr/>
          <a:lstStyle/>
          <a:p>
            <a:r>
              <a:rPr lang="en-US" dirty="0" smtClean="0"/>
              <a:t>Librarians as Gatekeepers</a:t>
            </a:r>
            <a:endParaRPr lang="en-US" dirty="0"/>
          </a:p>
        </p:txBody>
      </p:sp>
    </p:spTree>
    <p:extLst>
      <p:ext uri="{BB962C8B-B14F-4D97-AF65-F5344CB8AC3E}">
        <p14:creationId xmlns:p14="http://schemas.microsoft.com/office/powerpoint/2010/main" val="458510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Custom 2">
      <a:dk1>
        <a:sysClr val="windowText" lastClr="000000"/>
      </a:dk1>
      <a:lt1>
        <a:sysClr val="window" lastClr="FFFFFF"/>
      </a:lt1>
      <a:dk2>
        <a:srgbClr val="09213B"/>
      </a:dk2>
      <a:lt2>
        <a:srgbClr val="D5EDF4"/>
      </a:lt2>
      <a:accent1>
        <a:srgbClr val="028819"/>
      </a:accent1>
      <a:accent2>
        <a:srgbClr val="E7AB1D"/>
      </a:accent2>
      <a:accent3>
        <a:srgbClr val="E2751D"/>
      </a:accent3>
      <a:accent4>
        <a:srgbClr val="FFB400"/>
      </a:accent4>
      <a:accent5>
        <a:srgbClr val="7EB606"/>
      </a:accent5>
      <a:accent6>
        <a:srgbClr val="C00000"/>
      </a:accent6>
      <a:hlink>
        <a:srgbClr val="7030A0"/>
      </a:hlink>
      <a:folHlink>
        <a:srgbClr val="00B0F0"/>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7294</TotalTime>
  <Words>2461</Words>
  <Application>Microsoft Macintosh PowerPoint</Application>
  <PresentationFormat>On-screen Show (4:3)</PresentationFormat>
  <Paragraphs>211</Paragraphs>
  <Slides>38</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Cabin</vt:lpstr>
      <vt:lpstr>Calibri</vt:lpstr>
      <vt:lpstr>Domine</vt:lpstr>
      <vt:lpstr>Rockwell</vt:lpstr>
      <vt:lpstr>Wingdings</vt:lpstr>
      <vt:lpstr>Arial</vt:lpstr>
      <vt:lpstr>Advantage</vt:lpstr>
      <vt:lpstr>What is access?</vt:lpstr>
      <vt:lpstr>PowerPoint Presentation</vt:lpstr>
      <vt:lpstr>Registry of Open Access Repository Mandates and Policies (ROARMAP) November 2017</vt:lpstr>
      <vt:lpstr>Policy from SPARC</vt:lpstr>
      <vt:lpstr>PowerPoint Presentation</vt:lpstr>
      <vt:lpstr>PowerPoint Presentation</vt:lpstr>
      <vt:lpstr>Open in order to…celebrate!</vt:lpstr>
      <vt:lpstr>John Lewis accepting  National Book Award</vt:lpstr>
      <vt:lpstr>Librarians as Gatekeepers</vt:lpstr>
      <vt:lpstr>Librarians as Gatekeepers</vt:lpstr>
      <vt:lpstr>Publishers as Gatekeepers</vt:lpstr>
      <vt:lpstr>Race/Ethnicity of Mainstream Publishing Professionals</vt:lpstr>
      <vt:lpstr>PowerPoint Presentation</vt:lpstr>
      <vt:lpstr>Race/Ethnicity of  Scholarly Publishing Professionals</vt:lpstr>
      <vt:lpstr>Race/Ethnicity of Full-time Faculty </vt:lpstr>
      <vt:lpstr>Race/Ethnicity of Library Professionals</vt:lpstr>
      <vt:lpstr>Who has power?</vt:lpstr>
      <vt:lpstr>In 2017 thus far…</vt:lpstr>
      <vt:lpstr>Who decides value?</vt:lpstr>
      <vt:lpstr>There are now 80 schools on www.thedemands.org </vt:lpstr>
      <vt:lpstr>“Scientists in these 30 countries contributed the largest shares of the more than 5 million papers published between 2008 and 2012.”</vt:lpstr>
      <vt:lpstr>Who owns our output?</vt:lpstr>
      <vt:lpstr>Who owns our networks?</vt:lpstr>
      <vt:lpstr>Who owns our algorithms?</vt:lpstr>
      <vt:lpstr>Who owns OA spaces?</vt:lpstr>
      <vt:lpstr>Who owns open access?</vt:lpstr>
      <vt:lpstr>From Walidah’s “Liberated Archives” Keynote, Society of American Archivists (SAA) 2017 Annual Conference, Portland, OR</vt:lpstr>
      <vt:lpstr>Institutions and Vocational Awe</vt:lpstr>
      <vt:lpstr>Open access relies on technology, and therefore has the same problems as technology.</vt:lpstr>
      <vt:lpstr>Making education accessible?</vt:lpstr>
      <vt:lpstr>Examples of Action</vt:lpstr>
      <vt:lpstr>PowerPoint Presentation</vt:lpstr>
      <vt:lpstr>Things You Can Do</vt:lpstr>
      <vt:lpstr>Questions?</vt:lpstr>
      <vt:lpstr>PowerPoint Presentation</vt:lpstr>
      <vt:lpstr>PowerPoint Presentation</vt:lpstr>
      <vt:lpstr>What happens when you Google “free speech” and “college”?</vt:lpstr>
      <vt:lpstr>PowerPoint Presentation</vt:lpstr>
    </vt:vector>
  </TitlesOfParts>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you need to know about publishing?</dc:title>
  <dc:creator>Charlotte Roh</dc:creator>
  <cp:lastModifiedBy>Microsoft Office User</cp:lastModifiedBy>
  <cp:revision>144</cp:revision>
  <dcterms:created xsi:type="dcterms:W3CDTF">2015-09-28T23:41:04Z</dcterms:created>
  <dcterms:modified xsi:type="dcterms:W3CDTF">2017-11-09T04:36:10Z</dcterms:modified>
</cp:coreProperties>
</file>